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60" r:id="rId2"/>
    <p:sldId id="273" r:id="rId3"/>
    <p:sldId id="307" r:id="rId4"/>
    <p:sldId id="292" r:id="rId5"/>
    <p:sldId id="293" r:id="rId6"/>
    <p:sldId id="277" r:id="rId7"/>
    <p:sldId id="278" r:id="rId8"/>
    <p:sldId id="294" r:id="rId9"/>
    <p:sldId id="290" r:id="rId10"/>
    <p:sldId id="296" r:id="rId11"/>
    <p:sldId id="291" r:id="rId12"/>
    <p:sldId id="295" r:id="rId13"/>
    <p:sldId id="298" r:id="rId14"/>
    <p:sldId id="283" r:id="rId15"/>
    <p:sldId id="303" r:id="rId16"/>
    <p:sldId id="286" r:id="rId17"/>
    <p:sldId id="302" r:id="rId18"/>
    <p:sldId id="287" r:id="rId19"/>
    <p:sldId id="299" r:id="rId20"/>
    <p:sldId id="288" r:id="rId21"/>
    <p:sldId id="304" r:id="rId22"/>
    <p:sldId id="289" r:id="rId23"/>
    <p:sldId id="305" r:id="rId24"/>
    <p:sldId id="308" r:id="rId25"/>
    <p:sldId id="306" r:id="rId26"/>
    <p:sldId id="309" r:id="rId27"/>
  </p:sldIdLst>
  <p:sldSz cx="9361488" cy="6840538"/>
  <p:notesSz cx="6797675" cy="9926638"/>
  <p:defaultTextStyle>
    <a:defPPr>
      <a:defRPr lang="de-AT"/>
    </a:defPPr>
    <a:lvl1pPr algn="l" rtl="0" fontAlgn="base">
      <a:spcBef>
        <a:spcPct val="0"/>
      </a:spcBef>
      <a:spcAft>
        <a:spcPct val="0"/>
      </a:spcAft>
      <a:defRPr sz="3600" kern="1200">
        <a:solidFill>
          <a:schemeClr val="tx1"/>
        </a:solidFill>
        <a:latin typeface="Arial Narrow" pitchFamily="34" charset="0"/>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793">
          <p15:clr>
            <a:srgbClr val="A4A3A4"/>
          </p15:clr>
        </p15:guide>
        <p15:guide id="2" pos="10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0F0"/>
    <a:srgbClr val="CEEECA"/>
    <a:srgbClr val="722828"/>
    <a:srgbClr val="1F4F19"/>
    <a:srgbClr val="EFD1D1"/>
    <a:srgbClr val="DFF4DC"/>
    <a:srgbClr val="EAC4C4"/>
    <a:srgbClr val="AEE3A7"/>
    <a:srgbClr val="F7E9E9"/>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7" autoAdjust="0"/>
    <p:restoredTop sz="87325" autoAdjust="0"/>
  </p:normalViewPr>
  <p:slideViewPr>
    <p:cSldViewPr>
      <p:cViewPr varScale="1">
        <p:scale>
          <a:sx n="49" d="100"/>
          <a:sy n="49" d="100"/>
        </p:scale>
        <p:origin x="89" y="21"/>
      </p:cViewPr>
      <p:guideLst>
        <p:guide orient="horz" pos="793"/>
        <p:guide pos="10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497" y="-212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638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638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638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0508D-DE0F-4D09-B693-73E2DC2DC1D6}" type="slidenum">
              <a:rPr lang="de-DE"/>
              <a:pPr/>
              <a:t>‹Nr.›</a:t>
            </a:fld>
            <a:endParaRPr lang="de-DE" dirty="0"/>
          </a:p>
        </p:txBody>
      </p:sp>
    </p:spTree>
    <p:extLst>
      <p:ext uri="{BB962C8B-B14F-4D97-AF65-F5344CB8AC3E}">
        <p14:creationId xmlns:p14="http://schemas.microsoft.com/office/powerpoint/2010/main" val="4103555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5124" name="Rectangle 4"/>
          <p:cNvSpPr>
            <a:spLocks noGrp="1" noRot="1" noChangeAspect="1" noChangeArrowheads="1" noTextEdit="1"/>
          </p:cNvSpPr>
          <p:nvPr>
            <p:ph type="sldImg" idx="2"/>
          </p:nvPr>
        </p:nvSpPr>
        <p:spPr bwMode="auto">
          <a:xfrm>
            <a:off x="850900" y="744538"/>
            <a:ext cx="50958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5127"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fld id="{8F4A2D7C-1F6E-46F1-B0EA-93B973014C5E}" type="slidenum">
              <a:rPr lang="de-DE" smtClean="0"/>
              <a:pPr/>
              <a:t>‹Nr.›</a:t>
            </a:fld>
            <a:endParaRPr lang="de-DE" dirty="0"/>
          </a:p>
        </p:txBody>
      </p:sp>
    </p:spTree>
    <p:extLst>
      <p:ext uri="{BB962C8B-B14F-4D97-AF65-F5344CB8AC3E}">
        <p14:creationId xmlns:p14="http://schemas.microsoft.com/office/powerpoint/2010/main" val="264604302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100" kern="1200" baseline="0">
        <a:solidFill>
          <a:schemeClr val="tx1"/>
        </a:solidFill>
        <a:latin typeface="Arial Narrow" panose="020B0606020202030204" pitchFamily="34" charset="0"/>
        <a:ea typeface="+mn-ea"/>
        <a:cs typeface="+mn-cs"/>
      </a:defRPr>
    </a:lvl1pPr>
    <a:lvl2pPr marL="457200" algn="l" rtl="0" fontAlgn="base">
      <a:spcBef>
        <a:spcPct val="30000"/>
      </a:spcBef>
      <a:spcAft>
        <a:spcPct val="0"/>
      </a:spcAft>
      <a:defRPr sz="1100" kern="1200">
        <a:solidFill>
          <a:schemeClr val="tx1"/>
        </a:solidFill>
        <a:latin typeface="Arial Narrow" panose="020B0606020202030204" pitchFamily="34" charset="0"/>
        <a:ea typeface="+mn-ea"/>
        <a:cs typeface="+mn-cs"/>
      </a:defRPr>
    </a:lvl2pPr>
    <a:lvl3pPr marL="914400" algn="l" rtl="0" fontAlgn="base">
      <a:spcBef>
        <a:spcPct val="30000"/>
      </a:spcBef>
      <a:spcAft>
        <a:spcPct val="0"/>
      </a:spcAft>
      <a:defRPr sz="1100" kern="1200">
        <a:solidFill>
          <a:schemeClr val="tx1"/>
        </a:solidFill>
        <a:latin typeface="Arial Narrow" panose="020B0606020202030204" pitchFamily="34" charset="0"/>
        <a:ea typeface="+mn-ea"/>
        <a:cs typeface="+mn-cs"/>
      </a:defRPr>
    </a:lvl3pPr>
    <a:lvl4pPr marL="1371600" algn="l" rtl="0" fontAlgn="base">
      <a:spcBef>
        <a:spcPct val="30000"/>
      </a:spcBef>
      <a:spcAft>
        <a:spcPct val="0"/>
      </a:spcAft>
      <a:defRPr sz="1100" kern="1200">
        <a:solidFill>
          <a:schemeClr val="tx1"/>
        </a:solidFill>
        <a:latin typeface="Arial Narrow" panose="020B0606020202030204" pitchFamily="34" charset="0"/>
        <a:ea typeface="+mn-ea"/>
        <a:cs typeface="+mn-cs"/>
      </a:defRPr>
    </a:lvl4pPr>
    <a:lvl5pPr marL="1828800" algn="l" rtl="0" fontAlgn="base">
      <a:spcBef>
        <a:spcPct val="30000"/>
      </a:spcBef>
      <a:spcAft>
        <a:spcPct val="0"/>
      </a:spcAft>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a:t>
            </a:fld>
            <a:endParaRPr lang="de-DE" dirty="0"/>
          </a:p>
        </p:txBody>
      </p:sp>
    </p:spTree>
    <p:extLst>
      <p:ext uri="{BB962C8B-B14F-4D97-AF65-F5344CB8AC3E}">
        <p14:creationId xmlns:p14="http://schemas.microsoft.com/office/powerpoint/2010/main" val="198346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10</a:t>
            </a:fld>
            <a:endParaRPr lang="de-DE" dirty="0"/>
          </a:p>
        </p:txBody>
      </p:sp>
    </p:spTree>
    <p:extLst>
      <p:ext uri="{BB962C8B-B14F-4D97-AF65-F5344CB8AC3E}">
        <p14:creationId xmlns:p14="http://schemas.microsoft.com/office/powerpoint/2010/main" val="31176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11</a:t>
            </a:fld>
            <a:endParaRPr lang="de-DE" dirty="0"/>
          </a:p>
        </p:txBody>
      </p:sp>
    </p:spTree>
    <p:extLst>
      <p:ext uri="{BB962C8B-B14F-4D97-AF65-F5344CB8AC3E}">
        <p14:creationId xmlns:p14="http://schemas.microsoft.com/office/powerpoint/2010/main" val="269009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t>Mögliche</a:t>
            </a:r>
            <a:r>
              <a:rPr lang="de-AT" baseline="0" dirty="0"/>
              <a:t> Projektmanagementvorerfahrungen der LehrveranstaltungsteilnehmerInnen erheben</a:t>
            </a:r>
          </a:p>
          <a:p>
            <a:pPr marL="171450" indent="-171450">
              <a:buFont typeface="Arial" panose="020B0604020202020204" pitchFamily="34" charset="0"/>
              <a:buChar char="•"/>
            </a:pPr>
            <a:r>
              <a:rPr lang="de-AT" baseline="0" dirty="0"/>
              <a:t>Eventuell kleine Umfrage, wer schon im Praktikum oder Beruf mit Projektarbeit zu tun hatte</a:t>
            </a:r>
          </a:p>
        </p:txBody>
      </p:sp>
      <p:sp>
        <p:nvSpPr>
          <p:cNvPr id="4" name="Foliennummernplatzhalter 3"/>
          <p:cNvSpPr>
            <a:spLocks noGrp="1"/>
          </p:cNvSpPr>
          <p:nvPr>
            <p:ph type="sldNum" sz="quarter" idx="10"/>
          </p:nvPr>
        </p:nvSpPr>
        <p:spPr/>
        <p:txBody>
          <a:bodyPr/>
          <a:lstStyle/>
          <a:p>
            <a:fld id="{8F4A2D7C-1F6E-46F1-B0EA-93B973014C5E}" type="slidenum">
              <a:rPr lang="de-DE" smtClean="0"/>
              <a:pPr/>
              <a:t>12</a:t>
            </a:fld>
            <a:endParaRPr lang="de-DE" dirty="0"/>
          </a:p>
        </p:txBody>
      </p:sp>
    </p:spTree>
    <p:extLst>
      <p:ext uri="{BB962C8B-B14F-4D97-AF65-F5344CB8AC3E}">
        <p14:creationId xmlns:p14="http://schemas.microsoft.com/office/powerpoint/2010/main" val="51730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13</a:t>
            </a:fld>
            <a:endParaRPr lang="de-DE" dirty="0"/>
          </a:p>
        </p:txBody>
      </p:sp>
    </p:spTree>
    <p:extLst>
      <p:ext uri="{BB962C8B-B14F-4D97-AF65-F5344CB8AC3E}">
        <p14:creationId xmlns:p14="http://schemas.microsoft.com/office/powerpoint/2010/main" val="38362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14</a:t>
            </a:fld>
            <a:endParaRPr lang="de-DE" dirty="0"/>
          </a:p>
        </p:txBody>
      </p:sp>
    </p:spTree>
    <p:extLst>
      <p:ext uri="{BB962C8B-B14F-4D97-AF65-F5344CB8AC3E}">
        <p14:creationId xmlns:p14="http://schemas.microsoft.com/office/powerpoint/2010/main" val="4136765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Fragen der Einstiegsübung zielen auf zentrale Erfolgsfaktoren des Projektmanagements.</a:t>
            </a:r>
          </a:p>
          <a:p>
            <a:pPr marL="171450" indent="-171450">
              <a:spcAft>
                <a:spcPts val="16800"/>
              </a:spcAft>
              <a:buFont typeface="Arial" panose="020B0604020202020204" pitchFamily="34" charset="0"/>
              <a:buChar char="•"/>
            </a:pPr>
            <a:r>
              <a:rPr lang="de-AT" dirty="0"/>
              <a:t>Ein einmaliges Vorhaben sollte nicht nur durch</a:t>
            </a:r>
            <a:r>
              <a:rPr lang="de-AT" baseline="0" dirty="0"/>
              <a:t> einen klaren End- sondern auch durch einen eindeutigen Anfangszeitpunkt temporal eingegrenzt sein; ohne Start- und Schlusspunkt schleicht man sich quasi in das Projekt ein bzw. lässt es sanft entschlafen und Aktivitätsverluste sind die Folge.</a:t>
            </a:r>
          </a:p>
          <a:p>
            <a:pPr marL="171450" indent="-171450">
              <a:spcBef>
                <a:spcPts val="1800"/>
              </a:spcBef>
              <a:buFont typeface="Arial" panose="020B0604020202020204" pitchFamily="34" charset="0"/>
              <a:buChar char="•"/>
            </a:pPr>
            <a:r>
              <a:rPr lang="de-AT" baseline="0" dirty="0"/>
              <a:t>Einem einmaligen Vorhaben sollte ein klares Konzept zugrunde liegen; selbiges überzeugt umso mehr, je besser es in knapper Form verschriftlicht wurde!</a:t>
            </a:r>
            <a:endParaRPr lang="en-US" dirty="0"/>
          </a:p>
        </p:txBody>
      </p:sp>
      <p:pic>
        <p:nvPicPr>
          <p:cNvPr id="4" name="Grafik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589" y="5755407"/>
            <a:ext cx="4464496" cy="2138789"/>
          </a:xfrm>
          <a:prstGeom prst="rect">
            <a:avLst/>
          </a:prstGeom>
        </p:spPr>
      </p:pic>
      <p:sp>
        <p:nvSpPr>
          <p:cNvPr id="5" name="Foliennummernplatzhalter 4"/>
          <p:cNvSpPr>
            <a:spLocks noGrp="1"/>
          </p:cNvSpPr>
          <p:nvPr>
            <p:ph type="sldNum" sz="quarter" idx="10"/>
          </p:nvPr>
        </p:nvSpPr>
        <p:spPr/>
        <p:txBody>
          <a:bodyPr/>
          <a:lstStyle/>
          <a:p>
            <a:fld id="{8F4A2D7C-1F6E-46F1-B0EA-93B973014C5E}" type="slidenum">
              <a:rPr lang="de-DE" smtClean="0"/>
              <a:pPr/>
              <a:t>15</a:t>
            </a:fld>
            <a:endParaRPr lang="de-DE" dirty="0"/>
          </a:p>
        </p:txBody>
      </p:sp>
    </p:spTree>
    <p:extLst>
      <p:ext uri="{BB962C8B-B14F-4D97-AF65-F5344CB8AC3E}">
        <p14:creationId xmlns:p14="http://schemas.microsoft.com/office/powerpoint/2010/main" val="2756160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16</a:t>
            </a:fld>
            <a:endParaRPr lang="de-DE" dirty="0"/>
          </a:p>
        </p:txBody>
      </p:sp>
    </p:spTree>
    <p:extLst>
      <p:ext uri="{BB962C8B-B14F-4D97-AF65-F5344CB8AC3E}">
        <p14:creationId xmlns:p14="http://schemas.microsoft.com/office/powerpoint/2010/main" val="2463798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 effizienter Projektfortschritt setzt eine wohlüberlegte Planung voraus.</a:t>
            </a:r>
          </a:p>
          <a:p>
            <a:r>
              <a:rPr lang="de-AT" dirty="0"/>
              <a:t>Erfahrungsgemäß wird immer wieder wenig geplant und gleich darauf los gewerkt;</a:t>
            </a:r>
            <a:r>
              <a:rPr lang="de-AT" baseline="0" dirty="0"/>
              <a:t> dabei gibt es einen klaren Zusammenhang zu beobachten, je größer der Anteil der Planungsarbeiten an den Gesamtarbeiten, die zum Projekt gehören, desto relativ kürzer ist die Gesamtprojektlaufzeit.</a:t>
            </a:r>
          </a:p>
        </p:txBody>
      </p:sp>
      <p:pic>
        <p:nvPicPr>
          <p:cNvPr id="7" name="Grafik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50" y="5935646"/>
            <a:ext cx="4368195" cy="827873"/>
          </a:xfrm>
          <a:prstGeom prst="rect">
            <a:avLst/>
          </a:prstGeom>
        </p:spPr>
      </p:pic>
      <p:sp>
        <p:nvSpPr>
          <p:cNvPr id="4" name="Foliennummernplatzhalter 3"/>
          <p:cNvSpPr>
            <a:spLocks noGrp="1"/>
          </p:cNvSpPr>
          <p:nvPr>
            <p:ph type="sldNum" sz="quarter" idx="10"/>
          </p:nvPr>
        </p:nvSpPr>
        <p:spPr/>
        <p:txBody>
          <a:bodyPr/>
          <a:lstStyle/>
          <a:p>
            <a:fld id="{8F4A2D7C-1F6E-46F1-B0EA-93B973014C5E}" type="slidenum">
              <a:rPr lang="de-DE" smtClean="0"/>
              <a:pPr/>
              <a:t>17</a:t>
            </a:fld>
            <a:endParaRPr lang="de-DE" dirty="0"/>
          </a:p>
        </p:txBody>
      </p:sp>
    </p:spTree>
    <p:extLst>
      <p:ext uri="{BB962C8B-B14F-4D97-AF65-F5344CB8AC3E}">
        <p14:creationId xmlns:p14="http://schemas.microsoft.com/office/powerpoint/2010/main" val="4124114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18</a:t>
            </a:fld>
            <a:endParaRPr lang="de-DE" dirty="0"/>
          </a:p>
        </p:txBody>
      </p:sp>
    </p:spTree>
    <p:extLst>
      <p:ext uri="{BB962C8B-B14F-4D97-AF65-F5344CB8AC3E}">
        <p14:creationId xmlns:p14="http://schemas.microsoft.com/office/powerpoint/2010/main" val="324128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4400"/>
              </a:spcAft>
            </a:pPr>
            <a:r>
              <a:rPr lang="de-AT" dirty="0"/>
              <a:t>Bei einem erfolgreichen</a:t>
            </a:r>
            <a:r>
              <a:rPr lang="de-AT" baseline="0" dirty="0"/>
              <a:t> Projekt sind alle Planungen und Aktivitäten auf klare Ziele ausgerichtet, welche in der Regel drei Dimensionen betreffen, die auch im magischen Dreieck des Projektmanagements zum Ausdruck kommen: </a:t>
            </a:r>
            <a:br>
              <a:rPr lang="de-AT" baseline="0" dirty="0"/>
            </a:br>
            <a:r>
              <a:rPr lang="de-AT" baseline="0" dirty="0"/>
              <a:t>Das Projektmanagement muss </a:t>
            </a:r>
            <a:endParaRPr lang="de-AT" dirty="0"/>
          </a:p>
          <a:p>
            <a:pPr>
              <a:spcBef>
                <a:spcPts val="600"/>
              </a:spcBef>
            </a:pPr>
            <a:r>
              <a:rPr lang="de-AT" baseline="0" dirty="0"/>
              <a:t>zueinander in ein sinnvoll ausgewogenes Verhältnis bringen.</a:t>
            </a:r>
            <a:endParaRPr lang="en-US" dirty="0"/>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613" y="5453633"/>
            <a:ext cx="34829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0"/>
          </p:nvPr>
        </p:nvSpPr>
        <p:spPr/>
        <p:txBody>
          <a:bodyPr/>
          <a:lstStyle/>
          <a:p>
            <a:fld id="{8F4A2D7C-1F6E-46F1-B0EA-93B973014C5E}" type="slidenum">
              <a:rPr lang="de-DE" smtClean="0"/>
              <a:pPr/>
              <a:t>19</a:t>
            </a:fld>
            <a:endParaRPr lang="de-DE" dirty="0"/>
          </a:p>
        </p:txBody>
      </p:sp>
    </p:spTree>
    <p:extLst>
      <p:ext uri="{BB962C8B-B14F-4D97-AF65-F5344CB8AC3E}">
        <p14:creationId xmlns:p14="http://schemas.microsoft.com/office/powerpoint/2010/main" val="387994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a:t>
            </a:fld>
            <a:endParaRPr lang="de-DE" dirty="0"/>
          </a:p>
        </p:txBody>
      </p:sp>
    </p:spTree>
    <p:extLst>
      <p:ext uri="{BB962C8B-B14F-4D97-AF65-F5344CB8AC3E}">
        <p14:creationId xmlns:p14="http://schemas.microsoft.com/office/powerpoint/2010/main" val="407230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20</a:t>
            </a:fld>
            <a:endParaRPr lang="de-DE" dirty="0"/>
          </a:p>
        </p:txBody>
      </p:sp>
    </p:spTree>
    <p:extLst>
      <p:ext uri="{BB962C8B-B14F-4D97-AF65-F5344CB8AC3E}">
        <p14:creationId xmlns:p14="http://schemas.microsoft.com/office/powerpoint/2010/main" val="321001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 erfolgreiches</a:t>
            </a:r>
            <a:r>
              <a:rPr lang="de-AT" baseline="0" dirty="0"/>
              <a:t> Projektmanagement legt noch vor dem Start klare inhaltliche Erfüllungsbedingungen so fest, dass man sämtliche mit dem Vorhaben verbundenen Aufgaben erfasst und dass man klar sagen kann, wann das Vorhaben wirklich als abgeschlossen anzusehen ist.</a:t>
            </a:r>
          </a:p>
          <a:p>
            <a:r>
              <a:rPr lang="de-AT" baseline="0" dirty="0"/>
              <a:t>Für die inhaltliche Festlegung des Endes eines einmaligen Vorhabens bestehen durchaus Definitionsspielräume. Z.B. bei einer Lehrveranstaltung könnte man als Studierende/r das Ende mit dem Schluss der letzten Lehreinheit, oder mit dem Antreten zum Endtest, oder mit dem Erhalt eines positiven Zeugnisses, oder mit dem Retournieren aller ausgeborgten Lehrunterlagen, oder mit dem ersten Einsatz des Erlernten im Berufsleben oder ähnlichem festlegen!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21</a:t>
            </a:fld>
            <a:endParaRPr lang="de-DE" dirty="0"/>
          </a:p>
        </p:txBody>
      </p:sp>
    </p:spTree>
    <p:extLst>
      <p:ext uri="{BB962C8B-B14F-4D97-AF65-F5344CB8AC3E}">
        <p14:creationId xmlns:p14="http://schemas.microsoft.com/office/powerpoint/2010/main" val="1268609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22</a:t>
            </a:fld>
            <a:endParaRPr lang="de-DE" dirty="0"/>
          </a:p>
        </p:txBody>
      </p:sp>
    </p:spTree>
    <p:extLst>
      <p:ext uri="{BB962C8B-B14F-4D97-AF65-F5344CB8AC3E}">
        <p14:creationId xmlns:p14="http://schemas.microsoft.com/office/powerpoint/2010/main" val="267847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Erfolgreiches Projektmanagement schöpft aus schon zuvor gemachten Erfahrungen und versteht diese nutzbringend</a:t>
            </a:r>
            <a:r>
              <a:rPr lang="de-AT" baseline="0" dirty="0"/>
              <a:t> zu verwerten. Dies gelingt am ehesten, wenn am Ende Rückschau gehalten und Lessons learned schriftlich festgehalten werden. Das Aufschreiben erleichtert nicht nur später das Erinnern, sondern zwingt dazu, die Dinge auf den Punkt zu bringen!</a:t>
            </a:r>
          </a:p>
          <a:p>
            <a:r>
              <a:rPr lang="de-AT" baseline="0" dirty="0"/>
              <a:t>Um die Reflexion abermals anzuregen, kann man sich abschließend die Fragen stellen:</a:t>
            </a:r>
          </a:p>
          <a:p>
            <a:pPr marL="171450" indent="-171450">
              <a:buFont typeface="Arial" panose="020B0604020202020204" pitchFamily="34" charset="0"/>
              <a:buChar char="•"/>
            </a:pPr>
            <a:r>
              <a:rPr lang="de-AT" baseline="0" dirty="0"/>
              <a:t>ob man das Projekt nochmals machen würde, oder</a:t>
            </a:r>
          </a:p>
          <a:p>
            <a:pPr marL="171450" indent="-171450">
              <a:buFont typeface="Arial" panose="020B0604020202020204" pitchFamily="34" charset="0"/>
              <a:buChar char="•"/>
            </a:pPr>
            <a:r>
              <a:rPr lang="de-AT" baseline="0" dirty="0"/>
              <a:t>ob man das Projekt bei einem zweiten Mal anders angehen würde?</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23</a:t>
            </a:fld>
            <a:endParaRPr lang="de-DE" dirty="0"/>
          </a:p>
        </p:txBody>
      </p:sp>
    </p:spTree>
    <p:extLst>
      <p:ext uri="{BB962C8B-B14F-4D97-AF65-F5344CB8AC3E}">
        <p14:creationId xmlns:p14="http://schemas.microsoft.com/office/powerpoint/2010/main" val="2893387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Zusammenfassend ein simpler Fragenraster für systematische Reflexion über Projektarbeiten</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24</a:t>
            </a:fld>
            <a:endParaRPr lang="de-DE" dirty="0"/>
          </a:p>
        </p:txBody>
      </p:sp>
    </p:spTree>
    <p:extLst>
      <p:ext uri="{BB962C8B-B14F-4D97-AF65-F5344CB8AC3E}">
        <p14:creationId xmlns:p14="http://schemas.microsoft.com/office/powerpoint/2010/main" val="123312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Reflektieren über ein abgeschlossenes Vorhaben hilft einem, </a:t>
            </a:r>
          </a:p>
          <a:p>
            <a:pPr marL="171450" indent="-171450">
              <a:buFont typeface="Arial" panose="020B0604020202020204" pitchFamily="34" charset="0"/>
              <a:buChar char="•"/>
            </a:pPr>
            <a:r>
              <a:rPr lang="de-DE" baseline="0" dirty="0"/>
              <a:t>sich bewährtes Vorgehen bewusst zu machen, damit man es bei passender Gelegenheit wieder einsetzen kann und </a:t>
            </a:r>
          </a:p>
          <a:p>
            <a:pPr marL="171450" indent="-171450">
              <a:buFont typeface="Arial" panose="020B0604020202020204" pitchFamily="34" charset="0"/>
              <a:buChar char="•"/>
            </a:pPr>
            <a:r>
              <a:rPr lang="de-DE" baseline="0" dirty="0"/>
              <a:t>Fehler herauszufinden, damit man sie nicht nochmals macht. </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25</a:t>
            </a:fld>
            <a:endParaRPr lang="de-DE" dirty="0"/>
          </a:p>
        </p:txBody>
      </p:sp>
    </p:spTree>
    <p:extLst>
      <p:ext uri="{BB962C8B-B14F-4D97-AF65-F5344CB8AC3E}">
        <p14:creationId xmlns:p14="http://schemas.microsoft.com/office/powerpoint/2010/main" val="123312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Wer</a:t>
            </a:r>
            <a:r>
              <a:rPr lang="de-AT" baseline="0" dirty="0"/>
              <a:t> bei einmaligen Vorhaben systematisch vorgeht und sich bei Planung, Durchführung sowie Abschluss des Projektmanagements bedient, sollte effizienter (mit geringerem Aufwand) und schneller zu einem erfolgreichen Abschluss kommen, als das bei bloßem Improvisieren der Fall wäre.</a:t>
            </a:r>
            <a:endParaRPr lang="de-AT" dirty="0"/>
          </a:p>
        </p:txBody>
      </p:sp>
      <p:sp>
        <p:nvSpPr>
          <p:cNvPr id="4" name="Foliennummernplatzhalter 3"/>
          <p:cNvSpPr>
            <a:spLocks noGrp="1"/>
          </p:cNvSpPr>
          <p:nvPr>
            <p:ph type="sldNum" sz="quarter" idx="5"/>
          </p:nvPr>
        </p:nvSpPr>
        <p:spPr/>
        <p:txBody>
          <a:bodyPr/>
          <a:lstStyle/>
          <a:p>
            <a:fld id="{8F4A2D7C-1F6E-46F1-B0EA-93B973014C5E}" type="slidenum">
              <a:rPr lang="de-DE" smtClean="0"/>
              <a:pPr/>
              <a:t>26</a:t>
            </a:fld>
            <a:endParaRPr lang="de-DE" dirty="0"/>
          </a:p>
        </p:txBody>
      </p:sp>
    </p:spTree>
    <p:extLst>
      <p:ext uri="{BB962C8B-B14F-4D97-AF65-F5344CB8AC3E}">
        <p14:creationId xmlns:p14="http://schemas.microsoft.com/office/powerpoint/2010/main" val="36172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3</a:t>
            </a:fld>
            <a:endParaRPr lang="de-DE" dirty="0"/>
          </a:p>
        </p:txBody>
      </p:sp>
    </p:spTree>
    <p:extLst>
      <p:ext uri="{BB962C8B-B14F-4D97-AF65-F5344CB8AC3E}">
        <p14:creationId xmlns:p14="http://schemas.microsoft.com/office/powerpoint/2010/main" val="328645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4</a:t>
            </a:fld>
            <a:endParaRPr lang="de-DE" dirty="0"/>
          </a:p>
        </p:txBody>
      </p:sp>
    </p:spTree>
    <p:extLst>
      <p:ext uri="{BB962C8B-B14F-4D97-AF65-F5344CB8AC3E}">
        <p14:creationId xmlns:p14="http://schemas.microsoft.com/office/powerpoint/2010/main" val="280126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5</a:t>
            </a:fld>
            <a:endParaRPr lang="de-DE" dirty="0"/>
          </a:p>
        </p:txBody>
      </p:sp>
    </p:spTree>
    <p:extLst>
      <p:ext uri="{BB962C8B-B14F-4D97-AF65-F5344CB8AC3E}">
        <p14:creationId xmlns:p14="http://schemas.microsoft.com/office/powerpoint/2010/main" val="350796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6</a:t>
            </a:fld>
            <a:endParaRPr lang="de-DE" dirty="0"/>
          </a:p>
        </p:txBody>
      </p:sp>
    </p:spTree>
    <p:extLst>
      <p:ext uri="{BB962C8B-B14F-4D97-AF65-F5344CB8AC3E}">
        <p14:creationId xmlns:p14="http://schemas.microsoft.com/office/powerpoint/2010/main" val="2945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7</a:t>
            </a:fld>
            <a:endParaRPr lang="de-DE" dirty="0"/>
          </a:p>
        </p:txBody>
      </p:sp>
    </p:spTree>
    <p:extLst>
      <p:ext uri="{BB962C8B-B14F-4D97-AF65-F5344CB8AC3E}">
        <p14:creationId xmlns:p14="http://schemas.microsoft.com/office/powerpoint/2010/main" val="52168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baseline="0" dirty="0"/>
              <a:t>Allenfalls in Vorstellungsrunde Erwartungen an die Lehrveranstaltung abfragen</a:t>
            </a:r>
          </a:p>
          <a:p>
            <a:pPr marL="171450" indent="-171450">
              <a:buFont typeface="Arial" panose="020B0604020202020204" pitchFamily="34" charset="0"/>
              <a:buChar char="•"/>
            </a:pPr>
            <a:r>
              <a:rPr lang="de-AT" baseline="0" dirty="0"/>
              <a:t>Zum Abgleich der Erwartungen Vorstellung der Inhalte</a:t>
            </a:r>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8</a:t>
            </a:fld>
            <a:endParaRPr lang="de-DE" dirty="0"/>
          </a:p>
        </p:txBody>
      </p:sp>
    </p:spTree>
    <p:extLst>
      <p:ext uri="{BB962C8B-B14F-4D97-AF65-F5344CB8AC3E}">
        <p14:creationId xmlns:p14="http://schemas.microsoft.com/office/powerpoint/2010/main" val="274228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F4A2D7C-1F6E-46F1-B0EA-93B973014C5E}" type="slidenum">
              <a:rPr lang="de-DE" smtClean="0"/>
              <a:pPr/>
              <a:t>9</a:t>
            </a:fld>
            <a:endParaRPr lang="de-DE" dirty="0"/>
          </a:p>
        </p:txBody>
      </p:sp>
    </p:spTree>
    <p:extLst>
      <p:ext uri="{BB962C8B-B14F-4D97-AF65-F5344CB8AC3E}">
        <p14:creationId xmlns:p14="http://schemas.microsoft.com/office/powerpoint/2010/main" val="395974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0" y="3876675"/>
            <a:ext cx="9361488" cy="1747838"/>
          </a:xfrm>
          <a:prstGeom prst="rect">
            <a:avLst/>
          </a:prstGeom>
        </p:spPr>
        <p:txBody>
          <a:bodyPr/>
          <a:lstStyle>
            <a:lvl1pPr marL="0" indent="0" algn="ctr">
              <a:buNone/>
              <a:defRPr>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en-US" dirty="0"/>
          </a:p>
        </p:txBody>
      </p:sp>
      <p:sp>
        <p:nvSpPr>
          <p:cNvPr id="2" name="Titel 1"/>
          <p:cNvSpPr>
            <a:spLocks noGrp="1"/>
          </p:cNvSpPr>
          <p:nvPr>
            <p:ph type="ctrTitle"/>
          </p:nvPr>
        </p:nvSpPr>
        <p:spPr>
          <a:xfrm>
            <a:off x="0" y="2125663"/>
            <a:ext cx="9361487" cy="1465262"/>
          </a:xfrm>
        </p:spPr>
        <p:txBody>
          <a:bodyPr/>
          <a:lstStyle>
            <a:lvl1pPr algn="ctr">
              <a:defRPr>
                <a:solidFill>
                  <a:schemeClr val="tx1"/>
                </a:solidFill>
                <a:latin typeface="+mn-lt"/>
              </a:defRPr>
            </a:lvl1pPr>
          </a:lstStyle>
          <a:p>
            <a:r>
              <a:rPr lang="de-DE" dirty="0"/>
              <a:t>Titelmasterformat durch Klicken bearbeiten</a:t>
            </a:r>
            <a:endParaRPr lang="en-US" dirty="0"/>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8D8BD725-ED66-4BBE-B172-1E05E7BAC320}" type="slidenum">
              <a:rPr lang="en-US" smtClean="0"/>
              <a:pPr/>
              <a:t>‹Nr.›</a:t>
            </a:fld>
            <a:endParaRPr lang="en-US" dirty="0"/>
          </a:p>
        </p:txBody>
      </p:sp>
    </p:spTree>
    <p:extLst>
      <p:ext uri="{BB962C8B-B14F-4D97-AF65-F5344CB8AC3E}">
        <p14:creationId xmlns:p14="http://schemas.microsoft.com/office/powerpoint/2010/main" val="178797977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595438"/>
            <a:ext cx="7668814" cy="4514850"/>
          </a:xfrm>
          <a:prstGeom prst="rect">
            <a:avLst/>
          </a:prstGeom>
        </p:spPr>
        <p:txBody>
          <a:bodyPr/>
          <a:lstStyle>
            <a:lvl1pPr>
              <a:lnSpc>
                <a:spcPct val="120000"/>
              </a:lnSpc>
              <a:spcBef>
                <a:spcPts val="1200"/>
              </a:spcBef>
              <a:buClr>
                <a:srgbClr val="953735"/>
              </a:buClr>
              <a:defRPr sz="2600">
                <a:latin typeface="+mn-lt"/>
              </a:defRPr>
            </a:lvl1pPr>
            <a:lvl2pPr marL="742950" indent="-285750">
              <a:lnSpc>
                <a:spcPct val="120000"/>
              </a:lnSpc>
              <a:spcBef>
                <a:spcPts val="1200"/>
              </a:spcBef>
              <a:buClr>
                <a:srgbClr val="953735"/>
              </a:buClr>
              <a:buFont typeface="Arial Narrow" panose="020B0606020202030204" pitchFamily="34" charset="0"/>
              <a:buChar char="–"/>
              <a:defRPr sz="2400">
                <a:latin typeface="+mn-lt"/>
              </a:defRPr>
            </a:lvl2pPr>
            <a:lvl3pPr>
              <a:lnSpc>
                <a:spcPct val="120000"/>
              </a:lnSpc>
              <a:spcBef>
                <a:spcPts val="600"/>
              </a:spcBef>
              <a:buClr>
                <a:srgbClr val="953735"/>
              </a:buClr>
              <a:defRPr sz="2200">
                <a:latin typeface="+mn-lt"/>
              </a:defRPr>
            </a:lvl3pPr>
            <a:lvl4pPr>
              <a:lnSpc>
                <a:spcPct val="120000"/>
              </a:lnSpc>
              <a:spcBef>
                <a:spcPts val="600"/>
              </a:spcBef>
              <a:buClr>
                <a:srgbClr val="953735"/>
              </a:buClr>
              <a:defRPr sz="2000">
                <a:latin typeface="+mn-lt"/>
              </a:defRPr>
            </a:lvl4pPr>
            <a:lvl5pPr>
              <a:lnSpc>
                <a:spcPct val="120000"/>
              </a:lnSpc>
              <a:buClr>
                <a:srgbClr val="953735"/>
              </a:buClr>
              <a:defRPr sz="1600">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a:xfrm>
            <a:off x="864320" y="396429"/>
            <a:ext cx="6336704" cy="863600"/>
          </a:xfrm>
        </p:spPr>
        <p:txBody>
          <a:bodyPr/>
          <a:lstStyle>
            <a:lvl1pPr>
              <a:defRPr>
                <a:latin typeface="Corbel" panose="020B0503020204020204" pitchFamily="34" charset="0"/>
              </a:defRPr>
            </a:lvl1pPr>
          </a:lstStyle>
          <a:p>
            <a:r>
              <a:rPr lang="de-DE"/>
              <a:t>Titelmasterformat durch Klicken bearbeiten</a:t>
            </a:r>
            <a:endParaRPr lang="en-US"/>
          </a:p>
        </p:txBody>
      </p:sp>
      <p:sp>
        <p:nvSpPr>
          <p:cNvPr id="5" name="Foliennummernplatzhalter 4"/>
          <p:cNvSpPr>
            <a:spLocks noGrp="1"/>
          </p:cNvSpPr>
          <p:nvPr>
            <p:ph type="sldNum" sz="quarter" idx="11"/>
          </p:nvPr>
        </p:nvSpPr>
        <p:spPr/>
        <p:txBody>
          <a:bodyPr/>
          <a:lstStyle>
            <a:lvl1pPr>
              <a:defRPr>
                <a:latin typeface="+mn-lt"/>
              </a:defRPr>
            </a:lvl1pPr>
          </a:lstStyle>
          <a:p>
            <a:fld id="{1B0257E5-75A0-4F46-BAAD-A8D9FF434F26}" type="slidenum">
              <a:rPr lang="en-US" smtClean="0"/>
              <a:pPr/>
              <a:t>‹Nr.›</a:t>
            </a:fld>
            <a:endParaRPr lang="en-US" dirty="0"/>
          </a:p>
        </p:txBody>
      </p:sp>
    </p:spTree>
    <p:extLst>
      <p:ext uri="{BB962C8B-B14F-4D97-AF65-F5344CB8AC3E}">
        <p14:creationId xmlns:p14="http://schemas.microsoft.com/office/powerpoint/2010/main" val="366162290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39775" y="4395788"/>
            <a:ext cx="7956550" cy="1358900"/>
          </a:xfrm>
        </p:spPr>
        <p:txBody>
          <a:bodyPr anchor="t"/>
          <a:lstStyle>
            <a:lvl1pPr algn="l">
              <a:defRPr sz="4000" b="1" cap="all">
                <a:latin typeface="+mj-lt"/>
              </a:defRPr>
            </a:lvl1pPr>
          </a:lstStyle>
          <a:p>
            <a:r>
              <a:rPr lang="de-DE"/>
              <a:t>Titelmasterformat durch Klicken bearbeiten</a:t>
            </a:r>
            <a:endParaRPr lang="en-US"/>
          </a:p>
        </p:txBody>
      </p:sp>
      <p:sp>
        <p:nvSpPr>
          <p:cNvPr id="3" name="Textplatzhalter 2"/>
          <p:cNvSpPr>
            <a:spLocks noGrp="1"/>
          </p:cNvSpPr>
          <p:nvPr>
            <p:ph type="body" idx="1"/>
          </p:nvPr>
        </p:nvSpPr>
        <p:spPr>
          <a:xfrm>
            <a:off x="1080343" y="2898775"/>
            <a:ext cx="7615981" cy="1497013"/>
          </a:xfrm>
          <a:prstGeom prst="rect">
            <a:avLst/>
          </a:prstGeom>
        </p:spPr>
        <p:txBody>
          <a:bodyPr anchor="b"/>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Foliennummernplatzhalter 4"/>
          <p:cNvSpPr>
            <a:spLocks noGrp="1"/>
          </p:cNvSpPr>
          <p:nvPr>
            <p:ph type="sldNum" sz="quarter" idx="11"/>
          </p:nvPr>
        </p:nvSpPr>
        <p:spPr/>
        <p:txBody>
          <a:bodyPr/>
          <a:lstStyle>
            <a:lvl1pPr>
              <a:defRPr>
                <a:latin typeface="Corbel" panose="020B0503020204020204" pitchFamily="34" charset="0"/>
              </a:defRPr>
            </a:lvl1pPr>
          </a:lstStyle>
          <a:p>
            <a:fld id="{FD0C0AE2-3105-42D0-AD1A-FEE4F8F86952}" type="slidenum">
              <a:rPr lang="en-US" smtClean="0"/>
              <a:pPr/>
              <a:t>‹Nr.›</a:t>
            </a:fld>
            <a:endParaRPr lang="en-US" dirty="0"/>
          </a:p>
        </p:txBody>
      </p:sp>
    </p:spTree>
    <p:extLst>
      <p:ext uri="{BB962C8B-B14F-4D97-AF65-F5344CB8AC3E}">
        <p14:creationId xmlns:p14="http://schemas.microsoft.com/office/powerpoint/2010/main" val="26333046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orbel" panose="020B0503020204020204" pitchFamily="34" charset="0"/>
              </a:defRPr>
            </a:lvl1pPr>
          </a:lstStyle>
          <a:p>
            <a:r>
              <a:rPr lang="de-DE"/>
              <a:t>Titelmasterformat durch Klicken bearbeiten</a:t>
            </a:r>
            <a:endParaRPr lang="en-US"/>
          </a:p>
        </p:txBody>
      </p:sp>
      <p:sp>
        <p:nvSpPr>
          <p:cNvPr id="3" name="Inhaltsplatzhalter 2"/>
          <p:cNvSpPr>
            <a:spLocks noGrp="1"/>
          </p:cNvSpPr>
          <p:nvPr>
            <p:ph sz="half" idx="1"/>
          </p:nvPr>
        </p:nvSpPr>
        <p:spPr>
          <a:xfrm>
            <a:off x="1013322" y="1595438"/>
            <a:ext cx="3811438" cy="4514850"/>
          </a:xfrm>
          <a:prstGeom prst="rect">
            <a:avLst/>
          </a:prstGeom>
        </p:spPr>
        <p:txBody>
          <a:bodyPr/>
          <a:lstStyle>
            <a:lvl1pPr>
              <a:buClr>
                <a:srgbClr val="953735"/>
              </a:buClr>
              <a:defRPr sz="2600">
                <a:latin typeface="+mj-lt"/>
              </a:defRPr>
            </a:lvl1pPr>
            <a:lvl2pPr marL="742950" indent="-285750">
              <a:buClr>
                <a:srgbClr val="953735"/>
              </a:buClr>
              <a:buFont typeface="Arial Narrow" panose="020B0606020202030204" pitchFamily="34" charset="0"/>
              <a:buChar char="–"/>
              <a:defRPr sz="2400">
                <a:latin typeface="+mj-lt"/>
              </a:defRPr>
            </a:lvl2pPr>
            <a:lvl3pPr>
              <a:buClr>
                <a:srgbClr val="953735"/>
              </a:buClr>
              <a:defRPr sz="2000">
                <a:latin typeface="+mj-lt"/>
              </a:defRPr>
            </a:lvl3pPr>
            <a:lvl4pPr>
              <a:buClr>
                <a:srgbClr val="953735"/>
              </a:buClr>
              <a:defRPr sz="1800">
                <a:latin typeface="+mj-lt"/>
              </a:defRPr>
            </a:lvl4pPr>
            <a:lvl5pPr>
              <a:buClr>
                <a:srgbClr val="9537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5184800" y="1595438"/>
            <a:ext cx="3708375" cy="4514850"/>
          </a:xfrm>
          <a:prstGeom prst="rect">
            <a:avLst/>
          </a:prstGeom>
        </p:spPr>
        <p:txBody>
          <a:bodyPr/>
          <a:lstStyle>
            <a:lvl1pPr>
              <a:buClr>
                <a:srgbClr val="953735"/>
              </a:buClr>
              <a:defRPr sz="2600">
                <a:latin typeface="+mj-lt"/>
              </a:defRPr>
            </a:lvl1pPr>
            <a:lvl2pPr marL="742950" indent="-285750">
              <a:buClr>
                <a:srgbClr val="953735"/>
              </a:buClr>
              <a:buFont typeface="Arial Narrow" panose="020B0606020202030204" pitchFamily="34" charset="0"/>
              <a:buChar char="–"/>
              <a:defRPr sz="2400">
                <a:latin typeface="+mj-lt"/>
              </a:defRPr>
            </a:lvl2pPr>
            <a:lvl3pPr>
              <a:buClr>
                <a:srgbClr val="953735"/>
              </a:buClr>
              <a:defRPr sz="2000">
                <a:latin typeface="+mj-lt"/>
              </a:defRPr>
            </a:lvl3pPr>
            <a:lvl4pPr>
              <a:buClr>
                <a:srgbClr val="953735"/>
              </a:buClr>
              <a:defRPr sz="1800">
                <a:latin typeface="+mj-lt"/>
              </a:defRPr>
            </a:lvl4pPr>
            <a:lvl5pPr>
              <a:buClr>
                <a:srgbClr val="953735"/>
              </a:buClr>
              <a:defRPr sz="1800">
                <a:latin typeface="+mj-lt"/>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oliennummernplatzhalter 5"/>
          <p:cNvSpPr>
            <a:spLocks noGrp="1"/>
          </p:cNvSpPr>
          <p:nvPr>
            <p:ph type="sldNum" sz="quarter" idx="11"/>
          </p:nvPr>
        </p:nvSpPr>
        <p:spPr/>
        <p:txBody>
          <a:bodyPr/>
          <a:lstStyle>
            <a:lvl1pPr>
              <a:defRPr>
                <a:latin typeface="Corbel" panose="020B0503020204020204" pitchFamily="34" charset="0"/>
              </a:defRPr>
            </a:lvl1pPr>
          </a:lstStyle>
          <a:p>
            <a:fld id="{60820D0C-BEAC-4E7E-9AA1-122991109C25}" type="slidenum">
              <a:rPr lang="en-US" smtClean="0"/>
              <a:pPr/>
              <a:t>‹Nr.›</a:t>
            </a:fld>
            <a:endParaRPr lang="en-US" dirty="0"/>
          </a:p>
        </p:txBody>
      </p:sp>
    </p:spTree>
    <p:extLst>
      <p:ext uri="{BB962C8B-B14F-4D97-AF65-F5344CB8AC3E}">
        <p14:creationId xmlns:p14="http://schemas.microsoft.com/office/powerpoint/2010/main" val="21339765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008410"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008410" y="1898204"/>
            <a:ext cx="3780000" cy="3940175"/>
          </a:xfrm>
          <a:prstGeom prst="rect">
            <a:avLst/>
          </a:prstGeom>
        </p:spPr>
        <p:txBody>
          <a:bodyPr/>
          <a:lstStyle>
            <a:lvl1pPr>
              <a:buClr>
                <a:srgbClr val="953735"/>
              </a:buClr>
              <a:defRPr sz="2400">
                <a:latin typeface="+mn-lt"/>
              </a:defRPr>
            </a:lvl1pPr>
            <a:lvl2pPr marL="742950" indent="-285750">
              <a:buClr>
                <a:srgbClr val="953735"/>
              </a:buClr>
              <a:buFont typeface="Arial Narrow" panose="020B0606020202030204" pitchFamily="34" charset="0"/>
              <a:buChar char="–"/>
              <a:defRPr sz="2000">
                <a:latin typeface="+mn-lt"/>
              </a:defRPr>
            </a:lvl2pPr>
            <a:lvl3pPr>
              <a:buClr>
                <a:srgbClr val="953735"/>
              </a:buClr>
              <a:defRPr sz="1800">
                <a:latin typeface="+mn-lt"/>
              </a:defRPr>
            </a:lvl3pPr>
            <a:lvl4pPr>
              <a:buClr>
                <a:srgbClr val="953735"/>
              </a:buClr>
              <a:defRPr sz="1600">
                <a:latin typeface="+mn-lt"/>
              </a:defRPr>
            </a:lvl4pPr>
            <a:lvl5pPr>
              <a:buClr>
                <a:srgbClr val="9537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p:nvPr>
        </p:nvSpPr>
        <p:spPr>
          <a:xfrm>
            <a:off x="5296247" y="1260029"/>
            <a:ext cx="3780000" cy="638175"/>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296247" y="1898204"/>
            <a:ext cx="3780000" cy="3940175"/>
          </a:xfrm>
          <a:prstGeom prst="rect">
            <a:avLst/>
          </a:prstGeom>
        </p:spPr>
        <p:txBody>
          <a:bodyPr/>
          <a:lstStyle>
            <a:lvl1pPr>
              <a:buClr>
                <a:srgbClr val="953735"/>
              </a:buClr>
              <a:defRPr sz="2400">
                <a:latin typeface="+mn-lt"/>
              </a:defRPr>
            </a:lvl1pPr>
            <a:lvl2pPr marL="742950" indent="-285750">
              <a:buClr>
                <a:srgbClr val="953735"/>
              </a:buClr>
              <a:buFont typeface="Arial Narrow" panose="020B0606020202030204" pitchFamily="34" charset="0"/>
              <a:buChar char="–"/>
              <a:defRPr sz="2000">
                <a:latin typeface="+mn-lt"/>
              </a:defRPr>
            </a:lvl2pPr>
            <a:lvl3pPr>
              <a:buClr>
                <a:srgbClr val="953735"/>
              </a:buClr>
              <a:defRPr sz="1800">
                <a:latin typeface="+mn-lt"/>
              </a:defRPr>
            </a:lvl3pPr>
            <a:lvl4pPr>
              <a:buClr>
                <a:srgbClr val="953735"/>
              </a:buClr>
              <a:defRPr sz="1600">
                <a:latin typeface="+mn-lt"/>
              </a:defRPr>
            </a:lvl4pPr>
            <a:lvl5pPr>
              <a:buClr>
                <a:srgbClr val="953735"/>
              </a:buClr>
              <a:defRPr sz="1600">
                <a:latin typeface="+mn-lt"/>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7"/>
          <p:cNvSpPr>
            <a:spLocks noGrp="1"/>
          </p:cNvSpPr>
          <p:nvPr>
            <p:ph type="sldNum" sz="quarter" idx="11"/>
          </p:nvPr>
        </p:nvSpPr>
        <p:spPr>
          <a:xfrm>
            <a:off x="-3" y="6516613"/>
            <a:ext cx="720309" cy="360363"/>
          </a:xfrm>
        </p:spPr>
        <p:txBody>
          <a:bodyPr/>
          <a:lstStyle>
            <a:lvl1pPr>
              <a:defRPr>
                <a:latin typeface="Corbel" panose="020B0503020204020204" pitchFamily="34" charset="0"/>
              </a:defRPr>
            </a:lvl1pPr>
          </a:lstStyle>
          <a:p>
            <a:fld id="{8B2FED04-6A23-49A4-B121-667DB33F685A}" type="slidenum">
              <a:rPr lang="en-US" smtClean="0"/>
              <a:pPr/>
              <a:t>‹Nr.›</a:t>
            </a:fld>
            <a:endParaRPr lang="en-US" dirty="0"/>
          </a:p>
        </p:txBody>
      </p:sp>
      <p:sp>
        <p:nvSpPr>
          <p:cNvPr id="9" name="Titel 1"/>
          <p:cNvSpPr>
            <a:spLocks noGrp="1"/>
          </p:cNvSpPr>
          <p:nvPr>
            <p:ph type="title"/>
          </p:nvPr>
        </p:nvSpPr>
        <p:spPr>
          <a:xfrm>
            <a:off x="864320" y="396429"/>
            <a:ext cx="6336704" cy="863600"/>
          </a:xfrm>
        </p:spPr>
        <p:txBody>
          <a:bodyPr/>
          <a:lstStyle/>
          <a:p>
            <a:r>
              <a:rPr lang="de-DE" dirty="0"/>
              <a:t>Titelmasterformat durch Klicken bearbeiten</a:t>
            </a:r>
            <a:endParaRPr lang="en-US" dirty="0"/>
          </a:p>
        </p:txBody>
      </p:sp>
    </p:spTree>
    <p:extLst>
      <p:ext uri="{BB962C8B-B14F-4D97-AF65-F5344CB8AC3E}">
        <p14:creationId xmlns:p14="http://schemas.microsoft.com/office/powerpoint/2010/main" val="62463700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en-US" dirty="0"/>
          </a:p>
        </p:txBody>
      </p:sp>
      <p:sp>
        <p:nvSpPr>
          <p:cNvPr id="4" name="Foliennummernplatzhalter 3"/>
          <p:cNvSpPr>
            <a:spLocks noGrp="1"/>
          </p:cNvSpPr>
          <p:nvPr>
            <p:ph type="sldNum" sz="quarter" idx="11"/>
          </p:nvPr>
        </p:nvSpPr>
        <p:spPr/>
        <p:txBody>
          <a:bodyPr/>
          <a:lstStyle>
            <a:lvl1pPr>
              <a:defRPr/>
            </a:lvl1pPr>
          </a:lstStyle>
          <a:p>
            <a:fld id="{1C3BBF09-B2D9-42C4-8A20-AB48CF10CE8C}" type="slidenum">
              <a:rPr lang="en-US"/>
              <a:pPr/>
              <a:t>‹Nr.›</a:t>
            </a:fld>
            <a:endParaRPr lang="en-US" dirty="0"/>
          </a:p>
        </p:txBody>
      </p:sp>
    </p:spTree>
    <p:extLst>
      <p:ext uri="{BB962C8B-B14F-4D97-AF65-F5344CB8AC3E}">
        <p14:creationId xmlns:p14="http://schemas.microsoft.com/office/powerpoint/2010/main" val="294731093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hteck 20">
            <a:extLst>
              <a:ext uri="{C183D7F6-B498-43B3-948B-1728B52AA6E4}">
                <adec:decorative xmlns:adec="http://schemas.microsoft.com/office/drawing/2017/decorative" val="1"/>
              </a:ext>
            </a:extLst>
          </p:cNvPr>
          <p:cNvSpPr/>
          <p:nvPr userDrawn="1"/>
        </p:nvSpPr>
        <p:spPr bwMode="auto">
          <a:xfrm rot="10800000">
            <a:off x="-2" y="1044004"/>
            <a:ext cx="720306" cy="5811523"/>
          </a:xfrm>
          <a:prstGeom prst="rect">
            <a:avLst/>
          </a:prstGeom>
          <a:solidFill>
            <a:srgbClr val="9537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Corbel" panose="020B0503020204020204" pitchFamily="34" charset="0"/>
            </a:endParaRPr>
          </a:p>
        </p:txBody>
      </p:sp>
      <p:pic>
        <p:nvPicPr>
          <p:cNvPr id="12" name="Grafik 11">
            <a:extLs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118"/>
            <a:ext cx="9361488" cy="1542788"/>
          </a:xfrm>
          <a:prstGeom prst="rect">
            <a:avLst/>
          </a:prstGeom>
        </p:spPr>
      </p:pic>
      <p:sp>
        <p:nvSpPr>
          <p:cNvPr id="3104" name="Line 32"/>
          <p:cNvSpPr>
            <a:spLocks noChangeShapeType="1"/>
          </p:cNvSpPr>
          <p:nvPr/>
        </p:nvSpPr>
        <p:spPr bwMode="auto">
          <a:xfrm>
            <a:off x="0"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05" name="Line 33"/>
          <p:cNvSpPr>
            <a:spLocks noChangeShapeType="1"/>
          </p:cNvSpPr>
          <p:nvPr/>
        </p:nvSpPr>
        <p:spPr bwMode="auto">
          <a:xfrm>
            <a:off x="0"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4" name="Line 42"/>
          <p:cNvSpPr>
            <a:spLocks noChangeShapeType="1"/>
          </p:cNvSpPr>
          <p:nvPr userDrawn="1"/>
        </p:nvSpPr>
        <p:spPr bwMode="auto">
          <a:xfrm>
            <a:off x="0" y="5580063"/>
            <a:ext cx="68405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3115" name="Line 43"/>
          <p:cNvSpPr>
            <a:spLocks noChangeShapeType="1"/>
          </p:cNvSpPr>
          <p:nvPr userDrawn="1"/>
        </p:nvSpPr>
        <p:spPr bwMode="auto">
          <a:xfrm>
            <a:off x="0" y="5580063"/>
            <a:ext cx="67691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latin typeface="Corbel" panose="020B0503020204020204" pitchFamily="34" charset="0"/>
            </a:endParaRPr>
          </a:p>
        </p:txBody>
      </p:sp>
      <p:sp>
        <p:nvSpPr>
          <p:cNvPr id="27" name="Rectangle 5">
            <a:extLst>
              <a:ext uri="{C183D7F6-B498-43B3-948B-1728B52AA6E4}">
                <adec:decorative xmlns:adec="http://schemas.microsoft.com/office/drawing/2017/decorative" val="1"/>
              </a:ext>
            </a:extLst>
          </p:cNvPr>
          <p:cNvSpPr txBox="1">
            <a:spLocks noChangeArrowheads="1"/>
          </p:cNvSpPr>
          <p:nvPr userDrawn="1"/>
        </p:nvSpPr>
        <p:spPr bwMode="auto">
          <a:xfrm>
            <a:off x="8353152"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solidFill>
                  <a:schemeClr val="tx1"/>
                </a:solidFill>
                <a:latin typeface="+mn-lt"/>
              </a:rPr>
              <a:t>© Wytrzens</a:t>
            </a:r>
          </a:p>
        </p:txBody>
      </p:sp>
      <p:sp>
        <p:nvSpPr>
          <p:cNvPr id="14" name="Rectangle 4">
            <a:extLst>
              <a:ext uri="{C183D7F6-B498-43B3-948B-1728B52AA6E4}">
                <adec:decorative xmlns:adec="http://schemas.microsoft.com/office/drawing/2017/decorative" val="1"/>
              </a:ext>
            </a:extLst>
          </p:cNvPr>
          <p:cNvSpPr txBox="1">
            <a:spLocks noChangeArrowheads="1"/>
          </p:cNvSpPr>
          <p:nvPr userDrawn="1"/>
        </p:nvSpPr>
        <p:spPr bwMode="auto">
          <a:xfrm rot="16200000">
            <a:off x="-2144771" y="3651538"/>
            <a:ext cx="513052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l"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l"/>
            <a:r>
              <a:rPr lang="en-US" sz="1800" b="0" dirty="0">
                <a:solidFill>
                  <a:schemeClr val="bg1"/>
                </a:solidFill>
                <a:latin typeface="Corbel" panose="020B0503020204020204" pitchFamily="34" charset="0"/>
                <a:ea typeface="+mj-ea"/>
                <a:cs typeface="+mj-cs"/>
              </a:rPr>
              <a:t>Einstieg</a:t>
            </a:r>
          </a:p>
        </p:txBody>
      </p:sp>
      <p:sp>
        <p:nvSpPr>
          <p:cNvPr id="3128" name="Rectangle 56"/>
          <p:cNvSpPr>
            <a:spLocks noGrp="1" noChangeArrowheads="1"/>
          </p:cNvSpPr>
          <p:nvPr>
            <p:ph type="title"/>
          </p:nvPr>
        </p:nvSpPr>
        <p:spPr bwMode="auto">
          <a:xfrm>
            <a:off x="1008336" y="396429"/>
            <a:ext cx="61926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dirty="0"/>
              <a:t>Titelmasterformat durch Klicken bearbeiten</a:t>
            </a:r>
          </a:p>
        </p:txBody>
      </p:sp>
      <p:sp>
        <p:nvSpPr>
          <p:cNvPr id="3077" name="Rectangle 5">
            <a:extLst>
              <a:ext uri="{C183D7F6-B498-43B3-948B-1728B52AA6E4}">
                <adec:decorative xmlns:adec="http://schemas.microsoft.com/office/drawing/2017/decorative" val="1"/>
              </a:ext>
            </a:extLst>
          </p:cNvPr>
          <p:cNvSpPr>
            <a:spLocks noGrp="1" noChangeArrowheads="1"/>
          </p:cNvSpPr>
          <p:nvPr>
            <p:ph type="sldNum" sz="quarter" idx="4"/>
          </p:nvPr>
        </p:nvSpPr>
        <p:spPr bwMode="auto">
          <a:xfrm>
            <a:off x="-3" y="6516613"/>
            <a:ext cx="720309"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defRPr>
            </a:lvl1pPr>
          </a:lstStyle>
          <a:p>
            <a:fld id="{0291044B-A642-4523-8418-EF5C5E3C3C1D}"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ransition>
    <p:zoom/>
  </p:transition>
  <p:hf hdr="0" ftr="0"/>
  <p:txStyles>
    <p:titleStyle>
      <a:lvl1pPr algn="l" rtl="0" fontAlgn="base">
        <a:spcBef>
          <a:spcPct val="0"/>
        </a:spcBef>
        <a:spcAft>
          <a:spcPct val="0"/>
        </a:spcAft>
        <a:defRPr sz="3000" b="1">
          <a:solidFill>
            <a:schemeClr val="bg1"/>
          </a:solidFill>
          <a:latin typeface="Corbel" panose="020B0503020204020204" pitchFamily="34" charset="0"/>
          <a:ea typeface="+mj-ea"/>
          <a:cs typeface="+mj-cs"/>
        </a:defRPr>
      </a:lvl1pPr>
      <a:lvl2pPr algn="l" rtl="0" fontAlgn="base">
        <a:spcBef>
          <a:spcPct val="0"/>
        </a:spcBef>
        <a:spcAft>
          <a:spcPct val="0"/>
        </a:spcAft>
        <a:defRPr sz="3200" b="1">
          <a:solidFill>
            <a:srgbClr val="007E00"/>
          </a:solidFill>
          <a:latin typeface="Arial Narrow" pitchFamily="34" charset="0"/>
        </a:defRPr>
      </a:lvl2pPr>
      <a:lvl3pPr algn="l" rtl="0" fontAlgn="base">
        <a:spcBef>
          <a:spcPct val="0"/>
        </a:spcBef>
        <a:spcAft>
          <a:spcPct val="0"/>
        </a:spcAft>
        <a:defRPr sz="3200" b="1">
          <a:solidFill>
            <a:srgbClr val="007E00"/>
          </a:solidFill>
          <a:latin typeface="Arial Narrow" pitchFamily="34" charset="0"/>
        </a:defRPr>
      </a:lvl3pPr>
      <a:lvl4pPr algn="l" rtl="0" fontAlgn="base">
        <a:spcBef>
          <a:spcPct val="0"/>
        </a:spcBef>
        <a:spcAft>
          <a:spcPct val="0"/>
        </a:spcAft>
        <a:defRPr sz="3200" b="1">
          <a:solidFill>
            <a:srgbClr val="007E00"/>
          </a:solidFill>
          <a:latin typeface="Arial Narrow" pitchFamily="34" charset="0"/>
        </a:defRPr>
      </a:lvl4pPr>
      <a:lvl5pPr algn="l" rtl="0" fontAlgn="base">
        <a:spcBef>
          <a:spcPct val="0"/>
        </a:spcBef>
        <a:spcAft>
          <a:spcPct val="0"/>
        </a:spcAft>
        <a:defRPr sz="3200" b="1">
          <a:solidFill>
            <a:srgbClr val="007E00"/>
          </a:solidFill>
          <a:latin typeface="Arial Narrow" pitchFamily="34" charset="0"/>
        </a:defRPr>
      </a:lvl5pPr>
      <a:lvl6pPr marL="457200" algn="l" rtl="0" fontAlgn="base">
        <a:spcBef>
          <a:spcPct val="0"/>
        </a:spcBef>
        <a:spcAft>
          <a:spcPct val="0"/>
        </a:spcAft>
        <a:defRPr sz="3200" b="1">
          <a:solidFill>
            <a:srgbClr val="007E00"/>
          </a:solidFill>
          <a:latin typeface="Arial Narrow" pitchFamily="34" charset="0"/>
        </a:defRPr>
      </a:lvl6pPr>
      <a:lvl7pPr marL="914400" algn="l" rtl="0" fontAlgn="base">
        <a:spcBef>
          <a:spcPct val="0"/>
        </a:spcBef>
        <a:spcAft>
          <a:spcPct val="0"/>
        </a:spcAft>
        <a:defRPr sz="3200" b="1">
          <a:solidFill>
            <a:srgbClr val="007E00"/>
          </a:solidFill>
          <a:latin typeface="Arial Narrow" pitchFamily="34" charset="0"/>
        </a:defRPr>
      </a:lvl7pPr>
      <a:lvl8pPr marL="1371600" algn="l" rtl="0" fontAlgn="base">
        <a:spcBef>
          <a:spcPct val="0"/>
        </a:spcBef>
        <a:spcAft>
          <a:spcPct val="0"/>
        </a:spcAft>
        <a:defRPr sz="3200" b="1">
          <a:solidFill>
            <a:srgbClr val="007E00"/>
          </a:solidFill>
          <a:latin typeface="Arial Narrow" pitchFamily="34" charset="0"/>
        </a:defRPr>
      </a:lvl8pPr>
      <a:lvl9pPr marL="1828800" algn="l" rtl="0" fontAlgn="base">
        <a:spcBef>
          <a:spcPct val="0"/>
        </a:spcBef>
        <a:spcAft>
          <a:spcPct val="0"/>
        </a:spcAft>
        <a:defRPr sz="3200" b="1">
          <a:solidFill>
            <a:srgbClr val="007E00"/>
          </a:solidFill>
          <a:latin typeface="Arial Narrow" pitchFamily="34" charset="0"/>
        </a:defRPr>
      </a:lvl9pPr>
    </p:titleStyle>
    <p:bodyStyle>
      <a:lvl1pPr marL="342900" indent="-342900" algn="l" rtl="0" fontAlgn="base">
        <a:spcBef>
          <a:spcPct val="20000"/>
        </a:spcBef>
        <a:spcAft>
          <a:spcPct val="0"/>
        </a:spcAft>
        <a:buClr>
          <a:srgbClr val="009900"/>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7E00"/>
        </a:buClr>
        <a:buSzPct val="110000"/>
        <a:buFont typeface="Wingdings" pitchFamily="2" charset="2"/>
        <a:buChar char="§"/>
        <a:defRPr sz="2400">
          <a:solidFill>
            <a:schemeClr val="tx1"/>
          </a:solidFill>
          <a:latin typeface="+mn-lt"/>
        </a:defRPr>
      </a:lvl2pPr>
      <a:lvl3pPr marL="1143000" indent="-228600" algn="l" rtl="0" fontAlgn="base">
        <a:spcBef>
          <a:spcPct val="20000"/>
        </a:spcBef>
        <a:spcAft>
          <a:spcPct val="0"/>
        </a:spcAft>
        <a:buClr>
          <a:srgbClr val="007E00"/>
        </a:buClr>
        <a:buSzPct val="110000"/>
        <a:buFont typeface="Wingdings" pitchFamily="2" charset="2"/>
        <a:buChar char="§"/>
        <a:defRPr sz="2000">
          <a:solidFill>
            <a:schemeClr val="tx1"/>
          </a:solidFill>
          <a:latin typeface="+mn-lt"/>
        </a:defRPr>
      </a:lvl3pPr>
      <a:lvl4pPr marL="1600200" indent="-228600" algn="l" rtl="0" fontAlgn="base">
        <a:spcBef>
          <a:spcPct val="20000"/>
        </a:spcBef>
        <a:spcAft>
          <a:spcPct val="0"/>
        </a:spcAft>
        <a:buClr>
          <a:srgbClr val="007E00"/>
        </a:buClr>
        <a:buSzPct val="11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1B0257E5-75A0-4F46-BAAD-A8D9FF434F26}" type="slidenum">
              <a:rPr lang="en-US" smtClean="0"/>
              <a:pPr/>
              <a:t>1</a:t>
            </a:fld>
            <a:endParaRPr lang="en-US" dirty="0"/>
          </a:p>
        </p:txBody>
      </p:sp>
      <p:pic>
        <p:nvPicPr>
          <p:cNvPr id="3" name="Grafik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9989"/>
            <a:ext cx="9361488" cy="1542788"/>
          </a:xfrm>
          <a:prstGeom prst="rect">
            <a:avLst/>
          </a:prstGeom>
        </p:spPr>
      </p:pic>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 y="2124125"/>
            <a:ext cx="792313" cy="4688572"/>
          </a:xfrm>
          <a:prstGeom prst="rect">
            <a:avLst/>
          </a:prstGeom>
        </p:spPr>
      </p:pic>
      <p:sp>
        <p:nvSpPr>
          <p:cNvPr id="7" name="Rechteck 6">
            <a:extLst>
              <a:ext uri="{C183D7F6-B498-43B3-948B-1728B52AA6E4}">
                <adec:decorative xmlns:adec="http://schemas.microsoft.com/office/drawing/2017/decorative" val="1"/>
              </a:ext>
            </a:extLst>
          </p:cNvPr>
          <p:cNvSpPr/>
          <p:nvPr/>
        </p:nvSpPr>
        <p:spPr bwMode="auto">
          <a:xfrm rot="5400000">
            <a:off x="2520343" y="35830"/>
            <a:ext cx="4320803" cy="9361488"/>
          </a:xfrm>
          <a:prstGeom prst="rect">
            <a:avLst/>
          </a:prstGeom>
          <a:solidFill>
            <a:srgbClr val="9537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Arial Narrow" pitchFamily="34" charset="0"/>
            </a:endParaRPr>
          </a:p>
        </p:txBody>
      </p:sp>
      <p:pic>
        <p:nvPicPr>
          <p:cNvPr id="26" name="Grafik 2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 y="1"/>
            <a:ext cx="9361491" cy="1044004"/>
          </a:xfrm>
          <a:prstGeom prst="rect">
            <a:avLst/>
          </a:prstGeom>
        </p:spPr>
      </p:pic>
      <p:sp>
        <p:nvSpPr>
          <p:cNvPr id="29" name="Rectangle 5">
            <a:extLst>
              <a:ext uri="{C183D7F6-B498-43B3-948B-1728B52AA6E4}">
                <adec:decorative xmlns:adec="http://schemas.microsoft.com/office/drawing/2017/decorative" val="1"/>
              </a:ext>
            </a:extLst>
          </p:cNvPr>
          <p:cNvSpPr txBox="1">
            <a:spLocks noChangeArrowheads="1"/>
          </p:cNvSpPr>
          <p:nvPr/>
        </p:nvSpPr>
        <p:spPr bwMode="auto">
          <a:xfrm>
            <a:off x="8353152" y="6516613"/>
            <a:ext cx="93632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AT"/>
            </a:defPPr>
            <a:lvl1pPr algn="ctr" rtl="0" fontAlgn="base">
              <a:spcBef>
                <a:spcPct val="0"/>
              </a:spcBef>
              <a:spcAft>
                <a:spcPct val="0"/>
              </a:spcAft>
              <a:defRPr sz="1000" b="1" kern="1200">
                <a:solidFill>
                  <a:schemeClr val="bg1"/>
                </a:solidFill>
                <a:latin typeface="+mn-lt"/>
                <a:ea typeface="+mn-ea"/>
                <a:cs typeface="+mn-cs"/>
              </a:defRPr>
            </a:lvl1pPr>
            <a:lvl2pPr marL="457200" algn="l" rtl="0" fontAlgn="base">
              <a:spcBef>
                <a:spcPct val="0"/>
              </a:spcBef>
              <a:spcAft>
                <a:spcPct val="0"/>
              </a:spcAft>
              <a:defRPr sz="3600" kern="1200">
                <a:solidFill>
                  <a:schemeClr val="tx1"/>
                </a:solidFill>
                <a:latin typeface="Arial Narrow" pitchFamily="34" charset="0"/>
                <a:ea typeface="+mn-ea"/>
                <a:cs typeface="+mn-cs"/>
              </a:defRPr>
            </a:lvl2pPr>
            <a:lvl3pPr marL="914400" algn="l" rtl="0" fontAlgn="base">
              <a:spcBef>
                <a:spcPct val="0"/>
              </a:spcBef>
              <a:spcAft>
                <a:spcPct val="0"/>
              </a:spcAft>
              <a:defRPr sz="3600" kern="1200">
                <a:solidFill>
                  <a:schemeClr val="tx1"/>
                </a:solidFill>
                <a:latin typeface="Arial Narrow" pitchFamily="34" charset="0"/>
                <a:ea typeface="+mn-ea"/>
                <a:cs typeface="+mn-cs"/>
              </a:defRPr>
            </a:lvl3pPr>
            <a:lvl4pPr marL="1371600" algn="l" rtl="0" fontAlgn="base">
              <a:spcBef>
                <a:spcPct val="0"/>
              </a:spcBef>
              <a:spcAft>
                <a:spcPct val="0"/>
              </a:spcAft>
              <a:defRPr sz="3600" kern="1200">
                <a:solidFill>
                  <a:schemeClr val="tx1"/>
                </a:solidFill>
                <a:latin typeface="Arial Narrow" pitchFamily="34" charset="0"/>
                <a:ea typeface="+mn-ea"/>
                <a:cs typeface="+mn-cs"/>
              </a:defRPr>
            </a:lvl4pPr>
            <a:lvl5pPr marL="1828800" algn="l" rtl="0" fontAlgn="base">
              <a:spcBef>
                <a:spcPct val="0"/>
              </a:spcBef>
              <a:spcAft>
                <a:spcPct val="0"/>
              </a:spcAft>
              <a:defRPr sz="3600" kern="1200">
                <a:solidFill>
                  <a:schemeClr val="tx1"/>
                </a:solidFill>
                <a:latin typeface="Arial Narrow" pitchFamily="34" charset="0"/>
                <a:ea typeface="+mn-ea"/>
                <a:cs typeface="+mn-cs"/>
              </a:defRPr>
            </a:lvl5pPr>
            <a:lvl6pPr marL="2286000" algn="l" defTabSz="914400" rtl="0" eaLnBrk="1" latinLnBrk="0" hangingPunct="1">
              <a:defRPr sz="3600" kern="1200">
                <a:solidFill>
                  <a:schemeClr val="tx1"/>
                </a:solidFill>
                <a:latin typeface="Arial Narrow" pitchFamily="34" charset="0"/>
                <a:ea typeface="+mn-ea"/>
                <a:cs typeface="+mn-cs"/>
              </a:defRPr>
            </a:lvl6pPr>
            <a:lvl7pPr marL="2743200" algn="l" defTabSz="914400" rtl="0" eaLnBrk="1" latinLnBrk="0" hangingPunct="1">
              <a:defRPr sz="3600" kern="1200">
                <a:solidFill>
                  <a:schemeClr val="tx1"/>
                </a:solidFill>
                <a:latin typeface="Arial Narrow" pitchFamily="34" charset="0"/>
                <a:ea typeface="+mn-ea"/>
                <a:cs typeface="+mn-cs"/>
              </a:defRPr>
            </a:lvl7pPr>
            <a:lvl8pPr marL="3200400" algn="l" defTabSz="914400" rtl="0" eaLnBrk="1" latinLnBrk="0" hangingPunct="1">
              <a:defRPr sz="3600" kern="1200">
                <a:solidFill>
                  <a:schemeClr val="tx1"/>
                </a:solidFill>
                <a:latin typeface="Arial Narrow" pitchFamily="34" charset="0"/>
                <a:ea typeface="+mn-ea"/>
                <a:cs typeface="+mn-cs"/>
              </a:defRPr>
            </a:lvl8pPr>
            <a:lvl9pPr marL="3657600" algn="l" defTabSz="914400" rtl="0" eaLnBrk="1" latinLnBrk="0" hangingPunct="1">
              <a:defRPr sz="3600" kern="1200">
                <a:solidFill>
                  <a:schemeClr val="tx1"/>
                </a:solidFill>
                <a:latin typeface="Arial Narrow" pitchFamily="34" charset="0"/>
                <a:ea typeface="+mn-ea"/>
                <a:cs typeface="+mn-cs"/>
              </a:defRPr>
            </a:lvl9pPr>
          </a:lstStyle>
          <a:p>
            <a:pPr algn="r"/>
            <a:r>
              <a:rPr lang="en-US" sz="900" b="0" dirty="0"/>
              <a:t>© Wytrzens</a:t>
            </a:r>
          </a:p>
        </p:txBody>
      </p:sp>
      <p:pic>
        <p:nvPicPr>
          <p:cNvPr id="2" name="Grafik 1">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94604" y="2988221"/>
            <a:ext cx="2670116" cy="3600400"/>
          </a:xfrm>
          <a:prstGeom prst="rect">
            <a:avLst/>
          </a:prstGeom>
        </p:spPr>
      </p:pic>
      <p:sp>
        <p:nvSpPr>
          <p:cNvPr id="12" name="Untertitel 5"/>
          <p:cNvSpPr txBox="1">
            <a:spLocks/>
          </p:cNvSpPr>
          <p:nvPr/>
        </p:nvSpPr>
        <p:spPr>
          <a:xfrm>
            <a:off x="1" y="4068229"/>
            <a:ext cx="8137128" cy="720192"/>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5500" dirty="0">
                <a:solidFill>
                  <a:schemeClr val="bg1"/>
                </a:solidFill>
                <a:latin typeface="Corbel" panose="020B0503020204020204" pitchFamily="34" charset="0"/>
                <a:ea typeface="+mj-ea"/>
                <a:cs typeface="+mj-cs"/>
              </a:rPr>
              <a:t>Einstieg</a:t>
            </a:r>
            <a:endParaRPr lang="en-US" sz="5500" dirty="0">
              <a:solidFill>
                <a:schemeClr val="bg1"/>
              </a:solidFill>
              <a:latin typeface="Corbel" panose="020B0503020204020204" pitchFamily="34" charset="0"/>
              <a:ea typeface="+mj-ea"/>
              <a:cs typeface="+mj-cs"/>
            </a:endParaRPr>
          </a:p>
        </p:txBody>
      </p:sp>
      <p:sp>
        <p:nvSpPr>
          <p:cNvPr id="11" name="Untertitel 5"/>
          <p:cNvSpPr txBox="1">
            <a:spLocks/>
          </p:cNvSpPr>
          <p:nvPr/>
        </p:nvSpPr>
        <p:spPr>
          <a:xfrm>
            <a:off x="1656408" y="2124125"/>
            <a:ext cx="5112569" cy="60120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1600" kern="0" dirty="0">
                <a:latin typeface="Corbel" panose="020B0503020204020204" pitchFamily="34" charset="0"/>
              </a:rPr>
              <a:t>begleitende Folien zum Lehrbuch von Hans Karl Wytrzens</a:t>
            </a:r>
            <a:endParaRPr lang="en-US" sz="1600" kern="0" dirty="0">
              <a:latin typeface="Corbel" panose="020B0503020204020204" pitchFamily="34" charset="0"/>
            </a:endParaRPr>
          </a:p>
        </p:txBody>
      </p:sp>
      <p:sp>
        <p:nvSpPr>
          <p:cNvPr id="8" name="Untertitel 5"/>
          <p:cNvSpPr txBox="1">
            <a:spLocks/>
          </p:cNvSpPr>
          <p:nvPr/>
        </p:nvSpPr>
        <p:spPr>
          <a:xfrm>
            <a:off x="2448496" y="1404045"/>
            <a:ext cx="5760639" cy="548060"/>
          </a:xfrm>
          <a:prstGeom prst="rect">
            <a:avLst/>
          </a:prstGeom>
        </p:spPr>
        <p:txBody>
          <a:bodyPr/>
          <a:lstStyle>
            <a:lvl1pPr marL="0" indent="0" algn="ctr" rtl="0" fontAlgn="base">
              <a:spcBef>
                <a:spcPct val="20000"/>
              </a:spcBef>
              <a:spcAft>
                <a:spcPct val="0"/>
              </a:spcAft>
              <a:buClr>
                <a:srgbClr val="009900"/>
              </a:buClr>
              <a:buSzPct val="110000"/>
              <a:buFont typeface="Wingdings" pitchFamily="2" charset="2"/>
              <a:buNone/>
              <a:defRPr sz="2400">
                <a:solidFill>
                  <a:schemeClr val="tx1"/>
                </a:solidFill>
                <a:latin typeface="+mn-lt"/>
                <a:ea typeface="+mn-ea"/>
                <a:cs typeface="+mn-cs"/>
              </a:defRPr>
            </a:lvl1pPr>
            <a:lvl2pPr marL="457200" indent="0" algn="ctr" rtl="0" fontAlgn="base">
              <a:spcBef>
                <a:spcPct val="20000"/>
              </a:spcBef>
              <a:spcAft>
                <a:spcPct val="0"/>
              </a:spcAft>
              <a:buClr>
                <a:srgbClr val="007E00"/>
              </a:buClr>
              <a:buSzPct val="110000"/>
              <a:buFont typeface="Wingdings" pitchFamily="2" charset="2"/>
              <a:buNone/>
              <a:defRPr sz="2400">
                <a:solidFill>
                  <a:schemeClr val="tx1"/>
                </a:solidFill>
                <a:latin typeface="+mn-lt"/>
              </a:defRPr>
            </a:lvl2pPr>
            <a:lvl3pPr marL="914400" indent="0" algn="ctr" rtl="0" fontAlgn="base">
              <a:spcBef>
                <a:spcPct val="20000"/>
              </a:spcBef>
              <a:spcAft>
                <a:spcPct val="0"/>
              </a:spcAft>
              <a:buClr>
                <a:srgbClr val="007E00"/>
              </a:buClr>
              <a:buSzPct val="110000"/>
              <a:buFont typeface="Wingdings" pitchFamily="2" charset="2"/>
              <a:buNone/>
              <a:defRPr sz="2000">
                <a:solidFill>
                  <a:schemeClr val="tx1"/>
                </a:solidFill>
                <a:latin typeface="+mn-lt"/>
              </a:defRPr>
            </a:lvl3pPr>
            <a:lvl4pPr marL="1371600" indent="0" algn="ctr" rtl="0" fontAlgn="base">
              <a:spcBef>
                <a:spcPct val="20000"/>
              </a:spcBef>
              <a:spcAft>
                <a:spcPct val="0"/>
              </a:spcAft>
              <a:buClr>
                <a:srgbClr val="007E00"/>
              </a:buClr>
              <a:buSzPct val="110000"/>
              <a:buFont typeface="Wingdings" pitchFamily="2" charset="2"/>
              <a:buNone/>
              <a:defRPr sz="1600">
                <a:solidFill>
                  <a:schemeClr val="tx1"/>
                </a:solidFill>
                <a:latin typeface="+mn-lt"/>
              </a:defRPr>
            </a:lvl4pPr>
            <a:lvl5pPr marL="18288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5pPr>
            <a:lvl6pPr marL="22860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6pPr>
            <a:lvl7pPr marL="27432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7pPr>
            <a:lvl8pPr marL="32004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8pPr>
            <a:lvl9pPr marL="3657600" indent="0" algn="ctr" rtl="0" fontAlgn="base">
              <a:spcBef>
                <a:spcPct val="20000"/>
              </a:spcBef>
              <a:spcAft>
                <a:spcPct val="0"/>
              </a:spcAft>
              <a:buClr>
                <a:srgbClr val="007E00"/>
              </a:buClr>
              <a:buSzPct val="110000"/>
              <a:buFont typeface="Wingdings" pitchFamily="2" charset="2"/>
              <a:buNone/>
              <a:defRPr sz="1400">
                <a:solidFill>
                  <a:schemeClr val="tx1"/>
                </a:solidFill>
                <a:latin typeface="+mn-lt"/>
              </a:defRPr>
            </a:lvl9pPr>
          </a:lstStyle>
          <a:p>
            <a:pPr algn="r"/>
            <a:r>
              <a:rPr lang="de-AT" sz="3200" b="1" kern="0" dirty="0">
                <a:solidFill>
                  <a:schemeClr val="bg1"/>
                </a:solidFill>
                <a:latin typeface="Corbel" panose="020B0503020204020204" pitchFamily="34" charset="0"/>
              </a:rPr>
              <a:t>Der erfolgreiche Einstieg</a:t>
            </a:r>
            <a:endParaRPr lang="en-US" sz="3200" b="1" kern="0" dirty="0">
              <a:solidFill>
                <a:schemeClr val="bg1"/>
              </a:solidFill>
              <a:latin typeface="Corbel" panose="020B0503020204020204" pitchFamily="34" charset="0"/>
            </a:endParaRPr>
          </a:p>
        </p:txBody>
      </p:sp>
      <p:sp>
        <p:nvSpPr>
          <p:cNvPr id="5" name="Titel 4"/>
          <p:cNvSpPr>
            <a:spLocks noGrp="1"/>
          </p:cNvSpPr>
          <p:nvPr>
            <p:ph type="ctrTitle"/>
          </p:nvPr>
        </p:nvSpPr>
        <p:spPr>
          <a:xfrm>
            <a:off x="216248" y="35893"/>
            <a:ext cx="7992887" cy="1465262"/>
          </a:xfrm>
        </p:spPr>
        <p:txBody>
          <a:bodyPr/>
          <a:lstStyle/>
          <a:p>
            <a:pPr algn="r"/>
            <a:r>
              <a:rPr lang="de-AT" sz="5580" dirty="0">
                <a:solidFill>
                  <a:srgbClr val="002060"/>
                </a:solidFill>
                <a:latin typeface="Corbel" panose="020B0503020204020204" pitchFamily="34" charset="0"/>
              </a:rPr>
              <a:t>Projektmanagement</a:t>
            </a:r>
            <a:endParaRPr lang="en-US" sz="5580" dirty="0">
              <a:solidFill>
                <a:srgbClr val="002060"/>
              </a:solidFill>
              <a:latin typeface="Corbel" panose="020B0503020204020204" pitchFamily="34" charset="0"/>
            </a:endParaRPr>
          </a:p>
        </p:txBody>
      </p:sp>
    </p:spTree>
    <p:extLst>
      <p:ext uri="{BB962C8B-B14F-4D97-AF65-F5344CB8AC3E}">
        <p14:creationId xmlns:p14="http://schemas.microsoft.com/office/powerpoint/2010/main" val="673464083"/>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2070484328"/>
              </p:ext>
            </p:extLst>
          </p:nvPr>
        </p:nvGraphicFramePr>
        <p:xfrm>
          <a:off x="1512392" y="1536999"/>
          <a:ext cx="6876000" cy="476359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20000"/>
                    </a:ext>
                  </a:extLst>
                </a:gridCol>
                <a:gridCol w="5688000">
                  <a:extLst>
                    <a:ext uri="{9D8B030D-6E8A-4147-A177-3AD203B41FA5}">
                      <a16:colId xmlns:a16="http://schemas.microsoft.com/office/drawing/2014/main" val="20001"/>
                    </a:ext>
                  </a:extLst>
                </a:gridCol>
              </a:tblGrid>
              <a:tr h="370840">
                <a:tc>
                  <a:txBody>
                    <a:bodyPr/>
                    <a:lstStyle/>
                    <a:p>
                      <a:pPr algn="ctr">
                        <a:lnSpc>
                          <a:spcPct val="114000"/>
                        </a:lnSpc>
                      </a:pPr>
                      <a:r>
                        <a:rPr lang="de-AT" sz="2000" b="0" dirty="0">
                          <a:solidFill>
                            <a:schemeClr val="bg1"/>
                          </a:solidFill>
                        </a:rPr>
                        <a:t>Einheit 6</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de-AT" sz="2000" b="0" kern="1200" dirty="0">
                          <a:solidFill>
                            <a:srgbClr val="2D4E75"/>
                          </a:solidFill>
                          <a:latin typeface="+mn-lt"/>
                          <a:ea typeface="+mn-ea"/>
                          <a:cs typeface="+mn-cs"/>
                        </a:rPr>
                        <a:t>Stufen der klassischen</a:t>
                      </a:r>
                      <a:r>
                        <a:rPr lang="de-AT" sz="2000" b="0" kern="1200" baseline="0" dirty="0">
                          <a:solidFill>
                            <a:srgbClr val="2D4E75"/>
                          </a:solidFill>
                          <a:latin typeface="+mn-lt"/>
                          <a:ea typeface="+mn-ea"/>
                          <a:cs typeface="+mn-cs"/>
                        </a:rPr>
                        <a:t> </a:t>
                      </a:r>
                      <a:r>
                        <a:rPr lang="de-AT" sz="2000" b="0" kern="1200" dirty="0">
                          <a:solidFill>
                            <a:srgbClr val="2D4E75"/>
                          </a:solidFill>
                          <a:latin typeface="+mn-lt"/>
                          <a:ea typeface="+mn-ea"/>
                          <a:cs typeface="+mn-cs"/>
                        </a:rPr>
                        <a:t>Projektplanung; Projektleistungs-planung </a:t>
                      </a:r>
                      <a:r>
                        <a:rPr lang="de-AT" sz="2000" b="0" kern="1200" dirty="0">
                          <a:solidFill>
                            <a:srgbClr val="BC8F00"/>
                          </a:solidFill>
                          <a:latin typeface="+mn-lt"/>
                          <a:ea typeface="+mn-ea"/>
                          <a:cs typeface="+mn-cs"/>
                        </a:rPr>
                        <a:t>(Erstellung eines Projektstrukturplanes)</a:t>
                      </a: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0"/>
                  </a:ext>
                </a:extLst>
              </a:tr>
              <a:tr h="370840">
                <a:tc>
                  <a:txBody>
                    <a:bodyPr/>
                    <a:lstStyle/>
                    <a:p>
                      <a:pPr algn="ctr">
                        <a:lnSpc>
                          <a:spcPct val="114000"/>
                        </a:lnSpc>
                      </a:pPr>
                      <a:r>
                        <a:rPr lang="de-AT" sz="2000" b="0" dirty="0">
                          <a:solidFill>
                            <a:schemeClr val="bg1"/>
                          </a:solidFill>
                        </a:rPr>
                        <a:t>Einheit 7</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de-AT" altLang="en-US" sz="2000" b="0" kern="1200" dirty="0">
                          <a:solidFill>
                            <a:srgbClr val="2D4E75"/>
                          </a:solidFill>
                          <a:latin typeface="+mn-lt"/>
                          <a:ea typeface="+mn-ea"/>
                          <a:cs typeface="+mn-cs"/>
                        </a:rPr>
                        <a:t>Verantwortlichkeiten im Projekt </a:t>
                      </a:r>
                      <a:br>
                        <a:rPr lang="de-AT" altLang="en-US" sz="2000" b="0" kern="1200" dirty="0">
                          <a:solidFill>
                            <a:srgbClr val="2D4E75"/>
                          </a:solidFill>
                          <a:latin typeface="+mn-lt"/>
                          <a:ea typeface="+mn-ea"/>
                          <a:cs typeface="+mn-cs"/>
                        </a:rPr>
                      </a:br>
                      <a:r>
                        <a:rPr lang="de-AT" altLang="en-US" sz="2000" b="0" kern="1200" dirty="0">
                          <a:solidFill>
                            <a:srgbClr val="BC8F00"/>
                          </a:solidFill>
                          <a:latin typeface="+mn-lt"/>
                          <a:ea typeface="+mn-ea"/>
                          <a:cs typeface="+mn-cs"/>
                        </a:rPr>
                        <a:t>(Responsibilitymatrix)</a:t>
                      </a:r>
                      <a:endParaRPr lang="de-DE" altLang="en-US" sz="2000" b="0" kern="1200" dirty="0">
                        <a:solidFill>
                          <a:srgbClr val="BC8F00"/>
                        </a:solidFill>
                        <a:latin typeface="+mn-lt"/>
                        <a:ea typeface="+mn-ea"/>
                        <a:cs typeface="+mn-cs"/>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1"/>
                  </a:ext>
                </a:extLst>
              </a:tr>
              <a:tr h="370840">
                <a:tc>
                  <a:txBody>
                    <a:bodyPr/>
                    <a:lstStyle/>
                    <a:p>
                      <a:pPr marL="54000" algn="l">
                        <a:lnSpc>
                          <a:spcPct val="114000"/>
                        </a:lnSpc>
                      </a:pPr>
                      <a:r>
                        <a:rPr lang="de-AT" sz="2000" b="0" dirty="0">
                          <a:solidFill>
                            <a:schemeClr val="bg1"/>
                          </a:solidFill>
                        </a:rPr>
                        <a:t>Einheit 8	</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de-AT" sz="2000" b="0" kern="1200" dirty="0">
                          <a:solidFill>
                            <a:srgbClr val="2D4E75"/>
                          </a:solidFill>
                          <a:latin typeface="+mn-lt"/>
                          <a:ea typeface="+mn-ea"/>
                          <a:cs typeface="+mn-cs"/>
                        </a:rPr>
                        <a:t>Arbeitspakete und Schnittstellen</a:t>
                      </a:r>
                      <a:br>
                        <a:rPr lang="de-AT" sz="2000" b="0" kern="1200" dirty="0">
                          <a:solidFill>
                            <a:srgbClr val="2D4E75"/>
                          </a:solidFill>
                          <a:latin typeface="+mn-lt"/>
                          <a:ea typeface="+mn-ea"/>
                          <a:cs typeface="+mn-cs"/>
                        </a:rPr>
                      </a:br>
                      <a:r>
                        <a:rPr lang="de-AT" sz="2000" b="0" kern="1200" dirty="0">
                          <a:solidFill>
                            <a:srgbClr val="BC8F00"/>
                          </a:solidFill>
                          <a:latin typeface="+mn-lt"/>
                          <a:ea typeface="+mn-ea"/>
                          <a:cs typeface="+mn-cs"/>
                        </a:rPr>
                        <a:t>(Arbeitspaketbeschreibung samt Schnittstellenanalyse)</a:t>
                      </a: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2"/>
                  </a:ext>
                </a:extLst>
              </a:tr>
              <a:tr h="370840">
                <a:tc>
                  <a:txBody>
                    <a:bodyPr/>
                    <a:lstStyle/>
                    <a:p>
                      <a:pPr marL="54000" algn="l">
                        <a:lnSpc>
                          <a:spcPct val="114000"/>
                        </a:lnSpc>
                      </a:pPr>
                      <a:r>
                        <a:rPr lang="de-AT" sz="2000" b="0" dirty="0">
                          <a:solidFill>
                            <a:schemeClr val="bg1"/>
                          </a:solidFill>
                        </a:rPr>
                        <a:t>Einheit 9 	</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indent="0">
                        <a:lnSpc>
                          <a:spcPct val="114000"/>
                        </a:lnSpc>
                        <a:spcBef>
                          <a:spcPct val="50000"/>
                        </a:spcBef>
                        <a:buFont typeface="Wingdings" pitchFamily="2" charset="2"/>
                        <a:buNone/>
                      </a:pPr>
                      <a:r>
                        <a:rPr lang="de-AT" altLang="en-US" sz="2000" b="0" kern="1200" dirty="0">
                          <a:solidFill>
                            <a:srgbClr val="2D4E75"/>
                          </a:solidFill>
                          <a:latin typeface="+mn-lt"/>
                          <a:ea typeface="+mn-ea"/>
                          <a:cs typeface="+mn-cs"/>
                        </a:rPr>
                        <a:t>Ablaufelemente und Ablaufplanung </a:t>
                      </a:r>
                      <a:br>
                        <a:rPr lang="de-AT" altLang="en-US" sz="2000" b="0" kern="1200" dirty="0">
                          <a:solidFill>
                            <a:srgbClr val="2D4E75"/>
                          </a:solidFill>
                          <a:latin typeface="+mn-lt"/>
                          <a:ea typeface="+mn-ea"/>
                          <a:cs typeface="+mn-cs"/>
                        </a:rPr>
                      </a:br>
                      <a:r>
                        <a:rPr lang="de-AT" altLang="en-US" sz="2000" b="0" kern="1200" dirty="0">
                          <a:solidFill>
                            <a:srgbClr val="BC8F00"/>
                          </a:solidFill>
                          <a:latin typeface="+mn-lt"/>
                          <a:ea typeface="+mn-ea"/>
                          <a:cs typeface="+mn-cs"/>
                        </a:rPr>
                        <a:t>(Design eines Projektablaufplanes)</a:t>
                      </a:r>
                      <a:endParaRPr lang="de-DE" altLang="en-US" sz="2000" b="0" kern="1200" dirty="0">
                        <a:solidFill>
                          <a:srgbClr val="BC8F00"/>
                        </a:solidFill>
                        <a:latin typeface="+mn-lt"/>
                        <a:ea typeface="+mn-ea"/>
                        <a:cs typeface="+mn-cs"/>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3"/>
                  </a:ext>
                </a:extLst>
              </a:tr>
              <a:tr h="370840">
                <a:tc>
                  <a:txBody>
                    <a:bodyPr/>
                    <a:lstStyle/>
                    <a:p>
                      <a:pPr marL="54000" algn="l">
                        <a:lnSpc>
                          <a:spcPct val="114000"/>
                        </a:lnSpc>
                      </a:pPr>
                      <a:r>
                        <a:rPr lang="de-AT" sz="2000" b="0" dirty="0">
                          <a:solidFill>
                            <a:schemeClr val="bg1"/>
                          </a:solidFill>
                        </a:rPr>
                        <a:t>Einheit 10</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solidFill>
                      <a:srgbClr val="2D4E75"/>
                    </a:solidFill>
                  </a:tcPr>
                </a:tc>
                <a:tc>
                  <a:txBody>
                    <a:bodyPr/>
                    <a:lstStyle/>
                    <a:p>
                      <a:pPr marL="0" indent="0">
                        <a:lnSpc>
                          <a:spcPct val="114000"/>
                        </a:lnSpc>
                        <a:spcBef>
                          <a:spcPct val="50000"/>
                        </a:spcBef>
                        <a:buFont typeface="Wingdings" pitchFamily="2" charset="2"/>
                        <a:buNone/>
                      </a:pPr>
                      <a:r>
                        <a:rPr lang="de-AT" altLang="en-US" sz="2000" b="0" kern="1200" dirty="0">
                          <a:solidFill>
                            <a:srgbClr val="2D4E75"/>
                          </a:solidFill>
                          <a:latin typeface="+mn-lt"/>
                          <a:ea typeface="+mn-ea"/>
                          <a:cs typeface="+mn-cs"/>
                        </a:rPr>
                        <a:t>Projektterminplanung; Pufferzeitermittlung </a:t>
                      </a:r>
                      <a:br>
                        <a:rPr lang="de-AT" altLang="en-US" sz="2000" b="0" kern="1200" dirty="0">
                          <a:solidFill>
                            <a:srgbClr val="2D4E75"/>
                          </a:solidFill>
                          <a:latin typeface="+mn-lt"/>
                          <a:ea typeface="+mn-ea"/>
                          <a:cs typeface="+mn-cs"/>
                        </a:rPr>
                      </a:br>
                      <a:r>
                        <a:rPr lang="de-AT" altLang="en-US" sz="2000" b="0" kern="1200" dirty="0">
                          <a:solidFill>
                            <a:srgbClr val="BC8F00"/>
                          </a:solidFill>
                          <a:latin typeface="+mn-lt"/>
                          <a:ea typeface="+mn-ea"/>
                          <a:cs typeface="+mn-cs"/>
                        </a:rPr>
                        <a:t>(Erstellung eines Projektterminplanes)</a:t>
                      </a:r>
                      <a:endParaRPr lang="de-DE" altLang="en-US" sz="2000" b="0" kern="1200" dirty="0">
                        <a:solidFill>
                          <a:srgbClr val="BC8F00"/>
                        </a:solidFill>
                        <a:latin typeface="+mn-lt"/>
                        <a:ea typeface="+mn-ea"/>
                        <a:cs typeface="+mn-cs"/>
                      </a:endParaRPr>
                    </a:p>
                  </a:txBody>
                  <a:tcPr marT="144000" marB="144000">
                    <a:lnT w="76200" cap="flat" cmpd="sng" algn="ctr">
                      <a:solidFill>
                        <a:schemeClr val="bg1"/>
                      </a:solidFill>
                      <a:prstDash val="solid"/>
                      <a:round/>
                      <a:headEnd type="none" w="med" len="med"/>
                      <a:tailEnd type="none" w="med" len="med"/>
                    </a:lnT>
                    <a:solidFill>
                      <a:srgbClr val="FAF0F0"/>
                    </a:solidFill>
                  </a:tcPr>
                </a:tc>
                <a:extLst>
                  <a:ext uri="{0D108BD9-81ED-4DB2-BD59-A6C34878D82A}">
                    <a16:rowId xmlns:a16="http://schemas.microsoft.com/office/drawing/2014/main" val="10004"/>
                  </a:ext>
                </a:extLst>
              </a:tr>
            </a:tbl>
          </a:graphicData>
        </a:graphic>
      </p:graphicFrame>
      <p:sp>
        <p:nvSpPr>
          <p:cNvPr id="2" name="Titel 1"/>
          <p:cNvSpPr>
            <a:spLocks noGrp="1"/>
          </p:cNvSpPr>
          <p:nvPr>
            <p:ph type="title"/>
          </p:nvPr>
        </p:nvSpPr>
        <p:spPr/>
        <p:txBody>
          <a:bodyPr/>
          <a:lstStyle/>
          <a:p>
            <a:r>
              <a:rPr lang="de-AT" dirty="0"/>
              <a:t>Inhalte 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10</a:t>
            </a:fld>
            <a:endParaRPr lang="en-US" dirty="0"/>
          </a:p>
        </p:txBody>
      </p:sp>
    </p:spTree>
    <p:extLst>
      <p:ext uri="{BB962C8B-B14F-4D97-AF65-F5344CB8AC3E}">
        <p14:creationId xmlns:p14="http://schemas.microsoft.com/office/powerpoint/2010/main" val="1382772910"/>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1047933424"/>
              </p:ext>
            </p:extLst>
          </p:nvPr>
        </p:nvGraphicFramePr>
        <p:xfrm>
          <a:off x="1512392" y="1548061"/>
          <a:ext cx="6876000" cy="4969602"/>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20000"/>
                    </a:ext>
                  </a:extLst>
                </a:gridCol>
                <a:gridCol w="5688000">
                  <a:extLst>
                    <a:ext uri="{9D8B030D-6E8A-4147-A177-3AD203B41FA5}">
                      <a16:colId xmlns:a16="http://schemas.microsoft.com/office/drawing/2014/main" val="20001"/>
                    </a:ext>
                  </a:extLst>
                </a:gridCol>
              </a:tblGrid>
              <a:tr h="0">
                <a:tc>
                  <a:txBody>
                    <a:bodyPr/>
                    <a:lstStyle/>
                    <a:p>
                      <a:pPr marL="54000" algn="l">
                        <a:lnSpc>
                          <a:spcPts val="2500"/>
                        </a:lnSpc>
                        <a:spcBef>
                          <a:spcPts val="600"/>
                        </a:spcBef>
                        <a:spcAft>
                          <a:spcPts val="600"/>
                        </a:spcAft>
                      </a:pPr>
                      <a:r>
                        <a:rPr lang="de-AT" sz="2000" b="0" dirty="0">
                          <a:solidFill>
                            <a:schemeClr val="bg1"/>
                          </a:solidFill>
                        </a:rPr>
                        <a:t>Einheit 11 </a:t>
                      </a:r>
                      <a:endParaRPr lang="en-US" sz="2000" b="0" dirty="0">
                        <a:solidFill>
                          <a:schemeClr val="bg1"/>
                        </a:solidFill>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indent="0">
                        <a:lnSpc>
                          <a:spcPts val="2500"/>
                        </a:lnSpc>
                        <a:spcBef>
                          <a:spcPts val="600"/>
                        </a:spcBef>
                        <a:spcAft>
                          <a:spcPts val="600"/>
                        </a:spcAft>
                        <a:buFont typeface="Wingdings" pitchFamily="2" charset="2"/>
                        <a:buNone/>
                      </a:pPr>
                      <a:r>
                        <a:rPr lang="de-AT" altLang="en-US" sz="2000" b="0" kern="1200" dirty="0">
                          <a:solidFill>
                            <a:srgbClr val="2D4E75"/>
                          </a:solidFill>
                          <a:latin typeface="+mn-lt"/>
                          <a:ea typeface="+mn-ea"/>
                          <a:cs typeface="+mn-cs"/>
                        </a:rPr>
                        <a:t>Projektressourcen- und -kapazitätsplanung</a:t>
                      </a:r>
                      <a:br>
                        <a:rPr lang="de-AT" altLang="en-US" sz="2000" b="0" kern="1200" dirty="0">
                          <a:solidFill>
                            <a:srgbClr val="2D4E75"/>
                          </a:solidFill>
                          <a:latin typeface="+mn-lt"/>
                          <a:ea typeface="+mn-ea"/>
                          <a:cs typeface="+mn-cs"/>
                        </a:rPr>
                      </a:br>
                      <a:r>
                        <a:rPr lang="de-AT" altLang="en-US" sz="2000" b="0" kern="1200" dirty="0">
                          <a:solidFill>
                            <a:srgbClr val="BC8F00"/>
                          </a:solidFill>
                          <a:latin typeface="+mn-lt"/>
                          <a:ea typeface="+mn-ea"/>
                          <a:cs typeface="+mn-cs"/>
                        </a:rPr>
                        <a:t>(Erstellung eines Ressourcen- und Kapazitätsplanes)</a:t>
                      </a:r>
                      <a:endParaRPr lang="de-DE" altLang="en-US" sz="2000" b="0" kern="1200" dirty="0">
                        <a:solidFill>
                          <a:srgbClr val="BC8F00"/>
                        </a:solidFill>
                        <a:latin typeface="+mn-lt"/>
                        <a:ea typeface="+mn-ea"/>
                        <a:cs typeface="+mn-cs"/>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0"/>
                  </a:ext>
                </a:extLst>
              </a:tr>
              <a:tr h="0">
                <a:tc>
                  <a:txBody>
                    <a:bodyPr/>
                    <a:lstStyle/>
                    <a:p>
                      <a:pPr marL="54000" algn="l">
                        <a:lnSpc>
                          <a:spcPts val="2500"/>
                        </a:lnSpc>
                        <a:spcBef>
                          <a:spcPts val="600"/>
                        </a:spcBef>
                        <a:spcAft>
                          <a:spcPts val="600"/>
                        </a:spcAft>
                      </a:pPr>
                      <a:r>
                        <a:rPr lang="de-AT" sz="2000" b="0" dirty="0">
                          <a:solidFill>
                            <a:schemeClr val="bg1"/>
                          </a:solidFill>
                        </a:rPr>
                        <a:t>Einheit 12 </a:t>
                      </a:r>
                      <a:endParaRPr lang="en-US" sz="2000" b="0" dirty="0">
                        <a:solidFill>
                          <a:schemeClr val="bg1"/>
                        </a:solidFill>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indent="0">
                        <a:lnSpc>
                          <a:spcPts val="2500"/>
                        </a:lnSpc>
                        <a:spcBef>
                          <a:spcPts val="600"/>
                        </a:spcBef>
                        <a:spcAft>
                          <a:spcPts val="600"/>
                        </a:spcAft>
                        <a:buFont typeface="Wingdings" pitchFamily="2" charset="2"/>
                        <a:buNone/>
                      </a:pPr>
                      <a:r>
                        <a:rPr lang="de-AT" altLang="en-US" sz="2000" b="0" kern="1200" dirty="0">
                          <a:solidFill>
                            <a:srgbClr val="2D4E75"/>
                          </a:solidFill>
                          <a:latin typeface="+mn-lt"/>
                          <a:ea typeface="+mn-ea"/>
                          <a:cs typeface="+mn-cs"/>
                        </a:rPr>
                        <a:t>Kaufmännische Projektplanung; Kosten-, Finanz- und Budgetplanung </a:t>
                      </a:r>
                      <a:r>
                        <a:rPr lang="de-AT" altLang="en-US" sz="2000" b="0" kern="1200" dirty="0">
                          <a:solidFill>
                            <a:srgbClr val="BC8F00"/>
                          </a:solidFill>
                          <a:latin typeface="+mn-lt"/>
                          <a:ea typeface="+mn-ea"/>
                          <a:cs typeface="+mn-cs"/>
                        </a:rPr>
                        <a:t>(Kostenschätzung und Projektkalkulation)</a:t>
                      </a:r>
                      <a:endParaRPr lang="de-DE" altLang="en-US" sz="2000" b="0" kern="1200" dirty="0">
                        <a:solidFill>
                          <a:srgbClr val="BC8F00"/>
                        </a:solidFill>
                        <a:latin typeface="+mn-lt"/>
                        <a:ea typeface="+mn-ea"/>
                        <a:cs typeface="+mn-cs"/>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1"/>
                  </a:ext>
                </a:extLst>
              </a:tr>
              <a:tr h="0">
                <a:tc>
                  <a:txBody>
                    <a:bodyPr/>
                    <a:lstStyle/>
                    <a:p>
                      <a:pPr marL="54000" algn="l">
                        <a:lnSpc>
                          <a:spcPts val="2500"/>
                        </a:lnSpc>
                        <a:spcBef>
                          <a:spcPts val="600"/>
                        </a:spcBef>
                        <a:spcAft>
                          <a:spcPts val="600"/>
                        </a:spcAft>
                      </a:pPr>
                      <a:r>
                        <a:rPr lang="en-US" sz="2000" b="0" dirty="0">
                          <a:solidFill>
                            <a:schemeClr val="bg1"/>
                          </a:solidFill>
                        </a:rPr>
                        <a:t>Einheit 13</a:t>
                      </a: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indent="0">
                        <a:lnSpc>
                          <a:spcPts val="2500"/>
                        </a:lnSpc>
                        <a:spcBef>
                          <a:spcPts val="600"/>
                        </a:spcBef>
                        <a:spcAft>
                          <a:spcPts val="600"/>
                        </a:spcAft>
                        <a:buFont typeface="Wingdings" pitchFamily="2" charset="2"/>
                        <a:buNone/>
                      </a:pPr>
                      <a:r>
                        <a:rPr lang="de-AT" altLang="en-US" sz="2000" b="0" kern="1200" dirty="0">
                          <a:solidFill>
                            <a:srgbClr val="2D4E75"/>
                          </a:solidFill>
                          <a:latin typeface="+mn-lt"/>
                          <a:ea typeface="+mn-ea"/>
                          <a:cs typeface="+mn-cs"/>
                        </a:rPr>
                        <a:t>Agile Projektplanung </a:t>
                      </a:r>
                      <a:r>
                        <a:rPr lang="de-AT" altLang="en-US" sz="2000" b="0" kern="1200" dirty="0">
                          <a:solidFill>
                            <a:srgbClr val="BC8F00"/>
                          </a:solidFill>
                          <a:latin typeface="+mn-lt"/>
                          <a:ea typeface="+mn-ea"/>
                          <a:cs typeface="+mn-cs"/>
                        </a:rPr>
                        <a:t>(</a:t>
                      </a:r>
                      <a:r>
                        <a:rPr lang="de-DE" altLang="en-US" sz="2000" b="0" kern="1200" dirty="0">
                          <a:solidFill>
                            <a:srgbClr val="BC8F00"/>
                          </a:solidFill>
                          <a:latin typeface="+mn-lt"/>
                          <a:ea typeface="+mn-ea"/>
                          <a:cs typeface="+mn-cs"/>
                        </a:rPr>
                        <a:t>Agile Planungsprinzipien und </a:t>
                      </a:r>
                      <a:br>
                        <a:rPr lang="de-DE" altLang="en-US" sz="2000" b="0" kern="1200" dirty="0">
                          <a:solidFill>
                            <a:srgbClr val="BC8F00"/>
                          </a:solidFill>
                          <a:latin typeface="+mn-lt"/>
                          <a:ea typeface="+mn-ea"/>
                          <a:cs typeface="+mn-cs"/>
                        </a:rPr>
                      </a:br>
                      <a:r>
                        <a:rPr lang="de-DE" altLang="en-US" sz="2000" b="0" kern="1200" dirty="0">
                          <a:solidFill>
                            <a:srgbClr val="BC8F00"/>
                          </a:solidFill>
                          <a:latin typeface="+mn-lt"/>
                          <a:ea typeface="+mn-ea"/>
                          <a:cs typeface="+mn-cs"/>
                        </a:rPr>
                        <a:t>-schritte, Backlogs und User Stories)</a:t>
                      </a: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626428516"/>
                  </a:ext>
                </a:extLst>
              </a:tr>
              <a:tr h="0">
                <a:tc>
                  <a:txBody>
                    <a:bodyPr/>
                    <a:lstStyle/>
                    <a:p>
                      <a:pPr marL="54000" algn="l">
                        <a:lnSpc>
                          <a:spcPts val="2500"/>
                        </a:lnSpc>
                        <a:spcBef>
                          <a:spcPts val="600"/>
                        </a:spcBef>
                        <a:spcAft>
                          <a:spcPts val="600"/>
                        </a:spcAft>
                      </a:pPr>
                      <a:r>
                        <a:rPr lang="de-AT" sz="2000" b="0" dirty="0">
                          <a:solidFill>
                            <a:schemeClr val="bg1"/>
                          </a:solidFill>
                        </a:rPr>
                        <a:t>Einheit 14</a:t>
                      </a:r>
                      <a:endParaRPr lang="en-US" sz="2000" b="0" dirty="0">
                        <a:solidFill>
                          <a:schemeClr val="bg1"/>
                        </a:solidFill>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94C35"/>
                    </a:solidFill>
                  </a:tcPr>
                </a:tc>
                <a:tc>
                  <a:txBody>
                    <a:bodyPr/>
                    <a:lstStyle/>
                    <a:p>
                      <a:pPr marL="0" indent="0">
                        <a:lnSpc>
                          <a:spcPts val="2500"/>
                        </a:lnSpc>
                        <a:spcBef>
                          <a:spcPts val="600"/>
                        </a:spcBef>
                        <a:spcAft>
                          <a:spcPts val="600"/>
                        </a:spcAft>
                        <a:buFont typeface="Wingdings" pitchFamily="2" charset="2"/>
                        <a:buNone/>
                      </a:pPr>
                      <a:r>
                        <a:rPr lang="de-AT" altLang="en-US" sz="2000" b="0" kern="1200" dirty="0">
                          <a:solidFill>
                            <a:srgbClr val="594C35"/>
                          </a:solidFill>
                          <a:latin typeface="+mn-lt"/>
                          <a:ea typeface="+mn-ea"/>
                          <a:cs typeface="+mn-cs"/>
                        </a:rPr>
                        <a:t>Motivation; Kommunikation; Konfliktmanagement </a:t>
                      </a:r>
                      <a:br>
                        <a:rPr lang="de-AT" altLang="en-US" sz="2000" b="0" kern="1200" dirty="0">
                          <a:solidFill>
                            <a:srgbClr val="594C35"/>
                          </a:solidFill>
                          <a:latin typeface="+mn-lt"/>
                          <a:ea typeface="+mn-ea"/>
                          <a:cs typeface="+mn-cs"/>
                        </a:rPr>
                      </a:br>
                      <a:r>
                        <a:rPr lang="de-AT" altLang="en-US" sz="2000" b="0" kern="1200" dirty="0">
                          <a:solidFill>
                            <a:srgbClr val="BC8F00"/>
                          </a:solidFill>
                          <a:latin typeface="+mn-lt"/>
                          <a:ea typeface="+mn-ea"/>
                          <a:cs typeface="+mn-cs"/>
                        </a:rPr>
                        <a:t>(Erstellung</a:t>
                      </a:r>
                      <a:r>
                        <a:rPr lang="de-AT" altLang="en-US" sz="2000" b="0" kern="1200" baseline="0" dirty="0">
                          <a:solidFill>
                            <a:srgbClr val="BC8F00"/>
                          </a:solidFill>
                          <a:latin typeface="+mn-lt"/>
                          <a:ea typeface="+mn-ea"/>
                          <a:cs typeface="+mn-cs"/>
                        </a:rPr>
                        <a:t> einer Tagesordnung des</a:t>
                      </a:r>
                      <a:r>
                        <a:rPr lang="de-AT" altLang="en-US" sz="2000" b="0" kern="1200" dirty="0">
                          <a:solidFill>
                            <a:srgbClr val="BC8F00"/>
                          </a:solidFill>
                          <a:latin typeface="+mn-lt"/>
                          <a:ea typeface="+mn-ea"/>
                          <a:cs typeface="+mn-cs"/>
                        </a:rPr>
                        <a:t> Kick-off-Meetings)</a:t>
                      </a:r>
                      <a:endParaRPr lang="de-DE" altLang="en-US" sz="2000" b="0" kern="1200" dirty="0">
                        <a:solidFill>
                          <a:srgbClr val="BC8F00"/>
                        </a:solidFill>
                        <a:latin typeface="+mn-lt"/>
                        <a:ea typeface="+mn-ea"/>
                        <a:cs typeface="+mn-cs"/>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2"/>
                  </a:ext>
                </a:extLst>
              </a:tr>
              <a:tr h="0">
                <a:tc>
                  <a:txBody>
                    <a:bodyPr/>
                    <a:lstStyle/>
                    <a:p>
                      <a:pPr marL="54000" algn="l">
                        <a:lnSpc>
                          <a:spcPts val="2500"/>
                        </a:lnSpc>
                        <a:spcBef>
                          <a:spcPts val="600"/>
                        </a:spcBef>
                        <a:spcAft>
                          <a:spcPts val="600"/>
                        </a:spcAft>
                      </a:pPr>
                      <a:r>
                        <a:rPr lang="de-AT" sz="2000" b="0" dirty="0">
                          <a:solidFill>
                            <a:schemeClr val="bg1"/>
                          </a:solidFill>
                        </a:rPr>
                        <a:t>Einheit 15</a:t>
                      </a:r>
                      <a:endParaRPr lang="en-US" sz="2000" b="0" dirty="0">
                        <a:solidFill>
                          <a:schemeClr val="bg1"/>
                        </a:solidFill>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94C35"/>
                    </a:solidFill>
                  </a:tcPr>
                </a:tc>
                <a:tc>
                  <a:txBody>
                    <a:bodyPr/>
                    <a:lstStyle/>
                    <a:p>
                      <a:pPr marL="0" marR="0" indent="0" algn="l" defTabSz="914400" rtl="0" eaLnBrk="1" fontAlgn="auto" latinLnBrk="0" hangingPunct="1">
                        <a:lnSpc>
                          <a:spcPts val="2500"/>
                        </a:lnSpc>
                        <a:spcBef>
                          <a:spcPts val="600"/>
                        </a:spcBef>
                        <a:spcAft>
                          <a:spcPts val="600"/>
                        </a:spcAft>
                        <a:buClrTx/>
                        <a:buSzTx/>
                        <a:buFont typeface="Wingdings" pitchFamily="2" charset="2"/>
                        <a:buNone/>
                        <a:tabLst/>
                        <a:defRPr/>
                      </a:pPr>
                      <a:r>
                        <a:rPr lang="de-DE" altLang="en-US" sz="2000" b="0" kern="1200" dirty="0">
                          <a:solidFill>
                            <a:srgbClr val="594C35"/>
                          </a:solidFill>
                          <a:latin typeface="+mn-lt"/>
                          <a:ea typeface="+mn-ea"/>
                          <a:cs typeface="+mn-cs"/>
                        </a:rPr>
                        <a:t>Dokumentation,</a:t>
                      </a:r>
                      <a:r>
                        <a:rPr lang="de-DE" altLang="en-US" sz="2000" b="0" kern="1200" baseline="0" dirty="0">
                          <a:solidFill>
                            <a:srgbClr val="594C35"/>
                          </a:solidFill>
                          <a:latin typeface="+mn-lt"/>
                          <a:ea typeface="+mn-ea"/>
                          <a:cs typeface="+mn-cs"/>
                        </a:rPr>
                        <a:t> Kontrolle und </a:t>
                      </a:r>
                      <a:r>
                        <a:rPr lang="de-DE" altLang="en-US" sz="2000" b="0" kern="1200" dirty="0">
                          <a:solidFill>
                            <a:srgbClr val="594C35"/>
                          </a:solidFill>
                          <a:latin typeface="+mn-lt"/>
                          <a:ea typeface="+mn-ea"/>
                          <a:cs typeface="+mn-cs"/>
                        </a:rPr>
                        <a:t>Steuerung</a:t>
                      </a:r>
                      <a:br>
                        <a:rPr lang="de-AT" altLang="en-US" sz="2000" b="0" kern="1200" dirty="0">
                          <a:solidFill>
                            <a:srgbClr val="594C35"/>
                          </a:solidFill>
                          <a:latin typeface="+mn-lt"/>
                          <a:ea typeface="+mn-ea"/>
                          <a:cs typeface="+mn-cs"/>
                        </a:rPr>
                      </a:br>
                      <a:r>
                        <a:rPr lang="de-AT" altLang="en-US" sz="2000" b="0" kern="1200" dirty="0">
                          <a:solidFill>
                            <a:srgbClr val="BC8F00"/>
                          </a:solidFill>
                          <a:latin typeface="+mn-lt"/>
                          <a:ea typeface="+mn-ea"/>
                          <a:cs typeface="+mn-cs"/>
                        </a:rPr>
                        <a:t>(simulierte Projektfortschrittsüberprüfung)</a:t>
                      </a:r>
                      <a:endParaRPr lang="de-DE" altLang="en-US" sz="2000" b="0" kern="1200" dirty="0">
                        <a:solidFill>
                          <a:srgbClr val="BC8F00"/>
                        </a:solidFill>
                        <a:latin typeface="+mn-lt"/>
                        <a:ea typeface="+mn-ea"/>
                        <a:cs typeface="+mn-cs"/>
                      </a:endParaRPr>
                    </a:p>
                  </a:txBody>
                  <a:tcPr marT="108000" marB="108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3"/>
                  </a:ext>
                </a:extLst>
              </a:tr>
              <a:tr h="0">
                <a:tc>
                  <a:txBody>
                    <a:bodyPr/>
                    <a:lstStyle/>
                    <a:p>
                      <a:pPr marL="54000" algn="l">
                        <a:lnSpc>
                          <a:spcPts val="2500"/>
                        </a:lnSpc>
                        <a:spcBef>
                          <a:spcPts val="600"/>
                        </a:spcBef>
                        <a:spcAft>
                          <a:spcPts val="600"/>
                        </a:spcAft>
                      </a:pPr>
                      <a:r>
                        <a:rPr lang="de-AT" sz="2000" b="0" dirty="0">
                          <a:solidFill>
                            <a:schemeClr val="bg1"/>
                          </a:solidFill>
                        </a:rPr>
                        <a:t>Einheit 16</a:t>
                      </a:r>
                      <a:endParaRPr lang="en-US" sz="2000" b="0" dirty="0">
                        <a:solidFill>
                          <a:schemeClr val="bg1"/>
                        </a:solidFill>
                      </a:endParaRPr>
                    </a:p>
                  </a:txBody>
                  <a:tcPr marT="108000" marB="108000">
                    <a:lnT w="76200" cap="flat" cmpd="sng" algn="ctr">
                      <a:solidFill>
                        <a:schemeClr val="bg1"/>
                      </a:solidFill>
                      <a:prstDash val="solid"/>
                      <a:round/>
                      <a:headEnd type="none" w="med" len="med"/>
                      <a:tailEnd type="none" w="med" len="med"/>
                    </a:lnT>
                    <a:solidFill>
                      <a:srgbClr val="27631F"/>
                    </a:solidFill>
                  </a:tcPr>
                </a:tc>
                <a:tc>
                  <a:txBody>
                    <a:bodyPr/>
                    <a:lstStyle/>
                    <a:p>
                      <a:pPr marL="0" indent="0">
                        <a:lnSpc>
                          <a:spcPts val="2500"/>
                        </a:lnSpc>
                        <a:spcBef>
                          <a:spcPts val="600"/>
                        </a:spcBef>
                        <a:spcAft>
                          <a:spcPts val="600"/>
                        </a:spcAft>
                        <a:buFont typeface="Wingdings" pitchFamily="2" charset="2"/>
                        <a:buNone/>
                      </a:pPr>
                      <a:r>
                        <a:rPr lang="de-AT" altLang="en-US" sz="2000" b="0" kern="1200" dirty="0">
                          <a:solidFill>
                            <a:srgbClr val="27631F"/>
                          </a:solidFill>
                          <a:latin typeface="+mn-lt"/>
                          <a:ea typeface="+mn-ea"/>
                          <a:cs typeface="+mn-cs"/>
                        </a:rPr>
                        <a:t>Projektabschluss, Feedback, Projektabnahme </a:t>
                      </a:r>
                      <a:br>
                        <a:rPr lang="de-AT" altLang="en-US" sz="2000" b="0" kern="1200" dirty="0">
                          <a:solidFill>
                            <a:srgbClr val="27631F"/>
                          </a:solidFill>
                          <a:latin typeface="+mn-lt"/>
                          <a:ea typeface="+mn-ea"/>
                          <a:cs typeface="+mn-cs"/>
                        </a:rPr>
                      </a:br>
                      <a:r>
                        <a:rPr lang="de-AT" altLang="en-US" sz="2000" b="0" kern="1200" dirty="0">
                          <a:solidFill>
                            <a:srgbClr val="27631F"/>
                          </a:solidFill>
                          <a:latin typeface="+mn-lt"/>
                          <a:ea typeface="+mn-ea"/>
                          <a:cs typeface="+mn-cs"/>
                        </a:rPr>
                        <a:t>und -nachbereitung </a:t>
                      </a:r>
                      <a:r>
                        <a:rPr lang="de-AT" altLang="en-US" sz="2000" b="0" kern="1200" dirty="0">
                          <a:solidFill>
                            <a:srgbClr val="BC8F00"/>
                          </a:solidFill>
                          <a:latin typeface="+mn-lt"/>
                          <a:ea typeface="+mn-ea"/>
                          <a:cs typeface="+mn-cs"/>
                        </a:rPr>
                        <a:t>(simulierter Abschlussworkshop)</a:t>
                      </a:r>
                      <a:endParaRPr lang="de-DE" altLang="en-US" sz="2000" b="0" kern="1200" dirty="0">
                        <a:solidFill>
                          <a:srgbClr val="BC8F00"/>
                        </a:solidFill>
                        <a:latin typeface="+mn-lt"/>
                        <a:ea typeface="+mn-ea"/>
                        <a:cs typeface="+mn-cs"/>
                      </a:endParaRPr>
                    </a:p>
                  </a:txBody>
                  <a:tcPr marT="108000" marB="108000">
                    <a:lnT w="76200" cap="flat" cmpd="sng" algn="ctr">
                      <a:solidFill>
                        <a:schemeClr val="bg1"/>
                      </a:solidFill>
                      <a:prstDash val="solid"/>
                      <a:round/>
                      <a:headEnd type="none" w="med" len="med"/>
                      <a:tailEnd type="none" w="med" len="med"/>
                    </a:lnT>
                    <a:solidFill>
                      <a:srgbClr val="FAF0F0"/>
                    </a:solidFill>
                  </a:tcPr>
                </a:tc>
                <a:extLst>
                  <a:ext uri="{0D108BD9-81ED-4DB2-BD59-A6C34878D82A}">
                    <a16:rowId xmlns:a16="http://schemas.microsoft.com/office/drawing/2014/main" val="10004"/>
                  </a:ext>
                </a:extLst>
              </a:tr>
            </a:tbl>
          </a:graphicData>
        </a:graphic>
      </p:graphicFrame>
      <p:sp>
        <p:nvSpPr>
          <p:cNvPr id="2" name="Titel 1"/>
          <p:cNvSpPr>
            <a:spLocks noGrp="1"/>
          </p:cNvSpPr>
          <p:nvPr>
            <p:ph type="title"/>
          </p:nvPr>
        </p:nvSpPr>
        <p:spPr/>
        <p:txBody>
          <a:bodyPr/>
          <a:lstStyle/>
          <a:p>
            <a:r>
              <a:rPr lang="de-AT" dirty="0"/>
              <a:t>Inhalte III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11</a:t>
            </a:fld>
            <a:endParaRPr lang="en-US" dirty="0"/>
          </a:p>
        </p:txBody>
      </p:sp>
    </p:spTree>
    <p:extLst>
      <p:ext uri="{BB962C8B-B14F-4D97-AF65-F5344CB8AC3E}">
        <p14:creationId xmlns:p14="http://schemas.microsoft.com/office/powerpoint/2010/main" val="400840672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2392" y="2145779"/>
            <a:ext cx="5904656" cy="4514850"/>
          </a:xfrm>
        </p:spPr>
        <p:txBody>
          <a:bodyPr/>
          <a:lstStyle/>
          <a:p>
            <a:pPr>
              <a:spcBef>
                <a:spcPts val="6000"/>
              </a:spcBef>
            </a:pPr>
            <a:r>
              <a:rPr lang="de-AT" dirty="0"/>
              <a:t>Projektmanagement fußt auf erfahrungs-wissenschaftlichem Hintergrund</a:t>
            </a:r>
          </a:p>
          <a:p>
            <a:pPr>
              <a:spcBef>
                <a:spcPts val="6000"/>
              </a:spcBef>
            </a:pPr>
            <a:r>
              <a:rPr lang="de-AT" dirty="0"/>
              <a:t>Zum Einstieg an persönlichen Vorerfahrungen anknüpfen</a:t>
            </a:r>
            <a:endParaRPr lang="en-US" dirty="0"/>
          </a:p>
        </p:txBody>
      </p:sp>
      <p:sp>
        <p:nvSpPr>
          <p:cNvPr id="2" name="Titel 1"/>
          <p:cNvSpPr>
            <a:spLocks noGrp="1"/>
          </p:cNvSpPr>
          <p:nvPr>
            <p:ph type="title"/>
          </p:nvPr>
        </p:nvSpPr>
        <p:spPr/>
        <p:txBody>
          <a:bodyPr/>
          <a:lstStyle/>
          <a:p>
            <a:r>
              <a:rPr lang="de-AT" dirty="0"/>
              <a:t>Erfahrungen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12</a:t>
            </a:fld>
            <a:endParaRPr lang="en-US" dirty="0"/>
          </a:p>
        </p:txBody>
      </p:sp>
    </p:spTree>
    <p:extLst>
      <p:ext uri="{BB962C8B-B14F-4D97-AF65-F5344CB8AC3E}">
        <p14:creationId xmlns:p14="http://schemas.microsoft.com/office/powerpoint/2010/main" val="126660002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C183D7F6-B498-43B3-948B-1728B52AA6E4}">
                <adec:decorative xmlns:adec="http://schemas.microsoft.com/office/drawing/2017/decorative" val="1"/>
              </a:ext>
            </a:extLst>
          </p:cNvPr>
          <p:cNvSpPr/>
          <p:nvPr/>
        </p:nvSpPr>
        <p:spPr bwMode="auto">
          <a:xfrm rot="10800000">
            <a:off x="2448496" y="2340149"/>
            <a:ext cx="6120680" cy="2736304"/>
          </a:xfrm>
          <a:prstGeom prst="rect">
            <a:avLst/>
          </a:prstGeom>
          <a:solidFill>
            <a:srgbClr val="953735"/>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bg1"/>
              </a:solidFill>
              <a:effectLst/>
              <a:latin typeface="Corbel" panose="020B0503020204020204" pitchFamily="34" charset="0"/>
            </a:endParaRPr>
          </a:p>
        </p:txBody>
      </p:sp>
      <p:pic>
        <p:nvPicPr>
          <p:cNvPr id="11" name="Grafik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7" name="Inhaltsplatzhalter 2"/>
          <p:cNvSpPr txBox="1">
            <a:spLocks/>
          </p:cNvSpPr>
          <p:nvPr/>
        </p:nvSpPr>
        <p:spPr>
          <a:xfrm>
            <a:off x="2520504" y="2433811"/>
            <a:ext cx="6048672"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spcBef>
                <a:spcPts val="2400"/>
              </a:spcBef>
              <a:buSzPct val="100000"/>
              <a:buFont typeface="Wingdings" pitchFamily="2" charset="2"/>
              <a:buNone/>
              <a:tabLst>
                <a:tab pos="541338" algn="l"/>
              </a:tabLst>
            </a:pPr>
            <a:r>
              <a:rPr lang="de-DE" altLang="en-US" sz="2450" kern="0" dirty="0">
                <a:solidFill>
                  <a:schemeClr val="bg1"/>
                </a:solidFill>
                <a:ea typeface="ＭＳ Ｐゴシック" pitchFamily="34" charset="-128"/>
              </a:rPr>
              <a:t>Rufen Sie sich ein Projekt (= einmaliges Vorhaben) in Erinnerung, welches Sie (vor nicht allzu langer Zeit) abgeschlossen haben.</a:t>
            </a:r>
          </a:p>
          <a:p>
            <a:pPr marL="0" indent="0">
              <a:buSzPct val="100000"/>
              <a:buFont typeface="Wingdings" pitchFamily="2" charset="2"/>
              <a:buNone/>
              <a:tabLst>
                <a:tab pos="541338" algn="l"/>
              </a:tabLst>
            </a:pPr>
            <a:r>
              <a:rPr lang="de-DE" altLang="en-US" sz="2450" kern="0" dirty="0">
                <a:solidFill>
                  <a:schemeClr val="bg1"/>
                </a:solidFill>
                <a:ea typeface="ＭＳ Ｐゴシック" pitchFamily="34" charset="-128"/>
              </a:rPr>
              <a:t>z.B. Organisation einer Party, Renovierung, Reise, Familienfest</a:t>
            </a:r>
          </a:p>
          <a:p>
            <a:pPr marL="457200" indent="-457200">
              <a:buFont typeface="+mj-lt"/>
              <a:buAutoNum type="arabicPeriod"/>
            </a:pPr>
            <a:endParaRPr lang="de-AT" sz="2300" b="1" kern="0" dirty="0">
              <a:solidFill>
                <a:srgbClr val="953735"/>
              </a:solidFill>
            </a:endParaRPr>
          </a:p>
          <a:p>
            <a:pPr marL="0" indent="0">
              <a:buFont typeface="Wingdings" pitchFamily="2" charset="2"/>
              <a:buNone/>
            </a:pPr>
            <a:endParaRPr lang="en-US" sz="5400" kern="0" dirty="0">
              <a:solidFill>
                <a:srgbClr val="953735"/>
              </a:solidFill>
            </a:endParaRPr>
          </a:p>
        </p:txBody>
      </p:sp>
      <p:sp>
        <p:nvSpPr>
          <p:cNvPr id="3" name="Inhaltsplatzhalter 2"/>
          <p:cNvSpPr>
            <a:spLocks noGrp="1"/>
          </p:cNvSpPr>
          <p:nvPr>
            <p:ph idx="1"/>
          </p:nvPr>
        </p:nvSpPr>
        <p:spPr>
          <a:xfrm>
            <a:off x="2376488" y="1620069"/>
            <a:ext cx="5904656" cy="648072"/>
          </a:xfrm>
        </p:spPr>
        <p:txBody>
          <a:bodyPr/>
          <a:lstStyle/>
          <a:p>
            <a:pPr marL="0" indent="0">
              <a:buNone/>
            </a:pPr>
            <a:r>
              <a:rPr lang="de-AT" sz="2450" b="1" dirty="0">
                <a:solidFill>
                  <a:srgbClr val="953735"/>
                </a:solidFill>
              </a:rPr>
              <a:t>Ein Projekt, das Sie abgeschlossen haben</a:t>
            </a:r>
            <a:endParaRPr lang="en-US" sz="54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13</a:t>
            </a:fld>
            <a:endParaRPr lang="en-US" dirty="0"/>
          </a:p>
        </p:txBody>
      </p:sp>
    </p:spTree>
    <p:extLst>
      <p:ext uri="{BB962C8B-B14F-4D97-AF65-F5344CB8AC3E}">
        <p14:creationId xmlns:p14="http://schemas.microsoft.com/office/powerpoint/2010/main" val="2379945331"/>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2376488" y="1620069"/>
            <a:ext cx="6336704" cy="4514850"/>
          </a:xfrm>
        </p:spPr>
        <p:txBody>
          <a:bodyPr/>
          <a:lstStyle/>
          <a:p>
            <a:pPr marL="0" indent="0">
              <a:buNone/>
            </a:pPr>
            <a:r>
              <a:rPr lang="de-AT" sz="2450" b="1" dirty="0">
                <a:solidFill>
                  <a:srgbClr val="953735"/>
                </a:solidFill>
              </a:rPr>
              <a:t>Ein Projekt, das Sie abgeschlossen haben</a:t>
            </a:r>
          </a:p>
          <a:p>
            <a:pPr marL="0" indent="0">
              <a:lnSpc>
                <a:spcPct val="120000"/>
              </a:lnSpc>
              <a:spcBef>
                <a:spcPts val="2400"/>
              </a:spcBef>
              <a:buNone/>
              <a:tabLst>
                <a:tab pos="719138" algn="l"/>
              </a:tabLst>
            </a:pPr>
            <a:r>
              <a:rPr lang="de-DE" altLang="en-US" sz="2450" b="1" dirty="0">
                <a:solidFill>
                  <a:srgbClr val="953735"/>
                </a:solidFill>
                <a:ea typeface="ＭＳ Ｐゴシック" pitchFamily="34" charset="-128"/>
              </a:rPr>
              <a:t>1. a. 	</a:t>
            </a:r>
            <a:r>
              <a:rPr lang="de-DE" altLang="en-US" sz="2450" dirty="0">
                <a:ea typeface="ＭＳ Ｐゴシック" pitchFamily="34" charset="-128"/>
              </a:rPr>
              <a:t>Wann hatten Sie die erste Idee für 	dieses Vorhaben? </a:t>
            </a:r>
          </a:p>
          <a:p>
            <a:pPr marL="323850" indent="0">
              <a:lnSpc>
                <a:spcPct val="120000"/>
              </a:lnSpc>
              <a:spcBef>
                <a:spcPts val="2400"/>
              </a:spcBef>
              <a:buNone/>
              <a:tabLst>
                <a:tab pos="719138" algn="l"/>
              </a:tabLst>
            </a:pPr>
            <a:r>
              <a:rPr lang="de-DE" altLang="en-US" sz="2450" b="1" dirty="0">
                <a:solidFill>
                  <a:srgbClr val="953735"/>
                </a:solidFill>
                <a:ea typeface="ＭＳ Ｐゴシック" pitchFamily="34" charset="-128"/>
              </a:rPr>
              <a:t>b. 	</a:t>
            </a:r>
            <a:r>
              <a:rPr lang="de-DE" altLang="en-US" sz="2450" dirty="0">
                <a:ea typeface="ＭＳ Ｐゴシック" pitchFamily="34" charset="-128"/>
              </a:rPr>
              <a:t>Wie lange dauerte es und was unter-	nahmen Sie zwischen erster Idee und 	einem klaren Konzept?</a:t>
            </a:r>
          </a:p>
          <a:p>
            <a:pPr marL="457200" indent="-457200">
              <a:buFont typeface="+mj-lt"/>
              <a:buAutoNum type="arabicPeriod"/>
            </a:pPr>
            <a:endParaRPr lang="de-AT" sz="2300" b="1" dirty="0">
              <a:solidFill>
                <a:srgbClr val="953735"/>
              </a:solidFill>
            </a:endParaRPr>
          </a:p>
          <a:p>
            <a:pPr marL="0" indent="0">
              <a:buNone/>
            </a:pPr>
            <a:endParaRPr lang="en-US" sz="54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14</a:t>
            </a:fld>
            <a:endParaRPr lang="en-US" dirty="0"/>
          </a:p>
        </p:txBody>
      </p:sp>
    </p:spTree>
    <p:extLst>
      <p:ext uri="{BB962C8B-B14F-4D97-AF65-F5344CB8AC3E}">
        <p14:creationId xmlns:p14="http://schemas.microsoft.com/office/powerpoint/2010/main" val="428911695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C183D7F6-B498-43B3-948B-1728B52AA6E4}">
                <adec:decorative xmlns:adec="http://schemas.microsoft.com/office/drawing/2017/decorative" val="1"/>
              </a:ext>
            </a:extLst>
          </p:cNvPr>
          <p:cNvSpPr/>
          <p:nvPr/>
        </p:nvSpPr>
        <p:spPr bwMode="auto">
          <a:xfrm>
            <a:off x="4392712" y="5148461"/>
            <a:ext cx="3888432" cy="115212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4392712" y="2772197"/>
            <a:ext cx="3888432" cy="115212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19" name="Grafik 1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0419" y="3941428"/>
            <a:ext cx="2070165" cy="2359162"/>
          </a:xfrm>
          <a:prstGeom prst="rect">
            <a:avLst/>
          </a:prstGeom>
        </p:spPr>
      </p:pic>
      <p:pic>
        <p:nvPicPr>
          <p:cNvPr id="20" name="Grafik 19">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2869" r="11936"/>
          <a:stretch/>
        </p:blipFill>
        <p:spPr>
          <a:xfrm flipH="1">
            <a:off x="2016448" y="1440165"/>
            <a:ext cx="972000" cy="107157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3096568" y="1620069"/>
            <a:ext cx="6120680" cy="4514850"/>
          </a:xfrm>
        </p:spPr>
        <p:txBody>
          <a:bodyPr/>
          <a:lstStyle/>
          <a:p>
            <a:pPr marL="0" indent="0">
              <a:lnSpc>
                <a:spcPct val="120000"/>
              </a:lnSpc>
              <a:spcBef>
                <a:spcPts val="2400"/>
              </a:spcBef>
              <a:buSzPct val="100000"/>
              <a:buNone/>
              <a:tabLst>
                <a:tab pos="723900" algn="l"/>
              </a:tabLst>
            </a:pPr>
            <a:r>
              <a:rPr lang="de-DE" altLang="en-US" sz="2450" b="1" dirty="0">
                <a:solidFill>
                  <a:srgbClr val="953735"/>
                </a:solidFill>
                <a:ea typeface="ＭＳ Ｐゴシック" pitchFamily="34" charset="-128"/>
              </a:rPr>
              <a:t>ad 1.</a:t>
            </a:r>
            <a:r>
              <a:rPr lang="de-DE" altLang="en-US" sz="2450" dirty="0">
                <a:ea typeface="ＭＳ Ｐゴシック" pitchFamily="34" charset="-128"/>
              </a:rPr>
              <a:t>	Wer hat klaren Zeitpunkt (wenn schon nicht	Tag, so doch Monat und Jahr) angegeben?</a:t>
            </a:r>
          </a:p>
          <a:p>
            <a:pPr marL="1346200" indent="0">
              <a:lnSpc>
                <a:spcPct val="120000"/>
              </a:lnSpc>
              <a:spcBef>
                <a:spcPts val="2400"/>
              </a:spcBef>
              <a:buSzPct val="100000"/>
              <a:buNone/>
              <a:tabLst>
                <a:tab pos="723900" algn="l"/>
              </a:tabLst>
            </a:pPr>
            <a:r>
              <a:rPr lang="de-DE" altLang="en-US" sz="2450" dirty="0">
                <a:solidFill>
                  <a:srgbClr val="953735"/>
                </a:solidFill>
                <a:ea typeface="ＭＳ Ｐゴシック" pitchFamily="34" charset="-128"/>
              </a:rPr>
              <a:t>Ohne klaren Start: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keine Anfangseuphorie!</a:t>
            </a:r>
          </a:p>
          <a:p>
            <a:pPr marL="541338" indent="0">
              <a:lnSpc>
                <a:spcPct val="120000"/>
              </a:lnSpc>
              <a:spcBef>
                <a:spcPts val="2400"/>
              </a:spcBef>
              <a:buSzPct val="100000"/>
              <a:buNone/>
              <a:tabLst>
                <a:tab pos="723900" algn="l"/>
              </a:tabLst>
            </a:pPr>
            <a:r>
              <a:rPr lang="de-DE" altLang="en-US" sz="2450" dirty="0">
                <a:ea typeface="ＭＳ Ｐゴシック" pitchFamily="34" charset="-128"/>
              </a:rPr>
              <a:t>	Ist die Idee überhaupt jemals zum klaren 	Konzept ausformuliert worden?</a:t>
            </a:r>
          </a:p>
          <a:p>
            <a:pPr marL="1346200" indent="0">
              <a:lnSpc>
                <a:spcPct val="120000"/>
              </a:lnSpc>
              <a:spcBef>
                <a:spcPts val="2400"/>
              </a:spcBef>
              <a:buSzPct val="100000"/>
              <a:buNone/>
            </a:pPr>
            <a:r>
              <a:rPr lang="de-DE" altLang="en-US" sz="2450" dirty="0">
                <a:solidFill>
                  <a:srgbClr val="953735"/>
                </a:solidFill>
                <a:ea typeface="ＭＳ Ｐゴシック" pitchFamily="34" charset="-128"/>
              </a:rPr>
              <a:t>Ohne verschriftlichtes Konzept: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Konzeptlosigkeit und Chaos!</a:t>
            </a:r>
          </a:p>
          <a:p>
            <a:pPr marL="457200" indent="-457200">
              <a:buFont typeface="+mj-lt"/>
              <a:buAutoNum type="arabicPeriod"/>
            </a:pPr>
            <a:endParaRPr lang="de-AT" sz="2300" b="1" dirty="0">
              <a:solidFill>
                <a:srgbClr val="953735"/>
              </a:solidFill>
            </a:endParaRPr>
          </a:p>
          <a:p>
            <a:pPr marL="0" indent="0">
              <a:buNone/>
            </a:pPr>
            <a:endParaRPr lang="en-US" sz="54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Reflexion </a:t>
            </a:r>
            <a:r>
              <a:rPr lang="de-AT" sz="2550" b="0" dirty="0"/>
              <a:t>– Start und Konzept</a:t>
            </a:r>
            <a:endParaRPr lang="en-US" sz="2550" b="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15</a:t>
            </a:fld>
            <a:endParaRPr lang="en-US" dirty="0"/>
          </a:p>
        </p:txBody>
      </p:sp>
    </p:spTree>
    <p:extLst>
      <p:ext uri="{BB962C8B-B14F-4D97-AF65-F5344CB8AC3E}">
        <p14:creationId xmlns:p14="http://schemas.microsoft.com/office/powerpoint/2010/main" val="1889821545"/>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2376488" y="1620069"/>
            <a:ext cx="6768752" cy="4514850"/>
          </a:xfrm>
        </p:spPr>
        <p:txBody>
          <a:bodyPr/>
          <a:lstStyle/>
          <a:p>
            <a:pPr marL="0" indent="0">
              <a:buNone/>
            </a:pPr>
            <a:r>
              <a:rPr lang="de-AT" sz="2450" b="1" dirty="0">
                <a:solidFill>
                  <a:srgbClr val="953735"/>
                </a:solidFill>
              </a:rPr>
              <a:t>Ein Projekt, das Sie abgeschlossen haben </a:t>
            </a:r>
          </a:p>
          <a:p>
            <a:pPr marL="0" indent="0">
              <a:spcBef>
                <a:spcPts val="2400"/>
              </a:spcBef>
              <a:buNone/>
              <a:tabLst>
                <a:tab pos="719138" algn="l"/>
              </a:tabLst>
            </a:pPr>
            <a:r>
              <a:rPr lang="de-DE" altLang="en-US" sz="2450" b="1" dirty="0">
                <a:solidFill>
                  <a:srgbClr val="953735"/>
                </a:solidFill>
                <a:ea typeface="ＭＳ Ｐゴシック" pitchFamily="34" charset="-128"/>
              </a:rPr>
              <a:t>2. a. 	</a:t>
            </a:r>
            <a:r>
              <a:rPr lang="de-AT" altLang="en-US" sz="2450" dirty="0">
                <a:ea typeface="ＭＳ Ｐゴシック" pitchFamily="34" charset="-128"/>
              </a:rPr>
              <a:t>Wie nahmen Sie die Planung in Angriff?</a:t>
            </a:r>
          </a:p>
          <a:p>
            <a:pPr marL="719138" indent="-447675">
              <a:lnSpc>
                <a:spcPct val="100000"/>
              </a:lnSpc>
              <a:spcBef>
                <a:spcPts val="1800"/>
              </a:spcBef>
              <a:buNone/>
              <a:tabLst>
                <a:tab pos="719138" algn="l"/>
              </a:tabLst>
            </a:pPr>
            <a:r>
              <a:rPr lang="de-DE" altLang="en-US" sz="2450" b="1" dirty="0">
                <a:solidFill>
                  <a:srgbClr val="953735"/>
                </a:solidFill>
                <a:ea typeface="ＭＳ Ｐゴシック" pitchFamily="34" charset="-128"/>
              </a:rPr>
              <a:t>b. 	</a:t>
            </a:r>
            <a:r>
              <a:rPr lang="de-AT" altLang="en-US" sz="2450" dirty="0">
                <a:ea typeface="ＭＳ Ｐゴシック" pitchFamily="34" charset="-128"/>
              </a:rPr>
              <a:t>Entschieden Sie über allfällige Hilfsmittel, die Sie benötigen würden?</a:t>
            </a:r>
          </a:p>
          <a:p>
            <a:pPr marL="719138" indent="-446400">
              <a:lnSpc>
                <a:spcPct val="100000"/>
              </a:lnSpc>
              <a:spcBef>
                <a:spcPts val="1800"/>
              </a:spcBef>
              <a:buNone/>
              <a:tabLst>
                <a:tab pos="719138" algn="l"/>
              </a:tabLst>
            </a:pPr>
            <a:r>
              <a:rPr lang="de-AT" altLang="en-US" sz="2450" b="1" dirty="0">
                <a:solidFill>
                  <a:srgbClr val="953735"/>
                </a:solidFill>
                <a:ea typeface="ＭＳ Ｐゴシック" pitchFamily="34" charset="-128"/>
              </a:rPr>
              <a:t>c.</a:t>
            </a:r>
            <a:r>
              <a:rPr lang="de-AT" altLang="en-US" sz="2450" dirty="0">
                <a:ea typeface="ＭＳ Ｐゴシック" pitchFamily="34" charset="-128"/>
              </a:rPr>
              <a:t>	Dachten Sie nach, woher Sie diese bekommen würden?</a:t>
            </a:r>
          </a:p>
          <a:p>
            <a:pPr marL="719138" indent="-446400">
              <a:lnSpc>
                <a:spcPct val="100000"/>
              </a:lnSpc>
              <a:spcBef>
                <a:spcPts val="1800"/>
              </a:spcBef>
              <a:buNone/>
              <a:tabLst>
                <a:tab pos="719138" algn="l"/>
              </a:tabLst>
            </a:pPr>
            <a:r>
              <a:rPr lang="de-AT" altLang="en-US" sz="2450" b="1" dirty="0">
                <a:solidFill>
                  <a:srgbClr val="953735"/>
                </a:solidFill>
                <a:ea typeface="ＭＳ Ｐゴシック" pitchFamily="34" charset="-128"/>
              </a:rPr>
              <a:t>d.</a:t>
            </a:r>
            <a:r>
              <a:rPr lang="de-AT" altLang="en-US" sz="2450" dirty="0">
                <a:ea typeface="ＭＳ Ｐゴシック" pitchFamily="34" charset="-128"/>
              </a:rPr>
              <a:t>	Haben Sie für den Fall, dass Sie Ihr Vorhaben nicht allein bewältigen könnten, daran gedacht, zusätzliche Unterstützung beizuziehen?</a:t>
            </a:r>
          </a:p>
          <a:p>
            <a:pPr marL="457200" indent="-457200">
              <a:buFont typeface="+mj-lt"/>
              <a:buAutoNum type="arabicPeriod"/>
            </a:pPr>
            <a:endParaRPr lang="de-AT" sz="2300" b="1" dirty="0">
              <a:solidFill>
                <a:srgbClr val="953735"/>
              </a:solidFill>
            </a:endParaRPr>
          </a:p>
          <a:p>
            <a:pPr marL="0" indent="0">
              <a:buNone/>
            </a:pPr>
            <a:endParaRPr lang="en-US" sz="23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16</a:t>
            </a:fld>
            <a:endParaRPr lang="en-US" dirty="0"/>
          </a:p>
        </p:txBody>
      </p:sp>
    </p:spTree>
    <p:extLst>
      <p:ext uri="{BB962C8B-B14F-4D97-AF65-F5344CB8AC3E}">
        <p14:creationId xmlns:p14="http://schemas.microsoft.com/office/powerpoint/2010/main" val="1597342494"/>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C183D7F6-B498-43B3-948B-1728B52AA6E4}">
                <adec:decorative xmlns:adec="http://schemas.microsoft.com/office/drawing/2017/decorative" val="1"/>
              </a:ext>
            </a:extLst>
          </p:cNvPr>
          <p:cNvSpPr/>
          <p:nvPr/>
        </p:nvSpPr>
        <p:spPr bwMode="auto">
          <a:xfrm>
            <a:off x="4536728" y="5220469"/>
            <a:ext cx="3888432" cy="1008112"/>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4536728" y="2340149"/>
            <a:ext cx="3888432" cy="151216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10" name="Grafik 9">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6328" y="3780309"/>
            <a:ext cx="2664296" cy="2664296"/>
          </a:xfrm>
          <a:prstGeom prst="rect">
            <a:avLst/>
          </a:prstGeom>
        </p:spPr>
      </p:pic>
      <p:pic>
        <p:nvPicPr>
          <p:cNvPr id="24" name="Grafik 23">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2869" r="11936"/>
          <a:stretch/>
        </p:blipFill>
        <p:spPr>
          <a:xfrm flipH="1">
            <a:off x="2016448" y="1440165"/>
            <a:ext cx="972000" cy="1071573"/>
          </a:xfrm>
          <a:prstGeom prst="rect">
            <a:avLst/>
          </a:prstGeom>
        </p:spPr>
      </p:pic>
      <p:pic>
        <p:nvPicPr>
          <p:cNvPr id="12" name="Grafik 1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3240584" y="1620069"/>
            <a:ext cx="5904656" cy="3744416"/>
          </a:xfrm>
        </p:spPr>
        <p:txBody>
          <a:bodyPr/>
          <a:lstStyle/>
          <a:p>
            <a:pPr marL="0" indent="0">
              <a:lnSpc>
                <a:spcPct val="120000"/>
              </a:lnSpc>
              <a:spcBef>
                <a:spcPts val="2400"/>
              </a:spcBef>
              <a:buSzPct val="100000"/>
              <a:buNone/>
              <a:tabLst>
                <a:tab pos="812800" algn="l"/>
              </a:tabLst>
            </a:pPr>
            <a:r>
              <a:rPr lang="de-DE" altLang="en-US" sz="2450" b="1" dirty="0">
                <a:solidFill>
                  <a:srgbClr val="953735"/>
                </a:solidFill>
                <a:ea typeface="ＭＳ Ｐゴシック" pitchFamily="34" charset="-128"/>
              </a:rPr>
              <a:t>ad 2.</a:t>
            </a:r>
            <a:r>
              <a:rPr lang="de-DE" altLang="en-US" sz="2450" dirty="0">
                <a:ea typeface="ＭＳ Ｐゴシック" pitchFamily="34" charset="-128"/>
              </a:rPr>
              <a:t>	Gab es überhaupt einen schriftlichen Plan?</a:t>
            </a:r>
          </a:p>
          <a:p>
            <a:pPr marL="1346200" indent="0">
              <a:lnSpc>
                <a:spcPct val="120000"/>
              </a:lnSpc>
              <a:spcBef>
                <a:spcPts val="2400"/>
              </a:spcBef>
              <a:buSzPct val="100000"/>
              <a:buNone/>
            </a:pPr>
            <a:r>
              <a:rPr lang="de-DE" altLang="en-US" sz="2450" dirty="0">
                <a:solidFill>
                  <a:srgbClr val="953735"/>
                </a:solidFill>
                <a:ea typeface="ＭＳ Ｐゴシック" pitchFamily="34" charset="-128"/>
              </a:rPr>
              <a:t>Ohne jede Planung drohen Umständlichkeit, Langwierigkeit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und Ineffizienz!</a:t>
            </a:r>
          </a:p>
          <a:p>
            <a:pPr marL="808038" indent="0">
              <a:lnSpc>
                <a:spcPct val="120000"/>
              </a:lnSpc>
              <a:spcBef>
                <a:spcPts val="2400"/>
              </a:spcBef>
              <a:buSzPct val="100000"/>
              <a:buNone/>
              <a:tabLst>
                <a:tab pos="812800" algn="l"/>
              </a:tabLst>
            </a:pPr>
            <a:r>
              <a:rPr lang="de-DE" altLang="en-US" sz="2450" dirty="0">
                <a:ea typeface="ＭＳ Ｐゴシック" pitchFamily="34" charset="-128"/>
              </a:rPr>
              <a:t>Wurde der Plan schrittweise systematisch erstellt?</a:t>
            </a:r>
          </a:p>
          <a:p>
            <a:pPr marL="1346200" indent="0">
              <a:lnSpc>
                <a:spcPct val="120000"/>
              </a:lnSpc>
              <a:spcBef>
                <a:spcPts val="2400"/>
              </a:spcBef>
              <a:buSzPct val="100000"/>
              <a:buNone/>
            </a:pPr>
            <a:r>
              <a:rPr lang="de-DE" altLang="en-US" sz="2450" dirty="0">
                <a:solidFill>
                  <a:srgbClr val="953735"/>
                </a:solidFill>
                <a:ea typeface="ＭＳ Ｐゴシック" pitchFamily="34" charset="-128"/>
              </a:rPr>
              <a:t>Ohne koordinierte Planung:</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unrationelles Durcheinander!</a:t>
            </a:r>
            <a:endParaRPr lang="de-AT" sz="2300" b="1" dirty="0">
              <a:solidFill>
                <a:srgbClr val="953735"/>
              </a:solidFill>
            </a:endParaRPr>
          </a:p>
          <a:p>
            <a:pPr marL="0" indent="0">
              <a:buNone/>
            </a:pPr>
            <a:endParaRPr lang="en-US" sz="54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Reflexion </a:t>
            </a:r>
            <a:r>
              <a:rPr lang="de-AT" sz="2550" b="0" dirty="0"/>
              <a:t>– Projektplanung</a:t>
            </a:r>
            <a:endParaRPr lang="en-US" sz="2550" b="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17</a:t>
            </a:fld>
            <a:endParaRPr lang="en-US" dirty="0"/>
          </a:p>
        </p:txBody>
      </p:sp>
    </p:spTree>
    <p:extLst>
      <p:ext uri="{BB962C8B-B14F-4D97-AF65-F5344CB8AC3E}">
        <p14:creationId xmlns:p14="http://schemas.microsoft.com/office/powerpoint/2010/main" val="298219449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2376488" y="1620069"/>
            <a:ext cx="6552728" cy="4514850"/>
          </a:xfrm>
        </p:spPr>
        <p:txBody>
          <a:bodyPr/>
          <a:lstStyle/>
          <a:p>
            <a:pPr marL="0" indent="0">
              <a:buNone/>
            </a:pPr>
            <a:r>
              <a:rPr lang="de-AT" sz="2450" b="1" dirty="0">
                <a:solidFill>
                  <a:srgbClr val="953735"/>
                </a:solidFill>
              </a:rPr>
              <a:t>Ein Projekt, das Sie abgeschlossen haben </a:t>
            </a:r>
          </a:p>
          <a:p>
            <a:pPr marL="0" indent="0">
              <a:lnSpc>
                <a:spcPct val="100000"/>
              </a:lnSpc>
              <a:spcBef>
                <a:spcPts val="1800"/>
              </a:spcBef>
              <a:buNone/>
              <a:tabLst>
                <a:tab pos="719138" algn="l"/>
              </a:tabLst>
            </a:pPr>
            <a:r>
              <a:rPr lang="de-DE" altLang="en-US" sz="2450" b="1" dirty="0">
                <a:solidFill>
                  <a:srgbClr val="953735"/>
                </a:solidFill>
                <a:ea typeface="ＭＳ Ｐゴシック" pitchFamily="34" charset="-128"/>
              </a:rPr>
              <a:t>3. a. 	</a:t>
            </a:r>
            <a:r>
              <a:rPr lang="de-AT" altLang="en-US" sz="2450" dirty="0">
                <a:ea typeface="ＭＳ Ｐゴシック" pitchFamily="34" charset="-128"/>
              </a:rPr>
              <a:t>Lief alles wie geplant, </a:t>
            </a:r>
            <a:br>
              <a:rPr lang="de-AT" altLang="en-US" sz="2450" dirty="0">
                <a:ea typeface="ＭＳ Ｐゴシック" pitchFamily="34" charset="-128"/>
              </a:rPr>
            </a:br>
            <a:r>
              <a:rPr lang="de-AT" altLang="en-US" sz="2450" dirty="0">
                <a:ea typeface="ＭＳ Ｐゴシック" pitchFamily="34" charset="-128"/>
              </a:rPr>
              <a:t>	als Ihr Projekt im Gange war? </a:t>
            </a:r>
          </a:p>
          <a:p>
            <a:pPr marL="719138" indent="-446400">
              <a:lnSpc>
                <a:spcPct val="100000"/>
              </a:lnSpc>
              <a:spcBef>
                <a:spcPts val="1000"/>
              </a:spcBef>
              <a:buNone/>
              <a:tabLst>
                <a:tab pos="719138" algn="l"/>
              </a:tabLst>
            </a:pPr>
            <a:r>
              <a:rPr lang="de-DE" altLang="en-US" sz="2450" b="1" dirty="0">
                <a:solidFill>
                  <a:srgbClr val="953735"/>
                </a:solidFill>
                <a:ea typeface="ＭＳ Ｐゴシック" pitchFamily="34" charset="-128"/>
              </a:rPr>
              <a:t>b. 	</a:t>
            </a:r>
            <a:r>
              <a:rPr lang="de-AT" altLang="en-US" sz="2450" dirty="0">
                <a:ea typeface="ＭＳ Ｐゴシック" pitchFamily="34" charset="-128"/>
              </a:rPr>
              <a:t>Hielten Sie sich im vorgesehenen Kostenrahmen? </a:t>
            </a:r>
          </a:p>
          <a:p>
            <a:pPr marL="719138" indent="-446400">
              <a:lnSpc>
                <a:spcPct val="100000"/>
              </a:lnSpc>
              <a:spcBef>
                <a:spcPts val="1000"/>
              </a:spcBef>
              <a:buNone/>
              <a:tabLst>
                <a:tab pos="719138" algn="l"/>
              </a:tabLst>
            </a:pPr>
            <a:r>
              <a:rPr lang="de-AT" altLang="en-US" sz="2450" b="1" dirty="0">
                <a:solidFill>
                  <a:srgbClr val="953735"/>
                </a:solidFill>
                <a:ea typeface="ＭＳ Ｐゴシック" pitchFamily="34" charset="-128"/>
              </a:rPr>
              <a:t>c.</a:t>
            </a:r>
            <a:r>
              <a:rPr lang="de-AT" altLang="en-US" sz="2450" dirty="0">
                <a:ea typeface="ＭＳ Ｐゴシック" pitchFamily="34" charset="-128"/>
              </a:rPr>
              <a:t>	Wurden Sie rechtzeitig fertig? </a:t>
            </a:r>
          </a:p>
          <a:p>
            <a:pPr marL="719138" indent="-446400">
              <a:lnSpc>
                <a:spcPct val="100000"/>
              </a:lnSpc>
              <a:spcBef>
                <a:spcPts val="1000"/>
              </a:spcBef>
              <a:buNone/>
              <a:tabLst>
                <a:tab pos="719138" algn="l"/>
              </a:tabLst>
            </a:pPr>
            <a:r>
              <a:rPr lang="de-AT" altLang="en-US" sz="2450" b="1" dirty="0">
                <a:solidFill>
                  <a:srgbClr val="953735"/>
                </a:solidFill>
                <a:ea typeface="ＭＳ Ｐゴシック" pitchFamily="34" charset="-128"/>
              </a:rPr>
              <a:t>d.</a:t>
            </a:r>
            <a:r>
              <a:rPr lang="de-AT" altLang="en-US" sz="2450" dirty="0">
                <a:ea typeface="ＭＳ Ｐゴシック" pitchFamily="34" charset="-128"/>
              </a:rPr>
              <a:t>	Entsprach das Resultat Ihren </a:t>
            </a:r>
            <a:br>
              <a:rPr lang="de-AT" altLang="en-US" sz="2450" dirty="0">
                <a:ea typeface="ＭＳ Ｐゴシック" pitchFamily="34" charset="-128"/>
              </a:rPr>
            </a:br>
            <a:r>
              <a:rPr lang="de-AT" altLang="en-US" sz="2450" dirty="0">
                <a:ea typeface="ＭＳ Ｐゴシック" pitchFamily="34" charset="-128"/>
              </a:rPr>
              <a:t>(Qualitäts-)vorstellungen? </a:t>
            </a:r>
          </a:p>
          <a:p>
            <a:pPr marL="719138" indent="-446400">
              <a:lnSpc>
                <a:spcPct val="100000"/>
              </a:lnSpc>
              <a:spcBef>
                <a:spcPts val="1000"/>
              </a:spcBef>
              <a:buNone/>
              <a:tabLst>
                <a:tab pos="719138" algn="l"/>
              </a:tabLst>
            </a:pPr>
            <a:r>
              <a:rPr lang="de-AT" altLang="en-US" sz="2450" b="1" dirty="0">
                <a:solidFill>
                  <a:srgbClr val="953735"/>
                </a:solidFill>
                <a:ea typeface="ＭＳ Ｐゴシック" pitchFamily="34" charset="-128"/>
              </a:rPr>
              <a:t>e.</a:t>
            </a:r>
            <a:r>
              <a:rPr lang="de-AT" altLang="en-US" sz="2450" dirty="0">
                <a:ea typeface="ＭＳ Ｐゴシック" pitchFamily="34" charset="-128"/>
              </a:rPr>
              <a:t>	Traten unerwartete Probleme auf? </a:t>
            </a:r>
          </a:p>
          <a:p>
            <a:pPr marL="719138" indent="-446400">
              <a:lnSpc>
                <a:spcPct val="100000"/>
              </a:lnSpc>
              <a:spcBef>
                <a:spcPts val="1000"/>
              </a:spcBef>
              <a:buNone/>
              <a:tabLst>
                <a:tab pos="719138" algn="l"/>
              </a:tabLst>
            </a:pPr>
            <a:r>
              <a:rPr lang="de-AT" altLang="en-US" sz="2450" b="1" dirty="0">
                <a:solidFill>
                  <a:srgbClr val="953735"/>
                </a:solidFill>
                <a:ea typeface="ＭＳ Ｐゴシック" pitchFamily="34" charset="-128"/>
              </a:rPr>
              <a:t>f.</a:t>
            </a:r>
            <a:r>
              <a:rPr lang="de-AT" altLang="en-US" sz="2450" dirty="0">
                <a:ea typeface="ＭＳ Ｐゴシック" pitchFamily="34" charset="-128"/>
              </a:rPr>
              <a:t>	Falls es überraschende Schwierigkeiten gab: </a:t>
            </a:r>
            <a:br>
              <a:rPr lang="de-AT" altLang="en-US" sz="2450" dirty="0">
                <a:ea typeface="ＭＳ Ｐゴシック" pitchFamily="34" charset="-128"/>
              </a:rPr>
            </a:br>
            <a:r>
              <a:rPr lang="de-AT" altLang="en-US" sz="2450" dirty="0">
                <a:ea typeface="ＭＳ Ｐゴシック" pitchFamily="34" charset="-128"/>
              </a:rPr>
              <a:t>wie haben Sie diese gelöst?</a:t>
            </a:r>
          </a:p>
          <a:p>
            <a:pPr marL="457200" indent="-457200">
              <a:buFont typeface="+mj-lt"/>
              <a:buAutoNum type="arabicPeriod"/>
            </a:pPr>
            <a:endParaRPr lang="de-AT" sz="2300" b="1" dirty="0">
              <a:solidFill>
                <a:srgbClr val="953735"/>
              </a:solidFill>
            </a:endParaRPr>
          </a:p>
          <a:p>
            <a:pPr marL="0" indent="0">
              <a:buNone/>
            </a:pPr>
            <a:endParaRPr lang="en-US" sz="23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18</a:t>
            </a:fld>
            <a:endParaRPr lang="en-US" dirty="0"/>
          </a:p>
        </p:txBody>
      </p:sp>
    </p:spTree>
    <p:extLst>
      <p:ext uri="{BB962C8B-B14F-4D97-AF65-F5344CB8AC3E}">
        <p14:creationId xmlns:p14="http://schemas.microsoft.com/office/powerpoint/2010/main" val="154855739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C183D7F6-B498-43B3-948B-1728B52AA6E4}">
                <adec:decorative xmlns:adec="http://schemas.microsoft.com/office/drawing/2017/decorative" val="1"/>
              </a:ext>
            </a:extLst>
          </p:cNvPr>
          <p:cNvSpPr/>
          <p:nvPr/>
        </p:nvSpPr>
        <p:spPr bwMode="auto">
          <a:xfrm>
            <a:off x="4392712" y="5508501"/>
            <a:ext cx="3888432" cy="115212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sp>
        <p:nvSpPr>
          <p:cNvPr id="6" name="Rechteck 5">
            <a:extLst>
              <a:ext uri="{C183D7F6-B498-43B3-948B-1728B52AA6E4}">
                <adec:decorative xmlns:adec="http://schemas.microsoft.com/office/drawing/2017/decorative" val="1"/>
              </a:ext>
            </a:extLst>
          </p:cNvPr>
          <p:cNvSpPr/>
          <p:nvPr/>
        </p:nvSpPr>
        <p:spPr bwMode="auto">
          <a:xfrm>
            <a:off x="4392712" y="2772197"/>
            <a:ext cx="3888432" cy="115212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20" name="Grafik 19">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869" r="11936"/>
          <a:stretch/>
        </p:blipFill>
        <p:spPr>
          <a:xfrm flipH="1">
            <a:off x="2016448" y="1440165"/>
            <a:ext cx="972000" cy="1071573"/>
          </a:xfrm>
          <a:prstGeom prst="rect">
            <a:avLst/>
          </a:prstGeom>
        </p:spPr>
      </p:pic>
      <p:pic>
        <p:nvPicPr>
          <p:cNvPr id="23" name="Grafik 2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8336" y="4284365"/>
            <a:ext cx="2353618" cy="2232248"/>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3096568" y="1620069"/>
            <a:ext cx="6264920" cy="4514850"/>
          </a:xfrm>
        </p:spPr>
        <p:txBody>
          <a:bodyPr/>
          <a:lstStyle/>
          <a:p>
            <a:pPr marL="0" indent="0">
              <a:lnSpc>
                <a:spcPct val="120000"/>
              </a:lnSpc>
              <a:spcBef>
                <a:spcPts val="2400"/>
              </a:spcBef>
              <a:buSzPct val="100000"/>
              <a:buNone/>
              <a:tabLst>
                <a:tab pos="812800" algn="l"/>
              </a:tabLst>
            </a:pPr>
            <a:r>
              <a:rPr lang="de-DE" altLang="en-US" sz="2450" b="1" dirty="0">
                <a:solidFill>
                  <a:srgbClr val="953735"/>
                </a:solidFill>
                <a:ea typeface="ＭＳ Ｐゴシック" pitchFamily="34" charset="-128"/>
              </a:rPr>
              <a:t>ad 3.</a:t>
            </a:r>
            <a:r>
              <a:rPr lang="de-DE" altLang="en-US" sz="2450" dirty="0">
                <a:ea typeface="ＭＳ Ｐゴシック" pitchFamily="34" charset="-128"/>
              </a:rPr>
              <a:t>	Gab es klar fixierte Sach-, Zeit- und 	Kostenziele?</a:t>
            </a:r>
          </a:p>
          <a:p>
            <a:pPr marL="1346200" indent="0">
              <a:lnSpc>
                <a:spcPct val="120000"/>
              </a:lnSpc>
              <a:spcBef>
                <a:spcPts val="2400"/>
              </a:spcBef>
              <a:buSzPct val="100000"/>
              <a:buNone/>
            </a:pPr>
            <a:r>
              <a:rPr lang="de-DE" altLang="en-US" sz="2450" dirty="0">
                <a:solidFill>
                  <a:srgbClr val="953735"/>
                </a:solidFill>
                <a:ea typeface="ＭＳ Ｐゴシック" pitchFamily="34" charset="-128"/>
              </a:rPr>
              <a:t>Ohne klare gesteckte Ziele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ergibt sich zwingend Misserfolg!</a:t>
            </a:r>
          </a:p>
          <a:p>
            <a:pPr marL="808038" indent="0">
              <a:lnSpc>
                <a:spcPct val="120000"/>
              </a:lnSpc>
              <a:spcBef>
                <a:spcPts val="2400"/>
              </a:spcBef>
              <a:buSzPct val="100000"/>
              <a:buNone/>
            </a:pPr>
            <a:r>
              <a:rPr lang="de-DE" altLang="en-US" sz="2450" dirty="0">
                <a:ea typeface="ＭＳ Ｐゴシック" pitchFamily="34" charset="-128"/>
              </a:rPr>
              <a:t>Gab es eine regelmäßige Überprüfung, wieweit Ziele eingehalten oder schon </a:t>
            </a:r>
            <a:br>
              <a:rPr lang="de-DE" altLang="en-US" sz="2450" dirty="0">
                <a:ea typeface="ＭＳ Ｐゴシック" pitchFamily="34" charset="-128"/>
              </a:rPr>
            </a:br>
            <a:r>
              <a:rPr lang="de-DE" altLang="en-US" sz="2450" dirty="0">
                <a:ea typeface="ＭＳ Ｐゴシック" pitchFamily="34" charset="-128"/>
              </a:rPr>
              <a:t>erreicht wurden?</a:t>
            </a:r>
          </a:p>
          <a:p>
            <a:pPr marL="1346200" indent="0">
              <a:lnSpc>
                <a:spcPct val="120000"/>
              </a:lnSpc>
              <a:spcBef>
                <a:spcPts val="1800"/>
              </a:spcBef>
              <a:buSzPct val="100000"/>
              <a:buNone/>
            </a:pPr>
            <a:r>
              <a:rPr lang="de-DE" altLang="en-US" sz="2450" dirty="0">
                <a:solidFill>
                  <a:srgbClr val="953735"/>
                </a:solidFill>
                <a:ea typeface="ＭＳ Ｐゴシック" pitchFamily="34" charset="-128"/>
              </a:rPr>
              <a:t>Ohne Überwachung laufen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Arbeiten unkontrolliert!</a:t>
            </a:r>
            <a:endParaRPr lang="en-US" sz="5400" dirty="0">
              <a:solidFill>
                <a:srgbClr val="953735"/>
              </a:solidFill>
            </a:endParaRPr>
          </a:p>
        </p:txBody>
      </p:sp>
      <p:sp>
        <p:nvSpPr>
          <p:cNvPr id="2" name="Titel 1"/>
          <p:cNvSpPr>
            <a:spLocks noGrp="1"/>
          </p:cNvSpPr>
          <p:nvPr>
            <p:ph type="title"/>
          </p:nvPr>
        </p:nvSpPr>
        <p:spPr>
          <a:xfrm>
            <a:off x="792312" y="396429"/>
            <a:ext cx="6768752" cy="863600"/>
          </a:xfrm>
        </p:spPr>
        <p:txBody>
          <a:bodyPr/>
          <a:lstStyle/>
          <a:p>
            <a:r>
              <a:rPr lang="de-AT" sz="2800" dirty="0"/>
              <a:t>Reflexion </a:t>
            </a:r>
            <a:r>
              <a:rPr lang="de-AT" sz="2550" dirty="0"/>
              <a:t>– </a:t>
            </a:r>
            <a:r>
              <a:rPr lang="de-AT" sz="2550" b="0" dirty="0"/>
              <a:t>Projektdurchführung &amp; -resultate</a:t>
            </a:r>
            <a:endParaRPr lang="en-US" sz="255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19</a:t>
            </a:fld>
            <a:endParaRPr lang="en-US" dirty="0"/>
          </a:p>
        </p:txBody>
      </p:sp>
    </p:spTree>
    <p:extLst>
      <p:ext uri="{BB962C8B-B14F-4D97-AF65-F5344CB8AC3E}">
        <p14:creationId xmlns:p14="http://schemas.microsoft.com/office/powerpoint/2010/main" val="2989722374"/>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1237" y="1412732"/>
            <a:ext cx="3594013" cy="3594013"/>
          </a:xfrm>
          <a:prstGeom prst="rect">
            <a:avLst/>
          </a:prstGeom>
        </p:spPr>
      </p:pic>
      <p:grpSp>
        <p:nvGrpSpPr>
          <p:cNvPr id="11" name="Gruppieren 10">
            <a:extLst>
              <a:ext uri="{C183D7F6-B498-43B3-948B-1728B52AA6E4}">
                <adec:decorative xmlns:adec="http://schemas.microsoft.com/office/drawing/2017/decorative" val="1"/>
              </a:ext>
            </a:extLst>
          </p:cNvPr>
          <p:cNvGrpSpPr>
            <a:grpSpLocks noChangeAspect="1"/>
          </p:cNvGrpSpPr>
          <p:nvPr/>
        </p:nvGrpSpPr>
        <p:grpSpPr>
          <a:xfrm>
            <a:off x="4032672" y="2700189"/>
            <a:ext cx="4196960" cy="4196960"/>
            <a:chOff x="4176688" y="2772197"/>
            <a:chExt cx="4484992" cy="4484992"/>
          </a:xfrm>
        </p:grpSpPr>
        <p:pic>
          <p:nvPicPr>
            <p:cNvPr id="7" name="Grafik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66433">
              <a:off x="4176688" y="2772197"/>
              <a:ext cx="4484992" cy="4484992"/>
            </a:xfrm>
            <a:prstGeom prst="rect">
              <a:avLst/>
            </a:prstGeom>
          </p:spPr>
        </p:pic>
        <p:sp>
          <p:nvSpPr>
            <p:cNvPr id="9" name="Textfeld 8"/>
            <p:cNvSpPr txBox="1"/>
            <p:nvPr/>
          </p:nvSpPr>
          <p:spPr>
            <a:xfrm rot="16471218">
              <a:off x="4585126" y="4454187"/>
              <a:ext cx="334380" cy="592018"/>
            </a:xfrm>
            <a:prstGeom prst="rect">
              <a:avLst/>
            </a:prstGeom>
            <a:noFill/>
          </p:spPr>
          <p:txBody>
            <a:bodyPr wrap="none" rtlCol="0">
              <a:spAutoFit/>
            </a:bodyPr>
            <a:lstStyle/>
            <a:p>
              <a:r>
                <a:rPr lang="de-AT" sz="3000" dirty="0">
                  <a:solidFill>
                    <a:schemeClr val="bg1"/>
                  </a:solidFill>
                  <a:latin typeface="Arial Black" panose="020B0A04020102020204" pitchFamily="34" charset="0"/>
                </a:rPr>
                <a:t>.</a:t>
              </a:r>
            </a:p>
          </p:txBody>
        </p:sp>
      </p:grpSp>
      <p:sp>
        <p:nvSpPr>
          <p:cNvPr id="2" name="Titel 1"/>
          <p:cNvSpPr>
            <a:spLocks noGrp="1"/>
          </p:cNvSpPr>
          <p:nvPr>
            <p:ph type="title"/>
          </p:nvPr>
        </p:nvSpPr>
        <p:spPr/>
        <p:txBody>
          <a:bodyPr/>
          <a:lstStyle/>
          <a:p>
            <a:r>
              <a:rPr lang="de-AT" dirty="0"/>
              <a:t>Organisatorisches und Einstieg</a:t>
            </a:r>
          </a:p>
        </p:txBody>
      </p:sp>
      <p:sp>
        <p:nvSpPr>
          <p:cNvPr id="4" name="Foliennummernplatzhalter 3"/>
          <p:cNvSpPr>
            <a:spLocks noGrp="1"/>
          </p:cNvSpPr>
          <p:nvPr>
            <p:ph type="sldNum" sz="quarter" idx="11"/>
          </p:nvPr>
        </p:nvSpPr>
        <p:spPr/>
        <p:txBody>
          <a:bodyPr/>
          <a:lstStyle/>
          <a:p>
            <a:fld id="{1B0257E5-75A0-4F46-BAAD-A8D9FF434F26}" type="slidenum">
              <a:rPr lang="de-AT" smtClean="0"/>
              <a:pPr/>
              <a:t>2</a:t>
            </a:fld>
            <a:endParaRPr lang="de-AT" dirty="0"/>
          </a:p>
        </p:txBody>
      </p:sp>
    </p:spTree>
    <p:extLst>
      <p:ext uri="{BB962C8B-B14F-4D97-AF65-F5344CB8AC3E}">
        <p14:creationId xmlns:p14="http://schemas.microsoft.com/office/powerpoint/2010/main" val="23442040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43200000">
                                      <p:cBhvr>
                                        <p:cTn id="6" dur="5000" fill="hold"/>
                                        <p:tgtEl>
                                          <p:spTgt spid="3"/>
                                        </p:tgtEl>
                                        <p:attrNameLst>
                                          <p:attrName>r</p:attrName>
                                        </p:attrNameLst>
                                      </p:cBhvr>
                                    </p:animRot>
                                  </p:childTnLst>
                                </p:cTn>
                              </p:par>
                              <p:par>
                                <p:cTn id="7" presetID="8" presetClass="emph" presetSubtype="0" repeatCount="indefinite" fill="hold" nodeType="withEffect">
                                  <p:stCondLst>
                                    <p:cond delay="0"/>
                                  </p:stCondLst>
                                  <p:childTnLst>
                                    <p:animRot by="-43200000">
                                      <p:cBhvr>
                                        <p:cTn id="8"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2376488" y="1620069"/>
            <a:ext cx="6336704" cy="4514850"/>
          </a:xfrm>
        </p:spPr>
        <p:txBody>
          <a:bodyPr/>
          <a:lstStyle/>
          <a:p>
            <a:pPr marL="0" indent="0">
              <a:buNone/>
            </a:pPr>
            <a:r>
              <a:rPr lang="de-AT" sz="2450" b="1" dirty="0">
                <a:solidFill>
                  <a:srgbClr val="953735"/>
                </a:solidFill>
              </a:rPr>
              <a:t>Ein Projekt, das Sie abgeschlossen haben </a:t>
            </a:r>
          </a:p>
          <a:p>
            <a:pPr marL="0" indent="0">
              <a:lnSpc>
                <a:spcPct val="120000"/>
              </a:lnSpc>
              <a:spcBef>
                <a:spcPts val="3600"/>
              </a:spcBef>
              <a:buNone/>
              <a:tabLst>
                <a:tab pos="719138" algn="l"/>
              </a:tabLst>
            </a:pPr>
            <a:r>
              <a:rPr lang="de-DE" altLang="en-US" sz="2450" b="1" dirty="0">
                <a:solidFill>
                  <a:srgbClr val="953735"/>
                </a:solidFill>
                <a:ea typeface="ＭＳ Ｐゴシック" pitchFamily="34" charset="-128"/>
              </a:rPr>
              <a:t>4. a. 	</a:t>
            </a:r>
            <a:r>
              <a:rPr lang="de-AT" altLang="en-US" sz="2450" dirty="0">
                <a:ea typeface="ＭＳ Ｐゴシック" pitchFamily="34" charset="-128"/>
              </a:rPr>
              <a:t>Gab es, als das Projekt beendet war, 	Dinge, die sie retournieren mussten? </a:t>
            </a:r>
          </a:p>
          <a:p>
            <a:pPr marL="720000" indent="-446400">
              <a:lnSpc>
                <a:spcPct val="120000"/>
              </a:lnSpc>
              <a:spcBef>
                <a:spcPts val="3600"/>
              </a:spcBef>
              <a:buNone/>
              <a:tabLst>
                <a:tab pos="719138" algn="l"/>
              </a:tabLst>
            </a:pPr>
            <a:r>
              <a:rPr lang="de-DE" altLang="en-US" sz="2450" b="1" dirty="0">
                <a:solidFill>
                  <a:srgbClr val="953735"/>
                </a:solidFill>
                <a:ea typeface="ＭＳ Ｐゴシック" pitchFamily="34" charset="-128"/>
              </a:rPr>
              <a:t>b. 	</a:t>
            </a:r>
            <a:r>
              <a:rPr lang="de-AT" altLang="en-US" sz="2450" dirty="0">
                <a:ea typeface="ＭＳ Ｐゴシック" pitchFamily="34" charset="-128"/>
              </a:rPr>
              <a:t> Waren „Aufräumarbeiten“ notwendig?</a:t>
            </a:r>
            <a:endParaRPr lang="de-AT" sz="2300" b="1" dirty="0">
              <a:solidFill>
                <a:srgbClr val="953735"/>
              </a:solidFill>
            </a:endParaRPr>
          </a:p>
          <a:p>
            <a:pPr marL="0" indent="0">
              <a:buNone/>
            </a:pPr>
            <a:endParaRPr lang="en-US" sz="54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20</a:t>
            </a:fld>
            <a:endParaRPr lang="en-US" dirty="0"/>
          </a:p>
        </p:txBody>
      </p:sp>
    </p:spTree>
    <p:extLst>
      <p:ext uri="{BB962C8B-B14F-4D97-AF65-F5344CB8AC3E}">
        <p14:creationId xmlns:p14="http://schemas.microsoft.com/office/powerpoint/2010/main" val="245155658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C183D7F6-B498-43B3-948B-1728B52AA6E4}">
                <adec:decorative xmlns:adec="http://schemas.microsoft.com/office/drawing/2017/decorative" val="1"/>
              </a:ext>
            </a:extLst>
          </p:cNvPr>
          <p:cNvSpPr/>
          <p:nvPr/>
        </p:nvSpPr>
        <p:spPr bwMode="auto">
          <a:xfrm>
            <a:off x="4392712" y="3348261"/>
            <a:ext cx="4248472" cy="1584176"/>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20" name="Grafik 19">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869" r="11936"/>
          <a:stretch/>
        </p:blipFill>
        <p:spPr>
          <a:xfrm flipH="1">
            <a:off x="2016448" y="1440165"/>
            <a:ext cx="972000" cy="1071573"/>
          </a:xfrm>
          <a:prstGeom prst="rect">
            <a:avLst/>
          </a:prstGeom>
        </p:spPr>
      </p:pic>
      <p:pic>
        <p:nvPicPr>
          <p:cNvPr id="5" name="Grafik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96368" y="3492277"/>
            <a:ext cx="2088232" cy="2746478"/>
          </a:xfrm>
          <a:prstGeom prst="rect">
            <a:avLst/>
          </a:prstGeom>
        </p:spPr>
      </p:pic>
      <p:pic>
        <p:nvPicPr>
          <p:cNvPr id="10" name="Grafik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3096568" y="1620069"/>
            <a:ext cx="6264920" cy="1440160"/>
          </a:xfrm>
        </p:spPr>
        <p:txBody>
          <a:bodyPr/>
          <a:lstStyle/>
          <a:p>
            <a:pPr marL="0" indent="0">
              <a:lnSpc>
                <a:spcPct val="120000"/>
              </a:lnSpc>
              <a:spcBef>
                <a:spcPts val="2400"/>
              </a:spcBef>
              <a:buSzPct val="100000"/>
              <a:buNone/>
              <a:tabLst>
                <a:tab pos="812800" algn="l"/>
              </a:tabLst>
            </a:pPr>
            <a:r>
              <a:rPr lang="de-DE" altLang="en-US" sz="2450" b="1" dirty="0">
                <a:solidFill>
                  <a:srgbClr val="953735"/>
                </a:solidFill>
                <a:ea typeface="ＭＳ Ｐゴシック" pitchFamily="34" charset="-128"/>
              </a:rPr>
              <a:t>ad 4.</a:t>
            </a:r>
            <a:r>
              <a:rPr lang="de-DE" altLang="en-US" sz="2450" dirty="0">
                <a:ea typeface="ＭＳ Ｐゴシック" pitchFamily="34" charset="-128"/>
              </a:rPr>
              <a:t>	Waren neben einem Abschlusszeitpunkt </a:t>
            </a:r>
            <a:br>
              <a:rPr lang="de-DE" altLang="en-US" sz="2450" dirty="0">
                <a:ea typeface="ＭＳ Ｐゴシック" pitchFamily="34" charset="-128"/>
              </a:rPr>
            </a:br>
            <a:r>
              <a:rPr lang="de-DE" altLang="en-US" sz="2450" dirty="0">
                <a:ea typeface="ＭＳ Ｐゴシック" pitchFamily="34" charset="-128"/>
              </a:rPr>
              <a:t>	auch inhaltliche Fertigstellungsbedingungen 	vorab definiert?</a:t>
            </a:r>
          </a:p>
          <a:p>
            <a:pPr marL="0" indent="0">
              <a:lnSpc>
                <a:spcPct val="120000"/>
              </a:lnSpc>
              <a:spcBef>
                <a:spcPts val="0"/>
              </a:spcBef>
              <a:buSzPct val="100000"/>
              <a:buNone/>
              <a:tabLst>
                <a:tab pos="541338" algn="l"/>
              </a:tabLst>
            </a:pPr>
            <a:endParaRPr lang="de-DE" altLang="en-US" sz="2450" dirty="0">
              <a:ea typeface="ＭＳ Ｐゴシック" pitchFamily="34" charset="-128"/>
            </a:endParaRPr>
          </a:p>
          <a:p>
            <a:pPr marL="1346200" indent="0">
              <a:lnSpc>
                <a:spcPct val="120000"/>
              </a:lnSpc>
              <a:spcBef>
                <a:spcPts val="0"/>
              </a:spcBef>
              <a:buSzPct val="100000"/>
              <a:buNone/>
            </a:pPr>
            <a:r>
              <a:rPr lang="de-DE" altLang="en-US" sz="2450" dirty="0">
                <a:solidFill>
                  <a:srgbClr val="953735"/>
                </a:solidFill>
                <a:ea typeface="ＭＳ Ｐゴシック" pitchFamily="34" charset="-128"/>
              </a:rPr>
              <a:t>Ohne Berücksichtigung sämtlicher Abschluss- und Nacharbeiten zahlt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man Lehrgeld!</a:t>
            </a:r>
          </a:p>
        </p:txBody>
      </p:sp>
      <p:sp>
        <p:nvSpPr>
          <p:cNvPr id="2" name="Titel 1"/>
          <p:cNvSpPr>
            <a:spLocks noGrp="1"/>
          </p:cNvSpPr>
          <p:nvPr>
            <p:ph type="title"/>
          </p:nvPr>
        </p:nvSpPr>
        <p:spPr>
          <a:xfrm>
            <a:off x="864320" y="396429"/>
            <a:ext cx="6768752" cy="863600"/>
          </a:xfrm>
        </p:spPr>
        <p:txBody>
          <a:bodyPr/>
          <a:lstStyle/>
          <a:p>
            <a:r>
              <a:rPr lang="de-AT" dirty="0"/>
              <a:t>Reflexion</a:t>
            </a:r>
            <a:r>
              <a:rPr lang="de-AT" sz="2800" dirty="0"/>
              <a:t> </a:t>
            </a:r>
            <a:r>
              <a:rPr lang="de-AT" sz="2550" dirty="0"/>
              <a:t>– </a:t>
            </a:r>
            <a:r>
              <a:rPr lang="de-AT" sz="2550" b="0" dirty="0"/>
              <a:t>Projektabschluss</a:t>
            </a:r>
            <a:endParaRPr lang="en-US" sz="2550" b="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21</a:t>
            </a:fld>
            <a:endParaRPr lang="en-US" dirty="0"/>
          </a:p>
        </p:txBody>
      </p:sp>
    </p:spTree>
    <p:extLst>
      <p:ext uri="{BB962C8B-B14F-4D97-AF65-F5344CB8AC3E}">
        <p14:creationId xmlns:p14="http://schemas.microsoft.com/office/powerpoint/2010/main" val="2951076725"/>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2376488" y="1620069"/>
            <a:ext cx="6480720" cy="4514850"/>
          </a:xfrm>
        </p:spPr>
        <p:txBody>
          <a:bodyPr/>
          <a:lstStyle/>
          <a:p>
            <a:pPr marL="0" indent="0">
              <a:buNone/>
            </a:pPr>
            <a:r>
              <a:rPr lang="de-AT" sz="2450" b="1" dirty="0">
                <a:solidFill>
                  <a:srgbClr val="953735"/>
                </a:solidFill>
              </a:rPr>
              <a:t>Ein Projekt, das Sie abgeschlossen haben </a:t>
            </a:r>
          </a:p>
          <a:p>
            <a:pPr marL="0" indent="0">
              <a:lnSpc>
                <a:spcPct val="100000"/>
              </a:lnSpc>
              <a:spcBef>
                <a:spcPts val="3000"/>
              </a:spcBef>
              <a:buNone/>
              <a:tabLst>
                <a:tab pos="719138" algn="l"/>
              </a:tabLst>
            </a:pPr>
            <a:r>
              <a:rPr lang="de-DE" altLang="en-US" sz="2450" b="1" dirty="0">
                <a:solidFill>
                  <a:srgbClr val="953735"/>
                </a:solidFill>
                <a:ea typeface="ＭＳ Ｐゴシック" pitchFamily="34" charset="-128"/>
              </a:rPr>
              <a:t>5. a. 	</a:t>
            </a:r>
            <a:r>
              <a:rPr lang="de-AT" altLang="en-US" sz="2450" dirty="0">
                <a:ea typeface="ＭＳ Ｐゴシック" pitchFamily="34" charset="-128"/>
              </a:rPr>
              <a:t>Dachten Sie nach Abschluss des Projektes über 	Erfahrungen nach? </a:t>
            </a:r>
          </a:p>
          <a:p>
            <a:pPr marL="719138" indent="-446400">
              <a:lnSpc>
                <a:spcPct val="100000"/>
              </a:lnSpc>
              <a:spcBef>
                <a:spcPts val="3000"/>
              </a:spcBef>
              <a:buNone/>
              <a:tabLst>
                <a:tab pos="719138" algn="l"/>
              </a:tabLst>
            </a:pPr>
            <a:r>
              <a:rPr lang="de-DE" altLang="en-US" sz="2450" b="1" dirty="0">
                <a:solidFill>
                  <a:srgbClr val="953735"/>
                </a:solidFill>
                <a:ea typeface="ＭＳ Ｐゴシック" pitchFamily="34" charset="-128"/>
              </a:rPr>
              <a:t>b. 	</a:t>
            </a:r>
            <a:r>
              <a:rPr lang="de-AT" altLang="en-US" sz="2450" dirty="0">
                <a:ea typeface="ＭＳ Ｐゴシック" pitchFamily="34" charset="-128"/>
              </a:rPr>
              <a:t>Haben Sie nach Verbesserungsmöglichkeiten gesucht? </a:t>
            </a:r>
          </a:p>
          <a:p>
            <a:pPr marL="719138" indent="-446400">
              <a:lnSpc>
                <a:spcPct val="100000"/>
              </a:lnSpc>
              <a:spcBef>
                <a:spcPts val="3000"/>
              </a:spcBef>
              <a:buNone/>
              <a:tabLst>
                <a:tab pos="719138" algn="l"/>
              </a:tabLst>
            </a:pPr>
            <a:r>
              <a:rPr lang="de-AT" altLang="en-US" sz="2450" b="1" dirty="0">
                <a:solidFill>
                  <a:srgbClr val="953735"/>
                </a:solidFill>
                <a:ea typeface="ＭＳ Ｐゴシック" pitchFamily="34" charset="-128"/>
              </a:rPr>
              <a:t>c.</a:t>
            </a:r>
            <a:r>
              <a:rPr lang="de-AT" altLang="en-US" sz="2450" dirty="0">
                <a:ea typeface="ＭＳ Ｐゴシック" pitchFamily="34" charset="-128"/>
              </a:rPr>
              <a:t>	Wenn nicht: </a:t>
            </a:r>
            <a:br>
              <a:rPr lang="de-AT" altLang="en-US" sz="2450" dirty="0">
                <a:ea typeface="ＭＳ Ｐゴシック" pitchFamily="34" charset="-128"/>
              </a:rPr>
            </a:br>
            <a:r>
              <a:rPr lang="de-AT" altLang="en-US" sz="2450" dirty="0">
                <a:ea typeface="ＭＳ Ｐゴシック" pitchFamily="34" charset="-128"/>
              </a:rPr>
              <a:t>Überlegen Sie nochmals kurz, und halten Sie fest, was Sie ein nächstes Mal besser machen würden.</a:t>
            </a:r>
          </a:p>
          <a:p>
            <a:pPr marL="457200" indent="-457200">
              <a:buFont typeface="+mj-lt"/>
              <a:buAutoNum type="arabicPeriod"/>
            </a:pPr>
            <a:endParaRPr lang="de-AT" sz="2300" b="1" dirty="0">
              <a:solidFill>
                <a:srgbClr val="953735"/>
              </a:solidFill>
            </a:endParaRPr>
          </a:p>
          <a:p>
            <a:pPr marL="0" indent="0">
              <a:buNone/>
            </a:pPr>
            <a:endParaRPr lang="en-US" sz="2300" dirty="0">
              <a:solidFill>
                <a:srgbClr val="953735"/>
              </a:solidFill>
            </a:endParaRPr>
          </a:p>
        </p:txBody>
      </p:sp>
      <p:sp>
        <p:nvSpPr>
          <p:cNvPr id="2" name="Titel 1"/>
          <p:cNvSpPr>
            <a:spLocks noGrp="1"/>
          </p:cNvSpPr>
          <p:nvPr>
            <p:ph type="title"/>
          </p:nvPr>
        </p:nvSpPr>
        <p:spPr>
          <a:xfrm>
            <a:off x="864320" y="396429"/>
            <a:ext cx="6192688" cy="863600"/>
          </a:xfrm>
        </p:spPr>
        <p:txBody>
          <a:bodyPr/>
          <a:lstStyle/>
          <a:p>
            <a:r>
              <a:rPr lang="de-AT" dirty="0"/>
              <a:t>Einstiegsübung</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22</a:t>
            </a:fld>
            <a:endParaRPr lang="en-US" dirty="0"/>
          </a:p>
        </p:txBody>
      </p:sp>
    </p:spTree>
    <p:extLst>
      <p:ext uri="{BB962C8B-B14F-4D97-AF65-F5344CB8AC3E}">
        <p14:creationId xmlns:p14="http://schemas.microsoft.com/office/powerpoint/2010/main" val="420345253"/>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8336" y="3708301"/>
            <a:ext cx="3793086" cy="2605819"/>
          </a:xfrm>
          <a:prstGeom prst="rect">
            <a:avLst/>
          </a:prstGeom>
        </p:spPr>
      </p:pic>
      <p:sp>
        <p:nvSpPr>
          <p:cNvPr id="6" name="Rechteck 5">
            <a:extLst>
              <a:ext uri="{C183D7F6-B498-43B3-948B-1728B52AA6E4}">
                <adec:decorative xmlns:adec="http://schemas.microsoft.com/office/drawing/2017/decorative" val="1"/>
              </a:ext>
            </a:extLst>
          </p:cNvPr>
          <p:cNvSpPr/>
          <p:nvPr/>
        </p:nvSpPr>
        <p:spPr bwMode="auto">
          <a:xfrm>
            <a:off x="4680744" y="2772197"/>
            <a:ext cx="3888432" cy="1152128"/>
          </a:xfrm>
          <a:prstGeom prst="rect">
            <a:avLst/>
          </a:prstGeom>
          <a:solidFill>
            <a:srgbClr val="F7E9E9"/>
          </a:solidFill>
          <a:ln w="9525">
            <a:solidFill>
              <a:srgbClr val="953735"/>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Narrow" pitchFamily="34" charset="0"/>
            </a:endParaRPr>
          </a:p>
        </p:txBody>
      </p:sp>
      <p:pic>
        <p:nvPicPr>
          <p:cNvPr id="20" name="Grafik 19">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2869" r="11936"/>
          <a:stretch/>
        </p:blipFill>
        <p:spPr>
          <a:xfrm flipH="1">
            <a:off x="2016448" y="1440165"/>
            <a:ext cx="972000" cy="1071573"/>
          </a:xfrm>
          <a:prstGeom prst="rect">
            <a:avLst/>
          </a:prstGeom>
        </p:spPr>
      </p:pic>
      <p:pic>
        <p:nvPicPr>
          <p:cNvPr id="11" name="Grafik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36" y="1365171"/>
            <a:ext cx="997519" cy="1188000"/>
          </a:xfrm>
          <a:prstGeom prst="rect">
            <a:avLst/>
          </a:prstGeom>
        </p:spPr>
      </p:pic>
      <p:sp>
        <p:nvSpPr>
          <p:cNvPr id="3" name="Inhaltsplatzhalter 2"/>
          <p:cNvSpPr>
            <a:spLocks noGrp="1"/>
          </p:cNvSpPr>
          <p:nvPr>
            <p:ph idx="1"/>
          </p:nvPr>
        </p:nvSpPr>
        <p:spPr>
          <a:xfrm>
            <a:off x="3096568" y="1620069"/>
            <a:ext cx="6264920" cy="4514850"/>
          </a:xfrm>
        </p:spPr>
        <p:txBody>
          <a:bodyPr/>
          <a:lstStyle/>
          <a:p>
            <a:pPr marL="0" indent="0">
              <a:lnSpc>
                <a:spcPct val="120000"/>
              </a:lnSpc>
              <a:spcBef>
                <a:spcPts val="2400"/>
              </a:spcBef>
              <a:buSzPct val="100000"/>
              <a:buNone/>
              <a:tabLst>
                <a:tab pos="812800" algn="l"/>
              </a:tabLst>
            </a:pPr>
            <a:r>
              <a:rPr lang="de-DE" altLang="en-US" sz="2450" b="1" dirty="0">
                <a:solidFill>
                  <a:srgbClr val="953735"/>
                </a:solidFill>
                <a:ea typeface="ＭＳ Ｐゴシック" pitchFamily="34" charset="-128"/>
              </a:rPr>
              <a:t>ad 5.</a:t>
            </a:r>
            <a:r>
              <a:rPr lang="de-DE" altLang="en-US" sz="2450" dirty="0">
                <a:ea typeface="ＭＳ Ｐゴシック" pitchFamily="34" charset="-128"/>
              </a:rPr>
              <a:t>	Hatten Sie retrospektiv persönliche Lehren 	schriftlich festgehalten?</a:t>
            </a:r>
          </a:p>
          <a:p>
            <a:pPr marL="1701800" indent="0">
              <a:lnSpc>
                <a:spcPct val="120000"/>
              </a:lnSpc>
              <a:spcBef>
                <a:spcPts val="2400"/>
              </a:spcBef>
              <a:buSzPct val="100000"/>
              <a:buNone/>
            </a:pPr>
            <a:r>
              <a:rPr lang="de-DE" altLang="en-US" sz="2450" dirty="0">
                <a:solidFill>
                  <a:srgbClr val="953735"/>
                </a:solidFill>
                <a:ea typeface="ＭＳ Ｐゴシック" pitchFamily="34" charset="-128"/>
              </a:rPr>
              <a:t>Ohne Rückschau wird </a:t>
            </a:r>
            <a:br>
              <a:rPr lang="de-DE" altLang="en-US" sz="2450" dirty="0">
                <a:solidFill>
                  <a:srgbClr val="953735"/>
                </a:solidFill>
                <a:ea typeface="ＭＳ Ｐゴシック" pitchFamily="34" charset="-128"/>
              </a:rPr>
            </a:br>
            <a:r>
              <a:rPr lang="de-DE" altLang="en-US" sz="2450" dirty="0">
                <a:solidFill>
                  <a:srgbClr val="953735"/>
                </a:solidFill>
                <a:ea typeface="ＭＳ Ｐゴシック" pitchFamily="34" charset="-128"/>
              </a:rPr>
              <a:t>Erfahrungsschatz verschüttet!</a:t>
            </a:r>
          </a:p>
        </p:txBody>
      </p:sp>
      <p:sp>
        <p:nvSpPr>
          <p:cNvPr id="2" name="Titel 1"/>
          <p:cNvSpPr>
            <a:spLocks noGrp="1"/>
          </p:cNvSpPr>
          <p:nvPr>
            <p:ph type="title"/>
          </p:nvPr>
        </p:nvSpPr>
        <p:spPr>
          <a:xfrm>
            <a:off x="864320" y="396429"/>
            <a:ext cx="6768752" cy="863600"/>
          </a:xfrm>
        </p:spPr>
        <p:txBody>
          <a:bodyPr/>
          <a:lstStyle/>
          <a:p>
            <a:r>
              <a:rPr lang="de-AT" sz="3200" dirty="0"/>
              <a:t>Reflexion </a:t>
            </a:r>
            <a:r>
              <a:rPr lang="de-AT" sz="2550" dirty="0"/>
              <a:t>– </a:t>
            </a:r>
            <a:r>
              <a:rPr lang="de-AT" sz="2550" b="0" dirty="0"/>
              <a:t>Projektreview</a:t>
            </a:r>
            <a:endParaRPr lang="en-US" sz="2550" dirty="0"/>
          </a:p>
        </p:txBody>
      </p:sp>
      <p:sp>
        <p:nvSpPr>
          <p:cNvPr id="12" name="Foliennummernplatzhalter 3"/>
          <p:cNvSpPr>
            <a:spLocks noGrp="1"/>
          </p:cNvSpPr>
          <p:nvPr>
            <p:ph type="sldNum" sz="quarter" idx="11"/>
          </p:nvPr>
        </p:nvSpPr>
        <p:spPr>
          <a:xfrm>
            <a:off x="-3" y="6516613"/>
            <a:ext cx="720309" cy="360363"/>
          </a:xfrm>
        </p:spPr>
        <p:txBody>
          <a:bodyPr/>
          <a:lstStyle/>
          <a:p>
            <a:fld id="{1B0257E5-75A0-4F46-BAAD-A8D9FF434F26}" type="slidenum">
              <a:rPr lang="en-US" smtClean="0"/>
              <a:pPr/>
              <a:t>23</a:t>
            </a:fld>
            <a:endParaRPr lang="en-US" dirty="0"/>
          </a:p>
        </p:txBody>
      </p:sp>
    </p:spTree>
    <p:extLst>
      <p:ext uri="{BB962C8B-B14F-4D97-AF65-F5344CB8AC3E}">
        <p14:creationId xmlns:p14="http://schemas.microsoft.com/office/powerpoint/2010/main" val="42040395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36170"/>
          <a:stretch/>
        </p:blipFill>
        <p:spPr bwMode="auto">
          <a:xfrm>
            <a:off x="1359939" y="1912406"/>
            <a:ext cx="7497269" cy="460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64320" y="323925"/>
            <a:ext cx="6336704" cy="1007616"/>
          </a:xfrm>
        </p:spPr>
        <p:txBody>
          <a:bodyPr/>
          <a:lstStyle/>
          <a:p>
            <a:pPr>
              <a:lnSpc>
                <a:spcPts val="2800"/>
              </a:lnSpc>
            </a:pPr>
            <a:r>
              <a:rPr lang="de-AT" sz="2800" dirty="0"/>
              <a:t>Grundfragen zur Aufarbeitung persön-licher Erfahrungen mit einem Projekt</a:t>
            </a:r>
            <a:endParaRPr lang="en-US" sz="2800"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24</a:t>
            </a:fld>
            <a:endParaRPr lang="en-US" dirty="0"/>
          </a:p>
        </p:txBody>
      </p:sp>
    </p:spTree>
    <p:extLst>
      <p:ext uri="{BB962C8B-B14F-4D97-AF65-F5344CB8AC3E}">
        <p14:creationId xmlns:p14="http://schemas.microsoft.com/office/powerpoint/2010/main" val="137151463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595438"/>
            <a:ext cx="6984776" cy="4514850"/>
          </a:xfrm>
        </p:spPr>
        <p:txBody>
          <a:bodyPr/>
          <a:lstStyle/>
          <a:p>
            <a:r>
              <a:rPr lang="de-AT" dirty="0"/>
              <a:t>Systematische Rückschau</a:t>
            </a:r>
          </a:p>
          <a:p>
            <a:pPr lvl="1"/>
            <a:r>
              <a:rPr lang="de-AT" dirty="0"/>
              <a:t>hilft Vorerfahrungen aufzuarbeiten</a:t>
            </a:r>
          </a:p>
          <a:p>
            <a:pPr lvl="1"/>
            <a:r>
              <a:rPr lang="de-AT" dirty="0"/>
              <a:t>macht erfolgskritische Faktoren sichtbar</a:t>
            </a:r>
          </a:p>
          <a:p>
            <a:pPr lvl="1"/>
            <a:r>
              <a:rPr lang="de-AT" dirty="0"/>
              <a:t>erleichtert künftige Vorhaben</a:t>
            </a:r>
          </a:p>
          <a:p>
            <a:pPr>
              <a:spcBef>
                <a:spcPts val="3000"/>
              </a:spcBef>
            </a:pPr>
            <a:r>
              <a:rPr lang="de-AT" dirty="0"/>
              <a:t>Lessons learned</a:t>
            </a:r>
          </a:p>
          <a:p>
            <a:pPr lvl="1"/>
            <a:r>
              <a:rPr lang="de-AT" dirty="0"/>
              <a:t>geben Anregungen, was man bei künftigen Projekten anders machen könnte</a:t>
            </a:r>
            <a:endParaRPr lang="en-US" dirty="0"/>
          </a:p>
        </p:txBody>
      </p:sp>
      <p:sp>
        <p:nvSpPr>
          <p:cNvPr id="2" name="Titel 1"/>
          <p:cNvSpPr>
            <a:spLocks noGrp="1"/>
          </p:cNvSpPr>
          <p:nvPr>
            <p:ph type="title"/>
          </p:nvPr>
        </p:nvSpPr>
        <p:spPr/>
        <p:txBody>
          <a:bodyPr/>
          <a:lstStyle/>
          <a:p>
            <a:r>
              <a:rPr lang="de-AT" dirty="0"/>
              <a:t>Resümee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25</a:t>
            </a:fld>
            <a:endParaRPr lang="en-US" dirty="0"/>
          </a:p>
        </p:txBody>
      </p:sp>
    </p:spTree>
    <p:extLst>
      <p:ext uri="{BB962C8B-B14F-4D97-AF65-F5344CB8AC3E}">
        <p14:creationId xmlns:p14="http://schemas.microsoft.com/office/powerpoint/2010/main" val="26645045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24267CF4-380F-4450-97B1-CBFF84FB4CD4}"/>
              </a:ext>
              <a:ext uri="{C183D7F6-B498-43B3-948B-1728B52AA6E4}">
                <adec:decorative xmlns:adec="http://schemas.microsoft.com/office/drawing/2017/decorative" val="1"/>
              </a:ext>
            </a:extLst>
          </p:cNvPr>
          <p:cNvGrpSpPr/>
          <p:nvPr/>
        </p:nvGrpSpPr>
        <p:grpSpPr>
          <a:xfrm>
            <a:off x="616484" y="2772197"/>
            <a:ext cx="7952692" cy="4164117"/>
            <a:chOff x="616484" y="2700188"/>
            <a:chExt cx="7952692" cy="4164117"/>
          </a:xfrm>
        </p:grpSpPr>
        <p:sp>
          <p:nvSpPr>
            <p:cNvPr id="16" name="Inhaltsplatzhalter 2">
              <a:extLst>
                <a:ext uri="{FF2B5EF4-FFF2-40B4-BE49-F238E27FC236}">
                  <a16:creationId xmlns:a16="http://schemas.microsoft.com/office/drawing/2014/main" id="{A84F8D4F-B880-4B38-8B0F-409C8D65E736}"/>
                </a:ext>
              </a:extLst>
            </p:cNvPr>
            <p:cNvSpPr txBox="1">
              <a:spLocks/>
            </p:cNvSpPr>
            <p:nvPr/>
          </p:nvSpPr>
          <p:spPr>
            <a:xfrm>
              <a:off x="6313712" y="6134728"/>
              <a:ext cx="2111448" cy="729577"/>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r">
                <a:lnSpc>
                  <a:spcPts val="2200"/>
                </a:lnSpc>
                <a:spcBef>
                  <a:spcPts val="0"/>
                </a:spcBef>
                <a:buFont typeface="Wingdings" pitchFamily="2" charset="2"/>
                <a:buNone/>
              </a:pPr>
              <a:r>
                <a:rPr lang="de-DE" sz="2000" kern="0" dirty="0"/>
                <a:t>Zeit (Dauer)</a:t>
              </a:r>
              <a:endParaRPr lang="de-AT" sz="2000" kern="0" dirty="0"/>
            </a:p>
          </p:txBody>
        </p:sp>
        <p:grpSp>
          <p:nvGrpSpPr>
            <p:cNvPr id="5" name="Gruppieren 4">
              <a:extLst>
                <a:ext uri="{FF2B5EF4-FFF2-40B4-BE49-F238E27FC236}">
                  <a16:creationId xmlns:a16="http://schemas.microsoft.com/office/drawing/2014/main" id="{16F70B17-34D2-4341-9CAC-3BDC8B74AEC6}"/>
                </a:ext>
                <a:ext uri="{C183D7F6-B498-43B3-948B-1728B52AA6E4}">
                  <adec:decorative xmlns:adec="http://schemas.microsoft.com/office/drawing/2017/decorative" val="1"/>
                </a:ext>
              </a:extLst>
            </p:cNvPr>
            <p:cNvGrpSpPr/>
            <p:nvPr/>
          </p:nvGrpSpPr>
          <p:grpSpPr>
            <a:xfrm>
              <a:off x="616484" y="2700188"/>
              <a:ext cx="7952692" cy="3410100"/>
              <a:chOff x="616484" y="2700188"/>
              <a:chExt cx="7952692" cy="3410100"/>
            </a:xfrm>
          </p:grpSpPr>
          <p:sp>
            <p:nvSpPr>
              <p:cNvPr id="17" name="Rechteck 16">
                <a:extLst>
                  <a:ext uri="{FF2B5EF4-FFF2-40B4-BE49-F238E27FC236}">
                    <a16:creationId xmlns:a16="http://schemas.microsoft.com/office/drawing/2014/main" id="{B3940AF9-04A1-43C7-9F1A-873CD7A418E7}"/>
                  </a:ext>
                </a:extLst>
              </p:cNvPr>
              <p:cNvSpPr/>
              <p:nvPr/>
            </p:nvSpPr>
            <p:spPr bwMode="auto">
              <a:xfrm>
                <a:off x="1872431" y="3060231"/>
                <a:ext cx="6441508" cy="3050056"/>
              </a:xfrm>
              <a:prstGeom prst="rect">
                <a:avLst/>
              </a:prstGeom>
              <a:solidFill>
                <a:srgbClr val="EFD1D1"/>
              </a:solidFill>
              <a:ln>
                <a:solidFill>
                  <a:srgbClr val="722828"/>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sp>
            <p:nvSpPr>
              <p:cNvPr id="15" name="Inhaltsplatzhalter 2">
                <a:extLst>
                  <a:ext uri="{FF2B5EF4-FFF2-40B4-BE49-F238E27FC236}">
                    <a16:creationId xmlns:a16="http://schemas.microsoft.com/office/drawing/2014/main" id="{FB5C15E8-C775-472E-9E98-D5E8E4FAA15F}"/>
                  </a:ext>
                </a:extLst>
              </p:cNvPr>
              <p:cNvSpPr txBox="1">
                <a:spLocks/>
              </p:cNvSpPr>
              <p:nvPr/>
            </p:nvSpPr>
            <p:spPr>
              <a:xfrm>
                <a:off x="616484" y="2700189"/>
                <a:ext cx="1215751" cy="3346476"/>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gn="r">
                  <a:lnSpc>
                    <a:spcPts val="2200"/>
                  </a:lnSpc>
                  <a:spcBef>
                    <a:spcPts val="0"/>
                  </a:spcBef>
                  <a:buFont typeface="Wingdings" pitchFamily="2" charset="2"/>
                  <a:buNone/>
                </a:pPr>
                <a:r>
                  <a:rPr lang="de-DE" sz="2000" kern="0" dirty="0"/>
                  <a:t>Aufwand (Kosten)</a:t>
                </a:r>
                <a:endParaRPr lang="de-AT" sz="2000" kern="0" dirty="0"/>
              </a:p>
            </p:txBody>
          </p:sp>
          <p:sp>
            <p:nvSpPr>
              <p:cNvPr id="18" name="Rechteck 17">
                <a:extLst>
                  <a:ext uri="{FF2B5EF4-FFF2-40B4-BE49-F238E27FC236}">
                    <a16:creationId xmlns:a16="http://schemas.microsoft.com/office/drawing/2014/main" id="{88CE813F-25E8-4940-9828-F893C0C5BC3E}"/>
                  </a:ext>
                </a:extLst>
              </p:cNvPr>
              <p:cNvSpPr/>
              <p:nvPr/>
            </p:nvSpPr>
            <p:spPr bwMode="auto">
              <a:xfrm>
                <a:off x="1872431" y="3708299"/>
                <a:ext cx="5800835" cy="2401989"/>
              </a:xfrm>
              <a:prstGeom prst="rect">
                <a:avLst/>
              </a:prstGeom>
              <a:solidFill>
                <a:srgbClr val="CEEECA"/>
              </a:solidFill>
              <a:ln>
                <a:solidFill>
                  <a:srgbClr val="1F4F19"/>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3600" b="0" i="0" u="none" strike="noStrike" cap="none" normalizeH="0" baseline="0" dirty="0">
                  <a:ln>
                    <a:noFill/>
                  </a:ln>
                  <a:solidFill>
                    <a:schemeClr val="tx1"/>
                  </a:solidFill>
                  <a:effectLst/>
                  <a:latin typeface="Arial Narrow" pitchFamily="34" charset="0"/>
                </a:endParaRPr>
              </a:p>
            </p:txBody>
          </p:sp>
          <p:grpSp>
            <p:nvGrpSpPr>
              <p:cNvPr id="14" name="Gruppieren 13">
                <a:extLst>
                  <a:ext uri="{FF2B5EF4-FFF2-40B4-BE49-F238E27FC236}">
                    <a16:creationId xmlns:a16="http://schemas.microsoft.com/office/drawing/2014/main" id="{3A4E0BED-CFCB-45B5-BCEE-2ABEB9596FF6}"/>
                  </a:ext>
                </a:extLst>
              </p:cNvPr>
              <p:cNvGrpSpPr/>
              <p:nvPr/>
            </p:nvGrpSpPr>
            <p:grpSpPr>
              <a:xfrm>
                <a:off x="1872432" y="2700188"/>
                <a:ext cx="6696744" cy="3410099"/>
                <a:chOff x="1692450" y="2687318"/>
                <a:chExt cx="7752171" cy="3613271"/>
              </a:xfrm>
            </p:grpSpPr>
            <p:cxnSp>
              <p:nvCxnSpPr>
                <p:cNvPr id="9" name="Gerade Verbindung mit Pfeil 8">
                  <a:extLst>
                    <a:ext uri="{FF2B5EF4-FFF2-40B4-BE49-F238E27FC236}">
                      <a16:creationId xmlns:a16="http://schemas.microsoft.com/office/drawing/2014/main" id="{7235EEF2-9B93-4721-834E-1397AF2F8A69}"/>
                    </a:ext>
                  </a:extLst>
                </p:cNvPr>
                <p:cNvCxnSpPr>
                  <a:cxnSpLocks/>
                </p:cNvCxnSpPr>
                <p:nvPr/>
              </p:nvCxnSpPr>
              <p:spPr bwMode="auto">
                <a:xfrm>
                  <a:off x="1692450" y="6300589"/>
                  <a:ext cx="7752171" cy="0"/>
                </a:xfrm>
                <a:prstGeom prst="straightConnector1">
                  <a:avLst/>
                </a:prstGeom>
                <a:noFill/>
                <a:ln w="127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a:extLst>
                    <a:ext uri="{FF2B5EF4-FFF2-40B4-BE49-F238E27FC236}">
                      <a16:creationId xmlns:a16="http://schemas.microsoft.com/office/drawing/2014/main" id="{7C63B207-DD5B-484C-8FEB-C08477B5E35A}"/>
                    </a:ext>
                  </a:extLst>
                </p:cNvPr>
                <p:cNvCxnSpPr>
                  <a:cxnSpLocks/>
                </p:cNvCxnSpPr>
                <p:nvPr/>
              </p:nvCxnSpPr>
              <p:spPr bwMode="auto">
                <a:xfrm flipV="1">
                  <a:off x="1692450" y="2687318"/>
                  <a:ext cx="0" cy="3613270"/>
                </a:xfrm>
                <a:prstGeom prst="straightConnector1">
                  <a:avLst/>
                </a:prstGeom>
                <a:noFill/>
                <a:ln w="1270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Inhaltsplatzhalter 2">
                <a:extLst>
                  <a:ext uri="{FF2B5EF4-FFF2-40B4-BE49-F238E27FC236}">
                    <a16:creationId xmlns:a16="http://schemas.microsoft.com/office/drawing/2014/main" id="{43E42AED-3F33-428B-8304-28712EEAD7C6}"/>
                  </a:ext>
                </a:extLst>
              </p:cNvPr>
              <p:cNvSpPr txBox="1">
                <a:spLocks/>
              </p:cNvSpPr>
              <p:nvPr/>
            </p:nvSpPr>
            <p:spPr>
              <a:xfrm>
                <a:off x="2664523" y="3945297"/>
                <a:ext cx="2439689" cy="729577"/>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ts val="2200"/>
                  </a:lnSpc>
                  <a:spcBef>
                    <a:spcPts val="0"/>
                  </a:spcBef>
                  <a:buFont typeface="Wingdings" pitchFamily="2" charset="2"/>
                  <a:buNone/>
                </a:pPr>
                <a:r>
                  <a:rPr lang="de-DE" sz="2000" kern="0" dirty="0">
                    <a:solidFill>
                      <a:srgbClr val="1F4F19"/>
                    </a:solidFill>
                  </a:rPr>
                  <a:t>Mit Projektmanagement</a:t>
                </a:r>
                <a:endParaRPr lang="de-AT" sz="2000" kern="0" dirty="0">
                  <a:solidFill>
                    <a:srgbClr val="1F4F19"/>
                  </a:solidFill>
                </a:endParaRPr>
              </a:p>
            </p:txBody>
          </p:sp>
          <p:sp>
            <p:nvSpPr>
              <p:cNvPr id="20" name="Inhaltsplatzhalter 2">
                <a:extLst>
                  <a:ext uri="{FF2B5EF4-FFF2-40B4-BE49-F238E27FC236}">
                    <a16:creationId xmlns:a16="http://schemas.microsoft.com/office/drawing/2014/main" id="{54305DDD-F008-47CA-9B94-D2CCE7AA5DDA}"/>
                  </a:ext>
                </a:extLst>
              </p:cNvPr>
              <p:cNvSpPr txBox="1">
                <a:spLocks/>
              </p:cNvSpPr>
              <p:nvPr/>
            </p:nvSpPr>
            <p:spPr>
              <a:xfrm>
                <a:off x="2664523" y="3215719"/>
                <a:ext cx="2880317" cy="729577"/>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0" indent="0">
                  <a:lnSpc>
                    <a:spcPts val="2200"/>
                  </a:lnSpc>
                  <a:spcBef>
                    <a:spcPts val="0"/>
                  </a:spcBef>
                  <a:buFont typeface="Wingdings" pitchFamily="2" charset="2"/>
                  <a:buNone/>
                </a:pPr>
                <a:r>
                  <a:rPr lang="de-DE" sz="2000" kern="0" dirty="0">
                    <a:solidFill>
                      <a:srgbClr val="722828"/>
                    </a:solidFill>
                  </a:rPr>
                  <a:t>Ohne Projektmanagement</a:t>
                </a:r>
                <a:endParaRPr lang="de-AT" sz="2000" kern="0" dirty="0">
                  <a:solidFill>
                    <a:srgbClr val="722828"/>
                  </a:solidFill>
                </a:endParaRPr>
              </a:p>
            </p:txBody>
          </p:sp>
          <p:cxnSp>
            <p:nvCxnSpPr>
              <p:cNvPr id="24" name="Gerade Verbindung mit Pfeil 23">
                <a:extLst>
                  <a:ext uri="{FF2B5EF4-FFF2-40B4-BE49-F238E27FC236}">
                    <a16:creationId xmlns:a16="http://schemas.microsoft.com/office/drawing/2014/main" id="{96B28869-B174-4980-84E1-C036FE12F282}"/>
                  </a:ext>
                </a:extLst>
              </p:cNvPr>
              <p:cNvCxnSpPr>
                <a:cxnSpLocks/>
              </p:cNvCxnSpPr>
              <p:nvPr/>
            </p:nvCxnSpPr>
            <p:spPr bwMode="auto">
              <a:xfrm>
                <a:off x="2376487" y="3060231"/>
                <a:ext cx="1" cy="648068"/>
              </a:xfrm>
              <a:prstGeom prst="straightConnector1">
                <a:avLst/>
              </a:prstGeom>
              <a:noFill/>
              <a:ln w="41275" cap="flat" cmpd="sng" algn="ctr">
                <a:solidFill>
                  <a:srgbClr val="722828"/>
                </a:solidFill>
                <a:prstDash val="solid"/>
                <a:round/>
                <a:headEnd type="none" w="med" len="me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a:extLst>
                  <a:ext uri="{FF2B5EF4-FFF2-40B4-BE49-F238E27FC236}">
                    <a16:creationId xmlns:a16="http://schemas.microsoft.com/office/drawing/2014/main" id="{32B1C6AC-99CA-4576-8045-490B3023CB5D}"/>
                  </a:ext>
                </a:extLst>
              </p:cNvPr>
              <p:cNvCxnSpPr>
                <a:cxnSpLocks/>
              </p:cNvCxnSpPr>
              <p:nvPr/>
            </p:nvCxnSpPr>
            <p:spPr bwMode="auto">
              <a:xfrm rot="5400000">
                <a:off x="7997303" y="5256476"/>
                <a:ext cx="1" cy="648068"/>
              </a:xfrm>
              <a:prstGeom prst="straightConnector1">
                <a:avLst/>
              </a:prstGeom>
              <a:noFill/>
              <a:ln w="41275" cap="flat" cmpd="sng" algn="ctr">
                <a:solidFill>
                  <a:srgbClr val="722828"/>
                </a:solidFill>
                <a:prstDash val="solid"/>
                <a:round/>
                <a:headEnd type="none" w="med" len="me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 name="Inhaltsplatzhalter 2">
            <a:extLst>
              <a:ext uri="{FF2B5EF4-FFF2-40B4-BE49-F238E27FC236}">
                <a16:creationId xmlns:a16="http://schemas.microsoft.com/office/drawing/2014/main" id="{41C0D8B3-2F0C-4458-A687-AFE703A6866C}"/>
              </a:ext>
            </a:extLst>
          </p:cNvPr>
          <p:cNvSpPr>
            <a:spLocks noGrp="1"/>
          </p:cNvSpPr>
          <p:nvPr>
            <p:ph idx="1"/>
          </p:nvPr>
        </p:nvSpPr>
        <p:spPr/>
        <p:txBody>
          <a:bodyPr/>
          <a:lstStyle/>
          <a:p>
            <a:pPr marL="0" indent="0">
              <a:buNone/>
            </a:pPr>
            <a:r>
              <a:rPr lang="de-DE" dirty="0"/>
              <a:t>Aufwandsreduzierender und dauerverkürzender Effekt </a:t>
            </a:r>
            <a:br>
              <a:rPr lang="de-DE" dirty="0"/>
            </a:br>
            <a:r>
              <a:rPr lang="de-DE" dirty="0"/>
              <a:t>des Einsatzes von Projektmanagement</a:t>
            </a:r>
            <a:endParaRPr lang="de-AT" dirty="0"/>
          </a:p>
        </p:txBody>
      </p:sp>
      <p:sp>
        <p:nvSpPr>
          <p:cNvPr id="2" name="Titel 1">
            <a:extLst>
              <a:ext uri="{FF2B5EF4-FFF2-40B4-BE49-F238E27FC236}">
                <a16:creationId xmlns:a16="http://schemas.microsoft.com/office/drawing/2014/main" id="{EDD2CBF2-B967-4D3F-8905-5D123E2D2245}"/>
              </a:ext>
            </a:extLst>
          </p:cNvPr>
          <p:cNvSpPr>
            <a:spLocks noGrp="1"/>
          </p:cNvSpPr>
          <p:nvPr>
            <p:ph type="title"/>
          </p:nvPr>
        </p:nvSpPr>
        <p:spPr/>
        <p:txBody>
          <a:bodyPr/>
          <a:lstStyle/>
          <a:p>
            <a:r>
              <a:rPr lang="de-DE" dirty="0"/>
              <a:t>Erfahrungen</a:t>
            </a:r>
            <a:endParaRPr lang="de-AT" dirty="0"/>
          </a:p>
        </p:txBody>
      </p:sp>
      <p:sp>
        <p:nvSpPr>
          <p:cNvPr id="4" name="Foliennummernplatzhalter 3">
            <a:extLst>
              <a:ext uri="{FF2B5EF4-FFF2-40B4-BE49-F238E27FC236}">
                <a16:creationId xmlns:a16="http://schemas.microsoft.com/office/drawing/2014/main" id="{FF9F4F23-A0B5-4E5E-AD3E-CB13A163A681}"/>
              </a:ext>
            </a:extLst>
          </p:cNvPr>
          <p:cNvSpPr>
            <a:spLocks noGrp="1"/>
          </p:cNvSpPr>
          <p:nvPr>
            <p:ph type="sldNum" sz="quarter" idx="11"/>
          </p:nvPr>
        </p:nvSpPr>
        <p:spPr/>
        <p:txBody>
          <a:bodyPr/>
          <a:lstStyle/>
          <a:p>
            <a:fld id="{1B0257E5-75A0-4F46-BAAD-A8D9FF434F26}" type="slidenum">
              <a:rPr lang="en-US" smtClean="0"/>
              <a:pPr/>
              <a:t>26</a:t>
            </a:fld>
            <a:endParaRPr lang="en-US" dirty="0"/>
          </a:p>
        </p:txBody>
      </p:sp>
    </p:spTree>
    <p:extLst>
      <p:ext uri="{BB962C8B-B14F-4D97-AF65-F5344CB8AC3E}">
        <p14:creationId xmlns:p14="http://schemas.microsoft.com/office/powerpoint/2010/main" val="378119078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9441" y="1398659"/>
            <a:ext cx="977007" cy="1121023"/>
          </a:xfrm>
          <a:prstGeom prst="rect">
            <a:avLst/>
          </a:prstGeom>
        </p:spPr>
      </p:pic>
      <p:sp>
        <p:nvSpPr>
          <p:cNvPr id="3" name="Inhaltsplatzhalter 2"/>
          <p:cNvSpPr>
            <a:spLocks noGrp="1"/>
          </p:cNvSpPr>
          <p:nvPr>
            <p:ph idx="1"/>
          </p:nvPr>
        </p:nvSpPr>
        <p:spPr>
          <a:xfrm>
            <a:off x="2592512" y="1857747"/>
            <a:ext cx="7668814" cy="4514850"/>
          </a:xfrm>
        </p:spPr>
        <p:txBody>
          <a:bodyPr/>
          <a:lstStyle/>
          <a:p>
            <a:pPr>
              <a:spcBef>
                <a:spcPts val="2400"/>
              </a:spcBef>
            </a:pPr>
            <a:r>
              <a:rPr lang="de-AT" dirty="0"/>
              <a:t>Organisatorisches</a:t>
            </a:r>
          </a:p>
          <a:p>
            <a:pPr>
              <a:spcBef>
                <a:spcPts val="2400"/>
              </a:spcBef>
            </a:pPr>
            <a:r>
              <a:rPr lang="de-AT" dirty="0"/>
              <a:t>Ziele und Outcomes</a:t>
            </a:r>
          </a:p>
          <a:p>
            <a:pPr>
              <a:spcBef>
                <a:spcPts val="2400"/>
              </a:spcBef>
            </a:pPr>
            <a:r>
              <a:rPr lang="de-AT" dirty="0"/>
              <a:t>Aufbau und Inhalte</a:t>
            </a:r>
          </a:p>
          <a:p>
            <a:pPr>
              <a:spcBef>
                <a:spcPts val="2400"/>
              </a:spcBef>
            </a:pPr>
            <a:r>
              <a:rPr lang="de-AT" dirty="0"/>
              <a:t>Vorerfahrungen und Einstiegsübung</a:t>
            </a:r>
          </a:p>
          <a:p>
            <a:pPr>
              <a:spcBef>
                <a:spcPts val="2400"/>
              </a:spcBef>
            </a:pPr>
            <a:r>
              <a:rPr lang="de-AT" dirty="0"/>
              <a:t>Resümee</a:t>
            </a:r>
            <a:endParaRPr lang="en-US" dirty="0"/>
          </a:p>
        </p:txBody>
      </p:sp>
      <p:sp>
        <p:nvSpPr>
          <p:cNvPr id="2" name="Titel 1"/>
          <p:cNvSpPr>
            <a:spLocks noGrp="1"/>
          </p:cNvSpPr>
          <p:nvPr>
            <p:ph type="title"/>
          </p:nvPr>
        </p:nvSpPr>
        <p:spPr/>
        <p:txBody>
          <a:bodyPr/>
          <a:lstStyle/>
          <a:p>
            <a:r>
              <a:rPr lang="de-AT" dirty="0"/>
              <a:t>Übersicht – Einstiegseinheit</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3</a:t>
            </a:fld>
            <a:endParaRPr lang="en-US" dirty="0"/>
          </a:p>
        </p:txBody>
      </p:sp>
    </p:spTree>
    <p:extLst>
      <p:ext uri="{BB962C8B-B14F-4D97-AF65-F5344CB8AC3E}">
        <p14:creationId xmlns:p14="http://schemas.microsoft.com/office/powerpoint/2010/main" val="390179159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2001763"/>
            <a:ext cx="7920880" cy="4514850"/>
          </a:xfrm>
        </p:spPr>
        <p:txBody>
          <a:bodyPr/>
          <a:lstStyle/>
          <a:p>
            <a:pPr marL="533400" indent="-533400">
              <a:lnSpc>
                <a:spcPct val="130000"/>
              </a:lnSpc>
              <a:spcBef>
                <a:spcPts val="4200"/>
              </a:spcBef>
              <a:buFont typeface="Wingdings" panose="05000000000000000000" pitchFamily="2" charset="2"/>
              <a:buChar char=""/>
            </a:pPr>
            <a:r>
              <a:rPr lang="de-AT" sz="2600" dirty="0"/>
              <a:t>Nutzen von Projektmanagementkenntnissen</a:t>
            </a:r>
          </a:p>
          <a:p>
            <a:pPr marL="533400" indent="-533400">
              <a:lnSpc>
                <a:spcPct val="130000"/>
              </a:lnSpc>
              <a:spcBef>
                <a:spcPts val="5400"/>
              </a:spcBef>
              <a:buFont typeface="Wingdings" panose="05000000000000000000" pitchFamily="2" charset="2"/>
              <a:buChar char=""/>
            </a:pPr>
            <a:r>
              <a:rPr lang="de-AT" sz="2600" dirty="0"/>
              <a:t>erfolgskritische Faktoren des Projektmanagement</a:t>
            </a:r>
          </a:p>
          <a:p>
            <a:pPr marL="533400" indent="-533400">
              <a:lnSpc>
                <a:spcPct val="130000"/>
              </a:lnSpc>
              <a:spcBef>
                <a:spcPts val="5400"/>
              </a:spcBef>
              <a:buFont typeface="Wingdings" panose="05000000000000000000" pitchFamily="2" charset="2"/>
              <a:buChar char=""/>
            </a:pPr>
            <a:r>
              <a:rPr lang="de-AT" sz="2600" dirty="0"/>
              <a:t>Reflexionsstrategien zur Aufarbeitung von Erfahrungen</a:t>
            </a:r>
            <a:endParaRPr lang="en-US" sz="2600" dirty="0"/>
          </a:p>
        </p:txBody>
      </p:sp>
      <p:grpSp>
        <p:nvGrpSpPr>
          <p:cNvPr id="25" name="Gruppieren 24">
            <a:extLst>
              <a:ext uri="{C183D7F6-B498-43B3-948B-1728B52AA6E4}">
                <adec:decorative xmlns:adec="http://schemas.microsoft.com/office/drawing/2017/decorative" val="1"/>
              </a:ext>
            </a:extLst>
          </p:cNvPr>
          <p:cNvGrpSpPr/>
          <p:nvPr/>
        </p:nvGrpSpPr>
        <p:grpSpPr>
          <a:xfrm>
            <a:off x="1226090" y="2049699"/>
            <a:ext cx="502326" cy="505265"/>
            <a:chOff x="1224360" y="1205964"/>
            <a:chExt cx="502326" cy="505265"/>
          </a:xfrm>
        </p:grpSpPr>
        <p:sp>
          <p:nvSpPr>
            <p:cNvPr id="26" name="Oval 26"/>
            <p:cNvSpPr>
              <a:spLocks noChangeArrowheads="1"/>
            </p:cNvSpPr>
            <p:nvPr/>
          </p:nvSpPr>
          <p:spPr bwMode="auto">
            <a:xfrm>
              <a:off x="1309102" y="1289236"/>
              <a:ext cx="333088" cy="333088"/>
            </a:xfrm>
            <a:prstGeom prst="ellipse">
              <a:avLst/>
            </a:prstGeom>
            <a:solidFill>
              <a:schemeClr val="bg1"/>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27" name="Oval 26"/>
            <p:cNvSpPr>
              <a:spLocks noChangeArrowheads="1"/>
            </p:cNvSpPr>
            <p:nvPr/>
          </p:nvSpPr>
          <p:spPr bwMode="auto">
            <a:xfrm>
              <a:off x="1373445" y="1356641"/>
              <a:ext cx="204156" cy="204156"/>
            </a:xfrm>
            <a:prstGeom prst="ellipse">
              <a:avLst/>
            </a:prstGeom>
            <a:solidFill>
              <a:srgbClr val="F7E9E9"/>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28" name="Gerade Verbindung 27"/>
            <p:cNvCxnSpPr/>
            <p:nvPr/>
          </p:nvCxnSpPr>
          <p:spPr>
            <a:xfrm flipV="1">
              <a:off x="1224360" y="1453086"/>
              <a:ext cx="502326" cy="5633"/>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5645" y="1205964"/>
              <a:ext cx="0" cy="505265"/>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sp>
          <p:nvSpPr>
            <p:cNvPr id="30" name="Oval 26"/>
            <p:cNvSpPr>
              <a:spLocks noChangeArrowheads="1"/>
            </p:cNvSpPr>
            <p:nvPr/>
          </p:nvSpPr>
          <p:spPr bwMode="auto">
            <a:xfrm>
              <a:off x="1441237" y="1422719"/>
              <a:ext cx="72000" cy="72000"/>
            </a:xfrm>
            <a:prstGeom prst="ellipse">
              <a:avLst/>
            </a:prstGeom>
            <a:solidFill>
              <a:srgbClr val="953735"/>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31" name="Gruppieren 30">
            <a:extLst>
              <a:ext uri="{C183D7F6-B498-43B3-948B-1728B52AA6E4}">
                <adec:decorative xmlns:adec="http://schemas.microsoft.com/office/drawing/2017/decorative" val="1"/>
              </a:ext>
            </a:extLst>
          </p:cNvPr>
          <p:cNvGrpSpPr/>
          <p:nvPr/>
        </p:nvGrpSpPr>
        <p:grpSpPr>
          <a:xfrm>
            <a:off x="1226090" y="3276253"/>
            <a:ext cx="502326" cy="505265"/>
            <a:chOff x="1224360" y="1205964"/>
            <a:chExt cx="502326" cy="505265"/>
          </a:xfrm>
        </p:grpSpPr>
        <p:sp>
          <p:nvSpPr>
            <p:cNvPr id="32" name="Oval 26"/>
            <p:cNvSpPr>
              <a:spLocks noChangeArrowheads="1"/>
            </p:cNvSpPr>
            <p:nvPr/>
          </p:nvSpPr>
          <p:spPr bwMode="auto">
            <a:xfrm>
              <a:off x="1309102" y="1289236"/>
              <a:ext cx="333088" cy="333088"/>
            </a:xfrm>
            <a:prstGeom prst="ellipse">
              <a:avLst/>
            </a:prstGeom>
            <a:solidFill>
              <a:schemeClr val="bg1"/>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33" name="Oval 26"/>
            <p:cNvSpPr>
              <a:spLocks noChangeArrowheads="1"/>
            </p:cNvSpPr>
            <p:nvPr/>
          </p:nvSpPr>
          <p:spPr bwMode="auto">
            <a:xfrm>
              <a:off x="1373445" y="1356641"/>
              <a:ext cx="204156" cy="204156"/>
            </a:xfrm>
            <a:prstGeom prst="ellipse">
              <a:avLst/>
            </a:prstGeom>
            <a:solidFill>
              <a:srgbClr val="F7E9E9"/>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34" name="Gerade Verbindung 33"/>
            <p:cNvCxnSpPr/>
            <p:nvPr/>
          </p:nvCxnSpPr>
          <p:spPr>
            <a:xfrm flipV="1">
              <a:off x="1224360" y="1453086"/>
              <a:ext cx="502326" cy="5633"/>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1475645" y="1205964"/>
              <a:ext cx="0" cy="505265"/>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sp>
          <p:nvSpPr>
            <p:cNvPr id="36" name="Oval 26"/>
            <p:cNvSpPr>
              <a:spLocks noChangeArrowheads="1"/>
            </p:cNvSpPr>
            <p:nvPr/>
          </p:nvSpPr>
          <p:spPr bwMode="auto">
            <a:xfrm>
              <a:off x="1441237" y="1422719"/>
              <a:ext cx="72000" cy="72000"/>
            </a:xfrm>
            <a:prstGeom prst="ellipse">
              <a:avLst/>
            </a:prstGeom>
            <a:solidFill>
              <a:srgbClr val="953735"/>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grpSp>
        <p:nvGrpSpPr>
          <p:cNvPr id="37" name="Gruppieren 36">
            <a:extLst>
              <a:ext uri="{C183D7F6-B498-43B3-948B-1728B52AA6E4}">
                <adec:decorative xmlns:adec="http://schemas.microsoft.com/office/drawing/2017/decorative" val="1"/>
              </a:ext>
            </a:extLst>
          </p:cNvPr>
          <p:cNvGrpSpPr/>
          <p:nvPr/>
        </p:nvGrpSpPr>
        <p:grpSpPr>
          <a:xfrm>
            <a:off x="1226090" y="4428381"/>
            <a:ext cx="502326" cy="505265"/>
            <a:chOff x="1224360" y="1205964"/>
            <a:chExt cx="502326" cy="505265"/>
          </a:xfrm>
        </p:grpSpPr>
        <p:sp>
          <p:nvSpPr>
            <p:cNvPr id="38" name="Oval 26"/>
            <p:cNvSpPr>
              <a:spLocks noChangeArrowheads="1"/>
            </p:cNvSpPr>
            <p:nvPr/>
          </p:nvSpPr>
          <p:spPr bwMode="auto">
            <a:xfrm>
              <a:off x="1309102" y="1289236"/>
              <a:ext cx="333088" cy="333088"/>
            </a:xfrm>
            <a:prstGeom prst="ellipse">
              <a:avLst/>
            </a:prstGeom>
            <a:solidFill>
              <a:schemeClr val="bg1"/>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sp>
          <p:nvSpPr>
            <p:cNvPr id="39" name="Oval 26"/>
            <p:cNvSpPr>
              <a:spLocks noChangeArrowheads="1"/>
            </p:cNvSpPr>
            <p:nvPr/>
          </p:nvSpPr>
          <p:spPr bwMode="auto">
            <a:xfrm>
              <a:off x="1373445" y="1356641"/>
              <a:ext cx="204156" cy="204156"/>
            </a:xfrm>
            <a:prstGeom prst="ellipse">
              <a:avLst/>
            </a:prstGeom>
            <a:solidFill>
              <a:srgbClr val="F7E9E9"/>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cxnSp>
          <p:nvCxnSpPr>
            <p:cNvPr id="40" name="Gerade Verbindung 39"/>
            <p:cNvCxnSpPr/>
            <p:nvPr/>
          </p:nvCxnSpPr>
          <p:spPr>
            <a:xfrm flipV="1">
              <a:off x="1224360" y="1453086"/>
              <a:ext cx="502326" cy="5633"/>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1475645" y="1205964"/>
              <a:ext cx="0" cy="505265"/>
            </a:xfrm>
            <a:prstGeom prst="line">
              <a:avLst/>
            </a:prstGeom>
            <a:ln w="22225">
              <a:solidFill>
                <a:srgbClr val="953735"/>
              </a:solidFill>
            </a:ln>
          </p:spPr>
          <p:style>
            <a:lnRef idx="1">
              <a:schemeClr val="accent1"/>
            </a:lnRef>
            <a:fillRef idx="0">
              <a:schemeClr val="accent1"/>
            </a:fillRef>
            <a:effectRef idx="0">
              <a:schemeClr val="accent1"/>
            </a:effectRef>
            <a:fontRef idx="minor">
              <a:schemeClr val="tx1"/>
            </a:fontRef>
          </p:style>
        </p:cxnSp>
        <p:sp>
          <p:nvSpPr>
            <p:cNvPr id="42" name="Oval 26"/>
            <p:cNvSpPr>
              <a:spLocks noChangeArrowheads="1"/>
            </p:cNvSpPr>
            <p:nvPr/>
          </p:nvSpPr>
          <p:spPr bwMode="auto">
            <a:xfrm>
              <a:off x="1441237" y="1422719"/>
              <a:ext cx="72000" cy="72000"/>
            </a:xfrm>
            <a:prstGeom prst="ellipse">
              <a:avLst/>
            </a:prstGeom>
            <a:solidFill>
              <a:srgbClr val="953735"/>
            </a:solidFill>
            <a:ln w="22225">
              <a:solidFill>
                <a:srgbClr val="953735"/>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en-US" dirty="0"/>
            </a:p>
          </p:txBody>
        </p:sp>
      </p:grpSp>
      <p:sp>
        <p:nvSpPr>
          <p:cNvPr id="2" name="Titel 1"/>
          <p:cNvSpPr>
            <a:spLocks noGrp="1"/>
          </p:cNvSpPr>
          <p:nvPr>
            <p:ph type="title"/>
          </p:nvPr>
        </p:nvSpPr>
        <p:spPr/>
        <p:txBody>
          <a:bodyPr/>
          <a:lstStyle/>
          <a:p>
            <a:r>
              <a:rPr lang="de-AT" dirty="0"/>
              <a:t>Lehr- und Lernziele</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4</a:t>
            </a:fld>
            <a:endParaRPr lang="en-US" dirty="0"/>
          </a:p>
        </p:txBody>
      </p:sp>
    </p:spTree>
    <p:extLst>
      <p:ext uri="{BB962C8B-B14F-4D97-AF65-F5344CB8AC3E}">
        <p14:creationId xmlns:p14="http://schemas.microsoft.com/office/powerpoint/2010/main" val="25372738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nhaltsplatzhalter 2"/>
          <p:cNvSpPr txBox="1">
            <a:spLocks/>
          </p:cNvSpPr>
          <p:nvPr/>
        </p:nvSpPr>
        <p:spPr>
          <a:xfrm>
            <a:off x="1069887" y="1857747"/>
            <a:ext cx="7859329" cy="4514850"/>
          </a:xfrm>
          <a:prstGeom prst="rect">
            <a:avLst/>
          </a:prstGeom>
        </p:spPr>
        <p:txBody>
          <a:bodyPr/>
          <a:lstStyle>
            <a:lvl1pPr marL="342900" indent="-342900" algn="l" rtl="0" fontAlgn="base">
              <a:lnSpc>
                <a:spcPct val="120000"/>
              </a:lnSpc>
              <a:spcBef>
                <a:spcPts val="1200"/>
              </a:spcBef>
              <a:spcAft>
                <a:spcPct val="0"/>
              </a:spcAft>
              <a:buClr>
                <a:srgbClr val="953735"/>
              </a:buClr>
              <a:buSzPct val="110000"/>
              <a:buFont typeface="Wingdings" pitchFamily="2" charset="2"/>
              <a:buChar char="§"/>
              <a:defRPr sz="2600">
                <a:solidFill>
                  <a:schemeClr val="tx1"/>
                </a:solidFill>
                <a:latin typeface="+mn-lt"/>
                <a:ea typeface="+mn-ea"/>
                <a:cs typeface="+mn-cs"/>
              </a:defRPr>
            </a:lvl1pPr>
            <a:lvl2pPr marL="742950" indent="-285750" algn="l" rtl="0" fontAlgn="base">
              <a:lnSpc>
                <a:spcPct val="120000"/>
              </a:lnSpc>
              <a:spcBef>
                <a:spcPts val="1200"/>
              </a:spcBef>
              <a:spcAft>
                <a:spcPct val="0"/>
              </a:spcAft>
              <a:buClr>
                <a:srgbClr val="953735"/>
              </a:buClr>
              <a:buSzPct val="110000"/>
              <a:buFont typeface="Arial Narrow" panose="020B0606020202030204" pitchFamily="34" charset="0"/>
              <a:buChar char="–"/>
              <a:defRPr sz="2400">
                <a:solidFill>
                  <a:schemeClr val="tx1"/>
                </a:solidFill>
                <a:latin typeface="+mn-lt"/>
              </a:defRPr>
            </a:lvl2pPr>
            <a:lvl3pPr marL="1143000" indent="-228600" algn="l" rtl="0" fontAlgn="base">
              <a:lnSpc>
                <a:spcPct val="120000"/>
              </a:lnSpc>
              <a:spcBef>
                <a:spcPts val="600"/>
              </a:spcBef>
              <a:spcAft>
                <a:spcPct val="0"/>
              </a:spcAft>
              <a:buClr>
                <a:srgbClr val="953735"/>
              </a:buClr>
              <a:buSzPct val="110000"/>
              <a:buFont typeface="Wingdings" pitchFamily="2" charset="2"/>
              <a:buChar char="§"/>
              <a:defRPr sz="2200">
                <a:solidFill>
                  <a:schemeClr val="tx1"/>
                </a:solidFill>
                <a:latin typeface="+mn-lt"/>
              </a:defRPr>
            </a:lvl3pPr>
            <a:lvl4pPr marL="1600200" indent="-228600" algn="l" rtl="0" fontAlgn="base">
              <a:lnSpc>
                <a:spcPct val="120000"/>
              </a:lnSpc>
              <a:spcBef>
                <a:spcPts val="600"/>
              </a:spcBef>
              <a:spcAft>
                <a:spcPct val="0"/>
              </a:spcAft>
              <a:buClr>
                <a:srgbClr val="953735"/>
              </a:buClr>
              <a:buSzPct val="110000"/>
              <a:buFont typeface="Wingdings" pitchFamily="2" charset="2"/>
              <a:buChar char="§"/>
              <a:defRPr sz="2000">
                <a:solidFill>
                  <a:schemeClr val="tx1"/>
                </a:solidFill>
                <a:latin typeface="+mn-lt"/>
              </a:defRPr>
            </a:lvl4pPr>
            <a:lvl5pPr marL="2057400" indent="-228600" algn="l" rtl="0" fontAlgn="base">
              <a:lnSpc>
                <a:spcPct val="120000"/>
              </a:lnSpc>
              <a:spcBef>
                <a:spcPct val="20000"/>
              </a:spcBef>
              <a:spcAft>
                <a:spcPct val="0"/>
              </a:spcAft>
              <a:buClr>
                <a:srgbClr val="953735"/>
              </a:buClr>
              <a:buSzPct val="110000"/>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007E00"/>
              </a:buClr>
              <a:buSzPct val="110000"/>
              <a:buFont typeface="Wingdings" pitchFamily="2" charset="2"/>
              <a:buChar char="§"/>
              <a:defRPr sz="1400">
                <a:solidFill>
                  <a:schemeClr val="tx1"/>
                </a:solidFill>
                <a:latin typeface="+mn-lt"/>
              </a:defRPr>
            </a:lvl9pPr>
          </a:lstStyle>
          <a:p>
            <a:pPr marL="533400" indent="-533400">
              <a:buFont typeface="Wingdings" panose="05000000000000000000" pitchFamily="2" charset="2"/>
              <a:buChar char=""/>
            </a:pPr>
            <a:r>
              <a:rPr lang="de-AT" kern="0" dirty="0"/>
              <a:t>5 Hauptfragen zur Aufarbeitung persönlicher Projekt-erfahrungen anwenden und Antworten nutzbringend interpretieren können</a:t>
            </a:r>
          </a:p>
          <a:p>
            <a:pPr marL="533400" indent="-533400">
              <a:spcBef>
                <a:spcPts val="5400"/>
              </a:spcBef>
              <a:buFont typeface="Wingdings" pitchFamily="2" charset="2"/>
              <a:buChar char=""/>
            </a:pPr>
            <a:r>
              <a:rPr lang="de-AT" kern="0" dirty="0"/>
              <a:t>10 häufige Projektmanagementmängel benennen können</a:t>
            </a:r>
          </a:p>
          <a:p>
            <a:pPr marL="533400" indent="-533400">
              <a:spcBef>
                <a:spcPts val="5400"/>
              </a:spcBef>
              <a:buFont typeface="Wingdings" pitchFamily="2" charset="2"/>
              <a:buChar char=""/>
            </a:pPr>
            <a:r>
              <a:rPr lang="de-AT" kern="0" dirty="0"/>
              <a:t>Einsicht in die Sinnhaftigkeit des Projektmanagements</a:t>
            </a:r>
            <a:endParaRPr lang="en-US" kern="0" dirty="0"/>
          </a:p>
        </p:txBody>
      </p:sp>
      <p:sp>
        <p:nvSpPr>
          <p:cNvPr id="2" name="Titel 1"/>
          <p:cNvSpPr>
            <a:spLocks noGrp="1"/>
          </p:cNvSpPr>
          <p:nvPr>
            <p:ph type="title"/>
          </p:nvPr>
        </p:nvSpPr>
        <p:spPr>
          <a:xfrm>
            <a:off x="864320" y="396429"/>
            <a:ext cx="6336704" cy="863600"/>
          </a:xfrm>
        </p:spPr>
        <p:txBody>
          <a:bodyPr/>
          <a:lstStyle/>
          <a:p>
            <a:r>
              <a:rPr lang="de-AT" dirty="0"/>
              <a:t>Learning Outcomes</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5</a:t>
            </a:fld>
            <a:endParaRPr lang="en-US" dirty="0"/>
          </a:p>
        </p:txBody>
      </p:sp>
    </p:spTree>
    <p:extLst>
      <p:ext uri="{BB962C8B-B14F-4D97-AF65-F5344CB8AC3E}">
        <p14:creationId xmlns:p14="http://schemas.microsoft.com/office/powerpoint/2010/main" val="38840559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4"/>
          </p:nvPr>
        </p:nvSpPr>
        <p:spPr>
          <a:xfrm>
            <a:off x="5080149" y="3266356"/>
            <a:ext cx="3777059" cy="2890217"/>
          </a:xfrm>
          <a:solidFill>
            <a:srgbClr val="F7E9E9"/>
          </a:solidFill>
        </p:spPr>
        <p:txBody>
          <a:bodyPr lIns="144000" tIns="144000"/>
          <a:lstStyle/>
          <a:p>
            <a:r>
              <a:rPr lang="de-AT" sz="2300" dirty="0"/>
              <a:t>„Teamfähigkeit“, Kommunikation</a:t>
            </a:r>
          </a:p>
          <a:p>
            <a:pPr>
              <a:spcBef>
                <a:spcPts val="1800"/>
              </a:spcBef>
            </a:pPr>
            <a:r>
              <a:rPr lang="de-AT" sz="2300" dirty="0"/>
              <a:t>Effiziente Organisation von Arbeitsabläufen</a:t>
            </a:r>
          </a:p>
          <a:p>
            <a:pPr>
              <a:spcBef>
                <a:spcPts val="1800"/>
              </a:spcBef>
            </a:pPr>
            <a:r>
              <a:rPr lang="de-AT" sz="2300" dirty="0"/>
              <a:t>Rollenfindung/-aufteilung innerhalb der Arbeitsgruppe</a:t>
            </a:r>
          </a:p>
          <a:p>
            <a:endParaRPr lang="en-US" sz="2300" dirty="0"/>
          </a:p>
        </p:txBody>
      </p:sp>
      <p:sp>
        <p:nvSpPr>
          <p:cNvPr id="4" name="Textplatzhalter 3"/>
          <p:cNvSpPr>
            <a:spLocks noGrp="1"/>
          </p:cNvSpPr>
          <p:nvPr>
            <p:ph type="body" sz="quarter" idx="3"/>
          </p:nvPr>
        </p:nvSpPr>
        <p:spPr>
          <a:xfrm>
            <a:off x="5080149" y="2844205"/>
            <a:ext cx="3777059" cy="422151"/>
          </a:xfrm>
          <a:solidFill>
            <a:srgbClr val="953735"/>
          </a:solidFill>
        </p:spPr>
        <p:txBody>
          <a:bodyPr anchor="ctr" anchorCtr="0"/>
          <a:lstStyle/>
          <a:p>
            <a:pPr algn="ctr">
              <a:spcBef>
                <a:spcPts val="0"/>
              </a:spcBef>
            </a:pPr>
            <a:r>
              <a:rPr lang="de-AT" sz="2300" dirty="0">
                <a:solidFill>
                  <a:schemeClr val="bg1"/>
                </a:solidFill>
              </a:rPr>
              <a:t>„Soft Skills“</a:t>
            </a:r>
            <a:endParaRPr lang="en-US" sz="2300" dirty="0">
              <a:solidFill>
                <a:schemeClr val="bg1"/>
              </a:solidFill>
            </a:endParaRPr>
          </a:p>
        </p:txBody>
      </p:sp>
      <p:sp>
        <p:nvSpPr>
          <p:cNvPr id="3" name="Inhaltsplatzhalter 2"/>
          <p:cNvSpPr>
            <a:spLocks noGrp="1"/>
          </p:cNvSpPr>
          <p:nvPr>
            <p:ph sz="half" idx="2"/>
          </p:nvPr>
        </p:nvSpPr>
        <p:spPr>
          <a:xfrm>
            <a:off x="1152353" y="3266356"/>
            <a:ext cx="3672408" cy="2890217"/>
          </a:xfrm>
          <a:solidFill>
            <a:srgbClr val="F7E9E9"/>
          </a:solidFill>
        </p:spPr>
        <p:txBody>
          <a:bodyPr lIns="144000" tIns="144000"/>
          <a:lstStyle/>
          <a:p>
            <a:pPr>
              <a:spcBef>
                <a:spcPts val="1800"/>
              </a:spcBef>
            </a:pPr>
            <a:r>
              <a:rPr lang="de-AT" sz="2300" dirty="0"/>
              <a:t>Festigen und Ergänzen des Theorieinputs</a:t>
            </a:r>
          </a:p>
          <a:p>
            <a:pPr>
              <a:spcBef>
                <a:spcPts val="1800"/>
              </a:spcBef>
            </a:pPr>
            <a:r>
              <a:rPr lang="de-AT" sz="2300" dirty="0"/>
              <a:t>Praktische Erfahrung </a:t>
            </a:r>
            <a:br>
              <a:rPr lang="de-AT" sz="2300" dirty="0"/>
            </a:br>
            <a:r>
              <a:rPr lang="de-AT" sz="2300" dirty="0"/>
              <a:t>im Projektmanagement durch aktive Auseinander-setzung mit dem Gelernten</a:t>
            </a:r>
          </a:p>
          <a:p>
            <a:endParaRPr lang="en-US" dirty="0"/>
          </a:p>
        </p:txBody>
      </p:sp>
      <p:sp>
        <p:nvSpPr>
          <p:cNvPr id="2" name="Textplatzhalter 1"/>
          <p:cNvSpPr>
            <a:spLocks noGrp="1"/>
          </p:cNvSpPr>
          <p:nvPr>
            <p:ph type="body" idx="1"/>
          </p:nvPr>
        </p:nvSpPr>
        <p:spPr>
          <a:xfrm>
            <a:off x="1152353" y="2844205"/>
            <a:ext cx="3672408" cy="422151"/>
          </a:xfrm>
          <a:solidFill>
            <a:srgbClr val="953735"/>
          </a:solidFill>
        </p:spPr>
        <p:txBody>
          <a:bodyPr anchor="ctr" anchorCtr="0"/>
          <a:lstStyle/>
          <a:p>
            <a:pPr algn="ctr">
              <a:spcBef>
                <a:spcPts val="0"/>
              </a:spcBef>
            </a:pPr>
            <a:r>
              <a:rPr lang="de-AT" sz="2300" dirty="0">
                <a:solidFill>
                  <a:schemeClr val="bg1"/>
                </a:solidFill>
              </a:rPr>
              <a:t>„Hard Skills“</a:t>
            </a:r>
            <a:endParaRPr lang="en-US" sz="2300" dirty="0">
              <a:solidFill>
                <a:schemeClr val="bg1"/>
              </a:solidFill>
            </a:endParaRPr>
          </a:p>
        </p:txBody>
      </p:sp>
      <p:sp>
        <p:nvSpPr>
          <p:cNvPr id="8" name="Rectangle 9"/>
          <p:cNvSpPr>
            <a:spLocks noChangeArrowheads="1"/>
          </p:cNvSpPr>
          <p:nvPr/>
        </p:nvSpPr>
        <p:spPr bwMode="auto">
          <a:xfrm>
            <a:off x="864320" y="1476053"/>
            <a:ext cx="8136904" cy="954107"/>
          </a:xfrm>
          <a:prstGeom prst="rect">
            <a:avLst/>
          </a:prstGeom>
          <a:noFill/>
          <a:ln>
            <a:noFill/>
          </a:ln>
          <a:extLst/>
        </p:spPr>
        <p:txBody>
          <a:bodyPr wrap="square" lIns="0" rIns="0">
            <a:spAutoFit/>
          </a:bodyPr>
          <a:lstStyle/>
          <a:p>
            <a:pPr algn="ctr"/>
            <a:r>
              <a:rPr lang="de-DE" sz="2800" b="1" dirty="0">
                <a:solidFill>
                  <a:srgbClr val="953735"/>
                </a:solidFill>
                <a:latin typeface="+mn-lt"/>
              </a:rPr>
              <a:t>Schlüsselkompetenzen für </a:t>
            </a:r>
            <a:br>
              <a:rPr lang="de-DE" sz="2800" b="1" dirty="0">
                <a:solidFill>
                  <a:srgbClr val="953735"/>
                </a:solidFill>
                <a:latin typeface="+mn-lt"/>
              </a:rPr>
            </a:br>
            <a:r>
              <a:rPr lang="de-DE" sz="2800" b="1" dirty="0">
                <a:solidFill>
                  <a:srgbClr val="953735"/>
                </a:solidFill>
                <a:latin typeface="+mn-lt"/>
              </a:rPr>
              <a:t>erfolgreiches Projektmanagement</a:t>
            </a:r>
          </a:p>
        </p:txBody>
      </p:sp>
      <p:sp>
        <p:nvSpPr>
          <p:cNvPr id="7" name="Titel 6"/>
          <p:cNvSpPr>
            <a:spLocks noGrp="1"/>
          </p:cNvSpPr>
          <p:nvPr>
            <p:ph type="title"/>
          </p:nvPr>
        </p:nvSpPr>
        <p:spPr>
          <a:xfrm>
            <a:off x="864320" y="396429"/>
            <a:ext cx="6336704" cy="863600"/>
          </a:xfrm>
        </p:spPr>
        <p:txBody>
          <a:bodyPr/>
          <a:lstStyle/>
          <a:p>
            <a:r>
              <a:rPr lang="de-AT" dirty="0"/>
              <a:t>Ziele des Anwendungsteils</a:t>
            </a:r>
            <a:endParaRPr lang="en-US" dirty="0"/>
          </a:p>
        </p:txBody>
      </p:sp>
      <p:sp>
        <p:nvSpPr>
          <p:cNvPr id="6" name="Foliennummernplatzhalter 5"/>
          <p:cNvSpPr>
            <a:spLocks noGrp="1"/>
          </p:cNvSpPr>
          <p:nvPr>
            <p:ph type="sldNum" sz="quarter" idx="11"/>
          </p:nvPr>
        </p:nvSpPr>
        <p:spPr/>
        <p:txBody>
          <a:bodyPr/>
          <a:lstStyle/>
          <a:p>
            <a:fld id="{8B2FED04-6A23-49A4-B121-667DB33F685A}" type="slidenum">
              <a:rPr lang="en-US" smtClean="0"/>
              <a:pPr/>
              <a:t>6</a:t>
            </a:fld>
            <a:endParaRPr lang="en-US" dirty="0"/>
          </a:p>
        </p:txBody>
      </p:sp>
    </p:spTree>
    <p:extLst>
      <p:ext uri="{BB962C8B-B14F-4D97-AF65-F5344CB8AC3E}">
        <p14:creationId xmlns:p14="http://schemas.microsoft.com/office/powerpoint/2010/main" val="16663565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animBg="1"/>
      <p:bldP spid="3" grpId="0" uiExpand="1" build="p" animBg="1"/>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24360" y="1522338"/>
            <a:ext cx="7668814" cy="4778251"/>
          </a:xfrm>
        </p:spPr>
        <p:txBody>
          <a:bodyPr/>
          <a:lstStyle/>
          <a:p>
            <a:pPr marL="365125" indent="-365125" eaLnBrk="1" hangingPunct="1">
              <a:lnSpc>
                <a:spcPct val="111000"/>
              </a:lnSpc>
            </a:pPr>
            <a:r>
              <a:rPr lang="de-DE" dirty="0">
                <a:ea typeface="ＭＳ Ｐゴシック" pitchFamily="34" charset="-128"/>
              </a:rPr>
              <a:t>Präsentation Theorie</a:t>
            </a:r>
          </a:p>
          <a:p>
            <a:pPr marL="365125" indent="-365125" eaLnBrk="1" hangingPunct="1">
              <a:lnSpc>
                <a:spcPct val="111000"/>
              </a:lnSpc>
            </a:pPr>
            <a:r>
              <a:rPr lang="de-DE" dirty="0">
                <a:ea typeface="ＭＳ Ｐゴシック" pitchFamily="34" charset="-128"/>
              </a:rPr>
              <a:t>Praktischer Arbeitsauftrag für Übung im Team</a:t>
            </a:r>
          </a:p>
          <a:p>
            <a:pPr marL="365125" indent="-365125" eaLnBrk="1" hangingPunct="1">
              <a:lnSpc>
                <a:spcPct val="111000"/>
              </a:lnSpc>
            </a:pPr>
            <a:r>
              <a:rPr lang="de-DE" dirty="0">
                <a:ea typeface="ＭＳ Ｐゴシック" pitchFamily="34" charset="-128"/>
              </a:rPr>
              <a:t>Arbeit in der Kleingruppe </a:t>
            </a:r>
            <a:br>
              <a:rPr lang="de-DE" dirty="0">
                <a:ea typeface="ＭＳ Ｐゴシック" pitchFamily="34" charset="-128"/>
              </a:rPr>
            </a:br>
            <a:r>
              <a:rPr lang="de-DE" sz="2400" dirty="0">
                <a:ea typeface="ＭＳ Ｐゴシック" pitchFamily="34" charset="-128"/>
              </a:rPr>
              <a:t>(von der Projektidee zur fertigen Projektplanung)</a:t>
            </a:r>
          </a:p>
          <a:p>
            <a:pPr marL="365125" indent="-365125" eaLnBrk="1" hangingPunct="1">
              <a:lnSpc>
                <a:spcPct val="111000"/>
              </a:lnSpc>
            </a:pPr>
            <a:r>
              <a:rPr lang="de-DE" dirty="0">
                <a:ea typeface="ＭＳ Ｐゴシック" pitchFamily="34" charset="-128"/>
              </a:rPr>
              <a:t>Kurzpräsentation/Diskussion der Gruppenergebnisse</a:t>
            </a:r>
          </a:p>
          <a:p>
            <a:pPr marL="365125" indent="-365125">
              <a:lnSpc>
                <a:spcPct val="111000"/>
              </a:lnSpc>
              <a:spcBef>
                <a:spcPts val="3000"/>
              </a:spcBef>
              <a:buNone/>
            </a:pPr>
            <a:r>
              <a:rPr lang="de-DE" b="1" dirty="0">
                <a:solidFill>
                  <a:srgbClr val="953735"/>
                </a:solidFill>
                <a:ea typeface="ＭＳ Ｐゴシック" pitchFamily="34" charset="-128"/>
              </a:rPr>
              <a:t>Vorbereitung für die jeweils nächste Einheit</a:t>
            </a:r>
          </a:p>
          <a:p>
            <a:pPr marL="365125" indent="-365125" eaLnBrk="1" hangingPunct="1">
              <a:lnSpc>
                <a:spcPct val="111000"/>
              </a:lnSpc>
            </a:pPr>
            <a:r>
              <a:rPr lang="de-DE" dirty="0">
                <a:ea typeface="ＭＳ Ｐゴシック" pitchFamily="34" charset="-128"/>
              </a:rPr>
              <a:t>Überarbeitung der Gruppenaufgaben</a:t>
            </a:r>
          </a:p>
          <a:p>
            <a:pPr marL="365125" indent="-365125" eaLnBrk="1" hangingPunct="1">
              <a:lnSpc>
                <a:spcPct val="111000"/>
              </a:lnSpc>
            </a:pPr>
            <a:r>
              <a:rPr lang="de-DE" dirty="0">
                <a:ea typeface="ＭＳ Ｐゴシック" pitchFamily="34" charset="-128"/>
              </a:rPr>
              <a:t>Inhaltliche Vorbereitung gemäß Buch</a:t>
            </a:r>
          </a:p>
          <a:p>
            <a:pPr marL="365125" indent="-365125" eaLnBrk="1" hangingPunct="1"/>
            <a:endParaRPr lang="de-DE" dirty="0">
              <a:ea typeface="ＭＳ Ｐゴシック" pitchFamily="34" charset="-128"/>
            </a:endParaRPr>
          </a:p>
          <a:p>
            <a:endParaRPr lang="en-US" dirty="0"/>
          </a:p>
        </p:txBody>
      </p:sp>
      <p:sp>
        <p:nvSpPr>
          <p:cNvPr id="2" name="Titel 1"/>
          <p:cNvSpPr>
            <a:spLocks noGrp="1"/>
          </p:cNvSpPr>
          <p:nvPr>
            <p:ph type="title"/>
          </p:nvPr>
        </p:nvSpPr>
        <p:spPr/>
        <p:txBody>
          <a:bodyPr/>
          <a:lstStyle/>
          <a:p>
            <a:r>
              <a:rPr lang="de-AT" dirty="0"/>
              <a:t>Ablauf</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7</a:t>
            </a:fld>
            <a:endParaRPr lang="en-US" dirty="0"/>
          </a:p>
        </p:txBody>
      </p:sp>
    </p:spTree>
    <p:extLst>
      <p:ext uri="{BB962C8B-B14F-4D97-AF65-F5344CB8AC3E}">
        <p14:creationId xmlns:p14="http://schemas.microsoft.com/office/powerpoint/2010/main" val="4271225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16448" y="2196133"/>
            <a:ext cx="4392488" cy="3770139"/>
          </a:xfrm>
        </p:spPr>
        <p:txBody>
          <a:bodyPr/>
          <a:lstStyle/>
          <a:p>
            <a:pPr>
              <a:spcBef>
                <a:spcPts val="4200"/>
              </a:spcBef>
            </a:pPr>
            <a:r>
              <a:rPr lang="de-AT" dirty="0"/>
              <a:t>Welche Erwartungen bestehen an das Projektmanagement?</a:t>
            </a:r>
          </a:p>
          <a:p>
            <a:pPr>
              <a:spcBef>
                <a:spcPts val="4200"/>
              </a:spcBef>
            </a:pPr>
            <a:r>
              <a:rPr lang="de-AT" dirty="0"/>
              <a:t>Was bietet der Einstieg ins Projektmanagement?</a:t>
            </a:r>
            <a:endParaRPr lang="en-US" dirty="0"/>
          </a:p>
        </p:txBody>
      </p:sp>
      <p:sp>
        <p:nvSpPr>
          <p:cNvPr id="2" name="Titel 1"/>
          <p:cNvSpPr>
            <a:spLocks noGrp="1"/>
          </p:cNvSpPr>
          <p:nvPr>
            <p:ph type="title"/>
          </p:nvPr>
        </p:nvSpPr>
        <p:spPr/>
        <p:txBody>
          <a:bodyPr/>
          <a:lstStyle/>
          <a:p>
            <a:r>
              <a:rPr lang="de-AT" dirty="0"/>
              <a:t>Erwartungen</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8</a:t>
            </a:fld>
            <a:endParaRPr lang="en-US" dirty="0"/>
          </a:p>
        </p:txBody>
      </p:sp>
    </p:spTree>
    <p:extLst>
      <p:ext uri="{BB962C8B-B14F-4D97-AF65-F5344CB8AC3E}">
        <p14:creationId xmlns:p14="http://schemas.microsoft.com/office/powerpoint/2010/main" val="42397908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694071639"/>
              </p:ext>
            </p:extLst>
          </p:nvPr>
        </p:nvGraphicFramePr>
        <p:xfrm>
          <a:off x="1512392" y="1516421"/>
          <a:ext cx="6876000" cy="5163640"/>
        </p:xfrm>
        <a:graphic>
          <a:graphicData uri="http://schemas.openxmlformats.org/drawingml/2006/table">
            <a:tbl>
              <a:tblPr>
                <a:tableStyleId>{5C22544A-7EE6-4342-B048-85BDC9FD1C3A}</a:tableStyleId>
              </a:tblPr>
              <a:tblGrid>
                <a:gridCol w="1188000">
                  <a:extLst>
                    <a:ext uri="{9D8B030D-6E8A-4147-A177-3AD203B41FA5}">
                      <a16:colId xmlns:a16="http://schemas.microsoft.com/office/drawing/2014/main" val="20000"/>
                    </a:ext>
                  </a:extLst>
                </a:gridCol>
                <a:gridCol w="5688000">
                  <a:extLst>
                    <a:ext uri="{9D8B030D-6E8A-4147-A177-3AD203B41FA5}">
                      <a16:colId xmlns:a16="http://schemas.microsoft.com/office/drawing/2014/main" val="20001"/>
                    </a:ext>
                  </a:extLst>
                </a:gridCol>
              </a:tblGrid>
              <a:tr h="370840">
                <a:tc>
                  <a:txBody>
                    <a:bodyPr/>
                    <a:lstStyle/>
                    <a:p>
                      <a:pPr algn="ctr">
                        <a:lnSpc>
                          <a:spcPct val="105000"/>
                        </a:lnSpc>
                      </a:pPr>
                      <a:r>
                        <a:rPr lang="de-AT" sz="2000" b="0" dirty="0">
                          <a:solidFill>
                            <a:schemeClr val="bg1"/>
                          </a:solidFill>
                        </a:rPr>
                        <a:t>Einheit 1 	</a:t>
                      </a:r>
                      <a:endParaRPr lang="en-US" sz="2000" b="0" dirty="0">
                        <a:solidFill>
                          <a:schemeClr val="bg1"/>
                        </a:solidFill>
                      </a:endParaRPr>
                    </a:p>
                  </a:txBody>
                  <a:tcPr marT="144000" marB="144000">
                    <a:lnB w="76200" cap="flat" cmpd="sng" algn="ctr">
                      <a:solidFill>
                        <a:schemeClr val="bg1"/>
                      </a:solidFill>
                      <a:prstDash val="solid"/>
                      <a:round/>
                      <a:headEnd type="none" w="med" len="med"/>
                      <a:tailEnd type="none" w="med" len="med"/>
                    </a:lnB>
                    <a:solidFill>
                      <a:srgbClr val="953735"/>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de-AT" sz="2000" b="0" kern="1200" dirty="0">
                          <a:solidFill>
                            <a:srgbClr val="953735"/>
                          </a:solidFill>
                          <a:latin typeface="+mn-lt"/>
                          <a:ea typeface="+mn-ea"/>
                          <a:cs typeface="+mn-cs"/>
                        </a:rPr>
                        <a:t>Organisatorisches; Einführung: Projektmanagement Basics anhand von Vorerfahrungen </a:t>
                      </a:r>
                      <a:r>
                        <a:rPr lang="de-AT" sz="2000" b="0" dirty="0">
                          <a:solidFill>
                            <a:srgbClr val="BC8F00"/>
                          </a:solidFill>
                        </a:rPr>
                        <a:t>(Einstiegsübung)</a:t>
                      </a:r>
                    </a:p>
                  </a:txBody>
                  <a:tcPr marT="144000" marB="144000">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0"/>
                  </a:ext>
                </a:extLst>
              </a:tr>
              <a:tr h="370840">
                <a:tc>
                  <a:txBody>
                    <a:bodyPr/>
                    <a:lstStyle/>
                    <a:p>
                      <a:pPr algn="ctr">
                        <a:lnSpc>
                          <a:spcPct val="105000"/>
                        </a:lnSpc>
                      </a:pPr>
                      <a:r>
                        <a:rPr lang="de-AT" sz="2000" b="0" dirty="0">
                          <a:solidFill>
                            <a:schemeClr val="bg1"/>
                          </a:solidFill>
                        </a:rPr>
                        <a:t>Einheit 2 	</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7030A0"/>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de-AT" sz="2000" kern="1200" dirty="0">
                          <a:solidFill>
                            <a:srgbClr val="7030A0"/>
                          </a:solidFill>
                          <a:latin typeface="+mn-lt"/>
                          <a:ea typeface="+mn-ea"/>
                          <a:cs typeface="+mn-cs"/>
                        </a:rPr>
                        <a:t>Projektbegriff; Entstehungsgeschichte;</a:t>
                      </a:r>
                      <a:r>
                        <a:rPr lang="de-AT" sz="2000" kern="1200" baseline="0" dirty="0">
                          <a:solidFill>
                            <a:srgbClr val="7030A0"/>
                          </a:solidFill>
                          <a:latin typeface="+mn-lt"/>
                          <a:ea typeface="+mn-ea"/>
                          <a:cs typeface="+mn-cs"/>
                        </a:rPr>
                        <a:t> </a:t>
                      </a:r>
                      <a:r>
                        <a:rPr lang="de-AT" sz="2000" kern="1200" dirty="0">
                          <a:solidFill>
                            <a:srgbClr val="7030A0"/>
                          </a:solidFill>
                          <a:latin typeface="+mn-lt"/>
                          <a:ea typeface="+mn-ea"/>
                          <a:cs typeface="+mn-cs"/>
                        </a:rPr>
                        <a:t>Projekttypen &amp; </a:t>
                      </a:r>
                      <a:br>
                        <a:rPr lang="de-AT" sz="2000" kern="1200" dirty="0">
                          <a:solidFill>
                            <a:srgbClr val="7030A0"/>
                          </a:solidFill>
                          <a:latin typeface="+mn-lt"/>
                          <a:ea typeface="+mn-ea"/>
                          <a:cs typeface="+mn-cs"/>
                        </a:rPr>
                      </a:br>
                      <a:r>
                        <a:rPr lang="de-AT" sz="2000" kern="1200" dirty="0">
                          <a:solidFill>
                            <a:srgbClr val="7030A0"/>
                          </a:solidFill>
                          <a:latin typeface="+mn-lt"/>
                          <a:ea typeface="+mn-ea"/>
                          <a:cs typeface="+mn-cs"/>
                        </a:rPr>
                        <a:t>-merkmale; klassische, hybride, agile Ansätze </a:t>
                      </a:r>
                      <a:r>
                        <a:rPr lang="de-AT" sz="2000" b="0" kern="1200" dirty="0">
                          <a:solidFill>
                            <a:srgbClr val="BC8F00"/>
                          </a:solidFill>
                          <a:latin typeface="+mn-lt"/>
                          <a:ea typeface="+mn-ea"/>
                          <a:cs typeface="+mn-cs"/>
                        </a:rPr>
                        <a:t>(Projektwürdigkeitstest)</a:t>
                      </a: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1"/>
                  </a:ext>
                </a:extLst>
              </a:tr>
              <a:tr h="370840">
                <a:tc>
                  <a:txBody>
                    <a:bodyPr/>
                    <a:lstStyle/>
                    <a:p>
                      <a:pPr algn="ctr">
                        <a:lnSpc>
                          <a:spcPct val="105000"/>
                        </a:lnSpc>
                      </a:pPr>
                      <a:r>
                        <a:rPr lang="de-AT" sz="2000" b="0" dirty="0">
                          <a:solidFill>
                            <a:schemeClr val="bg1"/>
                          </a:solidFill>
                        </a:rPr>
                        <a:t>Einheit 3</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85F09"/>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de-AT" sz="2000" kern="1200" dirty="0">
                          <a:solidFill>
                            <a:srgbClr val="C85F09"/>
                          </a:solidFill>
                          <a:latin typeface="+mn-lt"/>
                          <a:ea typeface="+mn-ea"/>
                          <a:cs typeface="+mn-cs"/>
                        </a:rPr>
                        <a:t>Projektorganisationsformen;</a:t>
                      </a:r>
                      <a:r>
                        <a:rPr lang="de-AT" sz="2000" kern="1200" baseline="0" dirty="0">
                          <a:solidFill>
                            <a:srgbClr val="C85F09"/>
                          </a:solidFill>
                          <a:latin typeface="+mn-lt"/>
                          <a:ea typeface="+mn-ea"/>
                          <a:cs typeface="+mn-cs"/>
                        </a:rPr>
                        <a:t> </a:t>
                      </a:r>
                      <a:r>
                        <a:rPr lang="de-AT" sz="2000" kern="1200" dirty="0">
                          <a:solidFill>
                            <a:srgbClr val="C85F09"/>
                          </a:solidFill>
                          <a:latin typeface="+mn-lt"/>
                          <a:ea typeface="+mn-ea"/>
                          <a:cs typeface="+mn-cs"/>
                        </a:rPr>
                        <a:t>Rollen im Projekt; Teambildung </a:t>
                      </a:r>
                      <a:r>
                        <a:rPr lang="de-AT" sz="2000" b="0" kern="1200" dirty="0">
                          <a:solidFill>
                            <a:srgbClr val="BC8F00"/>
                          </a:solidFill>
                          <a:latin typeface="+mn-lt"/>
                          <a:ea typeface="+mn-ea"/>
                          <a:cs typeface="+mn-cs"/>
                        </a:rPr>
                        <a:t>(Teamzusammenstellung)</a:t>
                      </a: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2"/>
                  </a:ext>
                </a:extLst>
              </a:tr>
              <a:tr h="370840">
                <a:tc>
                  <a:txBody>
                    <a:bodyPr/>
                    <a:lstStyle/>
                    <a:p>
                      <a:pPr algn="ctr">
                        <a:lnSpc>
                          <a:spcPct val="105000"/>
                        </a:lnSpc>
                      </a:pPr>
                      <a:r>
                        <a:rPr lang="de-AT" sz="2000" b="0" dirty="0">
                          <a:solidFill>
                            <a:schemeClr val="bg1"/>
                          </a:solidFill>
                        </a:rPr>
                        <a:t>Einheit 4</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E75"/>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de-AT" sz="2000" kern="1200" dirty="0">
                          <a:solidFill>
                            <a:srgbClr val="2D4E75"/>
                          </a:solidFill>
                          <a:latin typeface="+mn-lt"/>
                          <a:ea typeface="+mn-ea"/>
                          <a:cs typeface="+mn-cs"/>
                        </a:rPr>
                        <a:t>Projektanbahnung, -ideenfindung und -auswahl; Stakeholderanalyse </a:t>
                      </a:r>
                      <a:r>
                        <a:rPr lang="de-AT" sz="2000" b="0" kern="1200" dirty="0">
                          <a:solidFill>
                            <a:srgbClr val="BC8F00"/>
                          </a:solidFill>
                          <a:latin typeface="+mn-lt"/>
                          <a:ea typeface="+mn-ea"/>
                          <a:cs typeface="+mn-cs"/>
                        </a:rPr>
                        <a:t>(Projektauswahl)</a:t>
                      </a: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3"/>
                  </a:ext>
                </a:extLst>
              </a:tr>
              <a:tr h="370840">
                <a:tc>
                  <a:txBody>
                    <a:bodyPr/>
                    <a:lstStyle/>
                    <a:p>
                      <a:pPr algn="ctr">
                        <a:lnSpc>
                          <a:spcPct val="105000"/>
                        </a:lnSpc>
                      </a:pPr>
                      <a:r>
                        <a:rPr lang="de-AT" sz="2000" b="0" dirty="0">
                          <a:solidFill>
                            <a:schemeClr val="bg1"/>
                          </a:solidFill>
                        </a:rPr>
                        <a:t>Einheit 5 </a:t>
                      </a:r>
                      <a:endParaRPr lang="en-US" sz="2000" b="0" dirty="0">
                        <a:solidFill>
                          <a:schemeClr val="bg1"/>
                        </a:solidFill>
                      </a:endParaRPr>
                    </a:p>
                  </a:txBody>
                  <a:tcPr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4812B"/>
                    </a:solidFill>
                  </a:tcPr>
                </a:tc>
                <a:tc>
                  <a: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de-AT" sz="2000" kern="1200" spc="-10" dirty="0">
                          <a:solidFill>
                            <a:srgbClr val="54812B"/>
                          </a:solidFill>
                          <a:latin typeface="+mn-lt"/>
                          <a:ea typeface="+mn-ea"/>
                          <a:cs typeface="+mn-cs"/>
                        </a:rPr>
                        <a:t>Definition des Projektauftrages; Projektziele; Festlegung des Outputs und der Ausschließungen; Projektschranken;</a:t>
                      </a:r>
                      <a:r>
                        <a:rPr lang="de-AT" sz="2000" kern="1200" baseline="0" dirty="0">
                          <a:solidFill>
                            <a:srgbClr val="54812B"/>
                          </a:solidFill>
                          <a:latin typeface="+mn-lt"/>
                          <a:ea typeface="+mn-ea"/>
                          <a:cs typeface="+mn-cs"/>
                        </a:rPr>
                        <a:t> Projekt-Kick-off </a:t>
                      </a:r>
                      <a:r>
                        <a:rPr lang="de-AT" sz="2000" b="0" kern="1200" dirty="0">
                          <a:solidFill>
                            <a:srgbClr val="BC8F00"/>
                          </a:solidFill>
                          <a:latin typeface="+mn-lt"/>
                          <a:ea typeface="+mn-ea"/>
                          <a:cs typeface="+mn-cs"/>
                        </a:rPr>
                        <a:t>(Erarbeiten eines Projektauftrages)</a:t>
                      </a:r>
                    </a:p>
                  </a:txBody>
                  <a:tcPr marR="0" marT="144000" marB="144000">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AF0F0"/>
                    </a:solidFill>
                  </a:tcPr>
                </a:tc>
                <a:extLst>
                  <a:ext uri="{0D108BD9-81ED-4DB2-BD59-A6C34878D82A}">
                    <a16:rowId xmlns:a16="http://schemas.microsoft.com/office/drawing/2014/main" val="10004"/>
                  </a:ext>
                </a:extLst>
              </a:tr>
            </a:tbl>
          </a:graphicData>
        </a:graphic>
      </p:graphicFrame>
      <p:sp>
        <p:nvSpPr>
          <p:cNvPr id="2" name="Titel 1"/>
          <p:cNvSpPr>
            <a:spLocks noGrp="1"/>
          </p:cNvSpPr>
          <p:nvPr>
            <p:ph type="title"/>
          </p:nvPr>
        </p:nvSpPr>
        <p:spPr/>
        <p:txBody>
          <a:bodyPr/>
          <a:lstStyle/>
          <a:p>
            <a:r>
              <a:rPr lang="de-AT" dirty="0"/>
              <a:t>Inhalte I</a:t>
            </a:r>
            <a:endParaRPr lang="en-US" dirty="0"/>
          </a:p>
        </p:txBody>
      </p:sp>
      <p:sp>
        <p:nvSpPr>
          <p:cNvPr id="4" name="Foliennummernplatzhalter 3"/>
          <p:cNvSpPr>
            <a:spLocks noGrp="1"/>
          </p:cNvSpPr>
          <p:nvPr>
            <p:ph type="sldNum" sz="quarter" idx="11"/>
          </p:nvPr>
        </p:nvSpPr>
        <p:spPr/>
        <p:txBody>
          <a:bodyPr/>
          <a:lstStyle/>
          <a:p>
            <a:fld id="{1B0257E5-75A0-4F46-BAAD-A8D9FF434F26}" type="slidenum">
              <a:rPr lang="en-US" smtClean="0"/>
              <a:pPr/>
              <a:t>9</a:t>
            </a:fld>
            <a:endParaRPr lang="en-US" dirty="0"/>
          </a:p>
        </p:txBody>
      </p:sp>
    </p:spTree>
    <p:extLst>
      <p:ext uri="{BB962C8B-B14F-4D97-AF65-F5344CB8AC3E}">
        <p14:creationId xmlns:p14="http://schemas.microsoft.com/office/powerpoint/2010/main" val="1623830081"/>
      </p:ext>
    </p:extLst>
  </p:cSld>
  <p:clrMapOvr>
    <a:masterClrMapping/>
  </p:clrMapOvr>
  <p:transition>
    <p:zoom/>
  </p:transition>
</p:sld>
</file>

<file path=ppt/theme/theme1.xml><?xml version="1.0" encoding="utf-8"?>
<a:theme xmlns:a="http://schemas.openxmlformats.org/drawingml/2006/main" name="BOKU-Marketing">
  <a:themeElements>
    <a:clrScheme name="">
      <a:dk1>
        <a:srgbClr val="000000"/>
      </a:dk1>
      <a:lt1>
        <a:srgbClr val="FFFFFF"/>
      </a:lt1>
      <a:dk2>
        <a:srgbClr val="A6173B"/>
      </a:dk2>
      <a:lt2>
        <a:srgbClr val="666369"/>
      </a:lt2>
      <a:accent1>
        <a:srgbClr val="DBDADC"/>
      </a:accent1>
      <a:accent2>
        <a:srgbClr val="D49486"/>
      </a:accent2>
      <a:accent3>
        <a:srgbClr val="FFFFFF"/>
      </a:accent3>
      <a:accent4>
        <a:srgbClr val="000000"/>
      </a:accent4>
      <a:accent5>
        <a:srgbClr val="EAEAEB"/>
      </a:accent5>
      <a:accent6>
        <a:srgbClr val="C08679"/>
      </a:accent6>
      <a:hlink>
        <a:srgbClr val="CCCCFF"/>
      </a:hlink>
      <a:folHlink>
        <a:srgbClr val="B5B3B7"/>
      </a:folHlink>
    </a:clrScheme>
    <a:fontScheme name="BOKU-Marketing">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AT" sz="36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OKU-Market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KU-Market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KU-Market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KU-Market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KU-Market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KU-Market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KU-Market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OKU-Marketing 8">
        <a:dk1>
          <a:srgbClr val="000000"/>
        </a:dk1>
        <a:lt1>
          <a:srgbClr val="FFFFFF"/>
        </a:lt1>
        <a:dk2>
          <a:srgbClr val="CE0025"/>
        </a:dk2>
        <a:lt2>
          <a:srgbClr val="464646"/>
        </a:lt2>
        <a:accent1>
          <a:srgbClr val="E1E1E1"/>
        </a:accent1>
        <a:accent2>
          <a:srgbClr val="3333CC"/>
        </a:accent2>
        <a:accent3>
          <a:srgbClr val="FFFFFF"/>
        </a:accent3>
        <a:accent4>
          <a:srgbClr val="000000"/>
        </a:accent4>
        <a:accent5>
          <a:srgbClr val="EEEEEE"/>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G:\UL\ULU\daten\martin\_atexte\boku\Vizerektorat\CD\BOKU-Marketing.ppt</Template>
  <TotalTime>0</TotalTime>
  <Words>1577</Words>
  <Application>Microsoft Office PowerPoint</Application>
  <PresentationFormat>Benutzerdefiniert</PresentationFormat>
  <Paragraphs>220</Paragraphs>
  <Slides>26</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ＭＳ Ｐゴシック</vt:lpstr>
      <vt:lpstr>Arial</vt:lpstr>
      <vt:lpstr>Arial Black</vt:lpstr>
      <vt:lpstr>Arial Narrow</vt:lpstr>
      <vt:lpstr>Corbel</vt:lpstr>
      <vt:lpstr>Wingdings</vt:lpstr>
      <vt:lpstr>BOKU-Marketing</vt:lpstr>
      <vt:lpstr>Projektmanagement</vt:lpstr>
      <vt:lpstr>Organisatorisches und Einstieg</vt:lpstr>
      <vt:lpstr>Übersicht – Einstiegseinheit</vt:lpstr>
      <vt:lpstr>Lehr- und Lernziele</vt:lpstr>
      <vt:lpstr>Learning Outcomes</vt:lpstr>
      <vt:lpstr>Ziele des Anwendungsteils</vt:lpstr>
      <vt:lpstr>Ablauf</vt:lpstr>
      <vt:lpstr>Erwartungen</vt:lpstr>
      <vt:lpstr>Inhalte I</vt:lpstr>
      <vt:lpstr>Inhalte II</vt:lpstr>
      <vt:lpstr>Inhalte III</vt:lpstr>
      <vt:lpstr>Erfahrungen</vt:lpstr>
      <vt:lpstr>Einstiegsübung</vt:lpstr>
      <vt:lpstr>Einstiegsübung</vt:lpstr>
      <vt:lpstr>Reflexion – Start und Konzept</vt:lpstr>
      <vt:lpstr>Einstiegsübung</vt:lpstr>
      <vt:lpstr>Reflexion – Projektplanung</vt:lpstr>
      <vt:lpstr>Einstiegsübung</vt:lpstr>
      <vt:lpstr>Reflexion – Projektdurchführung &amp; -resultate</vt:lpstr>
      <vt:lpstr>Einstiegsübung</vt:lpstr>
      <vt:lpstr>Reflexion – Projektabschluss</vt:lpstr>
      <vt:lpstr>Einstiegsübung</vt:lpstr>
      <vt:lpstr>Reflexion – Projektreview</vt:lpstr>
      <vt:lpstr>Grundfragen zur Aufarbeitung persön-licher Erfahrungen mit einem Projekt</vt:lpstr>
      <vt:lpstr>Resümee</vt:lpstr>
      <vt:lpstr>Erfahrungen</vt:lpstr>
    </vt:vector>
  </TitlesOfParts>
  <Company>ARC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Begleitende Folien (Einheit 1) zum Lehrbuch Projektmanagement. Der erfolgreiche Einstieg. 6. Auflage, 2023, Facultas, Wien, Österreich</dc:title>
  <dc:creator>Hans Karl Wytrzens</dc:creator>
  <cp:lastModifiedBy>Roder C</cp:lastModifiedBy>
  <cp:revision>318</cp:revision>
  <cp:lastPrinted>2014-09-19T10:50:26Z</cp:lastPrinted>
  <dcterms:created xsi:type="dcterms:W3CDTF">2003-09-23T06:28:36Z</dcterms:created>
  <dcterms:modified xsi:type="dcterms:W3CDTF">2023-06-02T08:05:14Z</dcterms:modified>
</cp:coreProperties>
</file>