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39"/>
  </p:notesMasterIdLst>
  <p:handoutMasterIdLst>
    <p:handoutMasterId r:id="rId40"/>
  </p:handoutMasterIdLst>
  <p:sldIdLst>
    <p:sldId id="260" r:id="rId2"/>
    <p:sldId id="334" r:id="rId3"/>
    <p:sldId id="346" r:id="rId4"/>
    <p:sldId id="347" r:id="rId5"/>
    <p:sldId id="310" r:id="rId6"/>
    <p:sldId id="311" r:id="rId7"/>
    <p:sldId id="337" r:id="rId8"/>
    <p:sldId id="349" r:id="rId9"/>
    <p:sldId id="312" r:id="rId10"/>
    <p:sldId id="335" r:id="rId11"/>
    <p:sldId id="336" r:id="rId12"/>
    <p:sldId id="314" r:id="rId13"/>
    <p:sldId id="315" r:id="rId14"/>
    <p:sldId id="313" r:id="rId15"/>
    <p:sldId id="316" r:id="rId16"/>
    <p:sldId id="317" r:id="rId17"/>
    <p:sldId id="318" r:id="rId18"/>
    <p:sldId id="319" r:id="rId19"/>
    <p:sldId id="320" r:id="rId20"/>
    <p:sldId id="321" r:id="rId21"/>
    <p:sldId id="322" r:id="rId22"/>
    <p:sldId id="340" r:id="rId23"/>
    <p:sldId id="352" r:id="rId24"/>
    <p:sldId id="323" r:id="rId25"/>
    <p:sldId id="324" r:id="rId26"/>
    <p:sldId id="325" r:id="rId27"/>
    <p:sldId id="326" r:id="rId28"/>
    <p:sldId id="327" r:id="rId29"/>
    <p:sldId id="345" r:id="rId30"/>
    <p:sldId id="328" r:id="rId31"/>
    <p:sldId id="342" r:id="rId32"/>
    <p:sldId id="343" r:id="rId33"/>
    <p:sldId id="344" r:id="rId34"/>
    <p:sldId id="353" r:id="rId35"/>
    <p:sldId id="351" r:id="rId36"/>
    <p:sldId id="354" r:id="rId37"/>
    <p:sldId id="355" r:id="rId38"/>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D8BFEB"/>
    <a:srgbClr val="ECDFF5"/>
    <a:srgbClr val="E8D9F3"/>
    <a:srgbClr val="EFE5F7"/>
    <a:srgbClr val="C85F09"/>
    <a:srgbClr val="953735"/>
    <a:srgbClr val="BC8F00"/>
    <a:srgbClr val="F7E9E9"/>
    <a:srgbClr val="FC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003" autoAdjust="0"/>
  </p:normalViewPr>
  <p:slideViewPr>
    <p:cSldViewPr>
      <p:cViewPr>
        <p:scale>
          <a:sx n="50" d="100"/>
          <a:sy n="50" d="100"/>
        </p:scale>
        <p:origin x="1433" y="3"/>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0" d="100"/>
          <a:sy n="60" d="100"/>
        </p:scale>
        <p:origin x="1899" y="-11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2488" y="744538"/>
            <a:ext cx="5092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92480" y="4714877"/>
            <a:ext cx="521208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solidFill>
                  <a:schemeClr val="tx1"/>
                </a:solidFill>
              </a:defRPr>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wikipedia.org/wiki/Manage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einer</a:t>
            </a:r>
            <a:r>
              <a:rPr lang="de-DE" baseline="0" dirty="0"/>
              <a:t> ersten kasuistischen, aus individuellen Erfahrungen schöpfenden Annäherung sei ein systematischer Abriss über Grundlagen des Projektmanagements dargelegt.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Synthese</a:t>
            </a:r>
            <a:r>
              <a:rPr lang="de-DE" dirty="0"/>
              <a:t> der Projekt-</a:t>
            </a:r>
            <a:r>
              <a:rPr lang="de-DE" baseline="0" dirty="0"/>
              <a:t> und der Managementdefinition</a:t>
            </a:r>
          </a:p>
          <a:p>
            <a:r>
              <a:rPr lang="de-DE" baseline="0" dirty="0"/>
              <a:t>Wie bei allen zusammengesetzten Hauptworten fungiert der zweite Wortteil als Grundwort; das heißt: Projektmanagement stellt eine </a:t>
            </a:r>
            <a:r>
              <a:rPr lang="de-DE" b="1" baseline="0" dirty="0"/>
              <a:t>spezifische Form des Managements </a:t>
            </a:r>
            <a:r>
              <a:rPr lang="de-DE" baseline="0" dirty="0"/>
              <a:t>dar, nämlich jene, die sich mit </a:t>
            </a:r>
            <a:r>
              <a:rPr lang="de-DE" b="1" baseline="0" dirty="0"/>
              <a:t>einmaligen Vorhaben</a:t>
            </a:r>
            <a:r>
              <a:rPr lang="de-DE" baseline="0" dirty="0"/>
              <a:t> befasst.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254788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Projektmanagement</a:t>
            </a:r>
            <a:r>
              <a:rPr lang="de-DE" baseline="0" dirty="0"/>
              <a:t> umfasst eine </a:t>
            </a:r>
            <a:r>
              <a:rPr lang="de-DE" b="1" baseline="0" dirty="0"/>
              <a:t>Fülle von Einzeltätigkeiten</a:t>
            </a:r>
            <a:endParaRPr lang="en-US" b="1"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83593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472608" cy="4784949"/>
          </a:xfrm>
        </p:spPr>
        <p:txBody>
          <a:bodyPr/>
          <a:lstStyle/>
          <a:p>
            <a:pPr algn="l" eaLnBrk="1" hangingPunct="1"/>
            <a:r>
              <a:rPr lang="de-AT" altLang="en-US" sz="1150" b="1" u="none" dirty="0">
                <a:solidFill>
                  <a:srgbClr val="7030A0"/>
                </a:solidFill>
                <a:ea typeface="ＭＳ Ｐゴシック" pitchFamily="34" charset="-128"/>
              </a:rPr>
              <a:t>Planung</a:t>
            </a:r>
            <a:r>
              <a:rPr lang="de-AT" altLang="en-US" sz="1100" u="none" dirty="0">
                <a:ea typeface="ＭＳ Ｐゴシック" pitchFamily="34" charset="-128"/>
              </a:rPr>
              <a:t>:</a:t>
            </a:r>
            <a:r>
              <a:rPr lang="de-AT" altLang="en-US" sz="1100" u="none" baseline="0" dirty="0">
                <a:ea typeface="ＭＳ Ｐゴシック" pitchFamily="34" charset="-128"/>
              </a:rPr>
              <a:t> betrifft Zeit- und </a:t>
            </a:r>
            <a:r>
              <a:rPr lang="de-AT" altLang="en-US" sz="1100" dirty="0">
                <a:ea typeface="ＭＳ Ｐゴシック" pitchFamily="34" charset="-128"/>
              </a:rPr>
              <a:t>Kostenrahmen, Strukturierung der Arbeiten, Kompetenzen, Durchführbarkeit</a:t>
            </a:r>
          </a:p>
          <a:p>
            <a:pPr algn="l" eaLnBrk="1" hangingPunct="1">
              <a:spcBef>
                <a:spcPts val="600"/>
              </a:spcBef>
            </a:pPr>
            <a:r>
              <a:rPr lang="de-AT" altLang="en-US" sz="1100" b="1" dirty="0">
                <a:ea typeface="ＭＳ Ｐゴシック" pitchFamily="34" charset="-128"/>
              </a:rPr>
              <a:t>Soll Projektleiter nur planen, steuern und kontrollieren (managen) oder auch inhaltlich arbeiten?</a:t>
            </a:r>
          </a:p>
          <a:p>
            <a:pPr algn="l" eaLnBrk="1" hangingPunct="1">
              <a:spcBef>
                <a:spcPts val="600"/>
              </a:spcBef>
            </a:pPr>
            <a:r>
              <a:rPr lang="de-AT" altLang="en-US" sz="1100" dirty="0">
                <a:ea typeface="ＭＳ Ｐゴシック" pitchFamily="34" charset="-128"/>
              </a:rPr>
              <a:t>Kommt auf Inhalt und Größe des Vorhabens an (ob nur 2 Personen mitarbeiten, oder ob wirklich großes </a:t>
            </a:r>
            <a:r>
              <a:rPr lang="de-AT" altLang="en-US" sz="1100" spc="-10" dirty="0">
                <a:ea typeface="ＭＳ Ｐゴシック" pitchFamily="34" charset="-128"/>
              </a:rPr>
              <a:t>Projekt zu bewältigen ist). Je größer das Vorhaben, desto eher wird sich die Leitung auf das Projektmanagement beschränken! </a:t>
            </a:r>
            <a:r>
              <a:rPr lang="de-AT" altLang="en-US" sz="1100" baseline="0" dirty="0">
                <a:ea typeface="ＭＳ Ｐゴシック" pitchFamily="34" charset="-128"/>
              </a:rPr>
              <a:t>Dabei ist es sicher von Vorteil, wenn sich der Projektmanager auch inhaltlich auskennt. </a:t>
            </a:r>
          </a:p>
          <a:p>
            <a:pPr algn="l" eaLnBrk="1" hangingPunct="1">
              <a:spcBef>
                <a:spcPts val="1800"/>
              </a:spcBef>
            </a:pPr>
            <a:r>
              <a:rPr lang="de-AT" altLang="en-US" sz="1150" b="1" dirty="0">
                <a:solidFill>
                  <a:srgbClr val="7030A0"/>
                </a:solidFill>
                <a:ea typeface="ＭＳ Ｐゴシック" pitchFamily="34" charset="-128"/>
              </a:rPr>
              <a:t>Steuerung</a:t>
            </a:r>
            <a:r>
              <a:rPr lang="de-AT" altLang="en-US" sz="1100" dirty="0">
                <a:ea typeface="ＭＳ Ｐゴシック" pitchFamily="34" charset="-128"/>
              </a:rPr>
              <a:t>: Vergleiche Ziele und Soll-Werte mit Ist-Zustand, Monitoring, Korrekturmaßnahmen, Führen und Leiten, Stützen der Motivation </a:t>
            </a:r>
          </a:p>
          <a:p>
            <a:pPr algn="l" eaLnBrk="1" hangingPunct="1">
              <a:spcBef>
                <a:spcPts val="600"/>
              </a:spcBef>
            </a:pPr>
            <a:r>
              <a:rPr lang="de-AT" altLang="en-US" sz="1100" dirty="0">
                <a:ea typeface="ＭＳ Ｐゴシック" pitchFamily="34" charset="-128"/>
              </a:rPr>
              <a:t>Bezogen auf die Motivation lohnt ein Vergleich zwischen </a:t>
            </a:r>
          </a:p>
          <a:p>
            <a:pPr marL="171450" indent="-171450" algn="l" eaLnBrk="1" hangingPunct="1">
              <a:buFont typeface="Arial" panose="020B0604020202020204" pitchFamily="34" charset="0"/>
              <a:buChar char="•"/>
            </a:pPr>
            <a:r>
              <a:rPr lang="de-AT" altLang="en-US" sz="1100" b="1" spc="-10" dirty="0">
                <a:ea typeface="ＭＳ Ｐゴシック" pitchFamily="34" charset="-128"/>
              </a:rPr>
              <a:t>klassischer Organisation</a:t>
            </a:r>
            <a:r>
              <a:rPr lang="de-AT" altLang="en-US" sz="1100" spc="-10" dirty="0">
                <a:ea typeface="ＭＳ Ｐゴシック" pitchFamily="34" charset="-128"/>
              </a:rPr>
              <a:t>: von Vorgesetzten einzelne Arbeitsschritte genau vorgegeben (z.B. wie welche </a:t>
            </a:r>
            <a:r>
              <a:rPr lang="de-AT" altLang="en-US" sz="1100" dirty="0">
                <a:ea typeface="ＭＳ Ｐゴシック" pitchFamily="34" charset="-128"/>
              </a:rPr>
              <a:t>Teile herzurichten und zu einem Sessel zu verleimen sind), so dass kaum Gestaltungsfreiräume und keine Möglichkeiten zur Selbstverwirklichung bleiben, was motivationsbremsend wirken kann,</a:t>
            </a:r>
          </a:p>
          <a:p>
            <a:pPr marL="171450" indent="-171450" algn="l" eaLnBrk="1" hangingPunct="1">
              <a:buFont typeface="Arial" panose="020B0604020202020204" pitchFamily="34" charset="0"/>
              <a:buChar char="•"/>
            </a:pPr>
            <a:r>
              <a:rPr lang="de-AT" altLang="en-US" sz="1100" b="1" dirty="0">
                <a:ea typeface="ＭＳ Ｐゴシック" pitchFamily="34" charset="-128"/>
              </a:rPr>
              <a:t>Projektorganisation</a:t>
            </a:r>
            <a:r>
              <a:rPr lang="de-AT" altLang="en-US" sz="1100" dirty="0">
                <a:ea typeface="ＭＳ Ｐゴシック" pitchFamily="34" charset="-128"/>
              </a:rPr>
              <a:t>: ist ergebnisorientiert, Vorgabe eines angestrebten Resultates bzw. Produktes (z.B. Erstellung einer Sitzgelegenheit); für die Realisierung werden bewusst mehrere verschiedene Wege offen gelassen, Teammitglieder dürfen sich viel stärker einbringen, was motivationsfördernd wirken kann.</a:t>
            </a:r>
          </a:p>
          <a:p>
            <a:pPr algn="l" eaLnBrk="1" hangingPunct="1">
              <a:spcBef>
                <a:spcPts val="1800"/>
              </a:spcBef>
            </a:pPr>
            <a:r>
              <a:rPr lang="de-AT" altLang="en-US" sz="1150" b="1" dirty="0">
                <a:solidFill>
                  <a:srgbClr val="7030A0"/>
                </a:solidFill>
                <a:ea typeface="ＭＳ Ｐゴシック" pitchFamily="34" charset="-128"/>
              </a:rPr>
              <a:t>Kontrolle</a:t>
            </a:r>
            <a:r>
              <a:rPr lang="de-AT" altLang="en-US" sz="1100" dirty="0">
                <a:ea typeface="ＭＳ Ｐゴシック" pitchFamily="34" charset="-128"/>
              </a:rPr>
              <a:t>: wieweit sind Vorgaben erfüllt (z.B. Arbeitspakete) und umgesetzt? Überwachen von Planung und Steuerung</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187771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eaLnBrk="1" hangingPunct="1">
              <a:spcAft>
                <a:spcPts val="1200"/>
              </a:spcAft>
            </a:pPr>
            <a:r>
              <a:rPr lang="de-AT" kern="1200" cap="none" baseline="0" dirty="0">
                <a:solidFill>
                  <a:schemeClr val="tx1"/>
                </a:solidFill>
                <a:effectLst/>
              </a:rPr>
              <a:t>Abbildung in Anlehnung an </a:t>
            </a:r>
            <a:r>
              <a:rPr lang="de-AT" kern="1200" cap="small" baseline="0" dirty="0">
                <a:solidFill>
                  <a:schemeClr val="tx1"/>
                </a:solidFill>
                <a:effectLst/>
              </a:rPr>
              <a:t>Burghardt</a:t>
            </a:r>
            <a:r>
              <a:rPr lang="de-AT" kern="1200" baseline="0" dirty="0">
                <a:solidFill>
                  <a:schemeClr val="tx1"/>
                </a:solidFill>
                <a:effectLst/>
              </a:rPr>
              <a:t> 2007, 17</a:t>
            </a:r>
          </a:p>
          <a:p>
            <a:pPr eaLnBrk="1" hangingPunct="1">
              <a:spcBef>
                <a:spcPts val="600"/>
              </a:spcBef>
            </a:pPr>
            <a:r>
              <a:rPr lang="de-AT" kern="1200" baseline="0" dirty="0">
                <a:solidFill>
                  <a:schemeClr val="tx1"/>
                </a:solidFill>
                <a:effectLst/>
              </a:rPr>
              <a:t>Die verschiedenen Teilaufgaben der Projektmanagements greifen in einer Art Regelkreis während</a:t>
            </a:r>
            <a:r>
              <a:rPr lang="de-AT" kern="1200" dirty="0">
                <a:solidFill>
                  <a:schemeClr val="tx1"/>
                </a:solidFill>
                <a:effectLst/>
              </a:rPr>
              <a:t> des Projektablaufes mehrfach ineinander.</a:t>
            </a:r>
          </a:p>
          <a:p>
            <a:pPr eaLnBrk="1" hangingPunct="1">
              <a:spcBef>
                <a:spcPts val="600"/>
              </a:spcBef>
            </a:pPr>
            <a:r>
              <a:rPr lang="de-AT" baseline="0" dirty="0"/>
              <a:t>Im</a:t>
            </a:r>
            <a:r>
              <a:rPr lang="de-AT" dirty="0"/>
              <a:t> Rahmen der Phasen des Projektes werden zunächst </a:t>
            </a:r>
            <a:r>
              <a:rPr lang="de-AT" b="1" dirty="0"/>
              <a:t>Soll-Werte festgelegt</a:t>
            </a:r>
            <a:r>
              <a:rPr lang="de-AT" dirty="0"/>
              <a:t>. Dies geschieht zu Beginn im Prinzip durch die Ziele, wie sie in der Projektauftragsdefinition fixiert sind; näher detailliert werden die Soll-Werte bei der Projektplanung.</a:t>
            </a:r>
          </a:p>
          <a:p>
            <a:pPr>
              <a:spcBef>
                <a:spcPts val="600"/>
              </a:spcBef>
            </a:pPr>
            <a:r>
              <a:rPr lang="de-AT" altLang="en-US" spc="-10" dirty="0">
                <a:ea typeface="ＭＳ Ｐゴシック" pitchFamily="34" charset="-128"/>
              </a:rPr>
              <a:t>Im Zuge der Durchführung werden </a:t>
            </a:r>
            <a:r>
              <a:rPr lang="de-AT" altLang="en-US" b="1" spc="-10" dirty="0">
                <a:ea typeface="ＭＳ Ｐゴシック" pitchFamily="34" charset="-128"/>
              </a:rPr>
              <a:t>Soll und Ist verglichen</a:t>
            </a:r>
            <a:r>
              <a:rPr lang="de-AT" altLang="en-US" spc="-10" dirty="0">
                <a:ea typeface="ＭＳ Ｐゴシック" pitchFamily="34" charset="-128"/>
              </a:rPr>
              <a:t>. Wenn Soll und Ist nicht übereinstimmen</a:t>
            </a:r>
            <a:r>
              <a:rPr lang="de-AT" altLang="en-US" dirty="0">
                <a:ea typeface="ＭＳ Ｐゴシック" pitchFamily="34" charset="-128"/>
              </a:rPr>
              <a:t>, </a:t>
            </a:r>
            <a:r>
              <a:rPr lang="de-AT" altLang="en-US" spc="-20" dirty="0">
                <a:ea typeface="ＭＳ Ｐゴシック" pitchFamily="34" charset="-128"/>
              </a:rPr>
              <a:t>greift man auf </a:t>
            </a:r>
            <a:r>
              <a:rPr lang="de-AT" altLang="en-US" b="1" spc="-20" dirty="0">
                <a:ea typeface="ＭＳ Ｐゴシック" pitchFamily="34" charset="-128"/>
              </a:rPr>
              <a:t>Steuerungsmaßnahmen</a:t>
            </a:r>
            <a:r>
              <a:rPr lang="de-AT" altLang="en-US" spc="-20" dirty="0">
                <a:ea typeface="ＭＳ Ｐゴシック" pitchFamily="34" charset="-128"/>
              </a:rPr>
              <a:t> zurück, woraus wieder </a:t>
            </a:r>
            <a:r>
              <a:rPr lang="de-AT" altLang="en-US" b="1" spc="-20" dirty="0">
                <a:ea typeface="ＭＳ Ｐゴシック" pitchFamily="34" charset="-128"/>
              </a:rPr>
              <a:t>Änderungen in der Projektplanung </a:t>
            </a:r>
            <a:r>
              <a:rPr lang="de-AT" altLang="en-US" dirty="0">
                <a:ea typeface="ＭＳ Ｐゴシック" pitchFamily="34" charset="-128"/>
              </a:rPr>
              <a:t>resultieren usf. </a:t>
            </a:r>
            <a:r>
              <a:rPr lang="de-AT" altLang="en-US" b="1" dirty="0">
                <a:ea typeface="ＭＳ Ｐゴシック" pitchFamily="34" charset="-128"/>
              </a:rPr>
              <a:t>bis</a:t>
            </a:r>
            <a:r>
              <a:rPr lang="de-AT" altLang="en-US" dirty="0">
                <a:ea typeface="ＭＳ Ｐゴシック" pitchFamily="34" charset="-128"/>
              </a:rPr>
              <a:t> die erwünschten (allenfalls während der Laufzeit auch veränderten) Ziele und </a:t>
            </a:r>
            <a:r>
              <a:rPr lang="de-AT" altLang="en-US" b="1" dirty="0">
                <a:ea typeface="ＭＳ Ｐゴシック" pitchFamily="34" charset="-128"/>
              </a:rPr>
              <a:t>Ergebnisse erreicht </a:t>
            </a:r>
            <a:r>
              <a:rPr lang="de-AT" altLang="en-US" dirty="0">
                <a:ea typeface="ＭＳ Ｐゴシック" pitchFamily="34" charset="-128"/>
              </a:rPr>
              <a:t>sind, sodass man zum Projektabschluss kommt.</a:t>
            </a:r>
          </a:p>
          <a:p>
            <a:pPr>
              <a:spcBef>
                <a:spcPts val="600"/>
              </a:spcBef>
            </a:pPr>
            <a:r>
              <a:rPr lang="de-AT" altLang="en-US" dirty="0">
                <a:ea typeface="ＭＳ Ｐゴシック" pitchFamily="34" charset="-128"/>
              </a:rPr>
              <a:t>Das Projektmanagement stellt sich also als </a:t>
            </a:r>
            <a:r>
              <a:rPr lang="de-AT" altLang="en-US" b="1" dirty="0">
                <a:ea typeface="ＭＳ Ｐゴシック" pitchFamily="34" charset="-128"/>
              </a:rPr>
              <a:t>dynamischer Prozess </a:t>
            </a:r>
            <a:r>
              <a:rPr lang="de-AT" altLang="en-US" dirty="0">
                <a:ea typeface="ＭＳ Ｐゴシック" pitchFamily="34" charset="-128"/>
              </a:rPr>
              <a:t>dar, der mit regelmäßigen Soll-Ist-Vergleichen arbeitet. Das Projektmanagement hat laufend stattzufinden, denn ansonsten droht ein Vorhaben unbemerkt aus dem Ruder zu laufen.</a:t>
            </a:r>
            <a:endParaRPr lang="de-AT" altLang="en-US" b="1" dirty="0">
              <a:ea typeface="ＭＳ Ｐゴシック" pitchFamily="34" charset="-128"/>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320113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603281"/>
            <a:ext cx="5256584" cy="4578822"/>
          </a:xfrm>
        </p:spPr>
        <p:txBody>
          <a:bodyPr/>
          <a:lstStyle/>
          <a:p>
            <a:pPr eaLnBrk="1" hangingPunct="1"/>
            <a:r>
              <a:rPr lang="de-AT" altLang="en-US" sz="1100" dirty="0">
                <a:ea typeface="ＭＳ Ｐゴシック" pitchFamily="34" charset="-128"/>
              </a:rPr>
              <a:t>Sehr </a:t>
            </a:r>
            <a:r>
              <a:rPr lang="de-AT" altLang="en-US" sz="1100" b="1" dirty="0">
                <a:ea typeface="ＭＳ Ｐゴシック" pitchFamily="34" charset="-128"/>
              </a:rPr>
              <a:t>universell</a:t>
            </a:r>
            <a:r>
              <a:rPr lang="de-AT" altLang="en-US" sz="1100" dirty="0">
                <a:ea typeface="ＭＳ Ｐゴシック" pitchFamily="34" charset="-128"/>
              </a:rPr>
              <a:t> einsetzbar:</a:t>
            </a:r>
          </a:p>
          <a:p>
            <a:pPr marL="171450" indent="-171450" eaLnBrk="1" hangingPunct="1">
              <a:buFont typeface="Arial" panose="020B0604020202020204" pitchFamily="34" charset="0"/>
              <a:buChar char="•"/>
            </a:pPr>
            <a:r>
              <a:rPr lang="de-AT" altLang="en-US" sz="1100" dirty="0">
                <a:ea typeface="ＭＳ Ｐゴシック" pitchFamily="34" charset="-128"/>
              </a:rPr>
              <a:t>sowohl im </a:t>
            </a:r>
            <a:r>
              <a:rPr lang="de-AT" altLang="en-US" sz="1100" b="1" dirty="0">
                <a:ea typeface="ＭＳ Ｐゴシック" pitchFamily="34" charset="-128"/>
              </a:rPr>
              <a:t>kommerziellen</a:t>
            </a:r>
            <a:r>
              <a:rPr lang="de-AT" altLang="en-US" sz="1100" dirty="0">
                <a:ea typeface="ＭＳ Ｐゴシック" pitchFamily="34" charset="-128"/>
              </a:rPr>
              <a:t>,</a:t>
            </a:r>
          </a:p>
          <a:p>
            <a:pPr marL="171450" indent="-171450" eaLnBrk="1" hangingPunct="1">
              <a:buFont typeface="Arial" panose="020B0604020202020204" pitchFamily="34" charset="0"/>
              <a:buChar char="•"/>
            </a:pPr>
            <a:r>
              <a:rPr lang="de-AT" altLang="en-US" sz="1100" dirty="0">
                <a:ea typeface="ＭＳ Ｐゴシック" pitchFamily="34" charset="-128"/>
              </a:rPr>
              <a:t>als auch im </a:t>
            </a:r>
            <a:r>
              <a:rPr lang="de-AT" altLang="en-US" sz="1100" b="1" dirty="0">
                <a:ea typeface="ＭＳ Ｐゴシック" pitchFamily="34" charset="-128"/>
              </a:rPr>
              <a:t>Non-Profit-Bereich</a:t>
            </a:r>
            <a:r>
              <a:rPr lang="de-AT" altLang="en-US" sz="1100" baseline="0" dirty="0">
                <a:ea typeface="ＭＳ Ｐゴシック" pitchFamily="34" charset="-128"/>
              </a:rPr>
              <a:t> (z.B. diverse Hilfsprojekte).</a:t>
            </a:r>
          </a:p>
          <a:p>
            <a:pPr algn="l" eaLnBrk="1" hangingPunct="1">
              <a:spcBef>
                <a:spcPts val="600"/>
              </a:spcBef>
            </a:pPr>
            <a:r>
              <a:rPr lang="de-AT" altLang="en-US" sz="1100" baseline="0" dirty="0">
                <a:ea typeface="ＭＳ Ｐゴシック" pitchFamily="34" charset="-128"/>
              </a:rPr>
              <a:t>Manche Branchen organisieren ihre Arbeit vorwiegend als Projekte, so z.B. Architektur &amp; Bauwesen, Entwicklungshilfe, IT-Sektor.</a:t>
            </a:r>
          </a:p>
          <a:p>
            <a:pPr eaLnBrk="1" hangingPunct="1">
              <a:spcBef>
                <a:spcPts val="600"/>
              </a:spcBef>
            </a:pPr>
            <a:r>
              <a:rPr lang="de-AT" altLang="en-US" sz="1100" spc="-20" dirty="0">
                <a:ea typeface="ＭＳ Ｐゴシック" pitchFamily="34" charset="-128"/>
              </a:rPr>
              <a:t>Manche Konzerne wie Siemens setzen im Unternehmensbereich hauptsächlich auf Projektorganisation</a:t>
            </a:r>
            <a:r>
              <a:rPr lang="de-AT" altLang="en-US" sz="1100" baseline="0" dirty="0">
                <a:ea typeface="ＭＳ Ｐゴシック" pitchFamily="34" charset="-128"/>
              </a:rPr>
              <a:t>.</a:t>
            </a:r>
          </a:p>
          <a:p>
            <a:pPr algn="l" eaLnBrk="1" hangingPunct="1">
              <a:spcBef>
                <a:spcPts val="600"/>
              </a:spcBef>
            </a:pPr>
            <a:r>
              <a:rPr lang="de-AT" altLang="en-US" sz="1100" baseline="0" dirty="0">
                <a:ea typeface="ＭＳ Ｐゴシック" pitchFamily="34" charset="-128"/>
              </a:rPr>
              <a:t>Manche Typen von Vorhaben werden fast nur mehr als Projekte organisiert, z.B.: Sportereignisse, kulturelle Großevents, Filmdrehs, Theaterproduktionen.</a:t>
            </a:r>
          </a:p>
          <a:p>
            <a:pPr eaLnBrk="1" hangingPunct="1">
              <a:spcBef>
                <a:spcPts val="600"/>
              </a:spcBef>
            </a:pPr>
            <a:r>
              <a:rPr lang="de-AT" altLang="en-US" sz="1100" b="1" baseline="0" dirty="0">
                <a:ea typeface="ＭＳ Ｐゴシック" pitchFamily="34" charset="-128"/>
              </a:rPr>
              <a:t>Nicht für Projekte </a:t>
            </a:r>
            <a:r>
              <a:rPr lang="de-AT" altLang="en-US" sz="1100" baseline="0" dirty="0">
                <a:ea typeface="ＭＳ Ｐゴシック" pitchFamily="34" charset="-128"/>
              </a:rPr>
              <a:t>geeignet: </a:t>
            </a:r>
          </a:p>
          <a:p>
            <a:pPr marL="171450" indent="-171450" algn="l" eaLnBrk="1" hangingPunct="1">
              <a:buFont typeface="Arial" panose="020B0604020202020204" pitchFamily="34" charset="0"/>
              <a:buChar char="•"/>
            </a:pPr>
            <a:r>
              <a:rPr lang="de-AT" altLang="en-US" sz="1100" baseline="0" dirty="0">
                <a:ea typeface="ＭＳ Ｐゴシック" pitchFamily="34" charset="-128"/>
              </a:rPr>
              <a:t>Herausforderungen, die unter höchstem Zeitdruck zu bewältigen</a:t>
            </a:r>
            <a:r>
              <a:rPr lang="de-AT" altLang="en-US" sz="1100" dirty="0">
                <a:ea typeface="ＭＳ Ｐゴシック" pitchFamily="34" charset="-128"/>
              </a:rPr>
              <a:t> sind. </a:t>
            </a:r>
            <a:r>
              <a:rPr lang="de-AT" altLang="en-US" sz="1100" baseline="0" dirty="0">
                <a:ea typeface="ＭＳ Ｐゴシック" pitchFamily="34" charset="-128"/>
              </a:rPr>
              <a:t>Etwa Einsatz von Rettung</a:t>
            </a:r>
            <a:r>
              <a:rPr lang="de-AT" altLang="en-US" dirty="0">
                <a:ea typeface="ＭＳ Ｐゴシック" pitchFamily="34" charset="-128"/>
              </a:rPr>
              <a:t> oder</a:t>
            </a:r>
            <a:r>
              <a:rPr lang="de-AT" altLang="en-US" sz="1100" baseline="0" dirty="0">
                <a:ea typeface="ＭＳ Ｐゴシック" pitchFamily="34" charset="-128"/>
              </a:rPr>
              <a:t> Feuerwehr, weil sie sehr schnell reagieren müssen und im Ernstfall mit eingespielten Routinen viel effizienter sind. Bei Katastrophe oder wenn es brennt</a:t>
            </a:r>
            <a:r>
              <a:rPr lang="de-AT" altLang="en-US" dirty="0">
                <a:ea typeface="ＭＳ Ｐゴシック" pitchFamily="34" charset="-128"/>
              </a:rPr>
              <a:t>, dauert der </a:t>
            </a:r>
            <a:r>
              <a:rPr lang="de-AT" altLang="en-US" sz="1100" baseline="0" dirty="0">
                <a:ea typeface="ＭＳ Ｐゴシック" pitchFamily="34" charset="-128"/>
              </a:rPr>
              <a:t>Aufbau einer Projektorganisation mit  Planen, Zielfestlegung und Teambildung viel zu lange.</a:t>
            </a:r>
          </a:p>
          <a:p>
            <a:pPr marL="171450" indent="-171450" algn="l" eaLnBrk="1" hangingPunct="1">
              <a:buFont typeface="Arial" panose="020B0604020202020204" pitchFamily="34" charset="0"/>
              <a:buChar char="•"/>
            </a:pPr>
            <a:r>
              <a:rPr lang="de-AT" altLang="en-US" sz="1100" baseline="0" dirty="0">
                <a:ea typeface="ＭＳ Ｐゴシック" pitchFamily="34" charset="-128"/>
              </a:rPr>
              <a:t>Staatsverwaltung (hierarchisch), wo es um die standardisierte Abwicklung von permanenten Aufgaben geht [z.B. Steuern </a:t>
            </a:r>
            <a:r>
              <a:rPr lang="de-AT" altLang="en-US" sz="1100" b="0" baseline="0" dirty="0">
                <a:ea typeface="ＭＳ Ｐゴシック" pitchFamily="34" charset="-128"/>
              </a:rPr>
              <a:t>eintreiben]; in solchen Fällen will/muss </a:t>
            </a:r>
            <a:r>
              <a:rPr lang="de-AT" altLang="en-US" dirty="0">
                <a:ea typeface="ＭＳ Ｐゴシック" pitchFamily="34" charset="-128"/>
              </a:rPr>
              <a:t>jeder gleich </a:t>
            </a:r>
            <a:r>
              <a:rPr lang="de-AT" altLang="en-US" sz="1100" b="0" baseline="0" dirty="0">
                <a:ea typeface="ＭＳ Ｐゴシック" pitchFamily="34" charset="-128"/>
              </a:rPr>
              <a:t>behandelt werden nach einheitlichen Gesetzen und genormten Verfahren.</a:t>
            </a:r>
          </a:p>
          <a:p>
            <a:pPr algn="l" eaLnBrk="1" hangingPunct="1">
              <a:spcBef>
                <a:spcPts val="600"/>
              </a:spcBef>
            </a:pPr>
            <a:r>
              <a:rPr lang="de-AT" altLang="en-US" sz="1100" b="1" baseline="0" dirty="0">
                <a:ea typeface="ＭＳ Ｐゴシック" pitchFamily="34" charset="-128"/>
              </a:rPr>
              <a:t>Projektmanagement</a:t>
            </a:r>
            <a:r>
              <a:rPr lang="de-AT" altLang="en-US" sz="1100" b="0" baseline="0" dirty="0">
                <a:ea typeface="ＭＳ Ｐゴシック" pitchFamily="34" charset="-128"/>
              </a:rPr>
              <a:t> hat sich in überaus zahlreichen Fällen </a:t>
            </a:r>
            <a:r>
              <a:rPr lang="de-AT" altLang="en-US" sz="1100" b="1" baseline="0" dirty="0">
                <a:ea typeface="ＭＳ Ｐゴシック" pitchFamily="34" charset="-128"/>
              </a:rPr>
              <a:t>bewährt</a:t>
            </a:r>
            <a:r>
              <a:rPr lang="de-AT" altLang="en-US" sz="1100" b="0" baseline="0" dirty="0">
                <a:ea typeface="ＭＳ Ｐゴシック" pitchFamily="34" charset="-128"/>
              </a:rPr>
              <a:t>, gewährt </a:t>
            </a:r>
            <a:r>
              <a:rPr lang="de-AT" altLang="en-US" sz="1100" b="1" baseline="0" dirty="0">
                <a:ea typeface="ＭＳ Ｐゴシック" pitchFamily="34" charset="-128"/>
              </a:rPr>
              <a:t>dennoch keine Erfolgsgarantie</a:t>
            </a:r>
            <a:r>
              <a:rPr lang="de-AT" altLang="en-US" sz="1100" baseline="0" dirty="0">
                <a:ea typeface="ＭＳ Ｐゴシック" pitchFamily="34" charset="-128"/>
              </a:rPr>
              <a:t>!</a:t>
            </a:r>
            <a:endParaRPr lang="de-AT" altLang="en-US" sz="1100" b="1" dirty="0">
              <a:ea typeface="ＭＳ Ｐゴシック" pitchFamily="34" charset="-128"/>
            </a:endParaRPr>
          </a:p>
        </p:txBody>
      </p:sp>
      <p:sp>
        <p:nvSpPr>
          <p:cNvPr id="5" name="Foliennummernplatzhalter 4"/>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272208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2" y="4714877"/>
            <a:ext cx="5256584" cy="4467225"/>
          </a:xfrm>
        </p:spPr>
        <p:txBody>
          <a:bodyPr/>
          <a:lstStyle/>
          <a:p>
            <a:pPr algn="l" eaLnBrk="1" hangingPunct="1">
              <a:spcBef>
                <a:spcPts val="600"/>
              </a:spcBef>
            </a:pPr>
            <a:r>
              <a:rPr lang="de-AT" altLang="en-US" dirty="0">
                <a:ea typeface="ＭＳ Ｐゴシック" pitchFamily="34" charset="-128"/>
              </a:rPr>
              <a:t>Grafik visualisiert </a:t>
            </a:r>
            <a:r>
              <a:rPr lang="de-AT" altLang="en-US" b="1" dirty="0">
                <a:ea typeface="ＭＳ Ｐゴシック" pitchFamily="34" charset="-128"/>
              </a:rPr>
              <a:t>Kernherausforderung</a:t>
            </a:r>
            <a:r>
              <a:rPr lang="de-AT" altLang="en-US" dirty="0">
                <a:ea typeface="ＭＳ Ｐゴシック" pitchFamily="34" charset="-128"/>
              </a:rPr>
              <a:t> des Projektmanagements. Qualitäts-, Zeit- und Kosten-ziele sind in eine </a:t>
            </a:r>
            <a:r>
              <a:rPr lang="de-AT" altLang="en-US" b="1" dirty="0">
                <a:ea typeface="ＭＳ Ｐゴシック" pitchFamily="34" charset="-128"/>
              </a:rPr>
              <a:t>ausgewogene Relation </a:t>
            </a:r>
            <a:r>
              <a:rPr lang="de-AT" altLang="en-US" dirty="0">
                <a:ea typeface="ＭＳ Ｐゴシック" pitchFamily="34" charset="-128"/>
              </a:rPr>
              <a:t>zueinander zu bringen. Das heißt, die Ziele sind aneinander anzupassen.</a:t>
            </a:r>
          </a:p>
          <a:p>
            <a:pPr algn="l" eaLnBrk="1" hangingPunct="1">
              <a:spcBef>
                <a:spcPts val="600"/>
              </a:spcBef>
            </a:pPr>
            <a:r>
              <a:rPr lang="de-AT" altLang="en-US" dirty="0">
                <a:ea typeface="ＭＳ Ｐゴシック" pitchFamily="34" charset="-128"/>
              </a:rPr>
              <a:t>Was passiert z.B. wenn das Zeitziel verschoben wird, wenn man schneller fertig werden soll, als ursprünglich gedacht, aber die Qualität gleich bleiben muss. Dann wird man wohl oder übel mehr Ressourcen einzusetzen haben, als zunächst vorgesehen war.</a:t>
            </a:r>
          </a:p>
          <a:p>
            <a:pPr algn="l" eaLnBrk="1" hangingPunct="1">
              <a:spcBef>
                <a:spcPts val="600"/>
              </a:spcBef>
            </a:pPr>
            <a:r>
              <a:rPr lang="de-AT" altLang="en-US" dirty="0">
                <a:ea typeface="ＭＳ Ｐゴシック" pitchFamily="34" charset="-128"/>
              </a:rPr>
              <a:t>Das Dreieck ist gleichseitig dargestellt, weil man versucht, dem ökonomischen Prinzip folgend, jede Seite zu minimieren (kürzeste Dauer, wenigsten Ressourcen, kleinster Umgang).</a:t>
            </a:r>
          </a:p>
          <a:p>
            <a:pPr algn="l" eaLnBrk="1" hangingPunct="1">
              <a:spcBef>
                <a:spcPts val="600"/>
              </a:spcBef>
            </a:pPr>
            <a:r>
              <a:rPr lang="de-AT" altLang="en-US" i="1" dirty="0">
                <a:ea typeface="ＭＳ Ｐゴシック" pitchFamily="34" charset="-128"/>
              </a:rPr>
              <a:t>Praktisches Anwendungsbeispiel</a:t>
            </a:r>
            <a:r>
              <a:rPr lang="de-AT" altLang="en-US" dirty="0">
                <a:ea typeface="ＭＳ Ｐゴシック" pitchFamily="34" charset="-128"/>
              </a:rPr>
              <a:t>: Jemand will nach Rom reisen. Wenn das zu minimalen Kosten geschehen soll, dann kann man zu Fuß gehen, wofür man jedoch einen sehr hohen Zeitbedarf ansetzen muss. Wenn jemand sehr rasch (etwa noch am selben Tag) dorthin gelangen möchte, wird man keine </a:t>
            </a:r>
            <a:r>
              <a:rPr lang="de-AT" altLang="en-US" spc="-10" dirty="0">
                <a:ea typeface="ＭＳ Ｐゴシック" pitchFamily="34" charset="-128"/>
              </a:rPr>
              <a:t>Kosten scheuen dürfen und vielleicht einen Privatjet chartern müssen. Sofern man weder ausreichend </a:t>
            </a:r>
            <a:r>
              <a:rPr lang="de-AT" altLang="en-US" dirty="0">
                <a:ea typeface="ＭＳ Ｐゴシック" pitchFamily="34" charset="-128"/>
              </a:rPr>
              <a:t>Zeit noch genügend Geld hat, wird man das Reiseziel ändern und sich vielleicht mit einem Ausflug in die Nachbarstadt begnügen müssen.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340649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eaLnBrk="1" hangingPunct="1">
              <a:spcBef>
                <a:spcPts val="600"/>
              </a:spcBef>
              <a:spcAft>
                <a:spcPts val="1200"/>
              </a:spcAft>
            </a:pPr>
            <a:r>
              <a:rPr lang="de-AT" kern="1200" baseline="0" dirty="0">
                <a:solidFill>
                  <a:schemeClr val="tx1"/>
                </a:solidFill>
                <a:effectLst/>
              </a:rPr>
              <a:t>(nach </a:t>
            </a:r>
            <a:r>
              <a:rPr lang="de-AT" kern="1200" cap="small" baseline="0" dirty="0">
                <a:solidFill>
                  <a:schemeClr val="tx1"/>
                </a:solidFill>
                <a:effectLst/>
              </a:rPr>
              <a:t>Richman</a:t>
            </a:r>
            <a:r>
              <a:rPr lang="de-AT" kern="1200" baseline="0" dirty="0">
                <a:solidFill>
                  <a:schemeClr val="tx1"/>
                </a:solidFill>
                <a:effectLst/>
              </a:rPr>
              <a:t>, 2002, </a:t>
            </a:r>
            <a:r>
              <a:rPr lang="de-AT" kern="1200" cap="small" baseline="0" dirty="0">
                <a:solidFill>
                  <a:schemeClr val="tx1"/>
                </a:solidFill>
                <a:effectLst/>
              </a:rPr>
              <a:t>Garel</a:t>
            </a:r>
            <a:r>
              <a:rPr lang="de-AT" kern="1200" baseline="0" dirty="0">
                <a:solidFill>
                  <a:schemeClr val="tx1"/>
                </a:solidFill>
                <a:effectLst/>
              </a:rPr>
              <a:t>, 2003, ergänzt und modifiziert)</a:t>
            </a:r>
            <a:endParaRPr lang="de-DE" dirty="0">
              <a:ea typeface="ＭＳ Ｐゴシック" pitchFamily="34" charset="-128"/>
            </a:endParaRPr>
          </a:p>
          <a:p>
            <a:pPr eaLnBrk="1" hangingPunct="1">
              <a:spcBef>
                <a:spcPts val="600"/>
              </a:spcBef>
            </a:pPr>
            <a:r>
              <a:rPr lang="de-AT" kern="1200" baseline="0" dirty="0">
                <a:solidFill>
                  <a:schemeClr val="tx1"/>
                </a:solidFill>
                <a:effectLst/>
              </a:rPr>
              <a:t>Die Einmaligkeit von</a:t>
            </a:r>
            <a:r>
              <a:rPr lang="de-AT" kern="1200" dirty="0">
                <a:solidFill>
                  <a:schemeClr val="tx1"/>
                </a:solidFill>
                <a:effectLst/>
              </a:rPr>
              <a:t> Projekten wirkt sich in vielfacher Hinsicht auf die Arbeitsweise aus und hebt die Projektarbeit deutlich von Routinetätigkeiten ab.</a:t>
            </a:r>
            <a:endParaRPr lang="de-AT" kern="1200" baseline="0" dirty="0">
              <a:solidFill>
                <a:schemeClr val="tx1"/>
              </a:solidFill>
              <a:effectLst/>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223896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472608" cy="4712940"/>
          </a:xfrm>
        </p:spPr>
        <p:txBody>
          <a:bodyPr/>
          <a:lstStyle/>
          <a:p>
            <a:pPr algn="l" eaLnBrk="1" hangingPunct="1">
              <a:lnSpc>
                <a:spcPts val="1100"/>
              </a:lnSpc>
              <a:spcBef>
                <a:spcPts val="500"/>
              </a:spcBef>
              <a:spcAft>
                <a:spcPts val="1200"/>
              </a:spcAft>
            </a:pPr>
            <a:r>
              <a:rPr lang="de-AT" kern="1200" baseline="0" dirty="0">
                <a:solidFill>
                  <a:schemeClr val="tx1"/>
                </a:solidFill>
                <a:effectLst/>
              </a:rPr>
              <a:t>(in Anlehnung an </a:t>
            </a:r>
            <a:r>
              <a:rPr lang="de-AT" kern="1200" cap="small" baseline="0" dirty="0">
                <a:solidFill>
                  <a:schemeClr val="tx1"/>
                </a:solidFill>
                <a:effectLst/>
              </a:rPr>
              <a:t>Litke</a:t>
            </a:r>
            <a:r>
              <a:rPr lang="de-AT" kern="1200" baseline="0" dirty="0">
                <a:solidFill>
                  <a:schemeClr val="tx1"/>
                </a:solidFill>
                <a:effectLst/>
              </a:rPr>
              <a:t> 2004, 23</a:t>
            </a:r>
            <a:r>
              <a:rPr lang="de-AT" sz="1050" kern="1200" baseline="0" dirty="0">
                <a:solidFill>
                  <a:schemeClr val="tx1"/>
                </a:solidFill>
                <a:effectLst/>
              </a:rPr>
              <a:t>, ergänzt)</a:t>
            </a:r>
          </a:p>
          <a:p>
            <a:pPr algn="l" eaLnBrk="1" hangingPunct="1">
              <a:lnSpc>
                <a:spcPts val="1100"/>
              </a:lnSpc>
              <a:spcBef>
                <a:spcPts val="0"/>
              </a:spcBef>
            </a:pPr>
            <a:r>
              <a:rPr lang="de-AT" altLang="en-US" sz="1050" b="1" dirty="0">
                <a:ea typeface="ＭＳ Ｐゴシック" pitchFamily="34" charset="-128"/>
              </a:rPr>
              <a:t>Historischer Rückblick</a:t>
            </a:r>
          </a:p>
          <a:p>
            <a:pPr marL="171450" indent="-171450" algn="l" eaLnBrk="1" hangingPunct="1">
              <a:lnSpc>
                <a:spcPts val="1100"/>
              </a:lnSpc>
              <a:spcBef>
                <a:spcPts val="100"/>
              </a:spcBef>
              <a:buFont typeface="Arial" panose="020B0604020202020204" pitchFamily="34" charset="0"/>
              <a:buChar char="•"/>
            </a:pPr>
            <a:r>
              <a:rPr lang="de-AT" altLang="en-US" sz="1050" dirty="0">
                <a:ea typeface="ＭＳ Ｐゴシック" pitchFamily="34" charset="-128"/>
              </a:rPr>
              <a:t>Wann hat Projektmanagement angefangen? </a:t>
            </a:r>
          </a:p>
          <a:p>
            <a:pPr marL="171450" indent="-171450" algn="l" eaLnBrk="1" hangingPunct="1">
              <a:lnSpc>
                <a:spcPts val="1100"/>
              </a:lnSpc>
              <a:spcBef>
                <a:spcPts val="100"/>
              </a:spcBef>
              <a:buFont typeface="Arial" panose="020B0604020202020204" pitchFamily="34" charset="0"/>
              <a:buChar char="•"/>
            </a:pPr>
            <a:r>
              <a:rPr lang="de-AT" altLang="en-US" sz="1050" dirty="0">
                <a:ea typeface="ＭＳ Ｐゴシック" pitchFamily="34" charset="-128"/>
              </a:rPr>
              <a:t>Woraus hat sich Projektmanagement entwickelt?</a:t>
            </a:r>
          </a:p>
          <a:p>
            <a:pPr algn="l" eaLnBrk="1" hangingPunct="1">
              <a:lnSpc>
                <a:spcPts val="1100"/>
              </a:lnSpc>
              <a:spcBef>
                <a:spcPts val="500"/>
              </a:spcBef>
            </a:pPr>
            <a:r>
              <a:rPr lang="de-AT" altLang="en-US" sz="1050" b="1" dirty="0">
                <a:ea typeface="ＭＳ Ｐゴシック" pitchFamily="34" charset="-128"/>
              </a:rPr>
              <a:t>Vorläufer</a:t>
            </a:r>
            <a:r>
              <a:rPr lang="de-AT" altLang="en-US" sz="1050" dirty="0">
                <a:ea typeface="ＭＳ Ｐゴシック" pitchFamily="34" charset="-128"/>
              </a:rPr>
              <a:t> vermutlich schon in der </a:t>
            </a:r>
            <a:r>
              <a:rPr lang="de-AT" altLang="en-US" sz="1050" b="1" dirty="0">
                <a:ea typeface="ＭＳ Ｐゴシック" pitchFamily="34" charset="-128"/>
              </a:rPr>
              <a:t>Antike</a:t>
            </a:r>
            <a:r>
              <a:rPr lang="de-AT" altLang="en-US" sz="1050" dirty="0">
                <a:ea typeface="ＭＳ Ｐゴシック" pitchFamily="34" charset="-128"/>
              </a:rPr>
              <a:t>: Großbauten, wie etwa die Pyramiden erforderten </a:t>
            </a:r>
            <a:r>
              <a:rPr lang="de-AT" altLang="en-US" sz="1050" spc="-10" dirty="0">
                <a:ea typeface="ＭＳ Ｐゴシック" pitchFamily="34" charset="-128"/>
              </a:rPr>
              <a:t>Organisationsleistungen, die dem Projektmanagement ähnlich gewesen sein müssen; wie die Arbeiten damals </a:t>
            </a:r>
            <a:r>
              <a:rPr lang="de-AT" altLang="en-US" sz="1050" dirty="0">
                <a:ea typeface="ＭＳ Ｐゴシック" pitchFamily="34" charset="-128"/>
              </a:rPr>
              <a:t>organisatorisch bewältigt wurden, wissen wir aber heute nicht mehr.</a:t>
            </a:r>
          </a:p>
          <a:p>
            <a:pPr algn="l" eaLnBrk="1" hangingPunct="1">
              <a:lnSpc>
                <a:spcPts val="1100"/>
              </a:lnSpc>
              <a:spcBef>
                <a:spcPts val="500"/>
              </a:spcBef>
            </a:pPr>
            <a:r>
              <a:rPr lang="de-AT" altLang="en-US" sz="1050" dirty="0">
                <a:ea typeface="ＭＳ Ｐゴシック" pitchFamily="34" charset="-128"/>
              </a:rPr>
              <a:t>Der </a:t>
            </a:r>
            <a:r>
              <a:rPr lang="de-AT" altLang="en-US" sz="1050" b="1" dirty="0">
                <a:ea typeface="ＭＳ Ｐゴシック" pitchFamily="34" charset="-128"/>
              </a:rPr>
              <a:t>Begriff</a:t>
            </a:r>
            <a:r>
              <a:rPr lang="de-AT" altLang="en-US" sz="1050" dirty="0">
                <a:ea typeface="ＭＳ Ｐゴシック" pitchFamily="34" charset="-128"/>
              </a:rPr>
              <a:t> „Projektmanagement“ tauchte im </a:t>
            </a:r>
            <a:r>
              <a:rPr lang="de-AT" altLang="en-US" sz="1050" b="1" dirty="0">
                <a:ea typeface="ＭＳ Ｐゴシック" pitchFamily="34" charset="-128"/>
              </a:rPr>
              <a:t>16./17. Jahrhundert </a:t>
            </a:r>
            <a:r>
              <a:rPr lang="de-AT" altLang="en-US" sz="1050" dirty="0">
                <a:ea typeface="ＭＳ Ｐゴシック" pitchFamily="34" charset="-128"/>
              </a:rPr>
              <a:t>erstmals auf. </a:t>
            </a:r>
          </a:p>
          <a:p>
            <a:pPr algn="l" eaLnBrk="1" hangingPunct="1">
              <a:lnSpc>
                <a:spcPts val="1100"/>
              </a:lnSpc>
              <a:spcBef>
                <a:spcPts val="500"/>
              </a:spcBef>
            </a:pPr>
            <a:r>
              <a:rPr lang="de-AT" altLang="en-US" sz="1050" dirty="0">
                <a:ea typeface="ＭＳ Ｐゴシック" pitchFamily="34" charset="-128"/>
              </a:rPr>
              <a:t>Sterne symbolisieren markante Punkte in der Projektmanagementgeschichte, so etwa 1940 das Manhattan Project, bei dem sehr unterschiedliche Disziplinen zusammenarbeiten mussten.</a:t>
            </a:r>
          </a:p>
          <a:p>
            <a:pPr algn="l" eaLnBrk="1" hangingPunct="1">
              <a:lnSpc>
                <a:spcPts val="1100"/>
              </a:lnSpc>
              <a:spcBef>
                <a:spcPts val="500"/>
              </a:spcBef>
            </a:pPr>
            <a:r>
              <a:rPr lang="de-AT" altLang="en-US" sz="1050" spc="-10" dirty="0">
                <a:ea typeface="ＭＳ Ｐゴシック" pitchFamily="34" charset="-128"/>
              </a:rPr>
              <a:t>Der Ursprung des „modernen“ Projektmanagements, als eigene Disziplin liegt im modernen </a:t>
            </a:r>
            <a:r>
              <a:rPr lang="de-AT" altLang="en-US" sz="1050" b="1" spc="-10" dirty="0">
                <a:ea typeface="ＭＳ Ｐゴシック" pitchFamily="34" charset="-128"/>
              </a:rPr>
              <a:t>Militärwesen</a:t>
            </a:r>
            <a:r>
              <a:rPr lang="de-AT" altLang="en-US" sz="1050" spc="-10" dirty="0">
                <a:ea typeface="ＭＳ Ｐゴシック" pitchFamily="34" charset="-128"/>
              </a:rPr>
              <a:t> </a:t>
            </a:r>
            <a:r>
              <a:rPr lang="de-AT" altLang="en-US" sz="1050" dirty="0">
                <a:ea typeface="ＭＳ Ｐゴシック" pitchFamily="34" charset="-128"/>
              </a:rPr>
              <a:t>und ist mit der Entwicklung der Atombombe bzw. der Weltraumfahrt verbunden. Bei diesen hoch-komplexen Vorhaben erwies sich die streng hierarchisch gegliederte Organisation der Armee als zu </a:t>
            </a:r>
            <a:r>
              <a:rPr lang="de-AT" altLang="en-US" sz="1050" spc="-10" dirty="0">
                <a:ea typeface="ＭＳ Ｐゴシック" pitchFamily="34" charset="-128"/>
              </a:rPr>
              <a:t>schwerfällig und überfordert. Erforderlich war eine zielgerichtete Zusammenarbeit unterschiedlichster </a:t>
            </a:r>
            <a:r>
              <a:rPr lang="de-AT" altLang="en-US" sz="1050" dirty="0">
                <a:ea typeface="ＭＳ Ｐゴシック" pitchFamily="34" charset="-128"/>
              </a:rPr>
              <a:t>Experten und hochgradige Geheimhaltung.</a:t>
            </a:r>
          </a:p>
          <a:p>
            <a:pPr algn="l" eaLnBrk="1" hangingPunct="1">
              <a:lnSpc>
                <a:spcPts val="1100"/>
              </a:lnSpc>
              <a:spcBef>
                <a:spcPts val="500"/>
              </a:spcBef>
            </a:pPr>
            <a:r>
              <a:rPr lang="de-AT" altLang="en-US" sz="1050" spc="-10" dirty="0">
                <a:ea typeface="ＭＳ Ｐゴシック" pitchFamily="34" charset="-128"/>
              </a:rPr>
              <a:t>Bei einer im Heereswesen klassischen (Stab-)Linienorganisation läuft die Kommunikation über zahlreiche </a:t>
            </a:r>
            <a:r>
              <a:rPr lang="de-AT" altLang="en-US" sz="1050" dirty="0">
                <a:ea typeface="ＭＳ Ｐゴシック" pitchFamily="34" charset="-128"/>
              </a:rPr>
              <a:t>Ebenen von Vorgesetzten, sodass Experten verschiedener Sparten nur indirekt miteinander kommunizieren dürften,  was lange dauert, zu Verzerrungen bei der Informationsweitergabe führt (Stille-Post-Phänomen) und unweigerlich eine breitere Streuung der Information zur Folge hat.</a:t>
            </a:r>
          </a:p>
          <a:p>
            <a:pPr algn="l" eaLnBrk="1" hangingPunct="1">
              <a:lnSpc>
                <a:spcPts val="1100"/>
              </a:lnSpc>
              <a:spcBef>
                <a:spcPts val="500"/>
              </a:spcBef>
            </a:pPr>
            <a:r>
              <a:rPr lang="de-AT" altLang="en-US" sz="1050" dirty="0">
                <a:ea typeface="ＭＳ Ｐゴシック" pitchFamily="34" charset="-128"/>
              </a:rPr>
              <a:t>Deswegen hat man den Experten ein Entwicklungsziel gesteckt und sie vorübergehend von ihren Stellen in der klassischen Hierarchie herausgelöst und zu neuen, flachen temporär installierten Organisationseinheiten zusammengefasst, was sich als ein effektives und effizientes Vorgehen erwiesen hat.</a:t>
            </a:r>
          </a:p>
          <a:p>
            <a:pPr algn="l">
              <a:lnSpc>
                <a:spcPts val="1100"/>
              </a:lnSpc>
              <a:spcBef>
                <a:spcPts val="500"/>
              </a:spcBef>
              <a:defRPr/>
            </a:pPr>
            <a:r>
              <a:rPr lang="de-AT" altLang="en-US" sz="1050" dirty="0">
                <a:ea typeface="ＭＳ Ｐゴシック" pitchFamily="34" charset="-128"/>
              </a:rPr>
              <a:t>1960: dann Raumfahrt</a:t>
            </a:r>
          </a:p>
          <a:p>
            <a:pPr algn="l" eaLnBrk="1" hangingPunct="1">
              <a:lnSpc>
                <a:spcPts val="1100"/>
              </a:lnSpc>
              <a:spcBef>
                <a:spcPts val="500"/>
              </a:spcBef>
            </a:pPr>
            <a:r>
              <a:rPr lang="de-AT" altLang="en-US" sz="1050" dirty="0">
                <a:ea typeface="ＭＳ Ｐゴシック" pitchFamily="34" charset="-128"/>
              </a:rPr>
              <a:t>1965: Gründung einer ersten „Projektmanagementvereinigung“; ab den 1960er-Jahren beginnt sich </a:t>
            </a:r>
            <a:r>
              <a:rPr lang="de-AT" altLang="en-US" sz="1050" spc="-10" dirty="0">
                <a:ea typeface="ＭＳ Ｐゴシック" pitchFamily="34" charset="-128"/>
              </a:rPr>
              <a:t>das Projektmanagement als eigene Disziplin zu etablieren (Gründung von Instituten, Zeitschriften usw.)</a:t>
            </a:r>
            <a:endParaRPr lang="de-AT" altLang="en-US" dirty="0">
              <a:ea typeface="ＭＳ Ｐゴシック" pitchFamily="34" charset="-128"/>
            </a:endParaRPr>
          </a:p>
          <a:p>
            <a:pPr>
              <a:lnSpc>
                <a:spcPts val="1100"/>
              </a:lnSpc>
              <a:spcBef>
                <a:spcPts val="300"/>
              </a:spcBef>
            </a:pPr>
            <a:endParaRPr lang="en-US" sz="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114652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marL="0" marR="0" indent="0" algn="l" defTabSz="914400" rtl="0" eaLnBrk="1" fontAlgn="base" latinLnBrk="0" hangingPunct="1">
              <a:lnSpc>
                <a:spcPct val="100000"/>
              </a:lnSpc>
              <a:spcBef>
                <a:spcPts val="600"/>
              </a:spcBef>
              <a:spcAft>
                <a:spcPct val="0"/>
              </a:spcAft>
              <a:buClrTx/>
              <a:buSzTx/>
              <a:buFontTx/>
              <a:buNone/>
              <a:tabLst/>
              <a:defRPr/>
            </a:pPr>
            <a:r>
              <a:rPr lang="de-AT" kern="1200" baseline="0" dirty="0">
                <a:solidFill>
                  <a:schemeClr val="tx1"/>
                </a:solidFill>
                <a:effectLst/>
              </a:rPr>
              <a:t>(in Anlehnung an </a:t>
            </a:r>
            <a:r>
              <a:rPr lang="de-AT" kern="1200" cap="small" baseline="0" dirty="0">
                <a:solidFill>
                  <a:schemeClr val="tx1"/>
                </a:solidFill>
                <a:effectLst/>
              </a:rPr>
              <a:t>Litke</a:t>
            </a:r>
            <a:r>
              <a:rPr lang="de-AT" kern="1200" baseline="0" dirty="0">
                <a:solidFill>
                  <a:schemeClr val="tx1"/>
                </a:solidFill>
                <a:effectLst/>
              </a:rPr>
              <a:t> 2004, 23, ergänzt)</a:t>
            </a:r>
          </a:p>
          <a:p>
            <a:pPr algn="l" eaLnBrk="1" hangingPunct="1">
              <a:spcBef>
                <a:spcPts val="1200"/>
              </a:spcBef>
            </a:pPr>
            <a:r>
              <a:rPr lang="de-AT" altLang="en-US" dirty="0">
                <a:ea typeface="ＭＳ Ｐゴシック" pitchFamily="34" charset="-128"/>
              </a:rPr>
              <a:t>1979: kam es nach Europa (AIRBUS)</a:t>
            </a:r>
          </a:p>
          <a:p>
            <a:pPr algn="l" eaLnBrk="1" hangingPunct="1">
              <a:spcBef>
                <a:spcPts val="600"/>
              </a:spcBef>
            </a:pPr>
            <a:r>
              <a:rPr lang="de-AT" altLang="en-US" dirty="0">
                <a:ea typeface="ＭＳ Ｐゴシック" pitchFamily="34" charset="-128"/>
              </a:rPr>
              <a:t>Beginn der 2000er Jahre: Agile</a:t>
            </a:r>
            <a:r>
              <a:rPr lang="de-AT" altLang="en-US" baseline="0" dirty="0">
                <a:ea typeface="ＭＳ Ｐゴシック" pitchFamily="34" charset="-128"/>
              </a:rPr>
              <a:t> Ansätze im Projektmanagement etablieren sich vor allem im IT-Sektor.</a:t>
            </a:r>
          </a:p>
          <a:p>
            <a:pPr algn="l" eaLnBrk="1" hangingPunct="1">
              <a:spcBef>
                <a:spcPts val="600"/>
              </a:spcBef>
            </a:pPr>
            <a:r>
              <a:rPr lang="de-AT" altLang="en-US" baseline="0" dirty="0">
                <a:ea typeface="ＭＳ Ｐゴシック" pitchFamily="34" charset="-128"/>
              </a:rPr>
              <a:t>In jüngerer Zeit ließ die EU einen eigenen Projektmanagementstandard ausarbeiten und einführen: PM²; entsprechende Guides sind frei downzuloaden von der Webseite der Europäischen Kommission sowohl in einer klassischen als auch in einer agilen Version.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4278177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52487" y="4714877"/>
            <a:ext cx="5092701" cy="4467225"/>
          </a:xfrm>
        </p:spPr>
        <p:txBody>
          <a:bodyPr/>
          <a:lstStyle/>
          <a:p>
            <a:pPr eaLnBrk="1" hangingPunct="1">
              <a:spcBef>
                <a:spcPts val="600"/>
              </a:spcBef>
            </a:pPr>
            <a:r>
              <a:rPr lang="de-AT" altLang="en-US" spc="-20" dirty="0">
                <a:ea typeface="ＭＳ Ｐゴシック" pitchFamily="34" charset="-128"/>
              </a:rPr>
              <a:t>Netzplantechnik gilt heute als eines von vielen im Projektmanagement eingesetzten methodischen Tools.</a:t>
            </a:r>
          </a:p>
          <a:p>
            <a:pPr algn="l" eaLnBrk="1" hangingPunct="1">
              <a:spcBef>
                <a:spcPts val="600"/>
              </a:spcBef>
            </a:pPr>
            <a:r>
              <a:rPr lang="de-AT" altLang="en-US" dirty="0">
                <a:ea typeface="ＭＳ Ｐゴシック" pitchFamily="34" charset="-128"/>
              </a:rPr>
              <a:t>Dass sich Projektmanagement auch im Non-Profit-Bereich durchgesetzt hat, hängt damit zusammen, dass auch dieser Sektor viele einmalige Aktionen setzt und mit begrenzten Ressourcen auskommen muss. Vielfach auf Spenden angewiesen, versucht auch der Non-Profit-Bereich mit den vorhandenen Mitteln möglichst viel zu bewirken und operiert vielfach mit zeitlich und finanziell eingegrenzten Kampagnen.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207921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451691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algn="l" eaLnBrk="1" hangingPunct="1">
              <a:spcBef>
                <a:spcPts val="600"/>
              </a:spcBef>
            </a:pPr>
            <a:r>
              <a:rPr lang="de-AT" altLang="en-US" dirty="0">
                <a:ea typeface="ＭＳ Ｐゴシック" pitchFamily="34" charset="-128"/>
              </a:rPr>
              <a:t>Im Kanon der Zweige der Wissenschaften ist Projektmanagement eine der relativ sehr jungen Disziplinen.</a:t>
            </a:r>
          </a:p>
          <a:p>
            <a:pPr algn="l" eaLnBrk="1" hangingPunct="1">
              <a:spcBef>
                <a:spcPts val="600"/>
              </a:spcBef>
            </a:pPr>
            <a:r>
              <a:rPr lang="de-AT" altLang="en-US" dirty="0">
                <a:ea typeface="ＭＳ Ｐゴシック" pitchFamily="34" charset="-128"/>
              </a:rPr>
              <a:t>Im Wirtschaftsleben gab es massive Änderungen und einen tiefgreifenden strukturellen Wandel </a:t>
            </a:r>
            <a:br>
              <a:rPr lang="de-AT" altLang="en-US" dirty="0">
                <a:ea typeface="ＭＳ Ｐゴシック" pitchFamily="34" charset="-128"/>
              </a:rPr>
            </a:br>
            <a:r>
              <a:rPr lang="de-AT" altLang="en-US" dirty="0">
                <a:latin typeface="Arial Black"/>
                <a:ea typeface="ＭＳ Ｐゴシック" pitchFamily="34" charset="-128"/>
              </a:rPr>
              <a:t>→</a:t>
            </a:r>
            <a:r>
              <a:rPr lang="de-AT" altLang="en-US" dirty="0">
                <a:ea typeface="ＭＳ Ｐゴシック" pitchFamily="34" charset="-128"/>
              </a:rPr>
              <a:t>  Projektmanagement erwies sich als gut geeignet, um auf Veränderungen flexibel zu reagieren.</a:t>
            </a:r>
          </a:p>
          <a:p>
            <a:pPr algn="l" eaLnBrk="1" hangingPunct="1">
              <a:spcBef>
                <a:spcPts val="600"/>
              </a:spcBef>
            </a:pPr>
            <a:r>
              <a:rPr lang="de-AT" altLang="en-US" dirty="0">
                <a:ea typeface="ＭＳ Ｐゴシック" pitchFamily="34" charset="-128"/>
              </a:rPr>
              <a:t>Die Popularität der Projektmanagements führt dazu, dass die Allgemeinheit den Projektbegriff (</a:t>
            </a:r>
            <a:r>
              <a:rPr lang="de-AT" altLang="en-US" spc="-20" dirty="0">
                <a:ea typeface="ＭＳ Ｐゴシック" pitchFamily="34" charset="-128"/>
              </a:rPr>
              <a:t>eventuell zu) oft und bisweilen sinnwidrig verwendet [z.B. wenn politische Parteien im Wahlkampf von „Projekt </a:t>
            </a:r>
            <a:r>
              <a:rPr lang="de-AT" altLang="en-US" spc="-10" dirty="0">
                <a:ea typeface="ＭＳ Ｐゴシック" pitchFamily="34" charset="-128"/>
              </a:rPr>
              <a:t>Österreich“ sprechen – als ob dem Staat von Haus aus nur eine befristete Existenz zuzubilligen wäre!]; </a:t>
            </a:r>
            <a:r>
              <a:rPr lang="de-AT" altLang="en-US" dirty="0">
                <a:ea typeface="ＭＳ Ｐゴシック" pitchFamily="34" charset="-128"/>
              </a:rPr>
              <a:t>fast alles wird schon als Projekt deklariert, obwohl so manches davon klar den Charakter von Routinetätigkeiten besitzt.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2079216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eaLnBrk="1" hangingPunct="1">
              <a:spcBef>
                <a:spcPts val="600"/>
              </a:spcBef>
            </a:pPr>
            <a:r>
              <a:rPr lang="de-AT" altLang="en-US" dirty="0">
                <a:ea typeface="ＭＳ Ｐゴシック" pitchFamily="34" charset="-128"/>
              </a:rPr>
              <a:t>Bei Führungstätigkeiten werden </a:t>
            </a:r>
            <a:r>
              <a:rPr lang="de-AT" altLang="en-US" b="1" dirty="0">
                <a:ea typeface="ＭＳ Ｐゴシック" pitchFamily="34" charset="-128"/>
              </a:rPr>
              <a:t>vermehrt Projektmanagementtechniken </a:t>
            </a:r>
            <a:r>
              <a:rPr lang="de-AT" altLang="en-US" dirty="0">
                <a:ea typeface="ＭＳ Ｐゴシック" pitchFamily="34" charset="-128"/>
              </a:rPr>
              <a:t>eingesetzt.</a:t>
            </a:r>
          </a:p>
          <a:p>
            <a:pPr eaLnBrk="1" hangingPunct="1">
              <a:spcBef>
                <a:spcPts val="600"/>
              </a:spcBef>
            </a:pPr>
            <a:r>
              <a:rPr lang="de-AT" altLang="en-US" b="1" dirty="0">
                <a:ea typeface="ＭＳ Ｐゴシック" pitchFamily="34" charset="-128"/>
              </a:rPr>
              <a:t>Vorteile</a:t>
            </a:r>
            <a:r>
              <a:rPr lang="de-AT" altLang="en-US" dirty="0">
                <a:ea typeface="ＭＳ Ｐゴシック" pitchFamily="34" charset="-128"/>
              </a:rPr>
              <a:t> des Projektmanagements: </a:t>
            </a:r>
          </a:p>
          <a:p>
            <a:pPr eaLnBrk="1" hangingPunct="1">
              <a:spcBef>
                <a:spcPts val="300"/>
              </a:spcBef>
            </a:pPr>
            <a:r>
              <a:rPr lang="de-AT" altLang="en-US" dirty="0">
                <a:ea typeface="ＭＳ Ｐゴシック" pitchFamily="34" charset="-128"/>
              </a:rPr>
              <a:t>klare Aufgabenstellung (Ziel); jedoch freie Hand für Teammitglieder, wie sie zum Ziel kommen. Das gewährt </a:t>
            </a:r>
            <a:r>
              <a:rPr lang="de-AT" altLang="en-US" i="1" dirty="0">
                <a:ea typeface="ＭＳ Ｐゴシック" pitchFamily="34" charset="-128"/>
              </a:rPr>
              <a:t>hohe Autonomie</a:t>
            </a:r>
            <a:r>
              <a:rPr lang="de-AT" altLang="en-US" dirty="0">
                <a:ea typeface="ＭＳ Ｐゴシック" pitchFamily="34" charset="-128"/>
              </a:rPr>
              <a:t>. Mitarbeiter können ihrer </a:t>
            </a:r>
            <a:r>
              <a:rPr lang="de-AT" altLang="en-US" i="1" dirty="0">
                <a:ea typeface="ＭＳ Ｐゴシック" pitchFamily="34" charset="-128"/>
              </a:rPr>
              <a:t>Kreativität</a:t>
            </a:r>
            <a:r>
              <a:rPr lang="de-AT" altLang="en-US" dirty="0">
                <a:ea typeface="ＭＳ Ｐゴシック" pitchFamily="34" charset="-128"/>
              </a:rPr>
              <a:t> freien Lauf lassen und so innovativ schöpferisch tätig werden, was ihr </a:t>
            </a:r>
            <a:r>
              <a:rPr lang="de-AT" altLang="en-US" i="1" dirty="0">
                <a:ea typeface="ＭＳ Ｐゴシック" pitchFamily="34" charset="-128"/>
              </a:rPr>
              <a:t>Kommitment</a:t>
            </a:r>
            <a:r>
              <a:rPr lang="de-AT" altLang="en-US" dirty="0">
                <a:ea typeface="ＭＳ Ｐゴシック" pitchFamily="34" charset="-128"/>
              </a:rPr>
              <a:t> für das Vorhaben erhöht und motivierend wirkt.</a:t>
            </a:r>
          </a:p>
          <a:p>
            <a:pPr eaLnBrk="1" hangingPunct="1">
              <a:spcBef>
                <a:spcPts val="600"/>
              </a:spcBef>
            </a:pPr>
            <a:r>
              <a:rPr lang="de-AT" altLang="en-US" b="1" dirty="0">
                <a:ea typeface="ＭＳ Ｐゴシック" pitchFamily="34" charset="-128"/>
              </a:rPr>
              <a:t>Nachteile</a:t>
            </a:r>
            <a:r>
              <a:rPr lang="de-AT" altLang="en-US" dirty="0">
                <a:ea typeface="ＭＳ Ｐゴシック" pitchFamily="34" charset="-128"/>
              </a:rPr>
              <a:t> von Projektstrukturen:</a:t>
            </a:r>
          </a:p>
          <a:p>
            <a:pPr eaLnBrk="1" hangingPunct="1">
              <a:spcBef>
                <a:spcPts val="300"/>
              </a:spcBef>
            </a:pPr>
            <a:r>
              <a:rPr lang="de-AT" altLang="en-US" dirty="0">
                <a:ea typeface="ＭＳ Ｐゴシック" pitchFamily="34" charset="-128"/>
              </a:rPr>
              <a:t>Den Mitarbeitern eröffnet sich </a:t>
            </a:r>
            <a:r>
              <a:rPr lang="de-AT" altLang="en-US" i="1" dirty="0">
                <a:ea typeface="ＭＳ Ｐゴシック" pitchFamily="34" charset="-128"/>
              </a:rPr>
              <a:t>keine</a:t>
            </a:r>
            <a:r>
              <a:rPr lang="de-AT" altLang="en-US" dirty="0">
                <a:ea typeface="ＭＳ Ｐゴシック" pitchFamily="34" charset="-128"/>
              </a:rPr>
              <a:t> Perspektive mehr für eine </a:t>
            </a:r>
            <a:r>
              <a:rPr lang="de-AT" altLang="en-US" i="1" dirty="0">
                <a:ea typeface="ＭＳ Ｐゴシック" pitchFamily="34" charset="-128"/>
              </a:rPr>
              <a:t>kontinuierliche Karriere</a:t>
            </a:r>
            <a:r>
              <a:rPr lang="de-AT" altLang="en-US" dirty="0">
                <a:ea typeface="ＭＳ Ｐゴシック" pitchFamily="34" charset="-128"/>
              </a:rPr>
              <a:t>, sie hoppen von Vorhaben zu Vorhaben, von Projekt zu Projekt, von befristetem Arbeitsverhältnis zu befristetem Arbeitsverhältnis. Das erhöht die </a:t>
            </a:r>
            <a:r>
              <a:rPr lang="de-AT" altLang="en-US" i="1" dirty="0">
                <a:ea typeface="ＭＳ Ｐゴシック" pitchFamily="34" charset="-128"/>
              </a:rPr>
              <a:t>individuelle Unsicherheit</a:t>
            </a:r>
            <a:r>
              <a:rPr lang="de-AT" altLang="en-US" dirty="0">
                <a:ea typeface="ＭＳ Ｐゴシック" pitchFamily="34" charset="-128"/>
              </a:rPr>
              <a:t>, da sich nur Beschäftigungsverhältnisse auf Zeit aneinanderreihen. Für die Mitarbeiter entsteht durch die Ergebnisorientierung bisweilen ein </a:t>
            </a:r>
            <a:r>
              <a:rPr lang="de-AT" altLang="en-US" spc="-10" dirty="0">
                <a:ea typeface="ＭＳ Ｐゴシック" pitchFamily="34" charset="-128"/>
              </a:rPr>
              <a:t>weiterer Nachteil: das </a:t>
            </a:r>
            <a:r>
              <a:rPr lang="de-AT" altLang="en-US" i="1" spc="-10" dirty="0">
                <a:ea typeface="ＭＳ Ｐゴシック" pitchFamily="34" charset="-128"/>
              </a:rPr>
              <a:t>Risiko</a:t>
            </a:r>
            <a:r>
              <a:rPr lang="de-AT" altLang="en-US" spc="-10" dirty="0">
                <a:ea typeface="ＭＳ Ｐゴシック" pitchFamily="34" charset="-128"/>
              </a:rPr>
              <a:t> wird oft vom Auftrag-(früher Arbeit-)geber auf das Projektteam </a:t>
            </a:r>
            <a:r>
              <a:rPr lang="de-AT" altLang="en-US" i="1" spc="-10" dirty="0">
                <a:ea typeface="ＭＳ Ｐゴシック" pitchFamily="34" charset="-128"/>
              </a:rPr>
              <a:t>verlagert</a:t>
            </a:r>
            <a:r>
              <a:rPr lang="de-AT" altLang="en-US" spc="-10" dirty="0">
                <a:ea typeface="ＭＳ Ｐゴシック" pitchFamily="34" charset="-128"/>
              </a:rPr>
              <a:t>.</a:t>
            </a:r>
            <a:endParaRPr lang="en-US" spc="-1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406714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r>
              <a:rPr lang="de-AT" kern="1200" baseline="0" dirty="0">
                <a:solidFill>
                  <a:schemeClr val="tx1"/>
                </a:solidFill>
                <a:effectLst/>
                <a:latin typeface="Arial Narrow" panose="020B0606020202030204" pitchFamily="34" charset="0"/>
                <a:ea typeface="+mn-ea"/>
                <a:cs typeface="+mn-cs"/>
              </a:rPr>
              <a:t>(in Anlehnung an </a:t>
            </a:r>
            <a:r>
              <a:rPr lang="de-AT" kern="1200" cap="small" baseline="0" dirty="0">
                <a:solidFill>
                  <a:schemeClr val="tx1"/>
                </a:solidFill>
                <a:effectLst/>
                <a:latin typeface="Arial Narrow" panose="020B0606020202030204" pitchFamily="34" charset="0"/>
                <a:ea typeface="+mn-ea"/>
                <a:cs typeface="+mn-cs"/>
              </a:rPr>
              <a:t>Timinger</a:t>
            </a:r>
            <a:r>
              <a:rPr lang="de-AT" kern="1200" baseline="0" dirty="0">
                <a:solidFill>
                  <a:schemeClr val="tx1"/>
                </a:solidFill>
                <a:effectLst/>
                <a:latin typeface="Arial Narrow" panose="020B0606020202030204" pitchFamily="34" charset="0"/>
                <a:ea typeface="+mn-ea"/>
                <a:cs typeface="+mn-cs"/>
              </a:rPr>
              <a:t> 2011)</a:t>
            </a:r>
          </a:p>
          <a:p>
            <a:pPr>
              <a:spcBef>
                <a:spcPts val="1200"/>
              </a:spcBef>
            </a:pPr>
            <a:r>
              <a:rPr lang="de-AT" kern="1200" baseline="0" dirty="0">
                <a:solidFill>
                  <a:schemeClr val="tx1"/>
                </a:solidFill>
                <a:effectLst/>
                <a:latin typeface="Arial Narrow" panose="020B0606020202030204" pitchFamily="34" charset="0"/>
                <a:ea typeface="+mn-ea"/>
                <a:cs typeface="+mn-cs"/>
              </a:rPr>
              <a:t>Zeichen für Verbreitung und Etablierung des Projektmanagements sind:</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Professionalisierung (eigenes Berufsbild Projektmanager),</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Zertifizierung (anerkannte Prüfungen),</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Organisierung (in Form von (Berufs-)Verbänden),</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Standardisierungen,</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Publikation einschlägiger Fachzeitschriften.</a:t>
            </a:r>
          </a:p>
          <a:p>
            <a:pPr marL="171450" indent="-171450">
              <a:buFont typeface="Arial" panose="020B0604020202020204" pitchFamily="34" charset="0"/>
              <a:buChar char="•"/>
            </a:pPr>
            <a:endParaRPr lang="de-AT" kern="1200" baseline="0" dirty="0">
              <a:solidFill>
                <a:schemeClr val="tx1"/>
              </a:solidFill>
              <a:effectLst/>
              <a:latin typeface="Arial Narrow" panose="020B0606020202030204" pitchFamily="34" charset="0"/>
              <a:ea typeface="+mn-ea"/>
              <a:cs typeface="+mn-cs"/>
            </a:endParaRPr>
          </a:p>
          <a:p>
            <a:pPr marL="0" indent="0">
              <a:buFont typeface="Arial" panose="020B0604020202020204" pitchFamily="34" charset="0"/>
              <a:buNone/>
            </a:pPr>
            <a:r>
              <a:rPr lang="de-AT" kern="1200" baseline="0" dirty="0">
                <a:solidFill>
                  <a:schemeClr val="tx1"/>
                </a:solidFill>
                <a:effectLst/>
                <a:latin typeface="Arial Narrow" panose="020B0606020202030204" pitchFamily="34" charset="0"/>
                <a:ea typeface="+mn-ea"/>
                <a:cs typeface="+mn-cs"/>
              </a:rPr>
              <a:t>Neben den in der Abbildung gezeigten Standards existieren noch weitere (z.B. Hermes aus der Schweiz).</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109566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dirty="0"/>
              <a:t>Die erworbenen Projektmanagementkenntnisse und -erfahrungen kann man sich von verschiedenen Organisationen durch Zertifizierungen – die kostenpflichtig sind – bescheinigen lassen.</a:t>
            </a:r>
          </a:p>
          <a:p>
            <a:pPr algn="l"/>
            <a:r>
              <a:rPr lang="de-AT" dirty="0"/>
              <a:t>Die</a:t>
            </a:r>
            <a:r>
              <a:rPr lang="de-AT" baseline="0" dirty="0"/>
              <a:t> Grafik zeigt die unterschiedlichen Zertifizierungslevels der IPMA (</a:t>
            </a:r>
            <a:r>
              <a:rPr lang="de-DE" dirty="0"/>
              <a:t>International Project Management Association, ein von Europa ausgehender weltumspannender Projektmanagementverband, welcher seit 1995 auch als eine Zertifizierungsstelle fungiert).</a:t>
            </a:r>
            <a:r>
              <a:rPr lang="de-AT" baseline="0" dirty="0"/>
              <a:t> </a:t>
            </a:r>
            <a:endParaRPr lang="de-AT" dirty="0"/>
          </a:p>
        </p:txBody>
      </p:sp>
      <p:sp>
        <p:nvSpPr>
          <p:cNvPr id="4" name="Foliennummernplatzhalter 3"/>
          <p:cNvSpPr>
            <a:spLocks noGrp="1"/>
          </p:cNvSpPr>
          <p:nvPr>
            <p:ph type="sldNum" sz="quarter" idx="5"/>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381524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marL="0" marR="0" indent="0" algn="l" defTabSz="915988" rtl="0" eaLnBrk="1" fontAlgn="base" latinLnBrk="0" hangingPunct="1">
              <a:lnSpc>
                <a:spcPct val="100000"/>
              </a:lnSpc>
              <a:spcBef>
                <a:spcPts val="600"/>
              </a:spcBef>
              <a:spcAft>
                <a:spcPct val="0"/>
              </a:spcAft>
              <a:buClrTx/>
              <a:buSzTx/>
              <a:buFontTx/>
              <a:buNone/>
              <a:tabLst/>
              <a:defRPr/>
            </a:pPr>
            <a:r>
              <a:rPr lang="de-AT" b="0" kern="1200" baseline="0" dirty="0">
                <a:solidFill>
                  <a:schemeClr val="tx1"/>
                </a:solidFill>
                <a:effectLst/>
              </a:rPr>
              <a:t>(nach PMI 2000)</a:t>
            </a:r>
            <a:endParaRPr lang="en-US" b="1" kern="1200" baseline="0" dirty="0">
              <a:solidFill>
                <a:schemeClr val="tx1"/>
              </a:solidFill>
              <a:effectLst/>
            </a:endParaRPr>
          </a:p>
          <a:p>
            <a:pPr marL="171450" indent="-171450" algn="l" defTabSz="915988" eaLnBrk="1" hangingPunct="1">
              <a:spcBef>
                <a:spcPts val="1200"/>
              </a:spcBef>
              <a:buFont typeface="Arial" panose="020B0604020202020204" pitchFamily="34" charset="0"/>
              <a:buChar char="•"/>
            </a:pPr>
            <a:r>
              <a:rPr lang="de-AT" altLang="en-US" b="1" dirty="0">
                <a:ea typeface="ＭＳ Ｐゴシック" pitchFamily="34" charset="-128"/>
              </a:rPr>
              <a:t>Anbahnung</a:t>
            </a:r>
            <a:r>
              <a:rPr lang="de-AT" altLang="en-US" dirty="0">
                <a:ea typeface="ＭＳ Ｐゴシック" pitchFamily="34" charset="-128"/>
              </a:rPr>
              <a:t>: Vorab Einschätzen der Projekttauglichkeit und der Möglichkeiten zur Umsetzung einer Idee! Ausreichen des Know-hows und der Machbarkeit überprüfen.</a:t>
            </a:r>
          </a:p>
          <a:p>
            <a:pPr marL="171450" indent="-171450" algn="l" defTabSz="915988" eaLnBrk="1" hangingPunct="1">
              <a:spcBef>
                <a:spcPts val="600"/>
              </a:spcBef>
              <a:buFont typeface="Arial" panose="020B0604020202020204" pitchFamily="34" charset="0"/>
              <a:buChar char="•"/>
            </a:pPr>
            <a:r>
              <a:rPr lang="de-AT" altLang="en-US" b="1" dirty="0">
                <a:ea typeface="ＭＳ Ｐゴシック" pitchFamily="34" charset="-128"/>
              </a:rPr>
              <a:t>Planung</a:t>
            </a:r>
            <a:r>
              <a:rPr lang="de-AT" altLang="en-US" dirty="0">
                <a:ea typeface="ＭＳ Ｐゴシック" pitchFamily="34" charset="-128"/>
              </a:rPr>
              <a:t>: Strukturierung der Arbeiten, imaginieren der Abfolge anfallender Tätigkeiten, Schätzung von Zeit- und Ressourcenbedarf</a:t>
            </a:r>
          </a:p>
          <a:p>
            <a:pPr marL="171450" indent="-171450" algn="l" defTabSz="915988" eaLnBrk="1" hangingPunct="1">
              <a:spcBef>
                <a:spcPts val="600"/>
              </a:spcBef>
              <a:buFont typeface="Arial" panose="020B0604020202020204" pitchFamily="34" charset="0"/>
              <a:buChar char="•"/>
            </a:pPr>
            <a:r>
              <a:rPr lang="de-AT" altLang="en-US" b="1" dirty="0">
                <a:ea typeface="ＭＳ Ｐゴシック" pitchFamily="34" charset="-128"/>
              </a:rPr>
              <a:t>Durchführung</a:t>
            </a:r>
            <a:r>
              <a:rPr lang="de-AT" altLang="en-US" dirty="0">
                <a:ea typeface="ＭＳ Ｐゴシック" pitchFamily="34" charset="-128"/>
              </a:rPr>
              <a:t>: Ausführen geplanter Arbeiten und deren Kontrolle; dynamischer Prozess, der laufende Anpassungen erfordert: Wenn ein erreichtes Zwischenresultat nicht passt, muss man entweder umplanen oder die Ausführung ändern oder wenn sich Aussichtslosigkeit abzeichnet, sogar Arbeiten einstellen. Option des Abbruchs wird oft ignoriert, obwohl ein Ende mit Schrecken manchmal besser wäre, als ein Schrecken ohne Ende.</a:t>
            </a:r>
          </a:p>
          <a:p>
            <a:pPr marL="171450" indent="-171450" algn="l" defTabSz="915988" eaLnBrk="1" hangingPunct="1">
              <a:spcBef>
                <a:spcPts val="600"/>
              </a:spcBef>
              <a:buFont typeface="Arial" panose="020B0604020202020204" pitchFamily="34" charset="0"/>
              <a:buChar char="•"/>
            </a:pPr>
            <a:r>
              <a:rPr lang="de-AT" altLang="en-US" b="1" dirty="0">
                <a:ea typeface="ＭＳ Ｐゴシック" pitchFamily="34" charset="-128"/>
              </a:rPr>
              <a:t>Beendigung</a:t>
            </a:r>
            <a:r>
              <a:rPr lang="de-AT" altLang="en-US" dirty="0">
                <a:ea typeface="ＭＳ Ｐゴシック" pitchFamily="34" charset="-128"/>
              </a:rPr>
              <a:t>: Abnahme der Ergebnisse, Rückführung von Personal und Sachmittel-rückstellungen, Feedback über die vorhergehenden Phasen </a:t>
            </a:r>
            <a:r>
              <a:rPr lang="de-AT" altLang="en-US" dirty="0">
                <a:latin typeface="Arial Black"/>
                <a:ea typeface="ＭＳ Ｐゴシック" pitchFamily="34" charset="-128"/>
              </a:rPr>
              <a:t>→</a:t>
            </a:r>
            <a:r>
              <a:rPr lang="de-AT" altLang="en-US" dirty="0">
                <a:ea typeface="ＭＳ Ｐゴシック" pitchFamily="34" charset="-128"/>
              </a:rPr>
              <a:t> Festhalten gewonnener Erfahrungen</a:t>
            </a:r>
          </a:p>
          <a:p>
            <a:pPr algn="l" defTabSz="915988" eaLnBrk="1" hangingPunct="1">
              <a:spcBef>
                <a:spcPts val="1000"/>
              </a:spcBef>
            </a:pPr>
            <a:r>
              <a:rPr lang="de-AT" altLang="en-US" dirty="0">
                <a:ea typeface="ＭＳ Ｐゴシック" pitchFamily="34" charset="-128"/>
              </a:rPr>
              <a:t>Im Übrigen: Die 5 Fragen der Übung zur Aufarbeitung von Projekterfahrungen in der Einstiegseinheit orientieren sich an den 5 Stadien im Lebenszyklus eines Projektes!</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293849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algn="l" eaLnBrk="1" hangingPunct="1">
              <a:spcBef>
                <a:spcPts val="600"/>
              </a:spcBef>
            </a:pPr>
            <a:r>
              <a:rPr lang="de-AT" altLang="en-US" dirty="0">
                <a:ea typeface="ＭＳ Ｐゴシック" pitchFamily="34" charset="-128"/>
              </a:rPr>
              <a:t>Klassische Projekte durchlaufen mehrere </a:t>
            </a:r>
            <a:r>
              <a:rPr lang="de-AT" altLang="en-US" b="1" dirty="0">
                <a:ea typeface="ＭＳ Ｐゴシック" pitchFamily="34" charset="-128"/>
              </a:rPr>
              <a:t>Phasen</a:t>
            </a:r>
            <a:r>
              <a:rPr lang="de-AT" altLang="en-US" dirty="0">
                <a:ea typeface="ＭＳ Ｐゴシック" pitchFamily="34" charset="-128"/>
              </a:rPr>
              <a:t>, welche sich sowohl hinsichtlich des </a:t>
            </a:r>
            <a:r>
              <a:rPr lang="de-AT" altLang="en-US" i="1" dirty="0">
                <a:ea typeface="ＭＳ Ｐゴシック" pitchFamily="34" charset="-128"/>
              </a:rPr>
              <a:t>Aktivitätsniveaus</a:t>
            </a:r>
            <a:r>
              <a:rPr lang="de-AT" altLang="en-US" dirty="0">
                <a:ea typeface="ＭＳ Ｐゴシック" pitchFamily="34" charset="-128"/>
              </a:rPr>
              <a:t> als auch des </a:t>
            </a:r>
            <a:r>
              <a:rPr lang="de-AT" altLang="en-US" i="1" dirty="0">
                <a:ea typeface="ＭＳ Ｐゴシック" pitchFamily="34" charset="-128"/>
              </a:rPr>
              <a:t>Fertigstellungsgrades</a:t>
            </a:r>
            <a:r>
              <a:rPr lang="de-AT" altLang="en-US" dirty="0">
                <a:ea typeface="ＭＳ Ｐゴシック" pitchFamily="34" charset="-128"/>
              </a:rPr>
              <a:t> voneinander unterscheiden. Das Aktivitätsniveau steigt im Projektverlauf früher als der Fertigstellungsgrad, weil Feasibility-check, Planung und Koordination zunächst als </a:t>
            </a:r>
            <a:r>
              <a:rPr lang="de-AT" altLang="en-US" i="1" dirty="0">
                <a:ea typeface="ＭＳ Ｐゴシック" pitchFamily="34" charset="-128"/>
              </a:rPr>
              <a:t>Vorleistungen</a:t>
            </a:r>
            <a:r>
              <a:rPr lang="de-AT" altLang="en-US" dirty="0">
                <a:ea typeface="ＭＳ Ｐゴシック" pitchFamily="34" charset="-128"/>
              </a:rPr>
              <a:t> zu erbringen sind und Aufwand erfordern. D.h., am Beginn ist in der Regel ziemlich viel zu investieren und erst später sind Rückflüsse zu lukrieren.</a:t>
            </a:r>
          </a:p>
          <a:p>
            <a:pPr algn="l" eaLnBrk="1" hangingPunct="1">
              <a:spcBef>
                <a:spcPts val="600"/>
              </a:spcBef>
            </a:pPr>
            <a:r>
              <a:rPr lang="de-AT" altLang="en-US" dirty="0">
                <a:ea typeface="ＭＳ Ｐゴシック" pitchFamily="34" charset="-128"/>
              </a:rPr>
              <a:t>Dass die Kurve, die den Fertigstellungsgrad zeigt, zum Schluss hin nicht mehr steigt, bringt den Umstand zum Ausdruck, dass nach Ablieferung des Projektoutputs (Ergebnisses) noch eine </a:t>
            </a:r>
            <a:r>
              <a:rPr lang="de-AT" altLang="en-US" i="1" dirty="0">
                <a:ea typeface="ＭＳ Ｐゴシック" pitchFamily="34" charset="-128"/>
              </a:rPr>
              <a:t>Nachbearbeitungsphase</a:t>
            </a:r>
            <a:r>
              <a:rPr lang="de-AT" altLang="en-US" dirty="0">
                <a:ea typeface="ＭＳ Ｐゴシック" pitchFamily="34" charset="-128"/>
              </a:rPr>
              <a:t> notwendig ist. Während dieser Nachbearbeitung ist zwar nicht mehr am zu liefernden Projektendprodukt zu arbeiten, aber Tätigkeiten wie Endabrechnungen, Dokumentation, Feedback, Festhalten von Lessons learned etc. sind noch abzuschließen.</a:t>
            </a:r>
          </a:p>
          <a:p>
            <a:pPr algn="l" eaLnBrk="1" hangingPunct="1">
              <a:spcBef>
                <a:spcPts val="600"/>
              </a:spcBef>
            </a:pPr>
            <a:r>
              <a:rPr lang="de-AT" altLang="en-US" dirty="0">
                <a:ea typeface="ＭＳ Ｐゴシック" pitchFamily="34" charset="-128"/>
              </a:rPr>
              <a:t>Die einzelnen Phasen samt den dazugehörigen Aktivitäten überlappen einander in den Übergangsbereichen, was durch die grau unterlegten</a:t>
            </a:r>
            <a:r>
              <a:rPr lang="de-AT" altLang="en-US" baseline="0" dirty="0">
                <a:ea typeface="ＭＳ Ｐゴシック" pitchFamily="34" charset="-128"/>
              </a:rPr>
              <a:t> Überschneidungsbereiche zum Ausdruck kommt.</a:t>
            </a:r>
            <a:endParaRPr lang="de-AT"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1174958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algn="l" eaLnBrk="1" hangingPunct="1">
              <a:spcBef>
                <a:spcPts val="600"/>
              </a:spcBef>
            </a:pPr>
            <a:r>
              <a:rPr lang="de-AT" altLang="en-US" dirty="0">
                <a:ea typeface="ＭＳ Ｐゴシック" pitchFamily="34" charset="-128"/>
              </a:rPr>
              <a:t>Am Beginn eines klassische gemanagten</a:t>
            </a:r>
            <a:r>
              <a:rPr lang="de-AT" altLang="en-US" baseline="0" dirty="0">
                <a:ea typeface="ＭＳ Ｐゴシック" pitchFamily="34" charset="-128"/>
              </a:rPr>
              <a:t> </a:t>
            </a:r>
            <a:r>
              <a:rPr lang="de-AT" altLang="en-US" dirty="0">
                <a:ea typeface="ＭＳ Ｐゴシック" pitchFamily="34" charset="-128"/>
              </a:rPr>
              <a:t>Projektes besitzt man relativ viel </a:t>
            </a:r>
            <a:r>
              <a:rPr lang="de-AT" altLang="en-US" b="1" dirty="0">
                <a:ea typeface="ＭＳ Ｐゴシック" pitchFamily="34" charset="-128"/>
              </a:rPr>
              <a:t>Gestaltungsfreiraum</a:t>
            </a:r>
            <a:r>
              <a:rPr lang="de-AT" altLang="en-US" dirty="0">
                <a:ea typeface="ＭＳ Ｐゴシック" pitchFamily="34" charset="-128"/>
              </a:rPr>
              <a:t>. Mit fortschreitender Arbeit am Projekt wird immer mehr festgelegt, sodass der Spielraum gegen Ende immer kleiner wird. </a:t>
            </a:r>
            <a:r>
              <a:rPr lang="de-AT" altLang="en-US" i="1" dirty="0">
                <a:ea typeface="ＭＳ Ｐゴシック" pitchFamily="34" charset="-128"/>
              </a:rPr>
              <a:t>Gegenläufig</a:t>
            </a:r>
            <a:r>
              <a:rPr lang="de-AT" altLang="en-US" dirty="0">
                <a:ea typeface="ＭＳ Ｐゴシック" pitchFamily="34" charset="-128"/>
              </a:rPr>
              <a:t> dazu verhält sich der </a:t>
            </a:r>
            <a:r>
              <a:rPr lang="de-AT" altLang="en-US" b="1" dirty="0">
                <a:ea typeface="ＭＳ Ｐゴシック" pitchFamily="34" charset="-128"/>
              </a:rPr>
              <a:t>Kenntnisstand</a:t>
            </a:r>
            <a:r>
              <a:rPr lang="de-AT" altLang="en-US" dirty="0">
                <a:ea typeface="ＭＳ Ｐゴシック" pitchFamily="34" charset="-128"/>
              </a:rPr>
              <a:t>; zu Beginn eines Projektes ist er in der Regel deutlich geringer als gegen Ende zu.</a:t>
            </a:r>
          </a:p>
          <a:p>
            <a:pPr algn="l" eaLnBrk="1" hangingPunct="1">
              <a:spcBef>
                <a:spcPts val="600"/>
              </a:spcBef>
            </a:pPr>
            <a:r>
              <a:rPr lang="de-AT" altLang="en-US" dirty="0">
                <a:ea typeface="ＭＳ Ｐゴシック" pitchFamily="34" charset="-128"/>
              </a:rPr>
              <a:t>Für Projektbearbeiter bedeutet dies, dass man am Beginn versuchen muss, seinen Kenntnisstand durch Informationsbeschaffung zu erhöhen. Und dass man von Anfang an koordinierend und lenkend im breiten Spektrum an Optionen zu einer klaren, eigenen Gestaltungslinie finden muss!</a:t>
            </a:r>
          </a:p>
          <a:p>
            <a:pPr algn="l" eaLnBrk="1" hangingPunct="1">
              <a:spcBef>
                <a:spcPts val="600"/>
              </a:spcBef>
            </a:pPr>
            <a:r>
              <a:rPr lang="de-AT" altLang="en-US" dirty="0">
                <a:ea typeface="ＭＳ Ｐゴシック" pitchFamily="34" charset="-128"/>
              </a:rPr>
              <a:t>Am</a:t>
            </a:r>
            <a:r>
              <a:rPr lang="de-AT" altLang="en-US" baseline="0" dirty="0">
                <a:ea typeface="ＭＳ Ｐゴシック" pitchFamily="34" charset="-128"/>
              </a:rPr>
              <a:t> Ende einer Phase steht jeweils ein ‚Phase Gate‘:</a:t>
            </a:r>
          </a:p>
          <a:p>
            <a:pPr marL="171450" indent="-171450" algn="l" eaLnBrk="1" hangingPunct="1">
              <a:spcBef>
                <a:spcPts val="600"/>
              </a:spcBef>
              <a:buFont typeface="Arial" panose="020B0604020202020204" pitchFamily="34" charset="0"/>
              <a:buChar char="•"/>
            </a:pPr>
            <a:r>
              <a:rPr lang="de-AT" altLang="en-US" baseline="0" dirty="0">
                <a:ea typeface="ＭＳ Ｐゴシック" pitchFamily="34" charset="-128"/>
              </a:rPr>
              <a:t>am Ende der </a:t>
            </a:r>
            <a:r>
              <a:rPr lang="de-AT" altLang="en-US" i="1" baseline="0" dirty="0">
                <a:ea typeface="ＭＳ Ｐゴシック" pitchFamily="34" charset="-128"/>
              </a:rPr>
              <a:t>Initialphase </a:t>
            </a:r>
            <a:r>
              <a:rPr lang="de-AT" altLang="en-US" baseline="0" dirty="0">
                <a:ea typeface="ＭＳ Ｐゴシック" pitchFamily="34" charset="-128"/>
              </a:rPr>
              <a:t>das </a:t>
            </a:r>
            <a:r>
              <a:rPr lang="de-AT" altLang="en-US" b="1" baseline="0" dirty="0">
                <a:ea typeface="ＭＳ Ｐゴシック" pitchFamily="34" charset="-128"/>
              </a:rPr>
              <a:t>Ready for Planning</a:t>
            </a:r>
          </a:p>
          <a:p>
            <a:pPr marL="171450" indent="-171450" algn="l" eaLnBrk="1" hangingPunct="1">
              <a:spcBef>
                <a:spcPts val="600"/>
              </a:spcBef>
              <a:buFont typeface="Arial" panose="020B0604020202020204" pitchFamily="34" charset="0"/>
              <a:buChar char="•"/>
            </a:pPr>
            <a:r>
              <a:rPr lang="de-AT" altLang="en-US" baseline="0" dirty="0">
                <a:ea typeface="ＭＳ Ｐゴシック" pitchFamily="34" charset="-128"/>
              </a:rPr>
              <a:t>am Ende der </a:t>
            </a:r>
            <a:r>
              <a:rPr lang="de-AT" altLang="en-US" i="1" baseline="0" dirty="0">
                <a:ea typeface="ＭＳ Ｐゴシック" pitchFamily="34" charset="-128"/>
              </a:rPr>
              <a:t>Planungsphase</a:t>
            </a:r>
            <a:r>
              <a:rPr lang="de-AT" altLang="en-US" baseline="0" dirty="0">
                <a:ea typeface="ＭＳ Ｐゴシック" pitchFamily="34" charset="-128"/>
              </a:rPr>
              <a:t> das </a:t>
            </a:r>
            <a:r>
              <a:rPr lang="de-AT" altLang="en-US" b="1" baseline="0" dirty="0">
                <a:ea typeface="ＭＳ Ｐゴシック" pitchFamily="34" charset="-128"/>
              </a:rPr>
              <a:t>Ready for Executing</a:t>
            </a:r>
          </a:p>
          <a:p>
            <a:pPr marL="171450" indent="-171450" algn="l" eaLnBrk="1" hangingPunct="1">
              <a:spcBef>
                <a:spcPts val="600"/>
              </a:spcBef>
              <a:buFont typeface="Arial" panose="020B0604020202020204" pitchFamily="34" charset="0"/>
              <a:buChar char="•"/>
            </a:pPr>
            <a:r>
              <a:rPr lang="de-AT" altLang="en-US" baseline="0" dirty="0">
                <a:ea typeface="ＭＳ Ｐゴシック" pitchFamily="34" charset="-128"/>
              </a:rPr>
              <a:t>am Ende der </a:t>
            </a:r>
            <a:r>
              <a:rPr lang="de-AT" altLang="en-US" i="1" baseline="0" dirty="0">
                <a:ea typeface="ＭＳ Ｐゴシック" pitchFamily="34" charset="-128"/>
              </a:rPr>
              <a:t>Durchführungsphase</a:t>
            </a:r>
            <a:r>
              <a:rPr lang="de-AT" altLang="en-US" baseline="0" dirty="0">
                <a:ea typeface="ＭＳ Ｐゴシック" pitchFamily="34" charset="-128"/>
              </a:rPr>
              <a:t> das </a:t>
            </a:r>
            <a:r>
              <a:rPr lang="de-AT" altLang="en-US" b="1" i="0" baseline="0" dirty="0">
                <a:ea typeface="ＭＳ Ｐゴシック" pitchFamily="34" charset="-128"/>
              </a:rPr>
              <a:t>Ready for Closing</a:t>
            </a:r>
            <a:endParaRPr lang="de-AT" altLang="en-US" b="1" i="0" dirty="0">
              <a:ea typeface="ＭＳ Ｐゴシック" pitchFamily="34" charset="-128"/>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1174958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eaLnBrk="1" hangingPunct="1">
              <a:spcBef>
                <a:spcPts val="600"/>
              </a:spcBef>
            </a:pPr>
            <a:r>
              <a:rPr lang="de-AT" kern="1200" baseline="0" dirty="0">
                <a:solidFill>
                  <a:schemeClr val="tx1"/>
                </a:solidFill>
                <a:effectLst/>
              </a:rPr>
              <a:t>(in Anlehnung an </a:t>
            </a:r>
            <a:r>
              <a:rPr lang="de-AT" kern="1200" cap="small" baseline="0" dirty="0">
                <a:solidFill>
                  <a:schemeClr val="tx1"/>
                </a:solidFill>
                <a:effectLst/>
              </a:rPr>
              <a:t>Cooke</a:t>
            </a:r>
            <a:r>
              <a:rPr lang="de-AT" kern="1200" baseline="0" dirty="0">
                <a:solidFill>
                  <a:schemeClr val="tx1"/>
                </a:solidFill>
                <a:effectLst/>
              </a:rPr>
              <a:t> und </a:t>
            </a:r>
            <a:r>
              <a:rPr lang="de-AT" kern="1200" cap="small" baseline="0" dirty="0">
                <a:solidFill>
                  <a:schemeClr val="tx1"/>
                </a:solidFill>
                <a:effectLst/>
              </a:rPr>
              <a:t>Tate</a:t>
            </a:r>
            <a:r>
              <a:rPr lang="de-AT" kern="1200" baseline="0" dirty="0">
                <a:solidFill>
                  <a:schemeClr val="tx1"/>
                </a:solidFill>
                <a:effectLst/>
              </a:rPr>
              <a:t> 2005, 20)</a:t>
            </a:r>
          </a:p>
          <a:p>
            <a:pPr eaLnBrk="1" hangingPunct="1">
              <a:spcBef>
                <a:spcPts val="1200"/>
              </a:spcBef>
            </a:pPr>
            <a:r>
              <a:rPr lang="de-AT" altLang="en-US" dirty="0">
                <a:ea typeface="ＭＳ Ｐゴシック" pitchFamily="34" charset="-128"/>
              </a:rPr>
              <a:t>Eine alternative Sicht betrachtet Projektmanagement als einen</a:t>
            </a:r>
            <a:r>
              <a:rPr lang="de-AT" altLang="en-US" b="1" dirty="0">
                <a:ea typeface="ＭＳ Ｐゴシック" pitchFamily="34" charset="-128"/>
              </a:rPr>
              <a:t> Trial-and-Error-Prozess</a:t>
            </a:r>
            <a:r>
              <a:rPr lang="de-AT" altLang="en-US" dirty="0">
                <a:ea typeface="ＭＳ Ｐゴシック" pitchFamily="34" charset="-128"/>
              </a:rPr>
              <a:t>. </a:t>
            </a:r>
          </a:p>
          <a:p>
            <a:pPr eaLnBrk="1" hangingPunct="1">
              <a:spcBef>
                <a:spcPts val="600"/>
              </a:spcBef>
            </a:pPr>
            <a:r>
              <a:rPr lang="de-AT" altLang="en-US" dirty="0">
                <a:ea typeface="ＭＳ Ｐゴシック" pitchFamily="34" charset="-128"/>
              </a:rPr>
              <a:t>Ein </a:t>
            </a:r>
            <a:r>
              <a:rPr lang="de-AT" altLang="en-US" i="1" dirty="0">
                <a:ea typeface="ＭＳ Ｐゴシック" pitchFamily="34" charset="-128"/>
              </a:rPr>
              <a:t>iterativer</a:t>
            </a:r>
            <a:r>
              <a:rPr lang="de-AT" altLang="en-US" dirty="0">
                <a:ea typeface="ＭＳ Ｐゴシック" pitchFamily="34" charset="-128"/>
              </a:rPr>
              <a:t> (= mehrfacher) zyklischer Durchlauf von Stadien der </a:t>
            </a:r>
            <a:r>
              <a:rPr lang="de-AT" altLang="en-US" i="1" dirty="0">
                <a:ea typeface="ＭＳ Ｐゴシック" pitchFamily="34" charset="-128"/>
              </a:rPr>
              <a:t>Problemanalyse</a:t>
            </a:r>
            <a:r>
              <a:rPr lang="de-AT" altLang="en-US" dirty="0">
                <a:ea typeface="ＭＳ Ｐゴシック" pitchFamily="34" charset="-128"/>
              </a:rPr>
              <a:t>, der </a:t>
            </a:r>
            <a:r>
              <a:rPr lang="de-AT" altLang="en-US" i="1" dirty="0">
                <a:ea typeface="ＭＳ Ｐゴシック" pitchFamily="34" charset="-128"/>
              </a:rPr>
              <a:t>Konzeption</a:t>
            </a:r>
            <a:r>
              <a:rPr lang="de-AT" altLang="en-US" dirty="0">
                <a:ea typeface="ＭＳ Ｐゴシック" pitchFamily="34" charset="-128"/>
              </a:rPr>
              <a:t> von Lösungen und der Realisation von </a:t>
            </a:r>
            <a:r>
              <a:rPr lang="de-AT" altLang="en-US" i="1" dirty="0">
                <a:ea typeface="ＭＳ Ｐゴシック" pitchFamily="34" charset="-128"/>
              </a:rPr>
              <a:t>Lösungsmaßnahmen</a:t>
            </a:r>
            <a:r>
              <a:rPr lang="de-AT" altLang="en-US" dirty="0">
                <a:ea typeface="ＭＳ Ｐゴシック" pitchFamily="34" charset="-128"/>
              </a:rPr>
              <a:t>.</a:t>
            </a:r>
          </a:p>
          <a:p>
            <a:pPr eaLnBrk="1" hangingPunct="1">
              <a:spcBef>
                <a:spcPts val="600"/>
              </a:spcBef>
            </a:pPr>
            <a:r>
              <a:rPr lang="de-AT" altLang="en-US" dirty="0">
                <a:ea typeface="ＭＳ Ｐゴシック" pitchFamily="34" charset="-128"/>
              </a:rPr>
              <a:t>Das konsequente Setzen auf ein iteratives Vorgehen charakterisiert vor allem manche Ansätze des agilen Projektmanagements (z.B. </a:t>
            </a:r>
            <a:r>
              <a:rPr lang="de-AT" altLang="en-US" dirty="0" err="1">
                <a:ea typeface="ＭＳ Ｐゴシック" pitchFamily="34" charset="-128"/>
              </a:rPr>
              <a:t>Scrum</a:t>
            </a:r>
            <a:r>
              <a:rPr lang="de-AT" altLang="en-US" dirty="0">
                <a:ea typeface="ＭＳ Ｐゴシック" pitchFamily="34" charset="-128"/>
              </a:rPr>
              <a:t>)</a:t>
            </a:r>
            <a:r>
              <a:rPr lang="en-US" altLang="en-US" dirty="0">
                <a:ea typeface="ＭＳ Ｐゴシック" pitchFamily="34" charset="-128"/>
              </a:rPr>
              <a:t>.</a:t>
            </a:r>
            <a:endParaRPr lang="de-AT"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272800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3" y="4714877"/>
            <a:ext cx="5328591" cy="4714873"/>
          </a:xfrm>
        </p:spPr>
        <p:txBody>
          <a:bodyPr/>
          <a:lstStyle/>
          <a:p>
            <a:pPr marL="171450" indent="-171450" eaLnBrk="1" hangingPunct="1">
              <a:spcBef>
                <a:spcPts val="600"/>
              </a:spcBef>
              <a:buFont typeface="Arial" panose="020B0604020202020204" pitchFamily="34" charset="0"/>
              <a:buChar char="•"/>
            </a:pPr>
            <a:r>
              <a:rPr lang="de-AT" altLang="en-US" sz="1100" dirty="0">
                <a:ea typeface="ＭＳ Ｐゴシック" pitchFamily="34" charset="-128"/>
              </a:rPr>
              <a:t>Nach </a:t>
            </a:r>
            <a:r>
              <a:rPr lang="de-AT" altLang="en-US" sz="1100" b="1" dirty="0">
                <a:ea typeface="ＭＳ Ｐゴシック" pitchFamily="34" charset="-128"/>
              </a:rPr>
              <a:t>Auftraggeber</a:t>
            </a:r>
            <a:r>
              <a:rPr lang="de-AT" altLang="en-US" sz="1100" dirty="0">
                <a:ea typeface="ＭＳ Ｐゴシック" pitchFamily="34" charset="-128"/>
              </a:rPr>
              <a:t> ist zu differenzieren, ob von außen oder von innerhalb der Trägerorganisation kommend; bei </a:t>
            </a:r>
            <a:r>
              <a:rPr lang="de-AT" altLang="en-US" sz="1100" i="1" dirty="0">
                <a:ea typeface="ＭＳ Ｐゴシック" pitchFamily="34" charset="-128"/>
              </a:rPr>
              <a:t>internen Projekten </a:t>
            </a:r>
            <a:r>
              <a:rPr lang="de-AT" altLang="en-US" sz="1100" dirty="0">
                <a:ea typeface="ＭＳ Ｐゴシック" pitchFamily="34" charset="-128"/>
              </a:rPr>
              <a:t>ist i.d.R. Rekrutierung schwierig, falls das Vorhaben von Teilen der Trägerorganisation nicht gewollt; bei </a:t>
            </a:r>
            <a:r>
              <a:rPr lang="de-AT" altLang="en-US" sz="1100" i="1" dirty="0">
                <a:ea typeface="ＭＳ Ｐゴシック" pitchFamily="34" charset="-128"/>
              </a:rPr>
              <a:t>externen Projekten </a:t>
            </a:r>
            <a:r>
              <a:rPr lang="de-AT" altLang="en-US" sz="1100" dirty="0">
                <a:ea typeface="ＭＳ Ｐゴシック" pitchFamily="34" charset="-128"/>
              </a:rPr>
              <a:t>entsteht Druck von Außen, zu differenzieren ist auch, ob der Auftraggeber </a:t>
            </a:r>
            <a:r>
              <a:rPr lang="de-AT" altLang="en-US" sz="1100" i="1" dirty="0">
                <a:ea typeface="ＭＳ Ｐゴシック" pitchFamily="34" charset="-128"/>
              </a:rPr>
              <a:t>öffentlich oder privat </a:t>
            </a:r>
            <a:r>
              <a:rPr lang="de-AT" altLang="en-US" sz="1100" dirty="0">
                <a:ea typeface="ＭＳ Ｐゴシック" pitchFamily="34" charset="-128"/>
              </a:rPr>
              <a:t>ist. Bei öffentlichen Projekten </a:t>
            </a:r>
            <a:r>
              <a:rPr lang="de-AT" altLang="en-US" sz="1100" spc="-10" dirty="0">
                <a:ea typeface="ＭＳ Ｐゴシック" pitchFamily="34" charset="-128"/>
              </a:rPr>
              <a:t>treten EU-Institutionen, staatliche Stellen, Länder oder Gemeinden als Auftraggeber auf und es gelten </a:t>
            </a:r>
            <a:r>
              <a:rPr lang="de-AT" altLang="en-US" sz="1100" dirty="0">
                <a:ea typeface="ＭＳ Ｐゴシック" pitchFamily="34" charset="-128"/>
              </a:rPr>
              <a:t>spezielle Regeln, z.B. der Ausschreibung und Vergabe, bei privaten Projekten mag es </a:t>
            </a:r>
            <a:r>
              <a:rPr lang="de-AT" altLang="en-US" sz="1100" spc="-10" dirty="0">
                <a:ea typeface="ＭＳ Ｐゴシック" pitchFamily="34" charset="-128"/>
              </a:rPr>
              <a:t>weniger bürokratisch zugehen, dafür wird vielleicht dem Risiko mehr Aufmerksamkeit zu schenken sein.</a:t>
            </a:r>
          </a:p>
          <a:p>
            <a:pPr marL="171450" indent="-171450" eaLnBrk="1" hangingPunct="1">
              <a:spcBef>
                <a:spcPts val="400"/>
              </a:spcBef>
              <a:buFont typeface="Arial" panose="020B0604020202020204" pitchFamily="34" charset="0"/>
              <a:buChar char="•"/>
            </a:pPr>
            <a:r>
              <a:rPr lang="de-AT" altLang="en-US" dirty="0">
                <a:ea typeface="ＭＳ Ｐゴシック" pitchFamily="34" charset="-128"/>
              </a:rPr>
              <a:t>Nach </a:t>
            </a:r>
            <a:r>
              <a:rPr lang="de-AT" altLang="en-US" b="1" dirty="0">
                <a:ea typeface="ＭＳ Ｐゴシック" pitchFamily="34" charset="-128"/>
              </a:rPr>
              <a:t>Aufgabe</a:t>
            </a:r>
            <a:r>
              <a:rPr lang="de-AT" altLang="en-US" dirty="0">
                <a:ea typeface="ＭＳ Ｐゴシック" pitchFamily="34" charset="-128"/>
              </a:rPr>
              <a:t> des Vorhabens für die Organisation ist zu unterscheiden: </a:t>
            </a:r>
            <a:r>
              <a:rPr lang="de-AT" altLang="en-US" i="1" dirty="0">
                <a:ea typeface="ＭＳ Ｐゴシック" pitchFamily="34" charset="-128"/>
              </a:rPr>
              <a:t>strategische</a:t>
            </a:r>
            <a:r>
              <a:rPr lang="de-AT" altLang="en-US" dirty="0">
                <a:ea typeface="ＭＳ Ｐゴシック" pitchFamily="34" charset="-128"/>
              </a:rPr>
              <a:t> Projekte (an übergeordneten Zielen ausgerichtet; langfristig orientiert); </a:t>
            </a:r>
            <a:r>
              <a:rPr lang="de-AT" altLang="en-US" i="1" dirty="0">
                <a:ea typeface="ＭＳ Ｐゴシック" pitchFamily="34" charset="-128"/>
              </a:rPr>
              <a:t>operative</a:t>
            </a:r>
            <a:r>
              <a:rPr lang="de-AT" altLang="en-US" dirty="0">
                <a:ea typeface="ＭＳ Ｐゴシック" pitchFamily="34" charset="-128"/>
              </a:rPr>
              <a:t> Projekte, kurzfristig meist der Effektivität und Effizienz verpflichtet</a:t>
            </a:r>
          </a:p>
          <a:p>
            <a:pPr marL="171450" indent="-171450" eaLnBrk="1" hangingPunct="1">
              <a:spcBef>
                <a:spcPts val="400"/>
              </a:spcBef>
              <a:buFont typeface="Arial" panose="020B0604020202020204" pitchFamily="34" charset="0"/>
              <a:buChar char="•"/>
            </a:pPr>
            <a:r>
              <a:rPr lang="de-AT" altLang="en-US" sz="1100" dirty="0">
                <a:ea typeface="ＭＳ Ｐゴシック" pitchFamily="34" charset="-128"/>
              </a:rPr>
              <a:t>Nach Ursache für den </a:t>
            </a:r>
            <a:r>
              <a:rPr lang="de-AT" altLang="en-US" b="1" dirty="0">
                <a:ea typeface="ＭＳ Ｐゴシック" pitchFamily="34" charset="-128"/>
              </a:rPr>
              <a:t>Projektbedarf</a:t>
            </a:r>
            <a:r>
              <a:rPr lang="de-AT" altLang="en-US" sz="1100" dirty="0">
                <a:ea typeface="ＭＳ Ｐゴシック" pitchFamily="34" charset="-128"/>
              </a:rPr>
              <a:t>: </a:t>
            </a:r>
            <a:r>
              <a:rPr lang="de-AT" altLang="en-US" sz="1100" i="1" dirty="0">
                <a:ea typeface="ＭＳ Ｐゴシック" pitchFamily="34" charset="-128"/>
              </a:rPr>
              <a:t>marktgesteuerte</a:t>
            </a:r>
            <a:r>
              <a:rPr lang="de-AT" altLang="en-US" sz="1100" dirty="0">
                <a:ea typeface="ＭＳ Ｐゴシック" pitchFamily="34" charset="-128"/>
              </a:rPr>
              <a:t> Projekte (als Reaktion auf Marktbedürfnisse), </a:t>
            </a:r>
            <a:r>
              <a:rPr lang="de-AT" altLang="en-US" sz="1100" i="1" dirty="0">
                <a:ea typeface="ＭＳ Ｐゴシック" pitchFamily="34" charset="-128"/>
              </a:rPr>
              <a:t>k</a:t>
            </a:r>
            <a:r>
              <a:rPr lang="de-AT" altLang="en-US" i="1" dirty="0">
                <a:ea typeface="ＭＳ Ｐゴシック" pitchFamily="34" charset="-128"/>
              </a:rPr>
              <a:t>risenbedingte</a:t>
            </a:r>
            <a:r>
              <a:rPr lang="de-AT" altLang="en-US" dirty="0">
                <a:ea typeface="ＭＳ Ｐゴシック" pitchFamily="34" charset="-128"/>
              </a:rPr>
              <a:t> Projekte (als Antwort auf ein akutes Problem), </a:t>
            </a:r>
            <a:r>
              <a:rPr lang="de-AT" altLang="en-US" i="1" dirty="0">
                <a:ea typeface="ＭＳ Ｐゴシック" pitchFamily="34" charset="-128"/>
              </a:rPr>
              <a:t>veränderungsbedinge</a:t>
            </a:r>
            <a:r>
              <a:rPr lang="de-AT" altLang="en-US" dirty="0">
                <a:ea typeface="ＭＳ Ｐゴシック" pitchFamily="34" charset="-128"/>
              </a:rPr>
              <a:t> Projekte (als Anpassungsreaktion auf aktuelle Umfeldveränderungen)</a:t>
            </a:r>
          </a:p>
          <a:p>
            <a:pPr marL="171450" indent="-171450" eaLnBrk="1" hangingPunct="1">
              <a:spcBef>
                <a:spcPts val="400"/>
              </a:spcBef>
              <a:buFont typeface="Arial" panose="020B0604020202020204" pitchFamily="34" charset="0"/>
              <a:buChar char="•"/>
            </a:pPr>
            <a:r>
              <a:rPr lang="de-AT" altLang="en-US" dirty="0">
                <a:ea typeface="ＭＳ Ｐゴシック" pitchFamily="34" charset="-128"/>
              </a:rPr>
              <a:t>Nach </a:t>
            </a:r>
            <a:r>
              <a:rPr lang="de-AT" altLang="en-US" b="1" dirty="0">
                <a:ea typeface="ＭＳ Ｐゴシック" pitchFamily="34" charset="-128"/>
              </a:rPr>
              <a:t>Unternehmensfunktion</a:t>
            </a:r>
            <a:r>
              <a:rPr lang="de-AT" altLang="en-US" dirty="0">
                <a:ea typeface="ＭＳ Ｐゴシック" pitchFamily="34" charset="-128"/>
              </a:rPr>
              <a:t>: Forschungsprojekte, Entwicklungsprojekte, Rationalisierungsprojekte, Organisationsprojekte, Planungsprojekte, Investionsprojekte etc.</a:t>
            </a:r>
          </a:p>
          <a:p>
            <a:pPr marL="171450" indent="-171450" eaLnBrk="1" hangingPunct="1">
              <a:spcBef>
                <a:spcPts val="400"/>
              </a:spcBef>
              <a:buFont typeface="Arial" panose="020B0604020202020204" pitchFamily="34" charset="0"/>
              <a:buChar char="•"/>
            </a:pPr>
            <a:r>
              <a:rPr lang="de-AT" altLang="en-US" dirty="0">
                <a:ea typeface="ＭＳ Ｐゴシック" pitchFamily="34" charset="-128"/>
              </a:rPr>
              <a:t>Nach </a:t>
            </a:r>
            <a:r>
              <a:rPr lang="de-AT" altLang="en-US" b="1" dirty="0">
                <a:ea typeface="ＭＳ Ｐゴシック" pitchFamily="34" charset="-128"/>
              </a:rPr>
              <a:t>geographischer Streuung</a:t>
            </a:r>
            <a:r>
              <a:rPr lang="de-AT" altLang="en-US" dirty="0">
                <a:ea typeface="ＭＳ Ｐゴシック" pitchFamily="34" charset="-128"/>
              </a:rPr>
              <a:t>: regionale, nationale oder internationale Projekte (z.B. EU-Projekte müssen zumeist verschiedene Projektpartner aus unterschiedlichen EU-Staaten haben), </a:t>
            </a:r>
            <a:r>
              <a:rPr lang="de-AT" altLang="en-US" spc="-10" dirty="0">
                <a:ea typeface="ＭＳ Ｐゴシック" pitchFamily="34" charset="-128"/>
              </a:rPr>
              <a:t>verschiedene Erfordernisse im Projektmanagement multi- und interkulturelle Aspekte zu berücksichtigen</a:t>
            </a:r>
          </a:p>
          <a:p>
            <a:pPr marL="171450" indent="-171450" eaLnBrk="1" hangingPunct="1">
              <a:spcBef>
                <a:spcPts val="400"/>
              </a:spcBef>
              <a:buFont typeface="Arial" panose="020B0604020202020204" pitchFamily="34" charset="0"/>
              <a:buChar char="•"/>
            </a:pPr>
            <a:r>
              <a:rPr lang="de-AT" altLang="en-US" dirty="0">
                <a:ea typeface="ＭＳ Ｐゴシック" pitchFamily="34" charset="-128"/>
              </a:rPr>
              <a:t>Nach </a:t>
            </a:r>
            <a:r>
              <a:rPr lang="de-AT" altLang="en-US" b="1" dirty="0">
                <a:ea typeface="ＭＳ Ｐゴシック" pitchFamily="34" charset="-128"/>
              </a:rPr>
              <a:t>inhaltlicher Ausrichtung</a:t>
            </a:r>
            <a:r>
              <a:rPr lang="de-AT" altLang="en-US" dirty="0">
                <a:ea typeface="ＭＳ Ｐゴシック" pitchFamily="34" charset="-128"/>
              </a:rPr>
              <a:t>: Infrastruktur-, Bau- und Anlageerrichtungs-, IT-, Kultur-, Gründungs- und Hilfsprojekte (Implikationen für das benötigte Sachwissen)</a:t>
            </a:r>
          </a:p>
          <a:p>
            <a:pPr eaLnBrk="1" hangingPunct="1">
              <a:spcBef>
                <a:spcPts val="800"/>
              </a:spcBef>
            </a:pPr>
            <a:r>
              <a:rPr lang="de-AT" altLang="en-US" dirty="0">
                <a:ea typeface="ＭＳ Ｐゴシック" pitchFamily="34" charset="-128"/>
              </a:rPr>
              <a:t>Vom </a:t>
            </a:r>
            <a:r>
              <a:rPr lang="de-AT" altLang="en-US" b="1" dirty="0">
                <a:ea typeface="ＭＳ Ｐゴシック" pitchFamily="34" charset="-128"/>
              </a:rPr>
              <a:t>Projekttyp</a:t>
            </a:r>
            <a:r>
              <a:rPr lang="de-AT" altLang="en-US" dirty="0">
                <a:ea typeface="ＭＳ Ｐゴシック" pitchFamily="34" charset="-128"/>
              </a:rPr>
              <a:t> hängt es ab, </a:t>
            </a:r>
            <a:r>
              <a:rPr lang="de-AT" altLang="en-US" b="1" dirty="0">
                <a:ea typeface="ＭＳ Ｐゴシック" pitchFamily="34" charset="-128"/>
              </a:rPr>
              <a:t>welche Verfahren und Instrumente </a:t>
            </a:r>
            <a:r>
              <a:rPr lang="de-AT" altLang="en-US" dirty="0">
                <a:ea typeface="ＭＳ Ｐゴシック" pitchFamily="34" charset="-128"/>
              </a:rPr>
              <a:t>des Projektmanagements im Einzelfall zweckmäßigerweise einzusetzen sind.</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2808650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r>
              <a:rPr lang="de-AT" kern="1200" baseline="0" dirty="0">
                <a:solidFill>
                  <a:schemeClr val="tx1"/>
                </a:solidFill>
                <a:effectLst/>
                <a:latin typeface="Arial Narrow" panose="020B0606020202030204" pitchFamily="34" charset="0"/>
                <a:ea typeface="+mn-ea"/>
                <a:cs typeface="+mn-cs"/>
              </a:rPr>
              <a:t>(nach </a:t>
            </a:r>
            <a:r>
              <a:rPr lang="de-AT" kern="1200" cap="small" baseline="0" dirty="0">
                <a:solidFill>
                  <a:schemeClr val="tx1"/>
                </a:solidFill>
                <a:effectLst/>
                <a:latin typeface="Arial Narrow" panose="020B0606020202030204" pitchFamily="34" charset="0"/>
                <a:ea typeface="+mn-ea"/>
                <a:cs typeface="+mn-cs"/>
              </a:rPr>
              <a:t>Kastner</a:t>
            </a:r>
            <a:r>
              <a:rPr lang="de-AT" kern="1200" baseline="0" dirty="0">
                <a:solidFill>
                  <a:schemeClr val="tx1"/>
                </a:solidFill>
                <a:effectLst/>
                <a:latin typeface="Arial Narrow" panose="020B0606020202030204" pitchFamily="34" charset="0"/>
                <a:ea typeface="+mn-ea"/>
                <a:cs typeface="+mn-cs"/>
              </a:rPr>
              <a:t> 1994, 72, modifiziert)</a:t>
            </a:r>
          </a:p>
          <a:p>
            <a:pPr>
              <a:spcBef>
                <a:spcPts val="1200"/>
              </a:spcBef>
            </a:pPr>
            <a:r>
              <a:rPr lang="de-AT" sz="1050" dirty="0"/>
              <a:t>Die unterschiedlichen Projekttypen weisen jeweils eine spezifische Phasenstruktur auf.</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29</a:t>
            </a:fld>
            <a:endParaRPr lang="de-DE" dirty="0"/>
          </a:p>
        </p:txBody>
      </p:sp>
    </p:spTree>
    <p:extLst>
      <p:ext uri="{BB962C8B-B14F-4D97-AF65-F5344CB8AC3E}">
        <p14:creationId xmlns:p14="http://schemas.microsoft.com/office/powerpoint/2010/main" val="22085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eaLnBrk="1" hangingPunct="1">
              <a:spcBef>
                <a:spcPts val="600"/>
              </a:spcBef>
            </a:pPr>
            <a:r>
              <a:rPr lang="de-AT" kern="1200" baseline="0" dirty="0">
                <a:solidFill>
                  <a:schemeClr val="tx1"/>
                </a:solidFill>
                <a:effectLst/>
              </a:rPr>
              <a:t>(in Anlehnung an </a:t>
            </a:r>
            <a:r>
              <a:rPr lang="de-AT" kern="1200" cap="small" baseline="0" dirty="0">
                <a:solidFill>
                  <a:schemeClr val="tx1"/>
                </a:solidFill>
                <a:effectLst/>
              </a:rPr>
              <a:t>Birker</a:t>
            </a:r>
            <a:r>
              <a:rPr lang="de-AT" kern="1200" baseline="0" dirty="0">
                <a:solidFill>
                  <a:schemeClr val="tx1"/>
                </a:solidFill>
                <a:effectLst/>
              </a:rPr>
              <a:t> 1995, 10)</a:t>
            </a:r>
            <a:endParaRPr lang="de-AT" altLang="en-US" dirty="0">
              <a:ea typeface="ＭＳ Ｐゴシック" pitchFamily="34" charset="-128"/>
            </a:endParaRPr>
          </a:p>
          <a:p>
            <a:pPr>
              <a:spcBef>
                <a:spcPts val="1200"/>
              </a:spcBef>
            </a:pPr>
            <a:r>
              <a:rPr lang="de-AT" dirty="0"/>
              <a:t>Verschiedene </a:t>
            </a:r>
            <a:r>
              <a:rPr lang="de-AT" b="1" dirty="0"/>
              <a:t>Projektmerkmale</a:t>
            </a:r>
            <a:r>
              <a:rPr lang="de-AT" dirty="0"/>
              <a:t> sind in ihrer jeweiligen konkreten Ausprägung für Projekte ein- und abzuschätzen!</a:t>
            </a:r>
          </a:p>
          <a:p>
            <a:pPr>
              <a:spcBef>
                <a:spcPts val="600"/>
              </a:spcBef>
            </a:pPr>
            <a:r>
              <a:rPr lang="de-AT" dirty="0"/>
              <a:t>Anhand der Merkmale lassen sich für Projekte </a:t>
            </a:r>
            <a:r>
              <a:rPr lang="de-AT" b="1" dirty="0"/>
              <a:t>Profile</a:t>
            </a:r>
            <a:r>
              <a:rPr lang="de-AT" dirty="0"/>
              <a:t> erstellen und so verschiedene Vorhaben auch systematisch miteinander vergleichen. </a:t>
            </a:r>
          </a:p>
          <a:p>
            <a:pPr>
              <a:spcBef>
                <a:spcPts val="600"/>
              </a:spcBef>
            </a:pPr>
            <a:r>
              <a:rPr lang="de-AT" spc="-20" dirty="0"/>
              <a:t>Die unterschiedliche Ausprägung der Merkmale liefert </a:t>
            </a:r>
            <a:r>
              <a:rPr lang="de-AT" i="1" spc="-20" dirty="0"/>
              <a:t>Hinweise</a:t>
            </a:r>
            <a:r>
              <a:rPr lang="de-AT" spc="-20" dirty="0"/>
              <a:t>, </a:t>
            </a:r>
            <a:r>
              <a:rPr lang="de-AT" i="1" spc="-20" dirty="0"/>
              <a:t>wo</a:t>
            </a:r>
            <a:r>
              <a:rPr lang="de-AT" spc="-20" dirty="0"/>
              <a:t> beim Management des Projektes </a:t>
            </a:r>
            <a:r>
              <a:rPr lang="de-AT" dirty="0"/>
              <a:t>besondere </a:t>
            </a:r>
            <a:r>
              <a:rPr lang="de-AT" i="1" dirty="0"/>
              <a:t>Schwerpunkte</a:t>
            </a:r>
            <a:r>
              <a:rPr lang="de-AT" dirty="0"/>
              <a:t> zu setzen sind.</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30</a:t>
            </a:fld>
            <a:endParaRPr lang="de-DE" dirty="0"/>
          </a:p>
        </p:txBody>
      </p:sp>
    </p:spTree>
    <p:extLst>
      <p:ext uri="{BB962C8B-B14F-4D97-AF65-F5344CB8AC3E}">
        <p14:creationId xmlns:p14="http://schemas.microsoft.com/office/powerpoint/2010/main" val="3799187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a:spcAft>
                <a:spcPts val="1200"/>
              </a:spcAft>
            </a:pPr>
            <a:r>
              <a:rPr lang="de-AT" kern="1200" baseline="0" dirty="0">
                <a:solidFill>
                  <a:schemeClr val="tx1"/>
                </a:solidFill>
                <a:effectLst/>
                <a:latin typeface="Arial Narrow" panose="020B0606020202030204" pitchFamily="34" charset="0"/>
                <a:ea typeface="+mn-ea"/>
                <a:cs typeface="+mn-cs"/>
              </a:rPr>
              <a:t>(vgl. </a:t>
            </a:r>
            <a:r>
              <a:rPr lang="de-AT" kern="1200" cap="small" baseline="0" dirty="0">
                <a:solidFill>
                  <a:schemeClr val="tx1"/>
                </a:solidFill>
                <a:effectLst/>
                <a:latin typeface="Arial Narrow" panose="020B0606020202030204" pitchFamily="34" charset="0"/>
                <a:ea typeface="+mn-ea"/>
                <a:cs typeface="+mn-cs"/>
              </a:rPr>
              <a:t>Birker</a:t>
            </a:r>
            <a:r>
              <a:rPr lang="de-AT" kern="1200" baseline="0" dirty="0">
                <a:solidFill>
                  <a:schemeClr val="tx1"/>
                </a:solidFill>
                <a:effectLst/>
                <a:latin typeface="Arial Narrow" panose="020B0606020202030204" pitchFamily="34" charset="0"/>
                <a:ea typeface="+mn-ea"/>
                <a:cs typeface="+mn-cs"/>
              </a:rPr>
              <a:t> 1995, 10f.)</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Besonders komplexe Projekte verlangen ein besonderes Augenmerk auf Koordination;</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ausgesprochen neuartige Vorhaben tun gut daran, sich ausführlicher mit dem Risikomanagement zu befassen;</a:t>
            </a:r>
          </a:p>
          <a:p>
            <a:pPr marL="171450" indent="-171450">
              <a:buFont typeface="Arial" panose="020B0604020202020204" pitchFamily="34" charset="0"/>
              <a:buChar char="•"/>
            </a:pPr>
            <a:r>
              <a:rPr lang="de-AT" kern="1200" baseline="0" dirty="0">
                <a:solidFill>
                  <a:schemeClr val="tx1"/>
                </a:solidFill>
                <a:effectLst/>
                <a:latin typeface="Arial Narrow" panose="020B0606020202030204" pitchFamily="34" charset="0"/>
                <a:ea typeface="+mn-ea"/>
                <a:cs typeface="+mn-cs"/>
              </a:rPr>
              <a:t>Vom Umfang eines Projektes hängt ab, welche Tools zum Einsatz kommen.</a:t>
            </a:r>
          </a:p>
          <a:p>
            <a:endParaRPr lang="de-AT" kern="1200" baseline="0" dirty="0">
              <a:solidFill>
                <a:schemeClr val="tx1"/>
              </a:solidFill>
              <a:effectLst/>
              <a:latin typeface="Arial Narrow" panose="020B0606020202030204" pitchFamily="34" charset="0"/>
              <a:ea typeface="+mn-ea"/>
              <a:cs typeface="+mn-cs"/>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31</a:t>
            </a:fld>
            <a:endParaRPr lang="de-DE" dirty="0"/>
          </a:p>
        </p:txBody>
      </p:sp>
    </p:spTree>
    <p:extLst>
      <p:ext uri="{BB962C8B-B14F-4D97-AF65-F5344CB8AC3E}">
        <p14:creationId xmlns:p14="http://schemas.microsoft.com/office/powerpoint/2010/main" val="43513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a:spcAft>
                <a:spcPts val="1200"/>
              </a:spcAft>
            </a:pPr>
            <a:r>
              <a:rPr lang="de-AT" kern="1200" baseline="0" dirty="0">
                <a:solidFill>
                  <a:schemeClr val="tx1"/>
                </a:solidFill>
                <a:effectLst/>
                <a:latin typeface="Arial Narrow" panose="020B0606020202030204" pitchFamily="34" charset="0"/>
                <a:ea typeface="+mn-ea"/>
                <a:cs typeface="+mn-cs"/>
              </a:rPr>
              <a:t>(vgl. </a:t>
            </a:r>
            <a:r>
              <a:rPr lang="de-AT" kern="1200" cap="small" baseline="0" dirty="0">
                <a:solidFill>
                  <a:schemeClr val="tx1"/>
                </a:solidFill>
                <a:effectLst/>
                <a:latin typeface="Arial Narrow" panose="020B0606020202030204" pitchFamily="34" charset="0"/>
                <a:ea typeface="+mn-ea"/>
                <a:cs typeface="+mn-cs"/>
              </a:rPr>
              <a:t>Birker</a:t>
            </a:r>
            <a:r>
              <a:rPr lang="de-AT" kern="1200" baseline="0" dirty="0">
                <a:solidFill>
                  <a:schemeClr val="tx1"/>
                </a:solidFill>
                <a:effectLst/>
                <a:latin typeface="Arial Narrow" panose="020B0606020202030204" pitchFamily="34" charset="0"/>
                <a:ea typeface="+mn-ea"/>
                <a:cs typeface="+mn-cs"/>
              </a:rPr>
              <a:t> 1995, 10f.)</a:t>
            </a:r>
          </a:p>
          <a:p>
            <a:pPr marL="171450" indent="-171450">
              <a:spcBef>
                <a:spcPts val="600"/>
              </a:spcBef>
              <a:buFont typeface="Arial" panose="020B0604020202020204" pitchFamily="34" charset="0"/>
              <a:buChar char="•"/>
            </a:pPr>
            <a:r>
              <a:rPr lang="de-AT" dirty="0"/>
              <a:t>Vom Schwierigkeitsgrad hängen die Qualifikationsanforderungen</a:t>
            </a:r>
            <a:r>
              <a:rPr lang="de-AT" baseline="0" dirty="0"/>
              <a:t> an die einzusetzenden Mitarbeiter ab.</a:t>
            </a:r>
          </a:p>
          <a:p>
            <a:pPr marL="171450" indent="-171450">
              <a:spcBef>
                <a:spcPts val="600"/>
              </a:spcBef>
              <a:buFont typeface="Arial" panose="020B0604020202020204" pitchFamily="34" charset="0"/>
              <a:buChar char="•"/>
            </a:pPr>
            <a:r>
              <a:rPr lang="de-AT" baseline="0" dirty="0"/>
              <a:t>Die Bedeutung des Vorhabens beeinflusst beispielsweise den Detaillierungsgrad bei der Projektplanung und während der Durchführungsphase die Häufigkeit von Kontrollen.</a:t>
            </a:r>
            <a:endParaRPr lang="de-AT"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32</a:t>
            </a:fld>
            <a:endParaRPr lang="de-DE" dirty="0"/>
          </a:p>
        </p:txBody>
      </p:sp>
    </p:spTree>
    <p:extLst>
      <p:ext uri="{BB962C8B-B14F-4D97-AF65-F5344CB8AC3E}">
        <p14:creationId xmlns:p14="http://schemas.microsoft.com/office/powerpoint/2010/main" val="435135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r>
              <a:rPr lang="de-AT" kern="1200" baseline="0" dirty="0">
                <a:solidFill>
                  <a:schemeClr val="tx1"/>
                </a:solidFill>
                <a:effectLst/>
              </a:rPr>
              <a:t>(vgl. </a:t>
            </a:r>
            <a:r>
              <a:rPr lang="de-AT" kern="1200" cap="small" baseline="0" dirty="0">
                <a:solidFill>
                  <a:schemeClr val="tx1"/>
                </a:solidFill>
                <a:effectLst/>
              </a:rPr>
              <a:t>Birker</a:t>
            </a:r>
            <a:r>
              <a:rPr lang="de-AT" kern="1200" baseline="0" dirty="0">
                <a:solidFill>
                  <a:schemeClr val="tx1"/>
                </a:solidFill>
                <a:effectLst/>
              </a:rPr>
              <a:t> 1995, 10f.)</a:t>
            </a:r>
          </a:p>
          <a:p>
            <a:pPr marL="171450" indent="-171450">
              <a:spcBef>
                <a:spcPts val="1200"/>
              </a:spcBef>
              <a:buFont typeface="Arial" panose="020B0604020202020204" pitchFamily="34" charset="0"/>
              <a:buChar char="•"/>
            </a:pPr>
            <a:r>
              <a:rPr lang="de-AT" dirty="0"/>
              <a:t>Je mehr Risiko mit einem Projekt verbunden ist, desto dringlicher bedarf es Präventionsmaßnahmen.</a:t>
            </a:r>
          </a:p>
          <a:p>
            <a:pPr marL="171450" indent="-171450">
              <a:spcBef>
                <a:spcPts val="600"/>
              </a:spcBef>
              <a:buFont typeface="Arial" panose="020B0604020202020204" pitchFamily="34" charset="0"/>
              <a:buChar char="•"/>
            </a:pPr>
            <a:r>
              <a:rPr lang="de-AT" dirty="0"/>
              <a:t>Mit steigender Beteiligtenzahl</a:t>
            </a:r>
            <a:r>
              <a:rPr lang="de-AT" baseline="0" dirty="0"/>
              <a:t> wachsen die Notwendigkeit von eigener Kommunikationsplanung und der Koordinationsaufwand.</a:t>
            </a:r>
            <a:endParaRPr lang="de-AT" dirty="0"/>
          </a:p>
          <a:p>
            <a:pPr marL="171450" indent="-171450">
              <a:spcBef>
                <a:spcPts val="600"/>
              </a:spcBef>
              <a:buFont typeface="Arial" panose="020B0604020202020204" pitchFamily="34" charset="0"/>
              <a:buChar char="•"/>
            </a:pPr>
            <a:r>
              <a:rPr lang="de-AT" dirty="0"/>
              <a:t>Je interdisziplinärer ein Projekt angelegt ist, desto mehr Aufwand wird zu treiben sein, um im Projektteam eine</a:t>
            </a:r>
            <a:r>
              <a:rPr lang="de-AT" baseline="0" dirty="0"/>
              <a:t> ‚gemeinsame Sprache‘ zu entwickeln.</a:t>
            </a:r>
            <a:endParaRPr lang="de-AT"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33</a:t>
            </a:fld>
            <a:endParaRPr lang="de-DE" dirty="0"/>
          </a:p>
        </p:txBody>
      </p:sp>
    </p:spTree>
    <p:extLst>
      <p:ext uri="{BB962C8B-B14F-4D97-AF65-F5344CB8AC3E}">
        <p14:creationId xmlns:p14="http://schemas.microsoft.com/office/powerpoint/2010/main" val="435135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dirty="0"/>
              <a:t>(nach </a:t>
            </a:r>
            <a:r>
              <a:rPr lang="de-AT" cap="small" baseline="0" dirty="0"/>
              <a:t>Drees</a:t>
            </a:r>
            <a:r>
              <a:rPr lang="de-AT" dirty="0"/>
              <a:t> et al. 2014, 8)</a:t>
            </a:r>
          </a:p>
          <a:p>
            <a:r>
              <a:rPr lang="de-AT" dirty="0"/>
              <a:t>Ob ein Vorhaben als projektwürdig einzustufen ist, häng insbesondere von zweierlei ab: </a:t>
            </a:r>
          </a:p>
          <a:p>
            <a:pPr marL="171450" indent="-171450">
              <a:buFont typeface="Arial" panose="020B0604020202020204" pitchFamily="34" charset="0"/>
              <a:buChar char="•"/>
            </a:pPr>
            <a:r>
              <a:rPr lang="de-AT" dirty="0"/>
              <a:t>ob das Ziel</a:t>
            </a:r>
            <a:r>
              <a:rPr lang="de-AT" baseline="0" dirty="0"/>
              <a:t> einigermaßen klar ist und </a:t>
            </a:r>
          </a:p>
          <a:p>
            <a:pPr marL="171450" indent="-171450">
              <a:buFont typeface="Arial" panose="020B0604020202020204" pitchFamily="34" charset="0"/>
              <a:buChar char="•"/>
            </a:pPr>
            <a:r>
              <a:rPr lang="de-AT" baseline="0" dirty="0"/>
              <a:t>ob der Lösungsweg noch offen ist.</a:t>
            </a:r>
            <a:endParaRPr lang="de-AT"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34</a:t>
            </a:fld>
            <a:endParaRPr lang="de-DE" dirty="0"/>
          </a:p>
        </p:txBody>
      </p:sp>
    </p:spTree>
    <p:extLst>
      <p:ext uri="{BB962C8B-B14F-4D97-AF65-F5344CB8AC3E}">
        <p14:creationId xmlns:p14="http://schemas.microsoft.com/office/powerpoint/2010/main" val="1486765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eaLnBrk="1" hangingPunct="1"/>
            <a:r>
              <a:rPr lang="de-AT" altLang="en-US" dirty="0">
                <a:ea typeface="ＭＳ Ｐゴシック" pitchFamily="34" charset="-128"/>
              </a:rPr>
              <a:t>Projektorganisation ist universell und anderen Organisationsformen oft überlegen, aber dennoch nicht immer zweckmäßig und sinnvoll!</a:t>
            </a:r>
          </a:p>
          <a:p>
            <a:pPr eaLnBrk="1" hangingPunct="1">
              <a:spcBef>
                <a:spcPts val="600"/>
              </a:spcBef>
            </a:pPr>
            <a:r>
              <a:rPr lang="de-AT" altLang="en-US" dirty="0">
                <a:ea typeface="ＭＳ Ｐゴシック" pitchFamily="34" charset="-128"/>
              </a:rPr>
              <a:t>Die Grafik liefert eine Orientierungshilfe für die Entscheidung.</a:t>
            </a:r>
          </a:p>
          <a:p>
            <a:pPr eaLnBrk="1" hangingPunct="1">
              <a:spcBef>
                <a:spcPts val="600"/>
              </a:spcBef>
            </a:pPr>
            <a:r>
              <a:rPr lang="de-AT" altLang="en-US" dirty="0">
                <a:ea typeface="ＭＳ Ｐゴシック" pitchFamily="34" charset="-128"/>
              </a:rPr>
              <a:t>Bei</a:t>
            </a:r>
            <a:r>
              <a:rPr lang="de-AT" altLang="en-US" baseline="0" dirty="0">
                <a:ea typeface="ＭＳ Ｐゴシック" pitchFamily="34" charset="-128"/>
              </a:rPr>
              <a:t> manchen der charakterisierten Vorhaben hängt es davon ab, wie man die Kurzbeschreibung interpretiert, welche Organisationsform zu empfehlen ist.</a:t>
            </a:r>
          </a:p>
          <a:p>
            <a:pPr eaLnBrk="1" hangingPunct="1">
              <a:spcBef>
                <a:spcPts val="600"/>
              </a:spcBef>
            </a:pPr>
            <a:r>
              <a:rPr lang="de-AT" altLang="en-US" baseline="0" dirty="0">
                <a:ea typeface="ＭＳ Ｐゴシック" pitchFamily="34" charset="-128"/>
              </a:rPr>
              <a:t>Z.B. die Vorgabe ‚hoher Zeitdruck bei der Lösung eines Problems‘ kann einmal so gedeutet werden, dass im wahrsten Sinne des Wortes ‚Feuer am Dach ist‘ – dann hat man sicher keine Zeit für schriftliche Aufgabendefinition, Teambildung, Planungsbesprechungen etc., sondern dann muss die routinierte – streng hierarchisch organisierte – Feuerwehr blitzschnell handeln. Interpretiert man ‚hohen Zeitdruck‘ hingegen etwas weniger dramatisch, könnte man auch plausibel für den Einsatz von Projektmanagement argumentieren, weil solcherart schneller Ergebnisse zu liefern sein sollten, als in einer schwerfälligen ‚Routineorganisation‘.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35</a:t>
            </a:fld>
            <a:endParaRPr lang="de-DE" dirty="0"/>
          </a:p>
        </p:txBody>
      </p:sp>
    </p:spTree>
    <p:extLst>
      <p:ext uri="{BB962C8B-B14F-4D97-AF65-F5344CB8AC3E}">
        <p14:creationId xmlns:p14="http://schemas.microsoft.com/office/powerpoint/2010/main" val="2678475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Wenn sich ein Vorhaben als projektwürdig erweist,</a:t>
            </a:r>
            <a:r>
              <a:rPr lang="de-AT" baseline="0" dirty="0"/>
              <a:t> dann stellt sich noch die Frage, ob man es klassisch-plangetrieben oder agil-visionsgetrieben bewältigen möchte.</a:t>
            </a:r>
          </a:p>
          <a:p>
            <a:r>
              <a:rPr lang="de-AT" baseline="0" dirty="0"/>
              <a:t>Beim </a:t>
            </a:r>
            <a:r>
              <a:rPr lang="de-AT" b="1" baseline="0" dirty="0"/>
              <a:t>klassischen</a:t>
            </a:r>
            <a:r>
              <a:rPr lang="de-AT" baseline="0" dirty="0"/>
              <a:t> Ansatz wird das </a:t>
            </a:r>
            <a:r>
              <a:rPr lang="de-AT" b="1" baseline="0" dirty="0"/>
              <a:t>Ziel fixiert </a:t>
            </a:r>
            <a:r>
              <a:rPr lang="de-AT" baseline="0" dirty="0"/>
              <a:t>und dann erfolgt eine entsprechende </a:t>
            </a:r>
            <a:r>
              <a:rPr lang="de-AT" i="1" baseline="0" dirty="0"/>
              <a:t>Adaptation </a:t>
            </a:r>
            <a:r>
              <a:rPr lang="de-AT" baseline="0" dirty="0"/>
              <a:t>der zunächst flexibel gehaltenen </a:t>
            </a:r>
            <a:r>
              <a:rPr lang="de-AT" i="1" baseline="0" dirty="0"/>
              <a:t>Projektdauer</a:t>
            </a:r>
            <a:r>
              <a:rPr lang="de-AT" baseline="0" dirty="0"/>
              <a:t> und des vorerst flexibel gehaltenen </a:t>
            </a:r>
            <a:r>
              <a:rPr lang="de-AT" i="1" baseline="0" dirty="0"/>
              <a:t>Ressourceneinsatzes.</a:t>
            </a:r>
          </a:p>
          <a:p>
            <a:r>
              <a:rPr lang="de-AT" i="0" baseline="0" dirty="0"/>
              <a:t>Beim </a:t>
            </a:r>
            <a:r>
              <a:rPr lang="de-AT" b="1" i="0" baseline="0" dirty="0"/>
              <a:t>agilen</a:t>
            </a:r>
            <a:r>
              <a:rPr lang="de-AT" i="0" baseline="0" dirty="0"/>
              <a:t> Ansatz werden der </a:t>
            </a:r>
            <a:r>
              <a:rPr lang="de-AT" b="1" i="0" baseline="0" dirty="0"/>
              <a:t>Zeit- </a:t>
            </a:r>
            <a:r>
              <a:rPr lang="de-AT" b="0" i="0" baseline="0" dirty="0"/>
              <a:t>(Timeboxing)</a:t>
            </a:r>
            <a:r>
              <a:rPr lang="de-AT" b="1" i="0" baseline="0" dirty="0"/>
              <a:t> sowie der Ressourcenrahmen fixiert </a:t>
            </a:r>
            <a:r>
              <a:rPr lang="de-AT" i="0" baseline="0" dirty="0"/>
              <a:t>und dann </a:t>
            </a:r>
            <a:r>
              <a:rPr lang="de-AT" i="1" baseline="0" dirty="0"/>
              <a:t>soviel als möglich vom flexibel </a:t>
            </a:r>
            <a:r>
              <a:rPr lang="de-AT" i="0" baseline="0" dirty="0"/>
              <a:t>gehaltenen </a:t>
            </a:r>
            <a:r>
              <a:rPr lang="de-AT" i="1" baseline="0" dirty="0"/>
              <a:t>Ergebnisziel</a:t>
            </a:r>
            <a:r>
              <a:rPr lang="de-AT" i="0" baseline="0" dirty="0"/>
              <a:t> zu </a:t>
            </a:r>
            <a:r>
              <a:rPr lang="de-AT" i="1" baseline="0" dirty="0"/>
              <a:t>erreichen</a:t>
            </a:r>
            <a:r>
              <a:rPr lang="de-AT" i="0" baseline="0" dirty="0"/>
              <a:t> versucht.</a:t>
            </a:r>
            <a:endParaRPr lang="de-AT" i="0" dirty="0"/>
          </a:p>
        </p:txBody>
      </p:sp>
      <p:sp>
        <p:nvSpPr>
          <p:cNvPr id="4" name="Foliennummernplatzhalter 3"/>
          <p:cNvSpPr>
            <a:spLocks noGrp="1"/>
          </p:cNvSpPr>
          <p:nvPr>
            <p:ph type="sldNum" sz="quarter" idx="5"/>
          </p:nvPr>
        </p:nvSpPr>
        <p:spPr/>
        <p:txBody>
          <a:bodyPr/>
          <a:lstStyle/>
          <a:p>
            <a:fld id="{8F4A2D7C-1F6E-46F1-B0EA-93B973014C5E}" type="slidenum">
              <a:rPr lang="de-DE" smtClean="0"/>
              <a:pPr/>
              <a:t>36</a:t>
            </a:fld>
            <a:endParaRPr lang="de-DE" dirty="0"/>
          </a:p>
        </p:txBody>
      </p:sp>
    </p:spTree>
    <p:extLst>
      <p:ext uri="{BB962C8B-B14F-4D97-AF65-F5344CB8AC3E}">
        <p14:creationId xmlns:p14="http://schemas.microsoft.com/office/powerpoint/2010/main" val="1876814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Aus einer Kombination von klassischen mit agilen Elementen des Projektmanagements ergibt sich als dritte Variante das in verschiedenen Spielarten</a:t>
            </a:r>
            <a:r>
              <a:rPr lang="de-AT" baseline="0" dirty="0"/>
              <a:t> auftretende hybride Projektmanagement.</a:t>
            </a:r>
            <a:endParaRPr lang="de-AT" dirty="0"/>
          </a:p>
        </p:txBody>
      </p:sp>
      <p:sp>
        <p:nvSpPr>
          <p:cNvPr id="4" name="Foliennummernplatzhalter 3"/>
          <p:cNvSpPr>
            <a:spLocks noGrp="1"/>
          </p:cNvSpPr>
          <p:nvPr>
            <p:ph type="sldNum" sz="quarter" idx="5"/>
          </p:nvPr>
        </p:nvSpPr>
        <p:spPr/>
        <p:txBody>
          <a:bodyPr/>
          <a:lstStyle/>
          <a:p>
            <a:fld id="{8F4A2D7C-1F6E-46F1-B0EA-93B973014C5E}" type="slidenum">
              <a:rPr lang="de-DE" smtClean="0"/>
              <a:pPr/>
              <a:t>37</a:t>
            </a:fld>
            <a:endParaRPr lang="de-DE" dirty="0"/>
          </a:p>
        </p:txBody>
      </p:sp>
    </p:spTree>
    <p:extLst>
      <p:ext uri="{BB962C8B-B14F-4D97-AF65-F5344CB8AC3E}">
        <p14:creationId xmlns:p14="http://schemas.microsoft.com/office/powerpoint/2010/main" val="188297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7"/>
            <a:ext cx="5256584" cy="4467225"/>
          </a:xfrm>
        </p:spPr>
        <p:txBody>
          <a:bodyPr/>
          <a:lstStyle/>
          <a:p>
            <a:pPr eaLnBrk="1" hangingPunct="1"/>
            <a:r>
              <a:rPr lang="de-AT" altLang="en-US" dirty="0">
                <a:ea typeface="ＭＳ Ｐゴシック" pitchFamily="34" charset="-128"/>
              </a:rPr>
              <a:t>Was charakterisiert ein Projekt? </a:t>
            </a:r>
          </a:p>
          <a:p>
            <a:pPr marL="171450" indent="-171450" eaLnBrk="1" hangingPunct="1">
              <a:buFont typeface="Arial" panose="020B0604020202020204" pitchFamily="34" charset="0"/>
              <a:buChar char="•"/>
            </a:pPr>
            <a:r>
              <a:rPr lang="de-AT" altLang="en-US" dirty="0">
                <a:ea typeface="ＭＳ Ｐゴシック" pitchFamily="34" charset="-128"/>
              </a:rPr>
              <a:t>zentrales</a:t>
            </a:r>
            <a:r>
              <a:rPr lang="de-AT" altLang="en-US" baseline="0" dirty="0">
                <a:ea typeface="ＭＳ Ｐゴシック" pitchFamily="34" charset="-128"/>
              </a:rPr>
              <a:t> Wesensmerkmal = Singularität</a:t>
            </a:r>
            <a:endParaRPr lang="de-AT" altLang="en-US" dirty="0">
              <a:ea typeface="ＭＳ Ｐゴシック" pitchFamily="34" charset="-128"/>
            </a:endParaRPr>
          </a:p>
          <a:p>
            <a:pPr marL="171450" indent="-171450" eaLnBrk="1" hangingPunct="1">
              <a:buFont typeface="Arial" panose="020B0604020202020204" pitchFamily="34" charset="0"/>
              <a:buChar char="•"/>
            </a:pPr>
            <a:r>
              <a:rPr lang="de-AT" altLang="en-US" dirty="0">
                <a:ea typeface="ＭＳ Ｐゴシック" pitchFamily="34" charset="-128"/>
              </a:rPr>
              <a:t>keine standardisierte Routinetätigkeit</a:t>
            </a:r>
          </a:p>
          <a:p>
            <a:pPr marL="171450" indent="-171450" eaLnBrk="1" hangingPunct="1">
              <a:buFont typeface="Arial" panose="020B0604020202020204" pitchFamily="34" charset="0"/>
              <a:buChar char="•"/>
            </a:pPr>
            <a:r>
              <a:rPr lang="de-AT" altLang="en-US" dirty="0">
                <a:ea typeface="ＭＳ Ｐゴシック" pitchFamily="34" charset="-128"/>
              </a:rPr>
              <a:t>Definition von Start-</a:t>
            </a:r>
            <a:r>
              <a:rPr lang="de-AT" altLang="en-US" baseline="0" dirty="0">
                <a:ea typeface="ＭＳ Ｐゴシック" pitchFamily="34" charset="-128"/>
              </a:rPr>
              <a:t> und Abschlusszeitpunkt</a:t>
            </a:r>
          </a:p>
          <a:p>
            <a:pPr marL="171450" indent="-171450" eaLnBrk="1" hangingPunct="1">
              <a:buFont typeface="Arial" panose="020B0604020202020204" pitchFamily="34" charset="0"/>
              <a:buChar char="•"/>
            </a:pPr>
            <a:r>
              <a:rPr lang="de-AT" altLang="en-US" dirty="0">
                <a:ea typeface="ＭＳ Ｐゴシック" pitchFamily="34" charset="-128"/>
              </a:rPr>
              <a:t>Wegen</a:t>
            </a:r>
            <a:r>
              <a:rPr lang="de-AT" altLang="en-US" baseline="0" dirty="0">
                <a:ea typeface="ＭＳ Ｐゴシック" pitchFamily="34" charset="-128"/>
              </a:rPr>
              <a:t> </a:t>
            </a:r>
            <a:r>
              <a:rPr lang="de-AT" altLang="en-US" dirty="0">
                <a:ea typeface="ＭＳ Ｐゴシック" pitchFamily="34" charset="-128"/>
              </a:rPr>
              <a:t>begrenzter Ressourcen und limitierter Dauer besteht Notwendigkeit zu planen.</a:t>
            </a:r>
          </a:p>
          <a:p>
            <a:pPr eaLnBrk="1" hangingPunct="1">
              <a:spcBef>
                <a:spcPts val="600"/>
              </a:spcBef>
            </a:pPr>
            <a:r>
              <a:rPr lang="de-AT" altLang="en-US" dirty="0">
                <a:ea typeface="ＭＳ Ｐゴシック" pitchFamily="34" charset="-128"/>
              </a:rPr>
              <a:t>Wann beginnt ein Projekt? Wann setzt Projektmanagement ein?</a:t>
            </a:r>
          </a:p>
          <a:p>
            <a:pPr eaLnBrk="1" hangingPunct="1">
              <a:spcBef>
                <a:spcPts val="600"/>
              </a:spcBef>
            </a:pPr>
            <a:r>
              <a:rPr lang="de-AT" altLang="en-US" dirty="0">
                <a:ea typeface="ＭＳ Ｐゴシック" pitchFamily="34" charset="-128"/>
              </a:rPr>
              <a:t>Projektmanagement beginnt mit den ersten vagen Ideen für ein Vorhaben, also u.U. schon </a:t>
            </a:r>
            <a:r>
              <a:rPr lang="de-AT" altLang="en-US" spc="-10" dirty="0">
                <a:ea typeface="ＭＳ Ｐゴシック" pitchFamily="34" charset="-128"/>
              </a:rPr>
              <a:t>lange vor konkreten Ausführungsarbeiten; vorher ist zu planen, bisweilen dauert die Planung </a:t>
            </a:r>
            <a:r>
              <a:rPr lang="de-AT" altLang="en-US" baseline="0" dirty="0">
                <a:ea typeface="ＭＳ Ｐゴシック" pitchFamily="34" charset="-128"/>
              </a:rPr>
              <a:t>sogar</a:t>
            </a:r>
            <a:r>
              <a:rPr lang="de-AT" altLang="en-US" dirty="0">
                <a:ea typeface="ＭＳ Ｐゴシック" pitchFamily="34" charset="-128"/>
              </a:rPr>
              <a:t> länger als die Durchführung.</a:t>
            </a:r>
          </a:p>
          <a:p>
            <a:pPr eaLnBrk="1" hangingPunct="1">
              <a:spcBef>
                <a:spcPts val="600"/>
              </a:spcBef>
            </a:pPr>
            <a:r>
              <a:rPr lang="de-AT" altLang="en-US" dirty="0">
                <a:ea typeface="ＭＳ Ｐゴシック" pitchFamily="34" charset="-128"/>
              </a:rPr>
              <a:t>Eine präzise</a:t>
            </a:r>
            <a:r>
              <a:rPr lang="de-AT" altLang="en-US" baseline="0" dirty="0">
                <a:ea typeface="ＭＳ Ｐゴシック" pitchFamily="34" charset="-128"/>
              </a:rPr>
              <a:t> Planung ermöglicht oft erst eine rasche Durchführung.</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69462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4" y="4714877"/>
            <a:ext cx="5270019" cy="4467225"/>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AT" altLang="en-US" sz="1151" b="1" dirty="0">
                <a:solidFill>
                  <a:srgbClr val="7030A0"/>
                </a:solidFill>
                <a:ea typeface="ＭＳ Ｐゴシック" pitchFamily="34" charset="-128"/>
              </a:rPr>
              <a:t>Einmaligkeit</a:t>
            </a:r>
            <a:r>
              <a:rPr lang="de-AT" altLang="en-US" b="1" dirty="0">
                <a:ea typeface="ＭＳ Ｐゴシック" pitchFamily="34" charset="-128"/>
              </a:rPr>
              <a:t> </a:t>
            </a:r>
            <a:r>
              <a:rPr lang="de-AT" altLang="en-US" baseline="0" dirty="0">
                <a:ea typeface="ＭＳ Ｐゴシック" pitchFamily="34" charset="-128"/>
              </a:rPr>
              <a:t>schlägt sich auf 3 Ebenen nieder: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AT" baseline="0" dirty="0">
                <a:ea typeface="ＭＳ Ｐゴシック" pitchFamily="34" charset="-128"/>
              </a:rPr>
              <a:t>zeitlich,</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AT" baseline="0" dirty="0">
                <a:ea typeface="ＭＳ Ｐゴシック" pitchFamily="34" charset="-128"/>
              </a:rPr>
              <a:t>inhaltlich und</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AT" baseline="0" dirty="0">
                <a:ea typeface="ＭＳ Ｐゴシック" pitchFamily="34" charset="-128"/>
              </a:rPr>
              <a:t>ressourcenmäßig.</a:t>
            </a:r>
          </a:p>
          <a:p>
            <a:pPr marL="0" marR="0" indent="0" defTabSz="914400" rtl="0" eaLnBrk="1" fontAlgn="base" latinLnBrk="0" hangingPunct="1">
              <a:lnSpc>
                <a:spcPct val="100000"/>
              </a:lnSpc>
              <a:spcBef>
                <a:spcPts val="1200"/>
              </a:spcBef>
              <a:spcAft>
                <a:spcPct val="0"/>
              </a:spcAft>
              <a:buClrTx/>
              <a:buSzTx/>
              <a:buFont typeface="Arial" panose="020B0604020202020204" pitchFamily="34" charset="0"/>
              <a:buNone/>
              <a:tabLst/>
              <a:defRPr/>
            </a:pPr>
            <a:r>
              <a:rPr lang="de-AT" spc="-10" dirty="0">
                <a:ea typeface="ＭＳ Ｐゴシック" pitchFamily="34" charset="-128"/>
              </a:rPr>
              <a:t>Was – getreu dem magischen Dreieck des Projektmanagements – wiederum Konsequenzen </a:t>
            </a:r>
            <a:r>
              <a:rPr lang="de-AT" baseline="0" dirty="0">
                <a:ea typeface="ＭＳ Ｐゴシック" pitchFamily="34" charset="-128"/>
              </a:rPr>
              <a:t>hat für: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AT" baseline="0" dirty="0">
                <a:ea typeface="ＭＳ Ｐゴシック" pitchFamily="34" charset="-128"/>
              </a:rPr>
              <a:t>die Dauer der Arbeiten,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AT" baseline="0" dirty="0">
                <a:ea typeface="ＭＳ Ｐゴシック" pitchFamily="34" charset="-128"/>
              </a:rPr>
              <a:t>die Qualität der zu erzielenden Ergebnisse,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AT" baseline="0" dirty="0">
                <a:ea typeface="ＭＳ Ｐゴシック" pitchFamily="34" charset="-128"/>
              </a:rPr>
              <a:t>die handelnden Personen und das benötigte Budget.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206354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Unterschiedliche Möglichkeiten den Begriff wahrzunehmen,</a:t>
            </a:r>
            <a:r>
              <a:rPr lang="de-AT" baseline="0" dirty="0"/>
              <a:t> als:</a:t>
            </a:r>
          </a:p>
          <a:p>
            <a:pPr marL="171450" indent="-171450">
              <a:buFont typeface="Arial" panose="020B0604020202020204" pitchFamily="34" charset="0"/>
              <a:buChar char="•"/>
            </a:pPr>
            <a:r>
              <a:rPr lang="de-AT" baseline="0" dirty="0"/>
              <a:t>komplexe Aufgabe,</a:t>
            </a:r>
          </a:p>
          <a:p>
            <a:pPr marL="171450" indent="-171450">
              <a:buFont typeface="Arial" panose="020B0604020202020204" pitchFamily="34" charset="0"/>
              <a:buChar char="•"/>
            </a:pPr>
            <a:r>
              <a:rPr lang="de-AT" baseline="0" dirty="0"/>
              <a:t>temporäre Organisation,</a:t>
            </a:r>
          </a:p>
          <a:p>
            <a:pPr marL="171450" indent="-171450">
              <a:buFont typeface="Arial" panose="020B0604020202020204" pitchFamily="34" charset="0"/>
              <a:buChar char="•"/>
            </a:pPr>
            <a:r>
              <a:rPr lang="de-AT" baseline="0" dirty="0"/>
              <a:t>soziales System.</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23589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dirty="0"/>
              <a:t>Management ist ein Anglizismus für jede zielgerichtete und nach ökonomischen Prinzipien ausgerichtete menschliche Handlungsweise der Leitung, Organisation und Planung in allen Lebensbereichen. </a:t>
            </a:r>
            <a:r>
              <a:rPr lang="de-DE" dirty="0">
                <a:solidFill>
                  <a:srgbClr val="7030A0"/>
                </a:solidFill>
                <a:hlinkClick r:id="rId3">
                  <a:extLst>
                    <a:ext uri="{A12FA001-AC4F-418D-AE19-62706E023703}">
                      <ahyp:hlinkClr xmlns:ahyp="http://schemas.microsoft.com/office/drawing/2018/hyperlinkcolor" val="tx"/>
                    </a:ext>
                  </a:extLst>
                </a:hlinkClick>
              </a:rPr>
              <a:t>Wikipedia</a:t>
            </a:r>
            <a:endParaRPr lang="en-US" dirty="0">
              <a:solidFill>
                <a:srgbClr val="7030A0"/>
              </a:solidFill>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206354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AT" altLang="en-US" dirty="0">
                <a:ea typeface="ＭＳ Ｐゴシック" pitchFamily="34" charset="-128"/>
              </a:rPr>
              <a:t>In Literatur sind verschiedene Projektmanagement-Definitionen</a:t>
            </a:r>
            <a:r>
              <a:rPr lang="de-AT" altLang="en-US" baseline="0" dirty="0">
                <a:ea typeface="ＭＳ Ｐゴシック" pitchFamily="34" charset="-128"/>
              </a:rPr>
              <a:t> zu finden:</a:t>
            </a:r>
          </a:p>
          <a:p>
            <a:pPr marL="171450" indent="-171450" eaLnBrk="1" hangingPunct="1">
              <a:buFont typeface="Arial" panose="020B0604020202020204" pitchFamily="34" charset="0"/>
              <a:buChar char="•"/>
            </a:pPr>
            <a:r>
              <a:rPr lang="de-AT" altLang="en-US" baseline="0" dirty="0">
                <a:ea typeface="ＭＳ Ｐゴシック" pitchFamily="34" charset="-128"/>
              </a:rPr>
              <a:t>meist Nuancierungen im Detail,</a:t>
            </a:r>
          </a:p>
          <a:p>
            <a:pPr marL="171450" indent="-171450" eaLnBrk="1" hangingPunct="1">
              <a:buFont typeface="Arial" panose="020B0604020202020204" pitchFamily="34" charset="0"/>
              <a:buChar char="•"/>
            </a:pPr>
            <a:r>
              <a:rPr lang="de-AT" altLang="en-US" baseline="0" dirty="0">
                <a:ea typeface="ＭＳ Ｐゴシック" pitchFamily="34" charset="-128"/>
              </a:rPr>
              <a:t>manche (obwohl offiziösen Charakter besitzend) mangelhaft (etwa weil tautologisch, z.B. DIN).</a:t>
            </a:r>
            <a:endParaRPr lang="de-AT"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404513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0"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595438"/>
            <a:ext cx="7668814" cy="4514850"/>
          </a:xfrm>
          <a:prstGeom prst="rect">
            <a:avLst/>
          </a:prstGeom>
        </p:spPr>
        <p:txBody>
          <a:bodyPr/>
          <a:lstStyle>
            <a:lvl1pPr>
              <a:lnSpc>
                <a:spcPct val="120000"/>
              </a:lnSpc>
              <a:spcBef>
                <a:spcPts val="1200"/>
              </a:spcBef>
              <a:buClr>
                <a:srgbClr val="7030A0"/>
              </a:buClr>
              <a:defRPr sz="2600">
                <a:latin typeface="+mn-lt"/>
              </a:defRPr>
            </a:lvl1pPr>
            <a:lvl2pPr marL="742950" indent="-285750">
              <a:lnSpc>
                <a:spcPct val="120000"/>
              </a:lnSpc>
              <a:spcBef>
                <a:spcPts val="1200"/>
              </a:spcBef>
              <a:buClr>
                <a:srgbClr val="7030A0"/>
              </a:buClr>
              <a:buFont typeface="Arial Narrow" panose="020B0606020202030204" pitchFamily="34" charset="0"/>
              <a:buChar char="–"/>
              <a:defRPr sz="2400">
                <a:latin typeface="+mn-lt"/>
              </a:defRPr>
            </a:lvl2pPr>
            <a:lvl3pPr>
              <a:lnSpc>
                <a:spcPct val="120000"/>
              </a:lnSpc>
              <a:spcBef>
                <a:spcPts val="600"/>
              </a:spcBef>
              <a:buClr>
                <a:srgbClr val="7030A0"/>
              </a:buClr>
              <a:defRPr sz="2200">
                <a:latin typeface="+mn-lt"/>
              </a:defRPr>
            </a:lvl3pPr>
            <a:lvl4pPr>
              <a:lnSpc>
                <a:spcPct val="120000"/>
              </a:lnSpc>
              <a:spcBef>
                <a:spcPts val="600"/>
              </a:spcBef>
              <a:buClr>
                <a:srgbClr val="7030A0"/>
              </a:buClr>
              <a:defRPr sz="2000">
                <a:latin typeface="+mn-lt"/>
              </a:defRPr>
            </a:lvl4pPr>
            <a:lvl5pPr>
              <a:lnSpc>
                <a:spcPct val="120000"/>
              </a:lnSpc>
              <a:buClr>
                <a:srgbClr val="7030A0"/>
              </a:buClr>
              <a:defRPr sz="1600">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a:xfrm>
            <a:off x="864320" y="396429"/>
            <a:ext cx="6336704" cy="863600"/>
          </a:xfrm>
        </p:spPr>
        <p:txBody>
          <a:bodyPr/>
          <a:lstStyle>
            <a:lvl1pPr>
              <a:defRPr>
                <a:latin typeface="Corbel" panose="020B0503020204020204" pitchFamily="34" charset="0"/>
              </a:defRPr>
            </a:lvl1pPr>
          </a:lstStyle>
          <a:p>
            <a:r>
              <a:rPr lang="de-DE" dirty="0"/>
              <a:t>Titelmasterformat durch Klicken bearbeiten</a:t>
            </a:r>
            <a:endParaRPr lang="en-US" dirty="0"/>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en-US" smtClean="0"/>
              <a:pPr/>
              <a:t>‹Nr.›</a:t>
            </a:fld>
            <a:endParaRPr lang="en-US"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8"/>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5"/>
            <a:ext cx="7615981"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7030A0"/>
              </a:buClr>
              <a:defRPr sz="2600">
                <a:latin typeface="+mj-lt"/>
              </a:defRPr>
            </a:lvl1pPr>
            <a:lvl2pPr marL="742950" indent="-285750">
              <a:buClr>
                <a:srgbClr val="7030A0"/>
              </a:buClr>
              <a:buFont typeface="Arial Narrow" panose="020B0606020202030204" pitchFamily="34" charset="0"/>
              <a:buChar char="–"/>
              <a:defRPr sz="2400">
                <a:latin typeface="+mj-lt"/>
              </a:defRPr>
            </a:lvl2pPr>
            <a:lvl3pPr>
              <a:buClr>
                <a:srgbClr val="7030A0"/>
              </a:buClr>
              <a:defRPr sz="2000">
                <a:latin typeface="+mj-lt"/>
              </a:defRPr>
            </a:lvl3pPr>
            <a:lvl4pPr>
              <a:buClr>
                <a:srgbClr val="7030A0"/>
              </a:buClr>
              <a:defRPr sz="1800">
                <a:latin typeface="+mj-lt"/>
              </a:defRPr>
            </a:lvl4pPr>
            <a:lvl5pPr>
              <a:buClr>
                <a:srgbClr val="7030A0"/>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0" y="1595438"/>
            <a:ext cx="3708375" cy="4514850"/>
          </a:xfrm>
          <a:prstGeom prst="rect">
            <a:avLst/>
          </a:prstGeom>
        </p:spPr>
        <p:txBody>
          <a:bodyPr/>
          <a:lstStyle>
            <a:lvl1pPr>
              <a:buClr>
                <a:srgbClr val="7030A0"/>
              </a:buClr>
              <a:defRPr sz="2600">
                <a:latin typeface="+mj-lt"/>
              </a:defRPr>
            </a:lvl1pPr>
            <a:lvl2pPr marL="742950" indent="-285750">
              <a:buClr>
                <a:srgbClr val="7030A0"/>
              </a:buClr>
              <a:buFont typeface="Arial Narrow" panose="020B0606020202030204" pitchFamily="34" charset="0"/>
              <a:buChar char="–"/>
              <a:defRPr sz="2400">
                <a:latin typeface="+mj-lt"/>
              </a:defRPr>
            </a:lvl2pPr>
            <a:lvl3pPr>
              <a:buClr>
                <a:srgbClr val="7030A0"/>
              </a:buClr>
              <a:defRPr sz="2000">
                <a:latin typeface="+mj-lt"/>
              </a:defRPr>
            </a:lvl3pPr>
            <a:lvl4pPr>
              <a:buClr>
                <a:srgbClr val="7030A0"/>
              </a:buClr>
              <a:defRPr sz="1800">
                <a:latin typeface="+mj-lt"/>
              </a:defRPr>
            </a:lvl4pPr>
            <a:lvl5pPr>
              <a:buClr>
                <a:srgbClr val="7030A0"/>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4"/>
            <a:ext cx="3780000" cy="3940175"/>
          </a:xfrm>
          <a:prstGeom prst="rect">
            <a:avLst/>
          </a:prstGeom>
        </p:spPr>
        <p:txBody>
          <a:bodyPr/>
          <a:lstStyle>
            <a:lvl1pPr>
              <a:buClr>
                <a:srgbClr val="7030A0"/>
              </a:buClr>
              <a:defRPr sz="2400">
                <a:latin typeface="+mn-lt"/>
              </a:defRPr>
            </a:lvl1pPr>
            <a:lvl2pPr marL="742950" indent="-285750">
              <a:buClr>
                <a:srgbClr val="7030A0"/>
              </a:buClr>
              <a:buFont typeface="Arial Narrow" panose="020B0606020202030204" pitchFamily="34" charset="0"/>
              <a:buChar char="–"/>
              <a:defRPr sz="2000">
                <a:latin typeface="+mn-lt"/>
              </a:defRPr>
            </a:lvl2pPr>
            <a:lvl3pPr>
              <a:buClr>
                <a:srgbClr val="7030A0"/>
              </a:buClr>
              <a:defRPr sz="1800">
                <a:latin typeface="+mn-lt"/>
              </a:defRPr>
            </a:lvl3pPr>
            <a:lvl4pPr>
              <a:buClr>
                <a:srgbClr val="7030A0"/>
              </a:buClr>
              <a:defRPr sz="1600">
                <a:latin typeface="+mn-lt"/>
              </a:defRPr>
            </a:lvl4pPr>
            <a:lvl5pPr>
              <a:buClr>
                <a:srgbClr val="7030A0"/>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7"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7" y="1898204"/>
            <a:ext cx="3780000" cy="3940175"/>
          </a:xfrm>
          <a:prstGeom prst="rect">
            <a:avLst/>
          </a:prstGeom>
        </p:spPr>
        <p:txBody>
          <a:bodyPr/>
          <a:lstStyle>
            <a:lvl1pPr>
              <a:buClr>
                <a:srgbClr val="7030A0"/>
              </a:buClr>
              <a:defRPr sz="2400">
                <a:latin typeface="+mn-lt"/>
              </a:defRPr>
            </a:lvl1pPr>
            <a:lvl2pPr marL="742950" indent="-285750">
              <a:buClr>
                <a:srgbClr val="7030A0"/>
              </a:buClr>
              <a:buFont typeface="Arial Narrow" panose="020B0606020202030204" pitchFamily="34" charset="0"/>
              <a:buChar char="–"/>
              <a:defRPr sz="2000">
                <a:latin typeface="+mn-lt"/>
              </a:defRPr>
            </a:lvl2pPr>
            <a:lvl3pPr>
              <a:buClr>
                <a:srgbClr val="7030A0"/>
              </a:buClr>
              <a:defRPr sz="1800">
                <a:latin typeface="+mn-lt"/>
              </a:defRPr>
            </a:lvl3pPr>
            <a:lvl4pPr>
              <a:buClr>
                <a:srgbClr val="7030A0"/>
              </a:buClr>
              <a:defRPr sz="1600">
                <a:latin typeface="+mn-lt"/>
              </a:defRPr>
            </a:lvl4pPr>
            <a:lvl5pPr>
              <a:buClr>
                <a:srgbClr val="7030A0"/>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3" y="6516613"/>
            <a:ext cx="720309"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0" y="396429"/>
            <a:ext cx="6336704"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2" y="1044004"/>
            <a:ext cx="720306" cy="5811523"/>
          </a:xfrm>
          <a:prstGeom prst="rect">
            <a:avLst/>
          </a:prstGeom>
          <a:solidFill>
            <a:srgbClr val="7030A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p:cNvSpPr>
            <a:spLocks noChangeShapeType="1"/>
          </p:cNvSpPr>
          <p:nvPr/>
        </p:nvSpPr>
        <p:spPr bwMode="auto">
          <a:xfrm>
            <a:off x="0"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05" name="Line 33"/>
          <p:cNvSpPr>
            <a:spLocks noChangeShapeType="1"/>
          </p:cNvSpPr>
          <p:nvPr/>
        </p:nvSpPr>
        <p:spPr bwMode="auto">
          <a:xfrm>
            <a:off x="0"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14" name="Line 42"/>
          <p:cNvSpPr>
            <a:spLocks noChangeShapeType="1"/>
          </p:cNvSpPr>
          <p:nvPr userDrawn="1"/>
        </p:nvSpPr>
        <p:spPr bwMode="auto">
          <a:xfrm>
            <a:off x="0"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15" name="Line 43"/>
          <p:cNvSpPr>
            <a:spLocks noChangeShapeType="1"/>
          </p:cNvSpPr>
          <p:nvPr userDrawn="1"/>
        </p:nvSpPr>
        <p:spPr bwMode="auto">
          <a:xfrm>
            <a:off x="0"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28" name="Rectangle 56"/>
          <p:cNvSpPr>
            <a:spLocks noGrp="1" noChangeArrowheads="1"/>
          </p:cNvSpPr>
          <p:nvPr>
            <p:ph type="title"/>
          </p:nvPr>
        </p:nvSpPr>
        <p:spPr bwMode="auto">
          <a:xfrm>
            <a:off x="1008336" y="396429"/>
            <a:ext cx="61926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dirty="0"/>
              <a:t>Titelmasterformat durch Klicken bearbeiten</a:t>
            </a: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2"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8"/>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en-US" sz="1800" b="0" dirty="0">
                <a:solidFill>
                  <a:schemeClr val="bg1"/>
                </a:solidFill>
                <a:latin typeface="Corbel" panose="020B0503020204020204" pitchFamily="34" charset="0"/>
                <a:ea typeface="+mj-ea"/>
                <a:cs typeface="+mj-cs"/>
              </a:rPr>
              <a:t>Einführung</a:t>
            </a:r>
          </a:p>
        </p:txBody>
      </p:sp>
      <p:sp>
        <p:nvSpPr>
          <p:cNvPr id="3077" name="Rectangle 5"/>
          <p:cNvSpPr>
            <a:spLocks noGrp="1" noChangeArrowheads="1"/>
          </p:cNvSpPr>
          <p:nvPr>
            <p:ph type="sldNum" sz="quarter" idx="4"/>
          </p:nvPr>
        </p:nvSpPr>
        <p:spPr bwMode="auto">
          <a:xfrm>
            <a:off x="-3" y="6516613"/>
            <a:ext cx="720309"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549924C-F1D9-423E-9223-0BFED03F8C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 y="2124125"/>
            <a:ext cx="792313"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3" y="35830"/>
            <a:ext cx="4320803" cy="9361488"/>
          </a:xfrm>
          <a:prstGeom prst="rect">
            <a:avLst/>
          </a:prstGeom>
          <a:solidFill>
            <a:srgbClr val="7030A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2"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4" name="Untertitel 5"/>
          <p:cNvSpPr txBox="1">
            <a:spLocks/>
          </p:cNvSpPr>
          <p:nvPr/>
        </p:nvSpPr>
        <p:spPr>
          <a:xfrm>
            <a:off x="1" y="4068229"/>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Einführung</a:t>
            </a:r>
            <a:endParaRPr lang="en-US" sz="550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5"/>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8"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9734" y="1332036"/>
            <a:ext cx="6837562" cy="5391283"/>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19734" y="1332037"/>
            <a:ext cx="6837562" cy="5391283"/>
          </a:xfrm>
          <a:prstGeom prst="rect">
            <a:avLst/>
          </a:prstGeom>
        </p:spPr>
      </p:pic>
      <p:pic>
        <p:nvPicPr>
          <p:cNvPr id="12" name="Grafik 11">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1871" y="1332037"/>
            <a:ext cx="6973289" cy="5391283"/>
          </a:xfrm>
          <a:prstGeom prst="rect">
            <a:avLst/>
          </a:prstGeom>
        </p:spPr>
      </p:pic>
      <p:sp>
        <p:nvSpPr>
          <p:cNvPr id="2" name="Titel 1"/>
          <p:cNvSpPr>
            <a:spLocks noGrp="1"/>
          </p:cNvSpPr>
          <p:nvPr>
            <p:ph type="title"/>
          </p:nvPr>
        </p:nvSpPr>
        <p:spPr/>
        <p:txBody>
          <a:bodyPr/>
          <a:lstStyle/>
          <a:p>
            <a:pPr>
              <a:lnSpc>
                <a:spcPts val="2900"/>
              </a:lnSpc>
            </a:pPr>
            <a:r>
              <a:rPr lang="de-AT" sz="2800" dirty="0"/>
              <a:t>Projektmanagement </a:t>
            </a:r>
            <a:br>
              <a:rPr lang="de-AT" sz="2800" dirty="0"/>
            </a:br>
            <a:r>
              <a:rPr lang="de-AT" sz="2800" dirty="0"/>
              <a:t>als Führungsaufgabe</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10</a:t>
            </a:fld>
            <a:endParaRPr lang="en-US" dirty="0"/>
          </a:p>
        </p:txBody>
      </p:sp>
    </p:spTree>
    <p:extLst>
      <p:ext uri="{BB962C8B-B14F-4D97-AF65-F5344CB8AC3E}">
        <p14:creationId xmlns:p14="http://schemas.microsoft.com/office/powerpoint/2010/main" val="97343303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feld 57">
            <a:extLst>
              <a:ext uri="{C183D7F6-B498-43B3-948B-1728B52AA6E4}">
                <adec:decorative xmlns:adec="http://schemas.microsoft.com/office/drawing/2017/decorative" val="1"/>
              </a:ext>
            </a:extLst>
          </p:cNvPr>
          <p:cNvSpPr txBox="1"/>
          <p:nvPr/>
        </p:nvSpPr>
        <p:spPr>
          <a:xfrm>
            <a:off x="1008336" y="1548061"/>
            <a:ext cx="3168576" cy="630942"/>
          </a:xfrm>
          <a:prstGeom prst="rect">
            <a:avLst/>
          </a:prstGeom>
          <a:noFill/>
        </p:spPr>
        <p:txBody>
          <a:bodyPr wrap="square" rtlCol="0">
            <a:spAutoFit/>
          </a:bodyPr>
          <a:lstStyle/>
          <a:p>
            <a:pPr>
              <a:lnSpc>
                <a:spcPts val="2100"/>
              </a:lnSpc>
            </a:pPr>
            <a:r>
              <a:rPr lang="de-AT" sz="1800" dirty="0"/>
              <a:t>         Prävention, Gefahrenabwehr, Risikoanalyse, Risikocontrolling</a:t>
            </a:r>
            <a:endParaRPr lang="en-US" sz="1800" dirty="0"/>
          </a:p>
        </p:txBody>
      </p:sp>
      <p:sp>
        <p:nvSpPr>
          <p:cNvPr id="13" name="Textfeld 12">
            <a:extLst>
              <a:ext uri="{C183D7F6-B498-43B3-948B-1728B52AA6E4}">
                <adec:decorative xmlns:adec="http://schemas.microsoft.com/office/drawing/2017/decorative" val="1"/>
              </a:ext>
            </a:extLst>
          </p:cNvPr>
          <p:cNvSpPr txBox="1"/>
          <p:nvPr/>
        </p:nvSpPr>
        <p:spPr>
          <a:xfrm>
            <a:off x="4752752" y="1476053"/>
            <a:ext cx="4165496" cy="900246"/>
          </a:xfrm>
          <a:prstGeom prst="rect">
            <a:avLst/>
          </a:prstGeom>
          <a:noFill/>
        </p:spPr>
        <p:txBody>
          <a:bodyPr wrap="square" rtlCol="0">
            <a:spAutoFit/>
          </a:bodyPr>
          <a:lstStyle/>
          <a:p>
            <a:pPr>
              <a:lnSpc>
                <a:spcPts val="2100"/>
              </a:lnSpc>
            </a:pPr>
            <a:r>
              <a:rPr lang="de-AT" sz="1800" dirty="0"/>
              <a:t>Rekrutierung, Teambildung,</a:t>
            </a:r>
            <a:br>
              <a:rPr lang="de-AT" sz="1800" dirty="0"/>
            </a:br>
            <a:r>
              <a:rPr lang="de-AT" sz="1800" dirty="0"/>
              <a:t>               Führungsstil, Motivation, </a:t>
            </a:r>
            <a:br>
              <a:rPr lang="de-AT" sz="1800" dirty="0"/>
            </a:br>
            <a:r>
              <a:rPr lang="de-AT" sz="1800" dirty="0"/>
              <a:t>                         Mitarbeiterrückführung</a:t>
            </a:r>
            <a:endParaRPr lang="en-US" sz="1800" dirty="0"/>
          </a:p>
        </p:txBody>
      </p:sp>
      <p:sp>
        <p:nvSpPr>
          <p:cNvPr id="5" name="Kreis 4">
            <a:extLst>
              <a:ext uri="{C183D7F6-B498-43B3-948B-1728B52AA6E4}">
                <adec:decorative xmlns:adec="http://schemas.microsoft.com/office/drawing/2017/decorative" val="1"/>
              </a:ext>
            </a:extLst>
          </p:cNvPr>
          <p:cNvSpPr/>
          <p:nvPr/>
        </p:nvSpPr>
        <p:spPr bwMode="auto">
          <a:xfrm>
            <a:off x="2696547" y="1946974"/>
            <a:ext cx="4209988" cy="4227107"/>
          </a:xfrm>
          <a:prstGeom prst="pie">
            <a:avLst>
              <a:gd name="adj1" fmla="val 13760915"/>
              <a:gd name="adj2" fmla="val 16183348"/>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53" name="Kreis 52">
            <a:extLst>
              <a:ext uri="{C183D7F6-B498-43B3-948B-1728B52AA6E4}">
                <adec:decorative xmlns:adec="http://schemas.microsoft.com/office/drawing/2017/decorative" val="1"/>
              </a:ext>
            </a:extLst>
          </p:cNvPr>
          <p:cNvSpPr/>
          <p:nvPr/>
        </p:nvSpPr>
        <p:spPr bwMode="auto">
          <a:xfrm>
            <a:off x="2696546" y="1934825"/>
            <a:ext cx="4242474" cy="4187505"/>
          </a:xfrm>
          <a:prstGeom prst="pie">
            <a:avLst>
              <a:gd name="adj1" fmla="val 11339881"/>
              <a:gd name="adj2" fmla="val 13842143"/>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9" name="Kreis 8">
            <a:extLst>
              <a:ext uri="{C183D7F6-B498-43B3-948B-1728B52AA6E4}">
                <adec:decorative xmlns:adec="http://schemas.microsoft.com/office/drawing/2017/decorative" val="1"/>
              </a:ext>
            </a:extLst>
          </p:cNvPr>
          <p:cNvSpPr/>
          <p:nvPr/>
        </p:nvSpPr>
        <p:spPr bwMode="auto">
          <a:xfrm>
            <a:off x="2673536" y="1949139"/>
            <a:ext cx="4260073" cy="4181068"/>
          </a:xfrm>
          <a:prstGeom prst="pie">
            <a:avLst>
              <a:gd name="adj1" fmla="val 16180983"/>
              <a:gd name="adj2" fmla="val 18700376"/>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2" name="Kreis 11">
            <a:extLst>
              <a:ext uri="{C183D7F6-B498-43B3-948B-1728B52AA6E4}">
                <adec:decorative xmlns:adec="http://schemas.microsoft.com/office/drawing/2017/decorative" val="1"/>
              </a:ext>
            </a:extLst>
          </p:cNvPr>
          <p:cNvSpPr/>
          <p:nvPr/>
        </p:nvSpPr>
        <p:spPr bwMode="auto">
          <a:xfrm>
            <a:off x="2673608" y="1952638"/>
            <a:ext cx="4265412" cy="4195381"/>
          </a:xfrm>
          <a:prstGeom prst="pie">
            <a:avLst>
              <a:gd name="adj1" fmla="val 18668700"/>
              <a:gd name="adj2" fmla="val 21016196"/>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6" name="Textfeld 5">
            <a:extLst>
              <a:ext uri="{C183D7F6-B498-43B3-948B-1728B52AA6E4}">
                <adec:decorative xmlns:adec="http://schemas.microsoft.com/office/drawing/2017/decorative" val="1"/>
              </a:ext>
            </a:extLst>
          </p:cNvPr>
          <p:cNvSpPr txBox="1"/>
          <p:nvPr/>
        </p:nvSpPr>
        <p:spPr>
          <a:xfrm>
            <a:off x="6480944" y="2484165"/>
            <a:ext cx="3096568" cy="1169551"/>
          </a:xfrm>
          <a:prstGeom prst="rect">
            <a:avLst/>
          </a:prstGeom>
          <a:noFill/>
        </p:spPr>
        <p:txBody>
          <a:bodyPr wrap="square" rtlCol="0">
            <a:spAutoFit/>
          </a:bodyPr>
          <a:lstStyle/>
          <a:p>
            <a:pPr>
              <a:lnSpc>
                <a:spcPts val="2100"/>
              </a:lnSpc>
            </a:pPr>
            <a:r>
              <a:rPr lang="de-AT" sz="1800" dirty="0"/>
              <a:t>Projektziele, Projektabgrenzung,</a:t>
            </a:r>
            <a:br>
              <a:rPr lang="de-AT" sz="1800" dirty="0"/>
            </a:br>
            <a:r>
              <a:rPr lang="de-AT" sz="1800" dirty="0"/>
              <a:t>     Projektstrukturplan, Termin-     </a:t>
            </a:r>
            <a:br>
              <a:rPr lang="de-AT" sz="1800" dirty="0"/>
            </a:br>
            <a:r>
              <a:rPr lang="de-AT" sz="1800" dirty="0"/>
              <a:t>       planung, Einsatzmittel-</a:t>
            </a:r>
            <a:br>
              <a:rPr lang="de-AT" sz="1800" dirty="0"/>
            </a:br>
            <a:r>
              <a:rPr lang="de-AT" sz="1800" dirty="0"/>
              <a:t>          planung, Kostenplanung</a:t>
            </a:r>
            <a:endParaRPr lang="en-US" sz="1800" dirty="0"/>
          </a:p>
        </p:txBody>
      </p:sp>
      <p:sp>
        <p:nvSpPr>
          <p:cNvPr id="23" name="Kreis 22">
            <a:extLst>
              <a:ext uri="{C183D7F6-B498-43B3-948B-1728B52AA6E4}">
                <adec:decorative xmlns:adec="http://schemas.microsoft.com/office/drawing/2017/decorative" val="1"/>
              </a:ext>
            </a:extLst>
          </p:cNvPr>
          <p:cNvSpPr/>
          <p:nvPr/>
        </p:nvSpPr>
        <p:spPr bwMode="auto">
          <a:xfrm>
            <a:off x="2665961" y="1926950"/>
            <a:ext cx="4265412" cy="4195381"/>
          </a:xfrm>
          <a:prstGeom prst="pie">
            <a:avLst>
              <a:gd name="adj1" fmla="val 20985258"/>
              <a:gd name="adj2" fmla="val 1800069"/>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25" name="Textfeld 24">
            <a:extLst>
              <a:ext uri="{C183D7F6-B498-43B3-948B-1728B52AA6E4}">
                <adec:decorative xmlns:adec="http://schemas.microsoft.com/office/drawing/2017/decorative" val="1"/>
              </a:ext>
            </a:extLst>
          </p:cNvPr>
          <p:cNvSpPr txBox="1"/>
          <p:nvPr/>
        </p:nvSpPr>
        <p:spPr>
          <a:xfrm>
            <a:off x="6768976" y="4093598"/>
            <a:ext cx="3096568" cy="900246"/>
          </a:xfrm>
          <a:prstGeom prst="rect">
            <a:avLst/>
          </a:prstGeom>
          <a:noFill/>
        </p:spPr>
        <p:txBody>
          <a:bodyPr wrap="square" rtlCol="0">
            <a:spAutoFit/>
          </a:bodyPr>
          <a:lstStyle/>
          <a:p>
            <a:pPr>
              <a:lnSpc>
                <a:spcPts val="2100"/>
              </a:lnSpc>
            </a:pPr>
            <a:r>
              <a:rPr lang="de-AT" sz="1800" dirty="0"/>
              <a:t>     Leistung, Qualität,</a:t>
            </a:r>
            <a:br>
              <a:rPr lang="de-AT" sz="1800" dirty="0"/>
            </a:br>
            <a:r>
              <a:rPr lang="de-AT" sz="1800" dirty="0"/>
              <a:t>   Termine, Einsatzmittel,</a:t>
            </a:r>
            <a:br>
              <a:rPr lang="de-AT" sz="1800" dirty="0"/>
            </a:br>
            <a:r>
              <a:rPr lang="de-AT" sz="1800" dirty="0"/>
              <a:t>  Kosten</a:t>
            </a:r>
            <a:endParaRPr lang="en-US" sz="1800" dirty="0"/>
          </a:p>
        </p:txBody>
      </p:sp>
      <p:sp>
        <p:nvSpPr>
          <p:cNvPr id="30" name="Kreis 29">
            <a:extLst>
              <a:ext uri="{C183D7F6-B498-43B3-948B-1728B52AA6E4}">
                <adec:decorative xmlns:adec="http://schemas.microsoft.com/office/drawing/2017/decorative" val="1"/>
              </a:ext>
            </a:extLst>
          </p:cNvPr>
          <p:cNvSpPr/>
          <p:nvPr/>
        </p:nvSpPr>
        <p:spPr bwMode="auto">
          <a:xfrm>
            <a:off x="2682520" y="1926951"/>
            <a:ext cx="4251089" cy="4173236"/>
          </a:xfrm>
          <a:prstGeom prst="pie">
            <a:avLst>
              <a:gd name="adj1" fmla="val 1734557"/>
              <a:gd name="adj2" fmla="val 4144228"/>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35" name="Textfeld 34">
            <a:extLst>
              <a:ext uri="{C183D7F6-B498-43B3-948B-1728B52AA6E4}">
                <adec:decorative xmlns:adec="http://schemas.microsoft.com/office/drawing/2017/decorative" val="1"/>
              </a:ext>
            </a:extLst>
          </p:cNvPr>
          <p:cNvSpPr txBox="1"/>
          <p:nvPr/>
        </p:nvSpPr>
        <p:spPr>
          <a:xfrm>
            <a:off x="6235780" y="5372659"/>
            <a:ext cx="3096568" cy="630942"/>
          </a:xfrm>
          <a:prstGeom prst="rect">
            <a:avLst/>
          </a:prstGeom>
          <a:noFill/>
        </p:spPr>
        <p:txBody>
          <a:bodyPr wrap="square" rtlCol="0">
            <a:spAutoFit/>
          </a:bodyPr>
          <a:lstStyle/>
          <a:p>
            <a:pPr>
              <a:lnSpc>
                <a:spcPts val="2100"/>
              </a:lnSpc>
            </a:pPr>
            <a:r>
              <a:rPr lang="de-AT" sz="1800" dirty="0"/>
              <a:t>    Umfeldanalyse,</a:t>
            </a:r>
            <a:br>
              <a:rPr lang="de-AT" sz="1800" dirty="0"/>
            </a:br>
            <a:r>
              <a:rPr lang="de-AT" sz="1800" dirty="0"/>
              <a:t>Kommunikation</a:t>
            </a:r>
            <a:endParaRPr lang="en-US" sz="1800" dirty="0"/>
          </a:p>
        </p:txBody>
      </p:sp>
      <p:sp>
        <p:nvSpPr>
          <p:cNvPr id="39" name="Kreis 38">
            <a:extLst>
              <a:ext uri="{C183D7F6-B498-43B3-948B-1728B52AA6E4}">
                <adec:decorative xmlns:adec="http://schemas.microsoft.com/office/drawing/2017/decorative" val="1"/>
              </a:ext>
            </a:extLst>
          </p:cNvPr>
          <p:cNvSpPr/>
          <p:nvPr/>
        </p:nvSpPr>
        <p:spPr bwMode="auto">
          <a:xfrm>
            <a:off x="2667483" y="1917413"/>
            <a:ext cx="4265412" cy="4184309"/>
          </a:xfrm>
          <a:prstGeom prst="pie">
            <a:avLst>
              <a:gd name="adj1" fmla="val 4139088"/>
              <a:gd name="adj2" fmla="val 6572545"/>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41" name="Textfeld 40">
            <a:extLst>
              <a:ext uri="{C183D7F6-B498-43B3-948B-1728B52AA6E4}">
                <adec:decorative xmlns:adec="http://schemas.microsoft.com/office/drawing/2017/decorative" val="1"/>
              </a:ext>
            </a:extLst>
          </p:cNvPr>
          <p:cNvSpPr txBox="1"/>
          <p:nvPr/>
        </p:nvSpPr>
        <p:spPr>
          <a:xfrm>
            <a:off x="3240584" y="6173703"/>
            <a:ext cx="3096568" cy="630942"/>
          </a:xfrm>
          <a:prstGeom prst="rect">
            <a:avLst/>
          </a:prstGeom>
          <a:noFill/>
        </p:spPr>
        <p:txBody>
          <a:bodyPr wrap="square" rtlCol="0">
            <a:spAutoFit/>
          </a:bodyPr>
          <a:lstStyle/>
          <a:p>
            <a:pPr algn="ctr">
              <a:lnSpc>
                <a:spcPts val="2100"/>
              </a:lnSpc>
            </a:pPr>
            <a:r>
              <a:rPr lang="de-AT" sz="1800" dirty="0"/>
              <a:t>Aufbau/Abwehr </a:t>
            </a:r>
            <a:br>
              <a:rPr lang="de-AT" sz="1800" dirty="0"/>
            </a:br>
            <a:r>
              <a:rPr lang="de-AT" sz="1800" dirty="0"/>
              <a:t>von Forderungen</a:t>
            </a:r>
            <a:endParaRPr lang="en-US" sz="1800" dirty="0"/>
          </a:p>
        </p:txBody>
      </p:sp>
      <p:sp>
        <p:nvSpPr>
          <p:cNvPr id="44" name="Kreis 43">
            <a:extLst>
              <a:ext uri="{C183D7F6-B498-43B3-948B-1728B52AA6E4}">
                <adec:decorative xmlns:adec="http://schemas.microsoft.com/office/drawing/2017/decorative" val="1"/>
              </a:ext>
            </a:extLst>
          </p:cNvPr>
          <p:cNvSpPr/>
          <p:nvPr/>
        </p:nvSpPr>
        <p:spPr bwMode="auto">
          <a:xfrm>
            <a:off x="2696546" y="1934826"/>
            <a:ext cx="4204242" cy="4165362"/>
          </a:xfrm>
          <a:prstGeom prst="pie">
            <a:avLst>
              <a:gd name="adj1" fmla="val 6561657"/>
              <a:gd name="adj2" fmla="val 9011808"/>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46" name="Textfeld 45">
            <a:extLst>
              <a:ext uri="{C183D7F6-B498-43B3-948B-1728B52AA6E4}">
                <adec:decorative xmlns:adec="http://schemas.microsoft.com/office/drawing/2017/decorative" val="1"/>
              </a:ext>
            </a:extLst>
          </p:cNvPr>
          <p:cNvSpPr txBox="1"/>
          <p:nvPr/>
        </p:nvSpPr>
        <p:spPr>
          <a:xfrm>
            <a:off x="1001292" y="5472540"/>
            <a:ext cx="3096568" cy="630942"/>
          </a:xfrm>
          <a:prstGeom prst="rect">
            <a:avLst/>
          </a:prstGeom>
          <a:noFill/>
        </p:spPr>
        <p:txBody>
          <a:bodyPr wrap="square" rtlCol="0">
            <a:spAutoFit/>
          </a:bodyPr>
          <a:lstStyle/>
          <a:p>
            <a:pPr algn="ctr">
              <a:lnSpc>
                <a:spcPts val="2100"/>
              </a:lnSpc>
            </a:pPr>
            <a:r>
              <a:rPr lang="de-AT" sz="1800" dirty="0"/>
              <a:t>Dokumentation </a:t>
            </a:r>
            <a:br>
              <a:rPr lang="de-AT" sz="1800" dirty="0"/>
            </a:br>
            <a:r>
              <a:rPr lang="de-AT" sz="1800" dirty="0"/>
              <a:t>       aller Änderungen</a:t>
            </a:r>
            <a:endParaRPr lang="en-US" sz="1800" dirty="0"/>
          </a:p>
        </p:txBody>
      </p:sp>
      <p:sp>
        <p:nvSpPr>
          <p:cNvPr id="48" name="Kreis 47">
            <a:extLst>
              <a:ext uri="{C183D7F6-B498-43B3-948B-1728B52AA6E4}">
                <adec:decorative xmlns:adec="http://schemas.microsoft.com/office/drawing/2017/decorative" val="1"/>
              </a:ext>
            </a:extLst>
          </p:cNvPr>
          <p:cNvSpPr/>
          <p:nvPr/>
        </p:nvSpPr>
        <p:spPr bwMode="auto">
          <a:xfrm>
            <a:off x="2696546" y="1919816"/>
            <a:ext cx="4242402" cy="4195381"/>
          </a:xfrm>
          <a:prstGeom prst="pie">
            <a:avLst>
              <a:gd name="adj1" fmla="val 9042325"/>
              <a:gd name="adj2" fmla="val 11331519"/>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51" name="Textfeld 50">
            <a:extLst>
              <a:ext uri="{C183D7F6-B498-43B3-948B-1728B52AA6E4}">
                <adec:decorative xmlns:adec="http://schemas.microsoft.com/office/drawing/2017/decorative" val="1"/>
              </a:ext>
            </a:extLst>
          </p:cNvPr>
          <p:cNvSpPr txBox="1"/>
          <p:nvPr/>
        </p:nvSpPr>
        <p:spPr>
          <a:xfrm>
            <a:off x="1296144" y="3996333"/>
            <a:ext cx="1944440" cy="900246"/>
          </a:xfrm>
          <a:prstGeom prst="rect">
            <a:avLst/>
          </a:prstGeom>
          <a:noFill/>
        </p:spPr>
        <p:txBody>
          <a:bodyPr wrap="square" rtlCol="0">
            <a:spAutoFit/>
          </a:bodyPr>
          <a:lstStyle/>
          <a:p>
            <a:pPr>
              <a:lnSpc>
                <a:spcPts val="2100"/>
              </a:lnSpc>
            </a:pPr>
            <a:r>
              <a:rPr lang="de-AT" sz="1800" dirty="0"/>
              <a:t>Sicherung der</a:t>
            </a:r>
            <a:br>
              <a:rPr lang="de-AT" sz="1800" dirty="0"/>
            </a:br>
            <a:r>
              <a:rPr lang="de-AT" sz="1800" dirty="0"/>
              <a:t>    Qualität des </a:t>
            </a:r>
            <a:br>
              <a:rPr lang="de-AT" sz="1800" dirty="0"/>
            </a:br>
            <a:r>
              <a:rPr lang="de-AT" sz="1800" dirty="0"/>
              <a:t>         Projektes</a:t>
            </a:r>
            <a:endParaRPr lang="en-US" sz="1800" dirty="0"/>
          </a:p>
        </p:txBody>
      </p:sp>
      <p:sp>
        <p:nvSpPr>
          <p:cNvPr id="54" name="Textfeld 53">
            <a:extLst>
              <a:ext uri="{C183D7F6-B498-43B3-948B-1728B52AA6E4}">
                <adec:decorative xmlns:adec="http://schemas.microsoft.com/office/drawing/2017/decorative" val="1"/>
              </a:ext>
            </a:extLst>
          </p:cNvPr>
          <p:cNvSpPr txBox="1"/>
          <p:nvPr/>
        </p:nvSpPr>
        <p:spPr>
          <a:xfrm>
            <a:off x="1800424" y="2573303"/>
            <a:ext cx="1944440" cy="630942"/>
          </a:xfrm>
          <a:prstGeom prst="rect">
            <a:avLst/>
          </a:prstGeom>
          <a:noFill/>
        </p:spPr>
        <p:txBody>
          <a:bodyPr wrap="square" rtlCol="0">
            <a:spAutoFit/>
          </a:bodyPr>
          <a:lstStyle/>
          <a:p>
            <a:pPr>
              <a:lnSpc>
                <a:spcPts val="2100"/>
              </a:lnSpc>
            </a:pPr>
            <a:r>
              <a:rPr lang="de-AT" sz="1800" dirty="0"/>
              <a:t>     Vertrags-</a:t>
            </a:r>
            <a:br>
              <a:rPr lang="de-AT" sz="1800" dirty="0"/>
            </a:br>
            <a:r>
              <a:rPr lang="de-AT" sz="1800" dirty="0"/>
              <a:t>gestaltung</a:t>
            </a:r>
            <a:endParaRPr lang="en-US" sz="1800" dirty="0"/>
          </a:p>
        </p:txBody>
      </p:sp>
      <p:sp>
        <p:nvSpPr>
          <p:cNvPr id="69" name="Kreis 68">
            <a:extLst>
              <a:ext uri="{C183D7F6-B498-43B3-948B-1728B52AA6E4}">
                <adec:decorative xmlns:adec="http://schemas.microsoft.com/office/drawing/2017/decorative" val="1"/>
              </a:ext>
            </a:extLst>
          </p:cNvPr>
          <p:cNvSpPr/>
          <p:nvPr/>
        </p:nvSpPr>
        <p:spPr bwMode="auto">
          <a:xfrm>
            <a:off x="2696546" y="1943234"/>
            <a:ext cx="4242474" cy="4187505"/>
          </a:xfrm>
          <a:prstGeom prst="pie">
            <a:avLst>
              <a:gd name="adj1" fmla="val 11339881"/>
              <a:gd name="adj2" fmla="val 13842143"/>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0" name="Kreis 69">
            <a:extLst>
              <a:ext uri="{C183D7F6-B498-43B3-948B-1728B52AA6E4}">
                <adec:decorative xmlns:adec="http://schemas.microsoft.com/office/drawing/2017/decorative" val="1"/>
              </a:ext>
            </a:extLst>
          </p:cNvPr>
          <p:cNvSpPr/>
          <p:nvPr/>
        </p:nvSpPr>
        <p:spPr bwMode="auto">
          <a:xfrm>
            <a:off x="2673536" y="1957548"/>
            <a:ext cx="4260073" cy="4181068"/>
          </a:xfrm>
          <a:prstGeom prst="pie">
            <a:avLst>
              <a:gd name="adj1" fmla="val 16180983"/>
              <a:gd name="adj2" fmla="val 18700376"/>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1" name="Kreis 70">
            <a:extLst>
              <a:ext uri="{C183D7F6-B498-43B3-948B-1728B52AA6E4}">
                <adec:decorative xmlns:adec="http://schemas.microsoft.com/office/drawing/2017/decorative" val="1"/>
              </a:ext>
            </a:extLst>
          </p:cNvPr>
          <p:cNvSpPr/>
          <p:nvPr/>
        </p:nvSpPr>
        <p:spPr bwMode="auto">
          <a:xfrm>
            <a:off x="2673608" y="1961047"/>
            <a:ext cx="4265412" cy="4195381"/>
          </a:xfrm>
          <a:prstGeom prst="pie">
            <a:avLst>
              <a:gd name="adj1" fmla="val 18668700"/>
              <a:gd name="adj2" fmla="val 21016196"/>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2" name="Kreis 71">
            <a:extLst>
              <a:ext uri="{C183D7F6-B498-43B3-948B-1728B52AA6E4}">
                <adec:decorative xmlns:adec="http://schemas.microsoft.com/office/drawing/2017/decorative" val="1"/>
              </a:ext>
            </a:extLst>
          </p:cNvPr>
          <p:cNvSpPr/>
          <p:nvPr/>
        </p:nvSpPr>
        <p:spPr bwMode="auto">
          <a:xfrm>
            <a:off x="2665961" y="1935359"/>
            <a:ext cx="4265412" cy="4195381"/>
          </a:xfrm>
          <a:prstGeom prst="pie">
            <a:avLst>
              <a:gd name="adj1" fmla="val 20985258"/>
              <a:gd name="adj2" fmla="val 1800069"/>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5" name="Kreis 74">
            <a:extLst>
              <a:ext uri="{C183D7F6-B498-43B3-948B-1728B52AA6E4}">
                <adec:decorative xmlns:adec="http://schemas.microsoft.com/office/drawing/2017/decorative" val="1"/>
              </a:ext>
            </a:extLst>
          </p:cNvPr>
          <p:cNvSpPr/>
          <p:nvPr/>
        </p:nvSpPr>
        <p:spPr bwMode="auto">
          <a:xfrm>
            <a:off x="2667483" y="1925822"/>
            <a:ext cx="4265412" cy="4184309"/>
          </a:xfrm>
          <a:prstGeom prst="pie">
            <a:avLst>
              <a:gd name="adj1" fmla="val 4139088"/>
              <a:gd name="adj2" fmla="val 6572545"/>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3" name="Kreis 72">
            <a:extLst>
              <a:ext uri="{C183D7F6-B498-43B3-948B-1728B52AA6E4}">
                <adec:decorative xmlns:adec="http://schemas.microsoft.com/office/drawing/2017/decorative" val="1"/>
              </a:ext>
            </a:extLst>
          </p:cNvPr>
          <p:cNvSpPr/>
          <p:nvPr/>
        </p:nvSpPr>
        <p:spPr bwMode="auto">
          <a:xfrm>
            <a:off x="2682520" y="1935360"/>
            <a:ext cx="4251089" cy="4173236"/>
          </a:xfrm>
          <a:prstGeom prst="pie">
            <a:avLst>
              <a:gd name="adj1" fmla="val 1734557"/>
              <a:gd name="adj2" fmla="val 4144228"/>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7" name="Kreis 76">
            <a:extLst>
              <a:ext uri="{C183D7F6-B498-43B3-948B-1728B52AA6E4}">
                <adec:decorative xmlns:adec="http://schemas.microsoft.com/office/drawing/2017/decorative" val="1"/>
              </a:ext>
            </a:extLst>
          </p:cNvPr>
          <p:cNvSpPr/>
          <p:nvPr/>
        </p:nvSpPr>
        <p:spPr bwMode="auto">
          <a:xfrm>
            <a:off x="2696546" y="1943235"/>
            <a:ext cx="4204242" cy="4165362"/>
          </a:xfrm>
          <a:prstGeom prst="pie">
            <a:avLst>
              <a:gd name="adj1" fmla="val 6561657"/>
              <a:gd name="adj2" fmla="val 9011808"/>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79" name="Kreis 78">
            <a:extLst>
              <a:ext uri="{C183D7F6-B498-43B3-948B-1728B52AA6E4}">
                <adec:decorative xmlns:adec="http://schemas.microsoft.com/office/drawing/2017/decorative" val="1"/>
              </a:ext>
            </a:extLst>
          </p:cNvPr>
          <p:cNvSpPr/>
          <p:nvPr/>
        </p:nvSpPr>
        <p:spPr bwMode="auto">
          <a:xfrm>
            <a:off x="2696546" y="1928225"/>
            <a:ext cx="4242402" cy="4195381"/>
          </a:xfrm>
          <a:prstGeom prst="pie">
            <a:avLst>
              <a:gd name="adj1" fmla="val 9042325"/>
              <a:gd name="adj2" fmla="val 11331519"/>
            </a:avLst>
          </a:prstGeom>
          <a:solidFill>
            <a:schemeClr val="accent1">
              <a:lumMod val="75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4" name="Textfeld 13"/>
          <p:cNvSpPr txBox="1"/>
          <p:nvPr/>
        </p:nvSpPr>
        <p:spPr>
          <a:xfrm rot="17284472">
            <a:off x="3955995" y="1643928"/>
            <a:ext cx="3096568" cy="528350"/>
          </a:xfrm>
          <a:prstGeom prst="rect">
            <a:avLst/>
          </a:prstGeom>
          <a:noFill/>
        </p:spPr>
        <p:txBody>
          <a:bodyPr wrap="square" rtlCol="0">
            <a:spAutoFit/>
          </a:bodyPr>
          <a:lstStyle/>
          <a:p>
            <a:pPr>
              <a:lnSpc>
                <a:spcPts val="1700"/>
              </a:lnSpc>
            </a:pPr>
            <a:r>
              <a:rPr lang="de-AT" sz="1700" b="1" dirty="0">
                <a:solidFill>
                  <a:schemeClr val="bg1"/>
                </a:solidFill>
              </a:rPr>
              <a:t>      Personal-</a:t>
            </a:r>
          </a:p>
          <a:p>
            <a:pPr>
              <a:lnSpc>
                <a:spcPts val="1700"/>
              </a:lnSpc>
            </a:pPr>
            <a:r>
              <a:rPr lang="de-AT" sz="1700" b="1" dirty="0">
                <a:solidFill>
                  <a:schemeClr val="bg1"/>
                </a:solidFill>
              </a:rPr>
              <a:t>management</a:t>
            </a:r>
            <a:endParaRPr lang="en-US" sz="1700" b="1" dirty="0">
              <a:solidFill>
                <a:schemeClr val="bg1"/>
              </a:solidFill>
            </a:endParaRPr>
          </a:p>
        </p:txBody>
      </p:sp>
      <p:sp>
        <p:nvSpPr>
          <p:cNvPr id="11" name="Textfeld 10">
            <a:extLst>
              <a:ext uri="{C183D7F6-B498-43B3-948B-1728B52AA6E4}">
                <adec:decorative xmlns:adec="http://schemas.microsoft.com/office/drawing/2017/decorative" val="1"/>
              </a:ext>
            </a:extLst>
          </p:cNvPr>
          <p:cNvSpPr txBox="1"/>
          <p:nvPr/>
        </p:nvSpPr>
        <p:spPr>
          <a:xfrm rot="19874186">
            <a:off x="5536526" y="2539526"/>
            <a:ext cx="3096568" cy="528350"/>
          </a:xfrm>
          <a:prstGeom prst="rect">
            <a:avLst/>
          </a:prstGeom>
          <a:noFill/>
        </p:spPr>
        <p:txBody>
          <a:bodyPr wrap="square" rtlCol="0">
            <a:spAutoFit/>
          </a:bodyPr>
          <a:lstStyle/>
          <a:p>
            <a:pPr>
              <a:lnSpc>
                <a:spcPts val="1700"/>
              </a:lnSpc>
            </a:pPr>
            <a:r>
              <a:rPr lang="de-AT" sz="1700" b="1" dirty="0">
                <a:solidFill>
                  <a:schemeClr val="bg1"/>
                </a:solidFill>
              </a:rPr>
              <a:t>Projekt-</a:t>
            </a:r>
            <a:br>
              <a:rPr lang="de-AT" sz="1700" b="1" dirty="0">
                <a:solidFill>
                  <a:schemeClr val="bg1"/>
                </a:solidFill>
              </a:rPr>
            </a:br>
            <a:r>
              <a:rPr lang="de-AT" sz="1700" b="1" dirty="0">
                <a:solidFill>
                  <a:schemeClr val="bg1"/>
                </a:solidFill>
              </a:rPr>
              <a:t>planung</a:t>
            </a:r>
            <a:endParaRPr lang="en-US" sz="1700" b="1" dirty="0">
              <a:solidFill>
                <a:schemeClr val="bg1"/>
              </a:solidFill>
            </a:endParaRPr>
          </a:p>
        </p:txBody>
      </p:sp>
      <p:sp>
        <p:nvSpPr>
          <p:cNvPr id="31" name="Textfeld 30">
            <a:extLst>
              <a:ext uri="{C183D7F6-B498-43B3-948B-1728B52AA6E4}">
                <adec:decorative xmlns:adec="http://schemas.microsoft.com/office/drawing/2017/decorative" val="1"/>
              </a:ext>
            </a:extLst>
          </p:cNvPr>
          <p:cNvSpPr txBox="1"/>
          <p:nvPr/>
        </p:nvSpPr>
        <p:spPr>
          <a:xfrm rot="2760569">
            <a:off x="4878878" y="5108483"/>
            <a:ext cx="2276120" cy="528350"/>
          </a:xfrm>
          <a:prstGeom prst="rect">
            <a:avLst/>
          </a:prstGeom>
          <a:noFill/>
        </p:spPr>
        <p:txBody>
          <a:bodyPr wrap="square" rtlCol="0">
            <a:spAutoFit/>
          </a:bodyPr>
          <a:lstStyle/>
          <a:p>
            <a:pPr>
              <a:lnSpc>
                <a:spcPts val="1700"/>
              </a:lnSpc>
            </a:pPr>
            <a:r>
              <a:rPr lang="de-AT" sz="1700" b="1" dirty="0">
                <a:solidFill>
                  <a:schemeClr val="bg1"/>
                </a:solidFill>
              </a:rPr>
              <a:t>        Umfeld-</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45" name="Textfeld 44">
            <a:extLst>
              <a:ext uri="{C183D7F6-B498-43B3-948B-1728B52AA6E4}">
                <adec:decorative xmlns:adec="http://schemas.microsoft.com/office/drawing/2017/decorative" val="1"/>
              </a:ext>
            </a:extLst>
          </p:cNvPr>
          <p:cNvSpPr txBox="1"/>
          <p:nvPr/>
        </p:nvSpPr>
        <p:spPr>
          <a:xfrm rot="18669064">
            <a:off x="3170798" y="4348305"/>
            <a:ext cx="2276120" cy="528350"/>
          </a:xfrm>
          <a:prstGeom prst="rect">
            <a:avLst/>
          </a:prstGeom>
          <a:noFill/>
        </p:spPr>
        <p:txBody>
          <a:bodyPr wrap="square" rtlCol="0">
            <a:spAutoFit/>
          </a:bodyPr>
          <a:lstStyle/>
          <a:p>
            <a:pPr>
              <a:lnSpc>
                <a:spcPts val="1700"/>
              </a:lnSpc>
            </a:pPr>
            <a:r>
              <a:rPr lang="de-AT" sz="1700" b="1" dirty="0">
                <a:solidFill>
                  <a:schemeClr val="bg1"/>
                </a:solidFill>
              </a:rPr>
              <a:t>Änderungs-</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49" name="Textfeld 48">
            <a:extLst>
              <a:ext uri="{C183D7F6-B498-43B3-948B-1728B52AA6E4}">
                <adec:decorative xmlns:adec="http://schemas.microsoft.com/office/drawing/2017/decorative" val="1"/>
              </a:ext>
            </a:extLst>
          </p:cNvPr>
          <p:cNvSpPr txBox="1"/>
          <p:nvPr/>
        </p:nvSpPr>
        <p:spPr>
          <a:xfrm rot="20912790">
            <a:off x="2864646" y="3840024"/>
            <a:ext cx="2276120" cy="528350"/>
          </a:xfrm>
          <a:prstGeom prst="rect">
            <a:avLst/>
          </a:prstGeom>
          <a:noFill/>
        </p:spPr>
        <p:txBody>
          <a:bodyPr wrap="square" rtlCol="0">
            <a:spAutoFit/>
          </a:bodyPr>
          <a:lstStyle/>
          <a:p>
            <a:pPr>
              <a:lnSpc>
                <a:spcPts val="1700"/>
              </a:lnSpc>
            </a:pPr>
            <a:r>
              <a:rPr lang="de-AT" sz="1700" b="1" dirty="0">
                <a:solidFill>
                  <a:schemeClr val="bg1"/>
                </a:solidFill>
              </a:rPr>
              <a:t>Qualitäts-.</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56" name="Textfeld 55">
            <a:extLst>
              <a:ext uri="{C183D7F6-B498-43B3-948B-1728B52AA6E4}">
                <adec:decorative xmlns:adec="http://schemas.microsoft.com/office/drawing/2017/decorative" val="1"/>
              </a:ext>
            </a:extLst>
          </p:cNvPr>
          <p:cNvSpPr txBox="1"/>
          <p:nvPr/>
        </p:nvSpPr>
        <p:spPr>
          <a:xfrm rot="2004801">
            <a:off x="2972099" y="3355122"/>
            <a:ext cx="2276120" cy="528350"/>
          </a:xfrm>
          <a:prstGeom prst="rect">
            <a:avLst/>
          </a:prstGeom>
          <a:noFill/>
        </p:spPr>
        <p:txBody>
          <a:bodyPr wrap="square" rtlCol="0">
            <a:spAutoFit/>
          </a:bodyPr>
          <a:lstStyle/>
          <a:p>
            <a:pPr>
              <a:lnSpc>
                <a:spcPts val="1700"/>
              </a:lnSpc>
            </a:pPr>
            <a:r>
              <a:rPr lang="de-AT" sz="1700" b="1" dirty="0">
                <a:solidFill>
                  <a:schemeClr val="bg1"/>
                </a:solidFill>
              </a:rPr>
              <a:t>Vertrags-</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57" name="Textfeld 56">
            <a:extLst>
              <a:ext uri="{C183D7F6-B498-43B3-948B-1728B52AA6E4}">
                <adec:decorative xmlns:adec="http://schemas.microsoft.com/office/drawing/2017/decorative" val="1"/>
              </a:ext>
            </a:extLst>
          </p:cNvPr>
          <p:cNvSpPr txBox="1"/>
          <p:nvPr/>
        </p:nvSpPr>
        <p:spPr>
          <a:xfrm rot="4412716">
            <a:off x="3404078" y="3017396"/>
            <a:ext cx="2276120" cy="528350"/>
          </a:xfrm>
          <a:prstGeom prst="rect">
            <a:avLst/>
          </a:prstGeom>
          <a:noFill/>
        </p:spPr>
        <p:txBody>
          <a:bodyPr wrap="square" rtlCol="0">
            <a:spAutoFit/>
          </a:bodyPr>
          <a:lstStyle/>
          <a:p>
            <a:pPr>
              <a:lnSpc>
                <a:spcPts val="1700"/>
              </a:lnSpc>
            </a:pPr>
            <a:r>
              <a:rPr lang="de-AT" sz="1700" b="1" dirty="0">
                <a:solidFill>
                  <a:schemeClr val="bg1"/>
                </a:solidFill>
              </a:rPr>
              <a:t>Risiko-</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40" name="Textfeld 39">
            <a:extLst>
              <a:ext uri="{C183D7F6-B498-43B3-948B-1728B52AA6E4}">
                <adec:decorative xmlns:adec="http://schemas.microsoft.com/office/drawing/2017/decorative" val="1"/>
              </a:ext>
            </a:extLst>
          </p:cNvPr>
          <p:cNvSpPr txBox="1"/>
          <p:nvPr/>
        </p:nvSpPr>
        <p:spPr>
          <a:xfrm rot="5400000">
            <a:off x="3668254" y="5601262"/>
            <a:ext cx="2276120" cy="528350"/>
          </a:xfrm>
          <a:prstGeom prst="rect">
            <a:avLst/>
          </a:prstGeom>
          <a:noFill/>
        </p:spPr>
        <p:txBody>
          <a:bodyPr wrap="square" rtlCol="0">
            <a:spAutoFit/>
          </a:bodyPr>
          <a:lstStyle/>
          <a:p>
            <a:pPr>
              <a:lnSpc>
                <a:spcPts val="1700"/>
              </a:lnSpc>
            </a:pPr>
            <a:r>
              <a:rPr lang="de-AT" sz="1700" b="1" dirty="0">
                <a:solidFill>
                  <a:schemeClr val="bg1"/>
                </a:solidFill>
              </a:rPr>
              <a:t>           Claim-</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24" name="Textfeld 23">
            <a:extLst>
              <a:ext uri="{C183D7F6-B498-43B3-948B-1728B52AA6E4}">
                <adec:decorative xmlns:adec="http://schemas.microsoft.com/office/drawing/2017/decorative" val="1"/>
              </a:ext>
            </a:extLst>
          </p:cNvPr>
          <p:cNvSpPr txBox="1"/>
          <p:nvPr/>
        </p:nvSpPr>
        <p:spPr>
          <a:xfrm rot="475402">
            <a:off x="5647800" y="4135231"/>
            <a:ext cx="3096568" cy="528350"/>
          </a:xfrm>
          <a:prstGeom prst="rect">
            <a:avLst/>
          </a:prstGeom>
          <a:noFill/>
        </p:spPr>
        <p:txBody>
          <a:bodyPr wrap="square" rtlCol="0">
            <a:spAutoFit/>
          </a:bodyPr>
          <a:lstStyle/>
          <a:p>
            <a:pPr>
              <a:lnSpc>
                <a:spcPts val="1700"/>
              </a:lnSpc>
            </a:pPr>
            <a:r>
              <a:rPr lang="de-AT" sz="1700" b="1" dirty="0">
                <a:solidFill>
                  <a:schemeClr val="bg1"/>
                </a:solidFill>
              </a:rPr>
              <a:t>     Projekt-</a:t>
            </a:r>
            <a:br>
              <a:rPr lang="de-AT" sz="1700" b="1" dirty="0">
                <a:solidFill>
                  <a:schemeClr val="bg1"/>
                </a:solidFill>
              </a:rPr>
            </a:br>
            <a:r>
              <a:rPr lang="de-AT" sz="1700" b="1" dirty="0">
                <a:solidFill>
                  <a:schemeClr val="bg1"/>
                </a:solidFill>
              </a:rPr>
              <a:t>controlling</a:t>
            </a:r>
            <a:endParaRPr lang="en-US" sz="1700" b="1" dirty="0">
              <a:solidFill>
                <a:schemeClr val="bg1"/>
              </a:solidFill>
            </a:endParaRPr>
          </a:p>
        </p:txBody>
      </p:sp>
      <p:grpSp>
        <p:nvGrpSpPr>
          <p:cNvPr id="175" name="Gruppieren 174"/>
          <p:cNvGrpSpPr/>
          <p:nvPr/>
        </p:nvGrpSpPr>
        <p:grpSpPr>
          <a:xfrm>
            <a:off x="2665961" y="359819"/>
            <a:ext cx="6078407" cy="6643678"/>
            <a:chOff x="2665961" y="359819"/>
            <a:chExt cx="6078407" cy="6643678"/>
          </a:xfrm>
        </p:grpSpPr>
        <p:grpSp>
          <p:nvGrpSpPr>
            <p:cNvPr id="176" name="Gruppieren 175"/>
            <p:cNvGrpSpPr/>
            <p:nvPr/>
          </p:nvGrpSpPr>
          <p:grpSpPr>
            <a:xfrm>
              <a:off x="2665961" y="359819"/>
              <a:ext cx="5967133" cy="6643678"/>
              <a:chOff x="2665961" y="359819"/>
              <a:chExt cx="5967133" cy="6643678"/>
            </a:xfrm>
          </p:grpSpPr>
          <p:grpSp>
            <p:nvGrpSpPr>
              <p:cNvPr id="178" name="Gruppieren 177"/>
              <p:cNvGrpSpPr/>
              <p:nvPr/>
            </p:nvGrpSpPr>
            <p:grpSpPr>
              <a:xfrm>
                <a:off x="2665961" y="359819"/>
                <a:ext cx="5967133" cy="6150899"/>
                <a:chOff x="2665961" y="359819"/>
                <a:chExt cx="5967133" cy="6150899"/>
              </a:xfrm>
            </p:grpSpPr>
            <p:sp>
              <p:nvSpPr>
                <p:cNvPr id="180" name="Kreis 179"/>
                <p:cNvSpPr/>
                <p:nvPr/>
              </p:nvSpPr>
              <p:spPr bwMode="auto">
                <a:xfrm>
                  <a:off x="2696547" y="1946974"/>
                  <a:ext cx="4209988" cy="4227107"/>
                </a:xfrm>
                <a:prstGeom prst="pie">
                  <a:avLst>
                    <a:gd name="adj1" fmla="val 13760915"/>
                    <a:gd name="adj2" fmla="val 16183348"/>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1" name="Kreis 180"/>
                <p:cNvSpPr/>
                <p:nvPr/>
              </p:nvSpPr>
              <p:spPr bwMode="auto">
                <a:xfrm>
                  <a:off x="2696546" y="1934825"/>
                  <a:ext cx="4242474" cy="4187505"/>
                </a:xfrm>
                <a:prstGeom prst="pie">
                  <a:avLst>
                    <a:gd name="adj1" fmla="val 11339881"/>
                    <a:gd name="adj2" fmla="val 13842143"/>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2" name="Kreis 181"/>
                <p:cNvSpPr/>
                <p:nvPr/>
              </p:nvSpPr>
              <p:spPr bwMode="auto">
                <a:xfrm>
                  <a:off x="2673536" y="1949139"/>
                  <a:ext cx="4260073" cy="4181068"/>
                </a:xfrm>
                <a:prstGeom prst="pie">
                  <a:avLst>
                    <a:gd name="adj1" fmla="val 16180983"/>
                    <a:gd name="adj2" fmla="val 18700376"/>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3" name="Kreis 182"/>
                <p:cNvSpPr/>
                <p:nvPr/>
              </p:nvSpPr>
              <p:spPr bwMode="auto">
                <a:xfrm>
                  <a:off x="2673608" y="1952638"/>
                  <a:ext cx="4265412" cy="4195381"/>
                </a:xfrm>
                <a:prstGeom prst="pie">
                  <a:avLst>
                    <a:gd name="adj1" fmla="val 18668700"/>
                    <a:gd name="adj2" fmla="val 21016196"/>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4" name="Kreis 183"/>
                <p:cNvSpPr/>
                <p:nvPr/>
              </p:nvSpPr>
              <p:spPr bwMode="auto">
                <a:xfrm>
                  <a:off x="2665961" y="1926950"/>
                  <a:ext cx="4265412" cy="4195381"/>
                </a:xfrm>
                <a:prstGeom prst="pie">
                  <a:avLst>
                    <a:gd name="adj1" fmla="val 20985258"/>
                    <a:gd name="adj2" fmla="val 1800069"/>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5" name="Kreis 184"/>
                <p:cNvSpPr/>
                <p:nvPr/>
              </p:nvSpPr>
              <p:spPr bwMode="auto">
                <a:xfrm>
                  <a:off x="2682520" y="1926951"/>
                  <a:ext cx="4251089" cy="4173236"/>
                </a:xfrm>
                <a:prstGeom prst="pie">
                  <a:avLst>
                    <a:gd name="adj1" fmla="val 1734557"/>
                    <a:gd name="adj2" fmla="val 4144228"/>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6" name="Kreis 185"/>
                <p:cNvSpPr/>
                <p:nvPr/>
              </p:nvSpPr>
              <p:spPr bwMode="auto">
                <a:xfrm>
                  <a:off x="2667483" y="1917413"/>
                  <a:ext cx="4265412" cy="4184309"/>
                </a:xfrm>
                <a:prstGeom prst="pie">
                  <a:avLst>
                    <a:gd name="adj1" fmla="val 4139088"/>
                    <a:gd name="adj2" fmla="val 6572545"/>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7" name="Kreis 186"/>
                <p:cNvSpPr/>
                <p:nvPr/>
              </p:nvSpPr>
              <p:spPr bwMode="auto">
                <a:xfrm>
                  <a:off x="2696546" y="1934826"/>
                  <a:ext cx="4204242" cy="4165362"/>
                </a:xfrm>
                <a:prstGeom prst="pie">
                  <a:avLst>
                    <a:gd name="adj1" fmla="val 6561657"/>
                    <a:gd name="adj2" fmla="val 9011808"/>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8" name="Kreis 187"/>
                <p:cNvSpPr/>
                <p:nvPr/>
              </p:nvSpPr>
              <p:spPr bwMode="auto">
                <a:xfrm>
                  <a:off x="2696546" y="1919816"/>
                  <a:ext cx="4242402" cy="4195381"/>
                </a:xfrm>
                <a:prstGeom prst="pie">
                  <a:avLst>
                    <a:gd name="adj1" fmla="val 9042325"/>
                    <a:gd name="adj2" fmla="val 11331519"/>
                  </a:avLst>
                </a:prstGeom>
                <a:solidFill>
                  <a:srgbClr val="7030A0"/>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89" name="Textfeld 188"/>
                <p:cNvSpPr txBox="1"/>
                <p:nvPr/>
              </p:nvSpPr>
              <p:spPr>
                <a:xfrm rot="17284472">
                  <a:off x="3955995" y="1643928"/>
                  <a:ext cx="3096568" cy="528350"/>
                </a:xfrm>
                <a:prstGeom prst="rect">
                  <a:avLst/>
                </a:prstGeom>
                <a:noFill/>
              </p:spPr>
              <p:txBody>
                <a:bodyPr wrap="square" rtlCol="0">
                  <a:spAutoFit/>
                </a:bodyPr>
                <a:lstStyle/>
                <a:p>
                  <a:pPr>
                    <a:lnSpc>
                      <a:spcPts val="1700"/>
                    </a:lnSpc>
                  </a:pPr>
                  <a:r>
                    <a:rPr lang="de-AT" sz="1700" b="1" dirty="0">
                      <a:solidFill>
                        <a:schemeClr val="bg1"/>
                      </a:solidFill>
                    </a:rPr>
                    <a:t>      Personal-</a:t>
                  </a:r>
                </a:p>
                <a:p>
                  <a:pPr>
                    <a:lnSpc>
                      <a:spcPts val="1700"/>
                    </a:lnSpc>
                  </a:pPr>
                  <a:r>
                    <a:rPr lang="de-AT" sz="1700" b="1" dirty="0">
                      <a:solidFill>
                        <a:schemeClr val="bg1"/>
                      </a:solidFill>
                    </a:rPr>
                    <a:t>management</a:t>
                  </a:r>
                  <a:endParaRPr lang="en-US" sz="1700" b="1" dirty="0">
                    <a:solidFill>
                      <a:schemeClr val="bg1"/>
                    </a:solidFill>
                  </a:endParaRPr>
                </a:p>
              </p:txBody>
            </p:sp>
            <p:sp>
              <p:nvSpPr>
                <p:cNvPr id="190" name="Textfeld 189"/>
                <p:cNvSpPr txBox="1"/>
                <p:nvPr/>
              </p:nvSpPr>
              <p:spPr>
                <a:xfrm rot="19874186">
                  <a:off x="5536526" y="2539526"/>
                  <a:ext cx="3096568" cy="528350"/>
                </a:xfrm>
                <a:prstGeom prst="rect">
                  <a:avLst/>
                </a:prstGeom>
                <a:noFill/>
              </p:spPr>
              <p:txBody>
                <a:bodyPr wrap="square" rtlCol="0">
                  <a:spAutoFit/>
                </a:bodyPr>
                <a:lstStyle/>
                <a:p>
                  <a:pPr>
                    <a:lnSpc>
                      <a:spcPts val="1700"/>
                    </a:lnSpc>
                  </a:pPr>
                  <a:r>
                    <a:rPr lang="de-AT" sz="1700" b="1" dirty="0">
                      <a:solidFill>
                        <a:schemeClr val="bg1"/>
                      </a:solidFill>
                    </a:rPr>
                    <a:t>Projekt-</a:t>
                  </a:r>
                  <a:br>
                    <a:rPr lang="de-AT" sz="1700" b="1" dirty="0">
                      <a:solidFill>
                        <a:schemeClr val="bg1"/>
                      </a:solidFill>
                    </a:rPr>
                  </a:br>
                  <a:r>
                    <a:rPr lang="de-AT" sz="1700" b="1" dirty="0">
                      <a:solidFill>
                        <a:schemeClr val="bg1"/>
                      </a:solidFill>
                    </a:rPr>
                    <a:t>planung</a:t>
                  </a:r>
                  <a:endParaRPr lang="en-US" sz="1700" b="1" dirty="0">
                    <a:solidFill>
                      <a:schemeClr val="bg1"/>
                    </a:solidFill>
                  </a:endParaRPr>
                </a:p>
              </p:txBody>
            </p:sp>
            <p:sp>
              <p:nvSpPr>
                <p:cNvPr id="191" name="Textfeld 190"/>
                <p:cNvSpPr txBox="1"/>
                <p:nvPr/>
              </p:nvSpPr>
              <p:spPr>
                <a:xfrm rot="2760569">
                  <a:off x="4878878" y="5108483"/>
                  <a:ext cx="2276120" cy="528350"/>
                </a:xfrm>
                <a:prstGeom prst="rect">
                  <a:avLst/>
                </a:prstGeom>
                <a:noFill/>
              </p:spPr>
              <p:txBody>
                <a:bodyPr wrap="square" rtlCol="0">
                  <a:spAutoFit/>
                </a:bodyPr>
                <a:lstStyle/>
                <a:p>
                  <a:pPr>
                    <a:lnSpc>
                      <a:spcPts val="1700"/>
                    </a:lnSpc>
                  </a:pPr>
                  <a:r>
                    <a:rPr lang="de-AT" sz="1700" b="1" dirty="0">
                      <a:solidFill>
                        <a:schemeClr val="bg1"/>
                      </a:solidFill>
                    </a:rPr>
                    <a:t>        Umfeld-</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192" name="Textfeld 191"/>
                <p:cNvSpPr txBox="1"/>
                <p:nvPr/>
              </p:nvSpPr>
              <p:spPr>
                <a:xfrm rot="18669064">
                  <a:off x="3170798" y="4348305"/>
                  <a:ext cx="2276120" cy="528350"/>
                </a:xfrm>
                <a:prstGeom prst="rect">
                  <a:avLst/>
                </a:prstGeom>
                <a:noFill/>
              </p:spPr>
              <p:txBody>
                <a:bodyPr wrap="square" rtlCol="0">
                  <a:spAutoFit/>
                </a:bodyPr>
                <a:lstStyle/>
                <a:p>
                  <a:pPr>
                    <a:lnSpc>
                      <a:spcPts val="1700"/>
                    </a:lnSpc>
                  </a:pPr>
                  <a:r>
                    <a:rPr lang="de-AT" sz="1700" b="1" dirty="0">
                      <a:solidFill>
                        <a:schemeClr val="bg1"/>
                      </a:solidFill>
                    </a:rPr>
                    <a:t>Änderungs-</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193" name="Textfeld 192"/>
                <p:cNvSpPr txBox="1"/>
                <p:nvPr/>
              </p:nvSpPr>
              <p:spPr>
                <a:xfrm rot="20912790">
                  <a:off x="2864646" y="3840024"/>
                  <a:ext cx="2276120" cy="528350"/>
                </a:xfrm>
                <a:prstGeom prst="rect">
                  <a:avLst/>
                </a:prstGeom>
                <a:noFill/>
              </p:spPr>
              <p:txBody>
                <a:bodyPr wrap="square" rtlCol="0">
                  <a:spAutoFit/>
                </a:bodyPr>
                <a:lstStyle/>
                <a:p>
                  <a:pPr>
                    <a:lnSpc>
                      <a:spcPts val="1700"/>
                    </a:lnSpc>
                  </a:pPr>
                  <a:r>
                    <a:rPr lang="de-AT" sz="1700" b="1" dirty="0">
                      <a:solidFill>
                        <a:schemeClr val="bg1"/>
                      </a:solidFill>
                    </a:rPr>
                    <a:t>Qualitäts-.</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194" name="Textfeld 193"/>
                <p:cNvSpPr txBox="1"/>
                <p:nvPr/>
              </p:nvSpPr>
              <p:spPr>
                <a:xfrm rot="2004801">
                  <a:off x="2972099" y="3355122"/>
                  <a:ext cx="2276120" cy="528350"/>
                </a:xfrm>
                <a:prstGeom prst="rect">
                  <a:avLst/>
                </a:prstGeom>
                <a:noFill/>
              </p:spPr>
              <p:txBody>
                <a:bodyPr wrap="square" rtlCol="0">
                  <a:spAutoFit/>
                </a:bodyPr>
                <a:lstStyle/>
                <a:p>
                  <a:pPr>
                    <a:lnSpc>
                      <a:spcPts val="1700"/>
                    </a:lnSpc>
                  </a:pPr>
                  <a:r>
                    <a:rPr lang="de-AT" sz="1700" b="1" dirty="0">
                      <a:solidFill>
                        <a:schemeClr val="bg1"/>
                      </a:solidFill>
                    </a:rPr>
                    <a:t>Vertrags-</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sp>
              <p:nvSpPr>
                <p:cNvPr id="195" name="Textfeld 194"/>
                <p:cNvSpPr txBox="1"/>
                <p:nvPr/>
              </p:nvSpPr>
              <p:spPr>
                <a:xfrm rot="4412716">
                  <a:off x="3404078" y="3017396"/>
                  <a:ext cx="2276120" cy="528350"/>
                </a:xfrm>
                <a:prstGeom prst="rect">
                  <a:avLst/>
                </a:prstGeom>
                <a:noFill/>
              </p:spPr>
              <p:txBody>
                <a:bodyPr wrap="square" rtlCol="0">
                  <a:spAutoFit/>
                </a:bodyPr>
                <a:lstStyle/>
                <a:p>
                  <a:pPr>
                    <a:lnSpc>
                      <a:spcPts val="1700"/>
                    </a:lnSpc>
                  </a:pPr>
                  <a:r>
                    <a:rPr lang="de-AT" sz="1700" b="1" dirty="0">
                      <a:solidFill>
                        <a:schemeClr val="bg1"/>
                      </a:solidFill>
                    </a:rPr>
                    <a:t>Risiko-</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grpSp>
          <p:sp>
            <p:nvSpPr>
              <p:cNvPr id="179" name="Textfeld 178"/>
              <p:cNvSpPr txBox="1"/>
              <p:nvPr/>
            </p:nvSpPr>
            <p:spPr>
              <a:xfrm rot="5400000">
                <a:off x="3668254" y="5601262"/>
                <a:ext cx="2276120" cy="528350"/>
              </a:xfrm>
              <a:prstGeom prst="rect">
                <a:avLst/>
              </a:prstGeom>
              <a:noFill/>
            </p:spPr>
            <p:txBody>
              <a:bodyPr wrap="square" rtlCol="0">
                <a:spAutoFit/>
              </a:bodyPr>
              <a:lstStyle/>
              <a:p>
                <a:pPr>
                  <a:lnSpc>
                    <a:spcPts val="1700"/>
                  </a:lnSpc>
                </a:pPr>
                <a:r>
                  <a:rPr lang="de-AT" sz="1700" b="1" dirty="0">
                    <a:solidFill>
                      <a:schemeClr val="bg1"/>
                    </a:solidFill>
                  </a:rPr>
                  <a:t>           Claim-</a:t>
                </a:r>
                <a:br>
                  <a:rPr lang="de-AT" sz="1700" b="1" dirty="0">
                    <a:solidFill>
                      <a:schemeClr val="bg1"/>
                    </a:solidFill>
                  </a:rPr>
                </a:br>
                <a:r>
                  <a:rPr lang="de-AT" sz="1700" b="1" dirty="0">
                    <a:solidFill>
                      <a:schemeClr val="bg1"/>
                    </a:solidFill>
                  </a:rPr>
                  <a:t>management</a:t>
                </a:r>
                <a:endParaRPr lang="en-US" sz="1700" b="1" dirty="0">
                  <a:solidFill>
                    <a:schemeClr val="bg1"/>
                  </a:solidFill>
                </a:endParaRPr>
              </a:p>
            </p:txBody>
          </p:sp>
        </p:grpSp>
        <p:sp>
          <p:nvSpPr>
            <p:cNvPr id="177" name="Textfeld 176"/>
            <p:cNvSpPr txBox="1"/>
            <p:nvPr/>
          </p:nvSpPr>
          <p:spPr>
            <a:xfrm rot="475402">
              <a:off x="5647800" y="4135231"/>
              <a:ext cx="3096568" cy="528350"/>
            </a:xfrm>
            <a:prstGeom prst="rect">
              <a:avLst/>
            </a:prstGeom>
            <a:noFill/>
          </p:spPr>
          <p:txBody>
            <a:bodyPr wrap="square" rtlCol="0">
              <a:spAutoFit/>
            </a:bodyPr>
            <a:lstStyle/>
            <a:p>
              <a:pPr>
                <a:lnSpc>
                  <a:spcPts val="1700"/>
                </a:lnSpc>
              </a:pPr>
              <a:r>
                <a:rPr lang="de-AT" sz="1700" b="1" dirty="0">
                  <a:solidFill>
                    <a:schemeClr val="bg1"/>
                  </a:solidFill>
                </a:rPr>
                <a:t>     Projekt-</a:t>
              </a:r>
              <a:br>
                <a:rPr lang="de-AT" sz="1700" b="1" dirty="0">
                  <a:solidFill>
                    <a:schemeClr val="bg1"/>
                  </a:solidFill>
                </a:rPr>
              </a:br>
              <a:r>
                <a:rPr lang="de-AT" sz="1700" b="1" dirty="0">
                  <a:solidFill>
                    <a:schemeClr val="bg1"/>
                  </a:solidFill>
                </a:rPr>
                <a:t>controlling</a:t>
              </a:r>
              <a:endParaRPr lang="en-US" sz="1700" b="1" dirty="0">
                <a:solidFill>
                  <a:schemeClr val="bg1"/>
                </a:solidFill>
              </a:endParaRPr>
            </a:p>
          </p:txBody>
        </p:sp>
      </p:grpSp>
      <p:sp>
        <p:nvSpPr>
          <p:cNvPr id="2" name="Titel 1"/>
          <p:cNvSpPr>
            <a:spLocks noGrp="1"/>
          </p:cNvSpPr>
          <p:nvPr>
            <p:ph type="title"/>
          </p:nvPr>
        </p:nvSpPr>
        <p:spPr>
          <a:xfrm>
            <a:off x="864320" y="396429"/>
            <a:ext cx="6624736" cy="863600"/>
          </a:xfrm>
        </p:spPr>
        <p:txBody>
          <a:bodyPr/>
          <a:lstStyle/>
          <a:p>
            <a:pPr>
              <a:lnSpc>
                <a:spcPts val="3000"/>
              </a:lnSpc>
            </a:pPr>
            <a:r>
              <a:rPr lang="de-AT" sz="2800" dirty="0"/>
              <a:t>Projektmanagement –</a:t>
            </a:r>
            <a:br>
              <a:rPr lang="de-AT" sz="2800" dirty="0"/>
            </a:br>
            <a:r>
              <a:rPr lang="de-AT" sz="2800" dirty="0"/>
              <a:t>Tätigkeitsfelder</a:t>
            </a:r>
            <a:endParaRPr lang="en-US" sz="2800" dirty="0"/>
          </a:p>
        </p:txBody>
      </p:sp>
      <p:sp>
        <p:nvSpPr>
          <p:cNvPr id="4" name="Foliennummernplatzhalter 3">
            <a:extLst>
              <a:ext uri="{C183D7F6-B498-43B3-948B-1728B52AA6E4}">
                <adec:decorative xmlns:adec="http://schemas.microsoft.com/office/drawing/2017/decorative" val="0"/>
              </a:ext>
            </a:extLst>
          </p:cNvPr>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34826102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3" grpId="0"/>
      <p:bldP spid="6" grpId="0"/>
      <p:bldP spid="25" grpId="0"/>
      <p:bldP spid="35" grpId="0"/>
      <p:bldP spid="41" grpId="0"/>
      <p:bldP spid="46" grpId="0"/>
      <p:bldP spid="51"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713731"/>
            <a:ext cx="8064896" cy="4514850"/>
          </a:xfrm>
        </p:spPr>
        <p:txBody>
          <a:bodyPr/>
          <a:lstStyle/>
          <a:p>
            <a:pPr>
              <a:lnSpc>
                <a:spcPct val="105000"/>
              </a:lnSpc>
            </a:pPr>
            <a:r>
              <a:rPr lang="de-AT" sz="2100" b="1" dirty="0">
                <a:solidFill>
                  <a:srgbClr val="7030A0"/>
                </a:solidFill>
              </a:rPr>
              <a:t>Projektplanung</a:t>
            </a:r>
          </a:p>
          <a:p>
            <a:pPr marL="355600" indent="0">
              <a:lnSpc>
                <a:spcPct val="105000"/>
              </a:lnSpc>
              <a:spcBef>
                <a:spcPts val="600"/>
              </a:spcBef>
              <a:buNone/>
            </a:pPr>
            <a:r>
              <a:rPr lang="de-AT" sz="1900" dirty="0"/>
              <a:t>Benennung eines Projektleiters, die Errichtung von Projektgruppen, Festlegung von Projektzielen, Ableitung von Teilaufgaben, Planung der Abläufe, Bedarfs- und Aufwandsschätzung, Terminplanung und Budgetierung.</a:t>
            </a:r>
          </a:p>
          <a:p>
            <a:pPr>
              <a:lnSpc>
                <a:spcPct val="105000"/>
              </a:lnSpc>
              <a:spcBef>
                <a:spcPts val="2400"/>
              </a:spcBef>
            </a:pPr>
            <a:r>
              <a:rPr lang="de-AT" sz="2100" b="1" dirty="0">
                <a:solidFill>
                  <a:srgbClr val="7030A0"/>
                </a:solidFill>
              </a:rPr>
              <a:t>Projektsteuerung</a:t>
            </a:r>
          </a:p>
          <a:p>
            <a:pPr marL="355600" indent="0">
              <a:lnSpc>
                <a:spcPct val="105000"/>
              </a:lnSpc>
              <a:spcBef>
                <a:spcPts val="600"/>
              </a:spcBef>
              <a:buNone/>
            </a:pPr>
            <a:r>
              <a:rPr lang="de-AT" sz="1900" dirty="0"/>
              <a:t>Anleitung und Motivierung von Mitarbeitern, Überwachung des Projektverlaufes, Sicherung des Projektfortschritts, Ergreifen von Maßnahmen bei Planabweichungen,  Koordinierung (Auftraggeber ↔ Projektgruppe), Projektkoordination (über die Gesamtdauer des Projekts).</a:t>
            </a:r>
          </a:p>
          <a:p>
            <a:pPr>
              <a:lnSpc>
                <a:spcPct val="105000"/>
              </a:lnSpc>
              <a:spcBef>
                <a:spcPts val="2400"/>
              </a:spcBef>
            </a:pPr>
            <a:r>
              <a:rPr lang="de-AT" sz="2100" b="1" dirty="0">
                <a:solidFill>
                  <a:srgbClr val="7030A0"/>
                </a:solidFill>
              </a:rPr>
              <a:t>Projektkontrolle</a:t>
            </a:r>
          </a:p>
          <a:p>
            <a:pPr marL="355600" indent="0">
              <a:lnSpc>
                <a:spcPct val="105000"/>
              </a:lnSpc>
              <a:spcBef>
                <a:spcPts val="600"/>
              </a:spcBef>
              <a:buNone/>
            </a:pPr>
            <a:r>
              <a:rPr lang="de-AT" sz="1900" dirty="0"/>
              <a:t>Projektbegleitend, erstreckt sich auf alle Aspekte der Projektplanung und </a:t>
            </a:r>
            <a:br>
              <a:rPr lang="de-AT" sz="1900" dirty="0"/>
            </a:br>
            <a:r>
              <a:rPr lang="de-AT" sz="1900" dirty="0"/>
              <a:t>-durchführung, Überprüfung der Wirksamkeit von Maßnahmen.</a:t>
            </a:r>
          </a:p>
          <a:p>
            <a:pPr>
              <a:lnSpc>
                <a:spcPct val="100000"/>
              </a:lnSpc>
            </a:pPr>
            <a:endParaRPr lang="en-US" sz="1900" dirty="0"/>
          </a:p>
        </p:txBody>
      </p:sp>
      <p:sp>
        <p:nvSpPr>
          <p:cNvPr id="2" name="Titel 1"/>
          <p:cNvSpPr>
            <a:spLocks noGrp="1"/>
          </p:cNvSpPr>
          <p:nvPr>
            <p:ph type="title"/>
          </p:nvPr>
        </p:nvSpPr>
        <p:spPr/>
        <p:txBody>
          <a:bodyPr/>
          <a:lstStyle/>
          <a:p>
            <a:pPr>
              <a:lnSpc>
                <a:spcPts val="3000"/>
              </a:lnSpc>
            </a:pPr>
            <a:r>
              <a:rPr lang="de-AT" sz="2800" dirty="0"/>
              <a:t>Projektmanagement – </a:t>
            </a:r>
            <a:br>
              <a:rPr lang="de-AT" sz="2800" dirty="0"/>
            </a:br>
            <a:r>
              <a:rPr lang="de-AT" sz="2800" dirty="0"/>
              <a:t>zentrale Elemente</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12</a:t>
            </a:fld>
            <a:endParaRPr lang="en-US" dirty="0"/>
          </a:p>
        </p:txBody>
      </p:sp>
    </p:spTree>
    <p:extLst>
      <p:ext uri="{BB962C8B-B14F-4D97-AF65-F5344CB8AC3E}">
        <p14:creationId xmlns:p14="http://schemas.microsoft.com/office/powerpoint/2010/main" val="21522855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DB49960-18AD-447E-A260-22A685712BF9}"/>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02941" y="1794889"/>
            <a:ext cx="8242299" cy="4361684"/>
          </a:xfrm>
          <a:prstGeom prst="rect">
            <a:avLst/>
          </a:prstGeom>
          <a:noFill/>
        </p:spPr>
      </p:pic>
      <p:sp>
        <p:nvSpPr>
          <p:cNvPr id="2" name="Titel 1"/>
          <p:cNvSpPr>
            <a:spLocks noGrp="1"/>
          </p:cNvSpPr>
          <p:nvPr>
            <p:ph type="title"/>
          </p:nvPr>
        </p:nvSpPr>
        <p:spPr/>
        <p:txBody>
          <a:bodyPr/>
          <a:lstStyle/>
          <a:p>
            <a:r>
              <a:rPr lang="en-US" dirty="0"/>
              <a:t>Der Projektmanagement-Regelkreis</a:t>
            </a:r>
          </a:p>
        </p:txBody>
      </p:sp>
      <p:sp>
        <p:nvSpPr>
          <p:cNvPr id="4" name="Foliennummernplatzhalter 3"/>
          <p:cNvSpPr>
            <a:spLocks noGrp="1"/>
          </p:cNvSpPr>
          <p:nvPr>
            <p:ph type="sldNum" sz="quarter" idx="11"/>
          </p:nvPr>
        </p:nvSpPr>
        <p:spPr/>
        <p:txBody>
          <a:bodyPr/>
          <a:lstStyle/>
          <a:p>
            <a:fld id="{1B0257E5-75A0-4F46-BAAD-A8D9FF434F26}" type="slidenum">
              <a:rPr lang="en-US" smtClean="0"/>
              <a:pPr/>
              <a:t>13</a:t>
            </a:fld>
            <a:endParaRPr lang="en-US" dirty="0"/>
          </a:p>
        </p:txBody>
      </p:sp>
    </p:spTree>
    <p:extLst>
      <p:ext uri="{BB962C8B-B14F-4D97-AF65-F5344CB8AC3E}">
        <p14:creationId xmlns:p14="http://schemas.microsoft.com/office/powerpoint/2010/main" val="799992533"/>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6328" y="1353691"/>
            <a:ext cx="8568952" cy="4514850"/>
          </a:xfrm>
        </p:spPr>
        <p:txBody>
          <a:bodyPr/>
          <a:lstStyle/>
          <a:p>
            <a:pPr>
              <a:lnSpc>
                <a:spcPct val="105000"/>
              </a:lnSpc>
              <a:spcBef>
                <a:spcPts val="1300"/>
              </a:spcBef>
            </a:pPr>
            <a:r>
              <a:rPr lang="de-AT" sz="1850" dirty="0"/>
              <a:t>Personalentwicklung (Weiterbildungskurse und Seminare)</a:t>
            </a:r>
          </a:p>
          <a:p>
            <a:pPr>
              <a:lnSpc>
                <a:spcPct val="105000"/>
              </a:lnSpc>
              <a:spcBef>
                <a:spcPts val="1300"/>
              </a:spcBef>
            </a:pPr>
            <a:r>
              <a:rPr lang="de-AT" sz="1850" dirty="0"/>
              <a:t>Planung und Fertigstellung eines großen Gebäudes, eines Einfamilienhauses oder eines Schiffes</a:t>
            </a:r>
          </a:p>
          <a:p>
            <a:pPr>
              <a:lnSpc>
                <a:spcPct val="105000"/>
              </a:lnSpc>
              <a:spcBef>
                <a:spcPts val="1300"/>
              </a:spcBef>
            </a:pPr>
            <a:r>
              <a:rPr lang="de-AT" sz="1850" dirty="0"/>
              <a:t>Design und Tests von Prototypen (z.B. bei einem Auto oder einer Waschmaschine)</a:t>
            </a:r>
          </a:p>
          <a:p>
            <a:pPr>
              <a:lnSpc>
                <a:spcPct val="105000"/>
              </a:lnSpc>
              <a:spcBef>
                <a:spcPts val="1300"/>
              </a:spcBef>
            </a:pPr>
            <a:r>
              <a:rPr lang="de-AT" sz="1850" dirty="0"/>
              <a:t>die Markteinführung eines neuen Produktes (Werbe- und Marketingprojekt)</a:t>
            </a:r>
          </a:p>
          <a:p>
            <a:pPr>
              <a:lnSpc>
                <a:spcPct val="105000"/>
              </a:lnSpc>
              <a:spcBef>
                <a:spcPts val="1300"/>
              </a:spcBef>
            </a:pPr>
            <a:r>
              <a:rPr lang="de-AT" sz="1850" dirty="0"/>
              <a:t>Einführung eines neuen Computersystems (IT-Projekt oder Update)</a:t>
            </a:r>
          </a:p>
          <a:p>
            <a:pPr>
              <a:lnSpc>
                <a:spcPct val="105000"/>
              </a:lnSpc>
              <a:spcBef>
                <a:spcPts val="1300"/>
              </a:spcBef>
            </a:pPr>
            <a:r>
              <a:rPr lang="de-AT" sz="1850" dirty="0"/>
              <a:t>Entwurf und Einführung einer neuen Organisationsstruktur (Humanressourcen-Projekt)</a:t>
            </a:r>
          </a:p>
          <a:p>
            <a:pPr>
              <a:lnSpc>
                <a:spcPct val="105000"/>
              </a:lnSpc>
              <a:spcBef>
                <a:spcPts val="1300"/>
              </a:spcBef>
            </a:pPr>
            <a:r>
              <a:rPr lang="de-AT" sz="1850" dirty="0"/>
              <a:t>Planung und Durchführung eines Audits (Qualitätsmanagement-Projekt)</a:t>
            </a:r>
          </a:p>
          <a:p>
            <a:pPr>
              <a:lnSpc>
                <a:spcPct val="105000"/>
              </a:lnSpc>
              <a:spcBef>
                <a:spcPts val="1300"/>
              </a:spcBef>
            </a:pPr>
            <a:r>
              <a:rPr lang="de-AT" sz="1850" dirty="0"/>
              <a:t>Steigerung der Produktivität innerhalb eines bestimmten Zeitraumes</a:t>
            </a:r>
          </a:p>
          <a:p>
            <a:pPr>
              <a:lnSpc>
                <a:spcPct val="105000"/>
              </a:lnSpc>
              <a:spcBef>
                <a:spcPts val="1300"/>
              </a:spcBef>
            </a:pPr>
            <a:r>
              <a:rPr lang="de-AT" sz="1850" dirty="0"/>
              <a:t>Olympische Spiele, Papstbesuch oder andere Großereignisse (Event-Projekt)</a:t>
            </a:r>
          </a:p>
          <a:p>
            <a:pPr>
              <a:lnSpc>
                <a:spcPct val="105000"/>
              </a:lnSpc>
              <a:spcBef>
                <a:spcPts val="1300"/>
              </a:spcBef>
            </a:pPr>
            <a:r>
              <a:rPr lang="de-AT" sz="1850" dirty="0"/>
              <a:t>Welttournee, einmalige Konzert- oder Theateraufführung, Drehen eines Films (Kulturprojekt)</a:t>
            </a:r>
          </a:p>
          <a:p>
            <a:pPr>
              <a:lnSpc>
                <a:spcPct val="105000"/>
              </a:lnSpc>
              <a:spcBef>
                <a:spcPts val="1300"/>
              </a:spcBef>
            </a:pPr>
            <a:r>
              <a:rPr lang="de-AT" sz="1850" dirty="0"/>
              <a:t>ein Umzug oder eine Urlaubsreise (privates Projekt)</a:t>
            </a:r>
          </a:p>
          <a:p>
            <a:pPr>
              <a:lnSpc>
                <a:spcPct val="105000"/>
              </a:lnSpc>
              <a:spcBef>
                <a:spcPts val="1300"/>
              </a:spcBef>
            </a:pPr>
            <a:endParaRPr lang="en-US" sz="1850" dirty="0"/>
          </a:p>
        </p:txBody>
      </p:sp>
      <p:sp>
        <p:nvSpPr>
          <p:cNvPr id="2" name="Titel 1"/>
          <p:cNvSpPr>
            <a:spLocks noGrp="1"/>
          </p:cNvSpPr>
          <p:nvPr>
            <p:ph type="title"/>
          </p:nvPr>
        </p:nvSpPr>
        <p:spPr>
          <a:xfrm>
            <a:off x="864320" y="396429"/>
            <a:ext cx="7632848" cy="863600"/>
          </a:xfrm>
        </p:spPr>
        <p:txBody>
          <a:bodyPr/>
          <a:lstStyle/>
          <a:p>
            <a:r>
              <a:rPr lang="en-US" dirty="0"/>
              <a:t>Praktische Anwendungsfelder</a:t>
            </a:r>
          </a:p>
        </p:txBody>
      </p:sp>
      <p:sp>
        <p:nvSpPr>
          <p:cNvPr id="4" name="Foliennummernplatzhalter 3"/>
          <p:cNvSpPr>
            <a:spLocks noGrp="1"/>
          </p:cNvSpPr>
          <p:nvPr>
            <p:ph type="sldNum" sz="quarter" idx="11"/>
          </p:nvPr>
        </p:nvSpPr>
        <p:spPr/>
        <p:txBody>
          <a:bodyPr/>
          <a:lstStyle/>
          <a:p>
            <a:fld id="{1B0257E5-75A0-4F46-BAAD-A8D9FF434F26}" type="slidenum">
              <a:rPr lang="en-US" smtClean="0"/>
              <a:pPr/>
              <a:t>14</a:t>
            </a:fld>
            <a:endParaRPr lang="en-US" dirty="0"/>
          </a:p>
        </p:txBody>
      </p:sp>
    </p:spTree>
    <p:extLst>
      <p:ext uri="{BB962C8B-B14F-4D97-AF65-F5344CB8AC3E}">
        <p14:creationId xmlns:p14="http://schemas.microsoft.com/office/powerpoint/2010/main" val="12376243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957088"/>
              </p:ext>
            </p:extLst>
          </p:nvPr>
        </p:nvGraphicFramePr>
        <p:xfrm>
          <a:off x="3787884" y="1620070"/>
          <a:ext cx="6553367" cy="4680519"/>
        </p:xfrm>
        <a:graphic>
          <a:graphicData uri="http://schemas.openxmlformats.org/presentationml/2006/ole">
            <mc:AlternateContent xmlns:mc="http://schemas.openxmlformats.org/markup-compatibility/2006">
              <mc:Choice xmlns:v="urn:schemas-microsoft-com:vml" Requires="v">
                <p:oleObj spid="_x0000_s2381" name="Presentation" r:id="rId4" imgW="3221731" imgH="2415687" progId="PowerPoint.Show.8">
                  <p:embed/>
                </p:oleObj>
              </mc:Choice>
              <mc:Fallback>
                <p:oleObj name="Presentation" r:id="rId4" imgW="3221731" imgH="2415687" progId="PowerPoint.Show.8">
                  <p:embed/>
                  <p:pic>
                    <p:nvPicPr>
                      <p:cNvPr id="0" name="Object 2"/>
                      <p:cNvPicPr>
                        <a:picLocks noChangeAspect="1" noChangeArrowheads="1"/>
                      </p:cNvPicPr>
                      <p:nvPr/>
                    </p:nvPicPr>
                    <p:blipFill>
                      <a:blip r:embed="rId5"/>
                      <a:srcRect l="6306" t="8412" r="6306" b="8412"/>
                      <a:stretch>
                        <a:fillRect/>
                      </a:stretch>
                    </p:blipFill>
                    <p:spPr bwMode="auto">
                      <a:xfrm>
                        <a:off x="3787884" y="1620070"/>
                        <a:ext cx="6553367" cy="4680519"/>
                      </a:xfrm>
                      <a:prstGeom prst="rect">
                        <a:avLst/>
                      </a:prstGeom>
                      <a:noFill/>
                    </p:spPr>
                  </p:pic>
                </p:oleObj>
              </mc:Fallback>
            </mc:AlternateContent>
          </a:graphicData>
        </a:graphic>
      </p:graphicFrame>
      <p:sp>
        <p:nvSpPr>
          <p:cNvPr id="3" name="Inhaltsplatzhalter 2"/>
          <p:cNvSpPr>
            <a:spLocks noGrp="1"/>
          </p:cNvSpPr>
          <p:nvPr>
            <p:ph idx="1"/>
          </p:nvPr>
        </p:nvSpPr>
        <p:spPr>
          <a:xfrm>
            <a:off x="936328" y="1620069"/>
            <a:ext cx="3888432" cy="4514850"/>
          </a:xfrm>
        </p:spPr>
        <p:txBody>
          <a:bodyPr/>
          <a:lstStyle/>
          <a:p>
            <a:pPr marL="0" indent="0">
              <a:buNone/>
            </a:pPr>
            <a:r>
              <a:rPr lang="de-AT" sz="2400" dirty="0"/>
              <a:t>verdeutlicht die Wechsel-beziehungen zwischen </a:t>
            </a:r>
          </a:p>
          <a:p>
            <a:pPr>
              <a:spcBef>
                <a:spcPts val="1800"/>
              </a:spcBef>
            </a:pPr>
            <a:r>
              <a:rPr lang="de-AT" sz="2400" dirty="0"/>
              <a:t>inhaltlichen Anforderungen </a:t>
            </a:r>
            <a:br>
              <a:rPr lang="de-AT" sz="2400" dirty="0"/>
            </a:br>
            <a:r>
              <a:rPr lang="de-AT" sz="2400" dirty="0"/>
              <a:t>an das Projekt </a:t>
            </a:r>
          </a:p>
          <a:p>
            <a:pPr>
              <a:spcBef>
                <a:spcPts val="1800"/>
              </a:spcBef>
            </a:pPr>
            <a:r>
              <a:rPr lang="de-AT" sz="2400" dirty="0"/>
              <a:t>der für die Fertigstellung benötigten Dauer und </a:t>
            </a:r>
          </a:p>
          <a:p>
            <a:pPr>
              <a:spcBef>
                <a:spcPts val="1800"/>
              </a:spcBef>
            </a:pPr>
            <a:r>
              <a:rPr lang="de-AT" sz="2400" dirty="0"/>
              <a:t>dem entstehenden </a:t>
            </a:r>
            <a:br>
              <a:rPr lang="de-AT" sz="2400" dirty="0"/>
            </a:br>
            <a:r>
              <a:rPr lang="de-AT" sz="2400" dirty="0"/>
              <a:t>Aufwand.</a:t>
            </a:r>
          </a:p>
          <a:p>
            <a:endParaRPr lang="en-US" sz="2400" dirty="0"/>
          </a:p>
        </p:txBody>
      </p:sp>
      <p:sp>
        <p:nvSpPr>
          <p:cNvPr id="2" name="Titel 1"/>
          <p:cNvSpPr>
            <a:spLocks noGrp="1"/>
          </p:cNvSpPr>
          <p:nvPr>
            <p:ph type="title"/>
          </p:nvPr>
        </p:nvSpPr>
        <p:spPr/>
        <p:txBody>
          <a:bodyPr/>
          <a:lstStyle/>
          <a:p>
            <a:pPr>
              <a:lnSpc>
                <a:spcPts val="3000"/>
              </a:lnSpc>
            </a:pPr>
            <a:r>
              <a:rPr lang="de-AT" sz="2800" dirty="0"/>
              <a:t>Das Magische Dreieck </a:t>
            </a:r>
            <a:br>
              <a:rPr lang="de-AT" sz="2800" dirty="0"/>
            </a:br>
            <a:r>
              <a:rPr lang="de-AT" sz="2800" dirty="0"/>
              <a:t>des Projektmanagements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15</a:t>
            </a:fld>
            <a:endParaRPr lang="en-US" dirty="0"/>
          </a:p>
        </p:txBody>
      </p:sp>
    </p:spTree>
    <p:extLst>
      <p:ext uri="{BB962C8B-B14F-4D97-AF65-F5344CB8AC3E}">
        <p14:creationId xmlns:p14="http://schemas.microsoft.com/office/powerpoint/2010/main" val="26360540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16841052"/>
              </p:ext>
            </p:extLst>
          </p:nvPr>
        </p:nvGraphicFramePr>
        <p:xfrm>
          <a:off x="792312" y="1332037"/>
          <a:ext cx="8569176" cy="5459370"/>
        </p:xfrm>
        <a:graphic>
          <a:graphicData uri="http://schemas.openxmlformats.org/drawingml/2006/table">
            <a:tbl>
              <a:tblPr firstRow="1" firstCol="1" lastRow="1" lastCol="1" bandRow="1" bandCol="1">
                <a:tableStyleId>{5C22544A-7EE6-4342-B048-85BDC9FD1C3A}</a:tableStyleId>
              </a:tblPr>
              <a:tblGrid>
                <a:gridCol w="2952328">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880544">
                  <a:extLst>
                    <a:ext uri="{9D8B030D-6E8A-4147-A177-3AD203B41FA5}">
                      <a16:colId xmlns:a16="http://schemas.microsoft.com/office/drawing/2014/main" val="20002"/>
                    </a:ext>
                  </a:extLst>
                </a:gridCol>
              </a:tblGrid>
              <a:tr h="181216">
                <a:tc>
                  <a:txBody>
                    <a:bodyPr/>
                    <a:lstStyle/>
                    <a:p>
                      <a:pPr marL="0" indent="0" algn="ctr">
                        <a:lnSpc>
                          <a:spcPct val="114000"/>
                        </a:lnSpc>
                        <a:spcBef>
                          <a:spcPts val="0"/>
                        </a:spcBef>
                        <a:spcAft>
                          <a:spcPts val="0"/>
                        </a:spcAft>
                      </a:pPr>
                      <a:r>
                        <a:rPr lang="de-AT" sz="1500" b="1" dirty="0">
                          <a:solidFill>
                            <a:schemeClr val="bg1"/>
                          </a:solidFill>
                          <a:effectLst/>
                        </a:rPr>
                        <a:t>Vergleichskriterium</a:t>
                      </a:r>
                      <a:endParaRPr lang="en-US" sz="1500" b="1" dirty="0">
                        <a:solidFill>
                          <a:schemeClr val="bg1"/>
                        </a:solidFill>
                        <a:effectLst/>
                        <a:latin typeface="Arial"/>
                        <a:ea typeface="Times New Roman"/>
                        <a:cs typeface="Times New Roman"/>
                      </a:endParaRPr>
                    </a:p>
                  </a:txBody>
                  <a:tcPr marL="68580" marR="17780" marT="0" marB="0" anchor="ctr">
                    <a:lnB w="38100" cmpd="sng">
                      <a:noFill/>
                    </a:lnB>
                    <a:solidFill>
                      <a:srgbClr val="7030A0"/>
                    </a:solidFill>
                  </a:tcPr>
                </a:tc>
                <a:tc>
                  <a:txBody>
                    <a:bodyPr/>
                    <a:lstStyle/>
                    <a:p>
                      <a:pPr marL="0" indent="0" algn="ctr">
                        <a:lnSpc>
                          <a:spcPct val="114000"/>
                        </a:lnSpc>
                        <a:spcBef>
                          <a:spcPts val="0"/>
                        </a:spcBef>
                        <a:spcAft>
                          <a:spcPts val="0"/>
                        </a:spcAft>
                      </a:pPr>
                      <a:r>
                        <a:rPr lang="de-AT" sz="1500" b="1" dirty="0">
                          <a:solidFill>
                            <a:schemeClr val="bg1"/>
                          </a:solidFill>
                          <a:effectLst/>
                        </a:rPr>
                        <a:t>Projektarbeit</a:t>
                      </a:r>
                      <a:endParaRPr lang="en-US" sz="1500" b="1" dirty="0">
                        <a:solidFill>
                          <a:schemeClr val="bg1"/>
                        </a:solidFill>
                        <a:effectLst/>
                        <a:latin typeface="Arial"/>
                        <a:ea typeface="Times New Roman"/>
                        <a:cs typeface="Times New Roman"/>
                      </a:endParaRPr>
                    </a:p>
                  </a:txBody>
                  <a:tcPr marL="68580" marR="17780" marT="0" marB="18000" anchor="ctr">
                    <a:lnB w="38100" cmpd="sng">
                      <a:noFill/>
                    </a:lnB>
                    <a:solidFill>
                      <a:srgbClr val="7030A0"/>
                    </a:solidFill>
                  </a:tcPr>
                </a:tc>
                <a:tc>
                  <a:txBody>
                    <a:bodyPr/>
                    <a:lstStyle/>
                    <a:p>
                      <a:pPr marL="0" indent="0" algn="ctr">
                        <a:lnSpc>
                          <a:spcPct val="114000"/>
                        </a:lnSpc>
                        <a:spcBef>
                          <a:spcPts val="0"/>
                        </a:spcBef>
                        <a:spcAft>
                          <a:spcPts val="0"/>
                        </a:spcAft>
                      </a:pPr>
                      <a:r>
                        <a:rPr lang="de-AT" sz="1500" b="1" dirty="0">
                          <a:solidFill>
                            <a:schemeClr val="bg1"/>
                          </a:solidFill>
                          <a:effectLst/>
                        </a:rPr>
                        <a:t>Klassische (Routine-)Arbeit</a:t>
                      </a:r>
                      <a:endParaRPr lang="en-US" sz="1500" b="1" dirty="0">
                        <a:solidFill>
                          <a:schemeClr val="bg1"/>
                        </a:solidFill>
                        <a:effectLst/>
                        <a:latin typeface="Arial"/>
                        <a:ea typeface="Times New Roman"/>
                        <a:cs typeface="Times New Roman"/>
                      </a:endParaRPr>
                    </a:p>
                  </a:txBody>
                  <a:tcPr marL="68580" marR="17780" marT="0" marB="0" anchor="ctr">
                    <a:lnB w="38100" cmpd="sng">
                      <a:noFill/>
                    </a:lnB>
                    <a:solidFill>
                      <a:srgbClr val="7030A0"/>
                    </a:solidFill>
                  </a:tcPr>
                </a:tc>
                <a:extLst>
                  <a:ext uri="{0D108BD9-81ED-4DB2-BD59-A6C34878D82A}">
                    <a16:rowId xmlns:a16="http://schemas.microsoft.com/office/drawing/2014/main" val="10000"/>
                  </a:ext>
                </a:extLst>
              </a:tr>
              <a:tr h="181216">
                <a:tc>
                  <a:txBody>
                    <a:bodyPr/>
                    <a:lstStyle/>
                    <a:p>
                      <a:pPr marL="0" indent="-180000" algn="l">
                        <a:lnSpc>
                          <a:spcPts val="1600"/>
                        </a:lnSpc>
                        <a:spcBef>
                          <a:spcPts val="100"/>
                        </a:spcBef>
                        <a:spcAft>
                          <a:spcPts val="100"/>
                        </a:spcAft>
                        <a:tabLst>
                          <a:tab pos="2070735" algn="l"/>
                        </a:tabLst>
                      </a:pPr>
                      <a:r>
                        <a:rPr lang="de-AT" sz="1500" b="0" dirty="0">
                          <a:solidFill>
                            <a:srgbClr val="7030A0"/>
                          </a:solidFill>
                          <a:effectLst/>
                        </a:rPr>
                        <a:t>Ziele</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konkret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häufig diffus</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1216">
                <a:tc>
                  <a:txBody>
                    <a:bodyPr/>
                    <a:lstStyle/>
                    <a:p>
                      <a:pPr marL="0" indent="-180000" algn="l">
                        <a:lnSpc>
                          <a:spcPts val="1600"/>
                        </a:lnSpc>
                        <a:spcBef>
                          <a:spcPts val="100"/>
                        </a:spcBef>
                        <a:spcAft>
                          <a:spcPts val="100"/>
                        </a:spcAft>
                        <a:tabLst>
                          <a:tab pos="2070735" algn="l"/>
                        </a:tabLst>
                      </a:pPr>
                      <a:r>
                        <a:rPr lang="de-AT" sz="1500" b="0" dirty="0">
                          <a:solidFill>
                            <a:srgbClr val="7030A0"/>
                          </a:solidFill>
                          <a:effectLst/>
                        </a:rPr>
                        <a:t>Zeithorizont</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begrenzt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unbegrenzt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02"/>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Zeitaufwand</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schwer kalkulierbar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gut absehbar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Delegationsmuster</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flach, hierarchiearm</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hierarchisch</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04"/>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Ergebnis/Outcome</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einzigartig und einmalig</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standardisiert und reprodu­ziert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2749">
                <a:tc>
                  <a:txBody>
                    <a:bodyPr/>
                    <a:lstStyle/>
                    <a:p>
                      <a:pPr marL="0" indent="-180000" algn="l">
                        <a:lnSpc>
                          <a:spcPts val="1600"/>
                        </a:lnSpc>
                        <a:spcBef>
                          <a:spcPts val="100"/>
                        </a:spcBef>
                        <a:spcAft>
                          <a:spcPts val="100"/>
                        </a:spcAft>
                      </a:pPr>
                      <a:r>
                        <a:rPr lang="de-AT" sz="1500" b="0" dirty="0">
                          <a:solidFill>
                            <a:srgbClr val="7030A0"/>
                          </a:solidFill>
                          <a:effectLst/>
                        </a:rPr>
                        <a:t>Arbeitsweise</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einmalig, veränderlich</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spc="-15" dirty="0">
                          <a:solidFill>
                            <a:schemeClr val="tx1"/>
                          </a:solidFill>
                          <a:effectLst/>
                        </a:rPr>
                        <a:t>wiederholt, kontinuierlich, fortlaufend</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06"/>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Ausrichtung</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ergebnisorientiert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aufgabenorientiert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Erfolgskriterium</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Endergebnis, Resultat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funktionale Effizienz</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08"/>
                  </a:ext>
                </a:extLst>
              </a:tr>
              <a:tr h="0">
                <a:tc>
                  <a:txBody>
                    <a:bodyPr/>
                    <a:lstStyle/>
                    <a:p>
                      <a:pPr marL="0" indent="-180000" algn="l">
                        <a:lnSpc>
                          <a:spcPts val="1600"/>
                        </a:lnSpc>
                        <a:spcBef>
                          <a:spcPts val="100"/>
                        </a:spcBef>
                        <a:spcAft>
                          <a:spcPts val="100"/>
                        </a:spcAft>
                      </a:pPr>
                      <a:r>
                        <a:rPr lang="de-AT" sz="1500" b="0" dirty="0">
                          <a:solidFill>
                            <a:srgbClr val="7030A0"/>
                          </a:solidFill>
                          <a:effectLst/>
                        </a:rPr>
                        <a:t>primäre Organisationsverantwortung</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inhaltsbezogen</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personalbezogen</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0">
                <a:tc>
                  <a:txBody>
                    <a:bodyPr/>
                    <a:lstStyle/>
                    <a:p>
                      <a:pPr marL="0" indent="-180000" algn="l">
                        <a:lnSpc>
                          <a:spcPts val="1600"/>
                        </a:lnSpc>
                        <a:spcBef>
                          <a:spcPts val="100"/>
                        </a:spcBef>
                        <a:spcAft>
                          <a:spcPts val="100"/>
                        </a:spcAft>
                      </a:pPr>
                      <a:r>
                        <a:rPr lang="de-AT" sz="1500" b="0" spc="-10" dirty="0">
                          <a:solidFill>
                            <a:srgbClr val="7030A0"/>
                          </a:solidFill>
                          <a:effectLst/>
                        </a:rPr>
                        <a:t>dominierende Art der Aktivitäten</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flexibel – anpassungs­fähig</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reproduzierbar – standardisiert</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10"/>
                  </a:ext>
                </a:extLst>
              </a:tr>
              <a:tr h="0">
                <a:tc>
                  <a:txBody>
                    <a:bodyPr/>
                    <a:lstStyle/>
                    <a:p>
                      <a:pPr marL="0" indent="-180000" algn="l">
                        <a:lnSpc>
                          <a:spcPts val="1600"/>
                        </a:lnSpc>
                        <a:spcBef>
                          <a:spcPts val="100"/>
                        </a:spcBef>
                        <a:spcAft>
                          <a:spcPts val="100"/>
                        </a:spcAft>
                      </a:pPr>
                      <a:r>
                        <a:rPr lang="de-AT" sz="1500" b="0" dirty="0">
                          <a:solidFill>
                            <a:srgbClr val="7030A0"/>
                          </a:solidFill>
                          <a:effectLst/>
                        </a:rPr>
                        <a:t>Kosten</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nur schätzbar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bekannt, gut kalkulierbar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0">
                <a:tc>
                  <a:txBody>
                    <a:bodyPr/>
                    <a:lstStyle/>
                    <a:p>
                      <a:pPr marL="0" indent="-180000" algn="l">
                        <a:lnSpc>
                          <a:spcPts val="1600"/>
                        </a:lnSpc>
                        <a:spcBef>
                          <a:spcPts val="100"/>
                        </a:spcBef>
                        <a:spcAft>
                          <a:spcPts val="100"/>
                        </a:spcAft>
                      </a:pPr>
                      <a:r>
                        <a:rPr lang="de-AT" sz="1500" b="0" dirty="0">
                          <a:solidFill>
                            <a:srgbClr val="7030A0"/>
                          </a:solidFill>
                          <a:effectLst/>
                        </a:rPr>
                        <a:t>Zuordnung der Entscheidungskompetenz</a:t>
                      </a:r>
                      <a:endParaRPr lang="en-US" sz="1500" b="0" dirty="0">
                        <a:solidFill>
                          <a:srgbClr val="7030A0"/>
                        </a:solidFill>
                        <a:effectLst/>
                        <a:latin typeface="Arial"/>
                        <a:ea typeface="Times New Roman"/>
                        <a:cs typeface="Times New Roman"/>
                      </a:endParaRPr>
                    </a:p>
                  </a:txBody>
                  <a:tcPr marL="7200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autonom beim Team der Bearbeiter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bei Vorgesetzten</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12"/>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Cash-flow</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negativ</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positiv</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Finanzierung</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befristet und spezifisch</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kontinuierlich und pauschal</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14"/>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Organisationsstrukturen</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vorübergehend und wandlungsfähig</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dauerhaft und stabil</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Umkehrbarkeit</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irreversibel</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reversibel</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16"/>
                  </a:ext>
                </a:extLst>
              </a:tr>
              <a:tr h="0">
                <a:tc>
                  <a:txBody>
                    <a:bodyPr/>
                    <a:lstStyle/>
                    <a:p>
                      <a:pPr marL="0" indent="-180000" algn="l">
                        <a:lnSpc>
                          <a:spcPts val="1600"/>
                        </a:lnSpc>
                        <a:spcBef>
                          <a:spcPts val="100"/>
                        </a:spcBef>
                        <a:spcAft>
                          <a:spcPts val="100"/>
                        </a:spcAft>
                      </a:pPr>
                      <a:r>
                        <a:rPr lang="de-AT" sz="1500" b="0" dirty="0">
                          <a:solidFill>
                            <a:srgbClr val="7030A0"/>
                          </a:solidFill>
                          <a:effectLst/>
                        </a:rPr>
                        <a:t>Risiko</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tendenziell höher wegen Einmaligkeit und Unbe­kannt­heit der Tätig­keiten</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tendenziell niedriger wegen</a:t>
                      </a:r>
                      <a:r>
                        <a:rPr lang="de-AT" sz="1500" b="0" baseline="0" dirty="0">
                          <a:solidFill>
                            <a:schemeClr val="tx1"/>
                          </a:solidFill>
                          <a:effectLst/>
                        </a:rPr>
                        <a:t> </a:t>
                      </a:r>
                      <a:br>
                        <a:rPr lang="de-AT" sz="1500" b="0" baseline="0" dirty="0">
                          <a:solidFill>
                            <a:schemeClr val="tx1"/>
                          </a:solidFill>
                          <a:effectLst/>
                        </a:rPr>
                      </a:br>
                      <a:r>
                        <a:rPr lang="de-AT" sz="1500" b="0" dirty="0">
                          <a:solidFill>
                            <a:schemeClr val="tx1"/>
                          </a:solidFill>
                          <a:effectLst/>
                        </a:rPr>
                        <a:t>Routinisierung</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Managementstil</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proaktiv</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reaktiv</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18"/>
                  </a:ext>
                </a:extLst>
              </a:tr>
              <a:tr h="0">
                <a:tc>
                  <a:txBody>
                    <a:bodyPr/>
                    <a:lstStyle/>
                    <a:p>
                      <a:pPr marL="0" indent="-180000" algn="l">
                        <a:lnSpc>
                          <a:spcPts val="1600"/>
                        </a:lnSpc>
                        <a:spcBef>
                          <a:spcPts val="100"/>
                        </a:spcBef>
                        <a:spcAft>
                          <a:spcPts val="100"/>
                        </a:spcAft>
                      </a:pPr>
                      <a:r>
                        <a:rPr lang="de-AT" sz="1500" b="0" dirty="0">
                          <a:solidFill>
                            <a:srgbClr val="7030A0"/>
                          </a:solidFill>
                          <a:effectLst/>
                        </a:rPr>
                        <a:t>Reaktionsfreudigkeit auf Umweltver-änderungen und Kundenbedürfnisse</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größer und rascher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geringer und langsamer</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Typische Einsatzgebiete</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Innovation und Experimentieren</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CDFF5"/>
                    </a:solidFill>
                  </a:tcPr>
                </a:tc>
                <a:tc>
                  <a:txBody>
                    <a:bodyPr/>
                    <a:lstStyle/>
                    <a:p>
                      <a:pPr marL="0" indent="-180000" algn="l">
                        <a:lnSpc>
                          <a:spcPts val="1600"/>
                        </a:lnSpc>
                        <a:spcBef>
                          <a:spcPts val="100"/>
                        </a:spcBef>
                        <a:spcAft>
                          <a:spcPts val="100"/>
                        </a:spcAft>
                      </a:pPr>
                      <a:r>
                        <a:rPr lang="de-AT" sz="1500" b="0" dirty="0">
                          <a:solidFill>
                            <a:schemeClr val="tx1"/>
                          </a:solidFill>
                          <a:effectLst/>
                        </a:rPr>
                        <a:t>Verwaltung</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CDFF5"/>
                    </a:solidFill>
                  </a:tcPr>
                </a:tc>
                <a:extLst>
                  <a:ext uri="{0D108BD9-81ED-4DB2-BD59-A6C34878D82A}">
                    <a16:rowId xmlns:a16="http://schemas.microsoft.com/office/drawing/2014/main" val="10020"/>
                  </a:ext>
                </a:extLst>
              </a:tr>
              <a:tr h="181216">
                <a:tc>
                  <a:txBody>
                    <a:bodyPr/>
                    <a:lstStyle/>
                    <a:p>
                      <a:pPr marL="0" indent="-180000" algn="l">
                        <a:lnSpc>
                          <a:spcPts val="1600"/>
                        </a:lnSpc>
                        <a:spcBef>
                          <a:spcPts val="100"/>
                        </a:spcBef>
                        <a:spcAft>
                          <a:spcPts val="100"/>
                        </a:spcAft>
                      </a:pPr>
                      <a:r>
                        <a:rPr lang="de-AT" sz="1500" b="0" dirty="0">
                          <a:solidFill>
                            <a:srgbClr val="7030A0"/>
                          </a:solidFill>
                          <a:effectLst/>
                        </a:rPr>
                        <a:t>Standardisierung</a:t>
                      </a:r>
                      <a:endParaRPr lang="en-US" sz="1500" b="0" dirty="0">
                        <a:solidFill>
                          <a:srgbClr val="7030A0"/>
                        </a:solidFill>
                        <a:effectLst/>
                        <a:latin typeface="Arial"/>
                        <a:ea typeface="Times New Roman"/>
                        <a:cs typeface="Times New Roman"/>
                      </a:endParaRPr>
                    </a:p>
                  </a:txBody>
                  <a:tcPr marL="72000" marR="0" marT="14400" marB="10800">
                    <a:lnL w="12700" cmpd="sng">
                      <a:noFill/>
                    </a:lnL>
                    <a:lnR w="12700" cmpd="sng">
                      <a:noFill/>
                    </a:lnR>
                    <a:lnT w="12700" cap="flat" cmpd="sng" algn="ctr">
                      <a:no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D8BFEB"/>
                    </a:solidFill>
                  </a:tcPr>
                </a:tc>
                <a:tc>
                  <a:txBody>
                    <a:bodyPr/>
                    <a:lstStyle/>
                    <a:p>
                      <a:pPr marL="0" indent="-180000" algn="l">
                        <a:lnSpc>
                          <a:spcPts val="1600"/>
                        </a:lnSpc>
                        <a:spcBef>
                          <a:spcPts val="100"/>
                        </a:spcBef>
                        <a:spcAft>
                          <a:spcPts val="100"/>
                        </a:spcAft>
                      </a:pPr>
                      <a:r>
                        <a:rPr lang="de-AT" sz="1500" b="0" dirty="0">
                          <a:solidFill>
                            <a:schemeClr val="tx1"/>
                          </a:solidFill>
                          <a:effectLst/>
                        </a:rPr>
                        <a:t>gering</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381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180000" algn="l">
                        <a:lnSpc>
                          <a:spcPts val="1600"/>
                        </a:lnSpc>
                        <a:spcBef>
                          <a:spcPts val="100"/>
                        </a:spcBef>
                        <a:spcAft>
                          <a:spcPts val="100"/>
                        </a:spcAft>
                      </a:pPr>
                      <a:r>
                        <a:rPr lang="de-AT" sz="1500" b="0" dirty="0">
                          <a:solidFill>
                            <a:schemeClr val="tx1"/>
                          </a:solidFill>
                          <a:effectLst/>
                        </a:rPr>
                        <a:t>hoch</a:t>
                      </a:r>
                      <a:endParaRPr lang="en-US" sz="1500" b="0" dirty="0">
                        <a:solidFill>
                          <a:schemeClr val="tx1"/>
                        </a:solidFill>
                        <a:effectLst/>
                        <a:latin typeface="Arial"/>
                        <a:ea typeface="Times New Roman"/>
                        <a:cs typeface="Times New Roman"/>
                      </a:endParaRPr>
                    </a:p>
                  </a:txBody>
                  <a:tcPr marL="72000" marR="0" marT="14400" marB="10800">
                    <a:lnL w="12700" cmpd="sng">
                      <a:noFill/>
                    </a:lnL>
                    <a:lnR w="12700" cmpd="sng">
                      <a:noFill/>
                    </a:lnR>
                    <a:lnT w="381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bl>
          </a:graphicData>
        </a:graphic>
      </p:graphicFrame>
      <p:sp>
        <p:nvSpPr>
          <p:cNvPr id="2" name="Titel 1"/>
          <p:cNvSpPr>
            <a:spLocks noGrp="1"/>
          </p:cNvSpPr>
          <p:nvPr>
            <p:ph type="title"/>
          </p:nvPr>
        </p:nvSpPr>
        <p:spPr/>
        <p:txBody>
          <a:bodyPr/>
          <a:lstStyle/>
          <a:p>
            <a:pPr>
              <a:lnSpc>
                <a:spcPts val="3000"/>
              </a:lnSpc>
            </a:pPr>
            <a:r>
              <a:rPr lang="en-US" sz="2800" dirty="0"/>
              <a:t>Projekt versus </a:t>
            </a:r>
            <a:br>
              <a:rPr lang="en-US" sz="2800" dirty="0"/>
            </a:br>
            <a:r>
              <a:rPr lang="en-US" sz="2800" dirty="0"/>
              <a:t>klassischer (Routine-)Arbeit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16</a:t>
            </a:fld>
            <a:endParaRPr lang="en-US" dirty="0"/>
          </a:p>
        </p:txBody>
      </p:sp>
    </p:spTree>
    <p:extLst>
      <p:ext uri="{BB962C8B-B14F-4D97-AF65-F5344CB8AC3E}">
        <p14:creationId xmlns:p14="http://schemas.microsoft.com/office/powerpoint/2010/main" val="419903151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F8BA0B3-5684-4EF9-8E5D-6D549BCC7670}"/>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1580" t="45574" r="1900" b="-2258"/>
          <a:stretch/>
        </p:blipFill>
        <p:spPr bwMode="auto">
          <a:xfrm>
            <a:off x="1800424" y="1426029"/>
            <a:ext cx="6552729" cy="5639568"/>
          </a:xfrm>
          <a:prstGeom prst="rect">
            <a:avLst/>
          </a:prstGeom>
          <a:noFill/>
          <a:ln>
            <a:noFill/>
          </a:ln>
          <a:extLst>
            <a:ext uri="{53640926-AAD7-44D8-BBD7-CCE9431645EC}">
              <a14:shadowObscured xmlns:a14="http://schemas.microsoft.com/office/drawing/2010/main"/>
            </a:ext>
          </a:extLst>
        </p:spPr>
      </p:pic>
      <p:sp>
        <p:nvSpPr>
          <p:cNvPr id="6" name="Stern mit 5 Zacken 5">
            <a:extLst>
              <a:ext uri="{C183D7F6-B498-43B3-948B-1728B52AA6E4}">
                <adec:decorative xmlns:adec="http://schemas.microsoft.com/office/drawing/2017/decorative" val="1"/>
              </a:ext>
            </a:extLst>
          </p:cNvPr>
          <p:cNvSpPr>
            <a:spLocks noChangeAspect="1"/>
          </p:cNvSpPr>
          <p:nvPr/>
        </p:nvSpPr>
        <p:spPr bwMode="auto">
          <a:xfrm>
            <a:off x="3672632" y="3420269"/>
            <a:ext cx="324000" cy="324000"/>
          </a:xfrm>
          <a:prstGeom prst="star5">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grpSp>
        <p:nvGrpSpPr>
          <p:cNvPr id="22" name="Gruppieren 21">
            <a:extLst>
              <a:ext uri="{FF2B5EF4-FFF2-40B4-BE49-F238E27FC236}">
                <a16:creationId xmlns:a16="http://schemas.microsoft.com/office/drawing/2014/main" id="{88495A94-EF8F-4AA0-8E69-AE6E478E9F55}"/>
              </a:ext>
              <a:ext uri="{C183D7F6-B498-43B3-948B-1728B52AA6E4}">
                <adec:decorative xmlns:adec="http://schemas.microsoft.com/office/drawing/2017/decorative" val="1"/>
              </a:ext>
            </a:extLst>
          </p:cNvPr>
          <p:cNvGrpSpPr/>
          <p:nvPr/>
        </p:nvGrpSpPr>
        <p:grpSpPr>
          <a:xfrm>
            <a:off x="5328817" y="1260029"/>
            <a:ext cx="1440160" cy="374342"/>
            <a:chOff x="5184800" y="1260029"/>
            <a:chExt cx="1512168" cy="374342"/>
          </a:xfrm>
        </p:grpSpPr>
        <p:sp>
          <p:nvSpPr>
            <p:cNvPr id="20" name="Rechteck 19">
              <a:extLst>
                <a:ext uri="{FF2B5EF4-FFF2-40B4-BE49-F238E27FC236}">
                  <a16:creationId xmlns:a16="http://schemas.microsoft.com/office/drawing/2014/main" id="{1602284A-C10B-452B-A1E3-552078837337}"/>
                </a:ext>
                <a:ext uri="{C183D7F6-B498-43B3-948B-1728B52AA6E4}">
                  <adec:decorative xmlns:adec="http://schemas.microsoft.com/office/drawing/2017/decorative" val="1"/>
                </a:ext>
              </a:extLst>
            </p:cNvPr>
            <p:cNvSpPr/>
            <p:nvPr/>
          </p:nvSpPr>
          <p:spPr bwMode="auto">
            <a:xfrm>
              <a:off x="5184800" y="1364371"/>
              <a:ext cx="504000" cy="270000"/>
            </a:xfrm>
            <a:prstGeom prst="rect">
              <a:avLst/>
            </a:prstGeom>
            <a:solidFill>
              <a:srgbClr val="7030A0"/>
            </a:solidFill>
            <a:ln>
              <a:noFill/>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350" b="1" i="0" u="none" strike="noStrike" cap="none" normalizeH="0" baseline="0" dirty="0">
                  <a:ln>
                    <a:noFill/>
                  </a:ln>
                  <a:solidFill>
                    <a:schemeClr val="bg1"/>
                  </a:solidFill>
                  <a:effectLst/>
                  <a:latin typeface="Arial Narrow" pitchFamily="34" charset="0"/>
                </a:rPr>
                <a:t>1969</a:t>
              </a:r>
              <a:endParaRPr kumimoji="0" lang="de-AT" sz="1350" b="1" i="0" u="none" strike="noStrike" cap="none" normalizeH="0" baseline="0" dirty="0">
                <a:ln>
                  <a:noFill/>
                </a:ln>
                <a:solidFill>
                  <a:schemeClr val="bg1"/>
                </a:solidFill>
                <a:effectLst/>
                <a:latin typeface="Arial Narrow" pitchFamily="34" charset="0"/>
              </a:endParaRPr>
            </a:p>
          </p:txBody>
        </p:sp>
        <p:sp>
          <p:nvSpPr>
            <p:cNvPr id="21" name="Rechteck 20">
              <a:extLst>
                <a:ext uri="{FF2B5EF4-FFF2-40B4-BE49-F238E27FC236}">
                  <a16:creationId xmlns:a16="http://schemas.microsoft.com/office/drawing/2014/main" id="{18FD6A01-A303-457D-99C6-6A1F734348C3}"/>
                </a:ext>
              </a:extLst>
            </p:cNvPr>
            <p:cNvSpPr/>
            <p:nvPr/>
          </p:nvSpPr>
          <p:spPr bwMode="auto">
            <a:xfrm>
              <a:off x="5832872" y="1260029"/>
              <a:ext cx="864096"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grpSp>
      <p:sp>
        <p:nvSpPr>
          <p:cNvPr id="2" name="Titel 1"/>
          <p:cNvSpPr>
            <a:spLocks noGrp="1"/>
          </p:cNvSpPr>
          <p:nvPr>
            <p:ph type="title"/>
          </p:nvPr>
        </p:nvSpPr>
        <p:spPr>
          <a:xfrm>
            <a:off x="864320" y="396429"/>
            <a:ext cx="6912768" cy="863600"/>
          </a:xfrm>
        </p:spPr>
        <p:txBody>
          <a:bodyPr/>
          <a:lstStyle/>
          <a:p>
            <a:r>
              <a:rPr lang="de-AT" sz="2800" dirty="0"/>
              <a:t>Entwicklung des Projektmanagements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2199748700"/>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027112-88B8-4106-9A37-0F75213505CB}"/>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1580" t="723" r="1900" b="54144"/>
          <a:stretch/>
        </p:blipFill>
        <p:spPr bwMode="auto">
          <a:xfrm>
            <a:off x="1080344" y="1631092"/>
            <a:ext cx="7023548" cy="4813017"/>
          </a:xfrm>
          <a:prstGeom prst="rect">
            <a:avLst/>
          </a:prstGeom>
          <a:noFill/>
          <a:ln>
            <a:noFill/>
          </a:ln>
          <a:extLst>
            <a:ext uri="{53640926-AAD7-44D8-BBD7-CCE9431645EC}">
              <a14:shadowObscured xmlns:a14="http://schemas.microsoft.com/office/drawing/2010/main"/>
            </a:ext>
          </a:extLst>
        </p:spPr>
      </p:pic>
      <p:sp>
        <p:nvSpPr>
          <p:cNvPr id="9" name="Rechteck 8">
            <a:extLst>
              <a:ext uri="{FF2B5EF4-FFF2-40B4-BE49-F238E27FC236}">
                <a16:creationId xmlns:a16="http://schemas.microsoft.com/office/drawing/2014/main" id="{10B25D29-5ECB-49D6-9AC3-7D7C02AE2761}"/>
              </a:ext>
              <a:ext uri="{C183D7F6-B498-43B3-948B-1728B52AA6E4}">
                <adec:decorative xmlns:adec="http://schemas.microsoft.com/office/drawing/2017/decorative" val="1"/>
              </a:ext>
            </a:extLst>
          </p:cNvPr>
          <p:cNvSpPr/>
          <p:nvPr/>
        </p:nvSpPr>
        <p:spPr bwMode="auto">
          <a:xfrm>
            <a:off x="1512392" y="6415200"/>
            <a:ext cx="3907818" cy="2385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highlight>
                <a:srgbClr val="FFFF00"/>
              </a:highlight>
              <a:latin typeface="Arial Narrow" pitchFamily="34" charset="0"/>
            </a:endParaRPr>
          </a:p>
        </p:txBody>
      </p:sp>
      <p:sp>
        <p:nvSpPr>
          <p:cNvPr id="7" name="Stern mit 5 Zacken 6">
            <a:extLst>
              <a:ext uri="{C183D7F6-B498-43B3-948B-1728B52AA6E4}">
                <adec:decorative xmlns:adec="http://schemas.microsoft.com/office/drawing/2017/decorative" val="1"/>
              </a:ext>
            </a:extLst>
          </p:cNvPr>
          <p:cNvSpPr>
            <a:spLocks noChangeAspect="1"/>
          </p:cNvSpPr>
          <p:nvPr/>
        </p:nvSpPr>
        <p:spPr bwMode="auto">
          <a:xfrm>
            <a:off x="2413762" y="6120605"/>
            <a:ext cx="324000" cy="324000"/>
          </a:xfrm>
          <a:prstGeom prst="star5">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grpSp>
        <p:nvGrpSpPr>
          <p:cNvPr id="10" name="Gruppieren 9">
            <a:extLst>
              <a:ext uri="{FF2B5EF4-FFF2-40B4-BE49-F238E27FC236}">
                <a16:creationId xmlns:a16="http://schemas.microsoft.com/office/drawing/2014/main" id="{244D1AF5-066C-4884-A27C-23AB5893182F}"/>
              </a:ext>
              <a:ext uri="{C183D7F6-B498-43B3-948B-1728B52AA6E4}">
                <adec:decorative xmlns:adec="http://schemas.microsoft.com/office/drawing/2017/decorative" val="1"/>
              </a:ext>
            </a:extLst>
          </p:cNvPr>
          <p:cNvGrpSpPr/>
          <p:nvPr/>
        </p:nvGrpSpPr>
        <p:grpSpPr>
          <a:xfrm>
            <a:off x="4881339" y="6120533"/>
            <a:ext cx="663502" cy="438683"/>
            <a:chOff x="5017382" y="1362128"/>
            <a:chExt cx="696677" cy="438683"/>
          </a:xfrm>
        </p:grpSpPr>
        <p:sp>
          <p:nvSpPr>
            <p:cNvPr id="12" name="Rechteck 11">
              <a:extLst>
                <a:ext uri="{FF2B5EF4-FFF2-40B4-BE49-F238E27FC236}">
                  <a16:creationId xmlns:a16="http://schemas.microsoft.com/office/drawing/2014/main" id="{2A186924-91F4-4B4B-BA1B-69B078DD026C}"/>
                </a:ext>
              </a:extLst>
            </p:cNvPr>
            <p:cNvSpPr/>
            <p:nvPr/>
          </p:nvSpPr>
          <p:spPr bwMode="auto">
            <a:xfrm>
              <a:off x="5017382" y="1512779"/>
              <a:ext cx="696677" cy="2880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sp>
          <p:nvSpPr>
            <p:cNvPr id="11" name="Rechteck 10">
              <a:extLst>
                <a:ext uri="{FF2B5EF4-FFF2-40B4-BE49-F238E27FC236}">
                  <a16:creationId xmlns:a16="http://schemas.microsoft.com/office/drawing/2014/main" id="{A4E09FA6-753C-47AE-BD4B-520928E5B429}"/>
                </a:ext>
                <a:ext uri="{C183D7F6-B498-43B3-948B-1728B52AA6E4}">
                  <adec:decorative xmlns:adec="http://schemas.microsoft.com/office/drawing/2017/decorative" val="1"/>
                </a:ext>
              </a:extLst>
            </p:cNvPr>
            <p:cNvSpPr/>
            <p:nvPr/>
          </p:nvSpPr>
          <p:spPr bwMode="auto">
            <a:xfrm>
              <a:off x="5165076" y="1362128"/>
              <a:ext cx="544320" cy="288000"/>
            </a:xfrm>
            <a:prstGeom prst="rect">
              <a:avLst/>
            </a:prstGeom>
            <a:solidFill>
              <a:srgbClr val="7030A0"/>
            </a:solidFill>
            <a:ln>
              <a:noFill/>
            </a:ln>
            <a:effectLst/>
            <a:extLst/>
          </p:spPr>
          <p:txBody>
            <a:bodyPr vert="horz" wrap="square" lIns="0" tIns="0" rIns="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Narrow" pitchFamily="34" charset="0"/>
                </a:rPr>
                <a:t>1970</a:t>
              </a:r>
              <a:endParaRPr kumimoji="0" lang="de-AT" sz="1400" b="1" i="0" u="none" strike="noStrike" cap="none" normalizeH="0" baseline="0" dirty="0">
                <a:ln>
                  <a:noFill/>
                </a:ln>
                <a:solidFill>
                  <a:schemeClr val="bg1"/>
                </a:solidFill>
                <a:effectLst/>
                <a:latin typeface="Arial Narrow" pitchFamily="34" charset="0"/>
              </a:endParaRPr>
            </a:p>
          </p:txBody>
        </p:sp>
      </p:grpSp>
      <p:sp>
        <p:nvSpPr>
          <p:cNvPr id="2" name="Titel 1"/>
          <p:cNvSpPr>
            <a:spLocks noGrp="1"/>
          </p:cNvSpPr>
          <p:nvPr>
            <p:ph type="title"/>
          </p:nvPr>
        </p:nvSpPr>
        <p:spPr/>
        <p:txBody>
          <a:bodyPr/>
          <a:lstStyle/>
          <a:p>
            <a:r>
              <a:rPr lang="de-AT" sz="2800" dirty="0"/>
              <a:t>Entwicklung des Projektmanagements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18</a:t>
            </a:fld>
            <a:endParaRPr lang="en-US" dirty="0"/>
          </a:p>
        </p:txBody>
      </p:sp>
    </p:spTree>
    <p:extLst>
      <p:ext uri="{BB962C8B-B14F-4D97-AF65-F5344CB8AC3E}">
        <p14:creationId xmlns:p14="http://schemas.microsoft.com/office/powerpoint/2010/main" val="381266291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76053"/>
            <a:ext cx="8136904" cy="4514850"/>
          </a:xfrm>
        </p:spPr>
        <p:txBody>
          <a:bodyPr/>
          <a:lstStyle/>
          <a:p>
            <a:pPr>
              <a:lnSpc>
                <a:spcPct val="105000"/>
              </a:lnSpc>
              <a:spcBef>
                <a:spcPts val="2400"/>
              </a:spcBef>
            </a:pPr>
            <a:r>
              <a:rPr lang="de-AT" sz="1800" dirty="0"/>
              <a:t>1950er/1960er → Projektmanagement als wissenschaftliche Disziplin </a:t>
            </a:r>
          </a:p>
          <a:p>
            <a:pPr>
              <a:lnSpc>
                <a:spcPct val="105000"/>
              </a:lnSpc>
              <a:spcBef>
                <a:spcPts val="2400"/>
              </a:spcBef>
            </a:pPr>
            <a:r>
              <a:rPr lang="de-AT" sz="1800" dirty="0"/>
              <a:t>komplexe Vorhaben und völlig neue Herausforderungen →  anfänglich starke Prägung durch Weltraumfahrt (NASA) und große Rüstungsvorhaben in den USA.</a:t>
            </a:r>
          </a:p>
          <a:p>
            <a:pPr>
              <a:lnSpc>
                <a:spcPct val="105000"/>
              </a:lnSpc>
              <a:spcBef>
                <a:spcPts val="2400"/>
              </a:spcBef>
            </a:pPr>
            <a:r>
              <a:rPr lang="de-AT" sz="1800" dirty="0"/>
              <a:t>Zu Beginn „Technokratische“ Ansätze (Netzplantechnik!) → wurde lange Zeit als zentrales Element des Projektmanagements begriffen; PM häufig auf diese Technik reduziert.</a:t>
            </a:r>
          </a:p>
          <a:p>
            <a:pPr>
              <a:lnSpc>
                <a:spcPct val="105000"/>
              </a:lnSpc>
              <a:spcBef>
                <a:spcPts val="2400"/>
              </a:spcBef>
            </a:pPr>
            <a:r>
              <a:rPr lang="de-AT" sz="1800" dirty="0"/>
              <a:t>Übernahme der militärischen Konzepte für zivile Vorhaben in diversen Branchen </a:t>
            </a:r>
            <a:br>
              <a:rPr lang="de-AT" sz="1800" dirty="0"/>
            </a:br>
            <a:r>
              <a:rPr lang="de-AT" sz="1800" dirty="0"/>
              <a:t>(z.B. Bauwesen, Softwareentwicklung) sowie Weiterentwicklung zu viel umfassenderen Ansätzen (z.B. Einbau von Ideen der Organisationspsychologie und -soziologie).</a:t>
            </a:r>
          </a:p>
          <a:p>
            <a:pPr>
              <a:lnSpc>
                <a:spcPct val="105000"/>
              </a:lnSpc>
              <a:spcBef>
                <a:spcPts val="2400"/>
              </a:spcBef>
            </a:pPr>
            <a:r>
              <a:rPr lang="de-AT" sz="1800" dirty="0"/>
              <a:t>In den 1970er und 1980er Jahren → neue spezifische Theorien und Methoden. Vermehrter Einsatz von PM in Wirtschaftsunternehmen und im Non-Profit-Bereich weltweit.</a:t>
            </a:r>
          </a:p>
          <a:p>
            <a:pPr>
              <a:lnSpc>
                <a:spcPct val="105000"/>
              </a:lnSpc>
              <a:spcBef>
                <a:spcPts val="2400"/>
              </a:spcBef>
            </a:pPr>
            <a:r>
              <a:rPr lang="de-AT" sz="1800" dirty="0"/>
              <a:t>PM etabliert sich als Standardmethode f. internationale Entwicklungszusammenarbeit (GTZ)</a:t>
            </a:r>
          </a:p>
          <a:p>
            <a:pPr>
              <a:lnSpc>
                <a:spcPct val="105000"/>
              </a:lnSpc>
              <a:spcBef>
                <a:spcPts val="2400"/>
              </a:spcBef>
            </a:pPr>
            <a:endParaRPr lang="en-US" sz="1800" dirty="0"/>
          </a:p>
        </p:txBody>
      </p:sp>
      <p:sp>
        <p:nvSpPr>
          <p:cNvPr id="2" name="Titel 1"/>
          <p:cNvSpPr>
            <a:spLocks noGrp="1"/>
          </p:cNvSpPr>
          <p:nvPr>
            <p:ph type="title"/>
          </p:nvPr>
        </p:nvSpPr>
        <p:spPr/>
        <p:txBody>
          <a:bodyPr/>
          <a:lstStyle/>
          <a:p>
            <a:r>
              <a:rPr lang="de-AT" sz="2800" dirty="0"/>
              <a:t>Entwicklung des Projektmanagements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19</a:t>
            </a:fld>
            <a:endParaRPr lang="en-US" dirty="0"/>
          </a:p>
        </p:txBody>
      </p:sp>
    </p:spTree>
    <p:extLst>
      <p:ext uri="{BB962C8B-B14F-4D97-AF65-F5344CB8AC3E}">
        <p14:creationId xmlns:p14="http://schemas.microsoft.com/office/powerpoint/2010/main" val="34036455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9441" y="1374106"/>
            <a:ext cx="977007" cy="1121023"/>
          </a:xfrm>
          <a:prstGeom prst="rect">
            <a:avLst/>
          </a:prstGeom>
        </p:spPr>
      </p:pic>
      <p:sp>
        <p:nvSpPr>
          <p:cNvPr id="3" name="Inhaltsplatzhalter 2"/>
          <p:cNvSpPr>
            <a:spLocks noGrp="1"/>
          </p:cNvSpPr>
          <p:nvPr>
            <p:ph idx="1"/>
          </p:nvPr>
        </p:nvSpPr>
        <p:spPr>
          <a:xfrm>
            <a:off x="2448496" y="1548061"/>
            <a:ext cx="5873551" cy="4514850"/>
          </a:xfrm>
        </p:spPr>
        <p:txBody>
          <a:bodyPr/>
          <a:lstStyle/>
          <a:p>
            <a:pPr>
              <a:lnSpc>
                <a:spcPct val="114000"/>
              </a:lnSpc>
              <a:spcBef>
                <a:spcPts val="2400"/>
              </a:spcBef>
            </a:pPr>
            <a:r>
              <a:rPr lang="de-AT" sz="2400" dirty="0"/>
              <a:t>Definitionen </a:t>
            </a:r>
            <a:br>
              <a:rPr lang="de-AT" sz="2400" dirty="0"/>
            </a:br>
            <a:r>
              <a:rPr lang="de-AT" sz="2400" dirty="0"/>
              <a:t>(Projekt, Management, Projektmanagement)</a:t>
            </a:r>
          </a:p>
          <a:p>
            <a:pPr>
              <a:lnSpc>
                <a:spcPct val="114000"/>
              </a:lnSpc>
              <a:spcBef>
                <a:spcPts val="1800"/>
              </a:spcBef>
            </a:pPr>
            <a:r>
              <a:rPr lang="de-AT" sz="2400" dirty="0"/>
              <a:t>Entstehungsgeschichte </a:t>
            </a:r>
            <a:br>
              <a:rPr lang="de-AT" sz="2400" dirty="0"/>
            </a:br>
            <a:r>
              <a:rPr lang="de-AT" sz="2400" dirty="0"/>
              <a:t>des Projektmanagements</a:t>
            </a:r>
          </a:p>
          <a:p>
            <a:pPr>
              <a:lnSpc>
                <a:spcPct val="114000"/>
              </a:lnSpc>
              <a:spcBef>
                <a:spcPts val="1800"/>
              </a:spcBef>
            </a:pPr>
            <a:r>
              <a:rPr lang="de-AT" sz="2400" dirty="0"/>
              <a:t>Projekttypen und Implikationen </a:t>
            </a:r>
            <a:br>
              <a:rPr lang="de-AT" sz="2400" dirty="0"/>
            </a:br>
            <a:r>
              <a:rPr lang="de-AT" sz="2400" dirty="0"/>
              <a:t>für das Projektmanagement</a:t>
            </a:r>
          </a:p>
          <a:p>
            <a:pPr>
              <a:lnSpc>
                <a:spcPct val="114000"/>
              </a:lnSpc>
              <a:spcBef>
                <a:spcPts val="1800"/>
              </a:spcBef>
            </a:pPr>
            <a:r>
              <a:rPr lang="de-AT" sz="2400" dirty="0"/>
              <a:t>Projektmerkmale</a:t>
            </a:r>
          </a:p>
          <a:p>
            <a:pPr>
              <a:lnSpc>
                <a:spcPct val="114000"/>
              </a:lnSpc>
              <a:spcBef>
                <a:spcPts val="1800"/>
              </a:spcBef>
            </a:pPr>
            <a:r>
              <a:rPr lang="de-AT" sz="2400" dirty="0"/>
              <a:t>Phasen und Abläufe im klassischen, hybriden und agilen Projektmanagement</a:t>
            </a:r>
          </a:p>
        </p:txBody>
      </p:sp>
      <p:sp>
        <p:nvSpPr>
          <p:cNvPr id="2" name="Titel 1"/>
          <p:cNvSpPr>
            <a:spLocks noGrp="1"/>
          </p:cNvSpPr>
          <p:nvPr>
            <p:ph type="title"/>
          </p:nvPr>
        </p:nvSpPr>
        <p:spPr/>
        <p:txBody>
          <a:bodyPr/>
          <a:lstStyle/>
          <a:p>
            <a:r>
              <a:rPr lang="de-AT" dirty="0"/>
              <a:t>Übersicht – Einführungseinheit </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929755"/>
            <a:ext cx="8136904" cy="4514850"/>
          </a:xfrm>
        </p:spPr>
        <p:txBody>
          <a:bodyPr/>
          <a:lstStyle/>
          <a:p>
            <a:pPr>
              <a:lnSpc>
                <a:spcPct val="114000"/>
              </a:lnSpc>
              <a:spcBef>
                <a:spcPts val="2400"/>
              </a:spcBef>
            </a:pPr>
            <a:r>
              <a:rPr lang="de-AT" sz="1800" dirty="0"/>
              <a:t>Seit einiger Zeit setzt schließlich die </a:t>
            </a:r>
            <a:r>
              <a:rPr lang="de-AT" sz="1800" b="1" dirty="0">
                <a:solidFill>
                  <a:srgbClr val="7030A0"/>
                </a:solidFill>
              </a:rPr>
              <a:t>Regional- und Strukturpolitik </a:t>
            </a:r>
            <a:r>
              <a:rPr lang="de-AT" sz="1800" dirty="0"/>
              <a:t>auch in Industrie-ländern die Techniken des Projektmanagements vermehrt ein. Nachdem man die Grenzen lokaler und regionaler Entwicklungspläne und -programme vermehrt erkennen musste, trachten die Träger der Regionalpolitik, nunmehr vermehrt dadurch Impulse zu induzieren, dass sie konkrete Projekte lokaler Initiativen stützen.</a:t>
            </a:r>
          </a:p>
          <a:p>
            <a:pPr marL="355600" indent="0">
              <a:lnSpc>
                <a:spcPct val="114000"/>
              </a:lnSpc>
              <a:buNone/>
            </a:pPr>
            <a:r>
              <a:rPr lang="de-AT" sz="1800" dirty="0"/>
              <a:t>Mit anderen Worten: die professionelle (d.h. mit Methoden des Projektmanagements operierende) Abwicklung diverser lokaler Gemeinschaftsvorhaben soll die regionale Entwicklung stimulieren.</a:t>
            </a:r>
          </a:p>
          <a:p>
            <a:pPr>
              <a:lnSpc>
                <a:spcPct val="114000"/>
              </a:lnSpc>
              <a:spcBef>
                <a:spcPts val="2400"/>
              </a:spcBef>
            </a:pPr>
            <a:r>
              <a:rPr lang="de-AT" sz="1800" dirty="0"/>
              <a:t>Seit Ende der 1990er Jahre ist das Projektmanagement als </a:t>
            </a:r>
            <a:r>
              <a:rPr lang="de-AT" sz="1800" b="1" dirty="0">
                <a:solidFill>
                  <a:srgbClr val="7030A0"/>
                </a:solidFill>
              </a:rPr>
              <a:t>eigenes Berufsfeld </a:t>
            </a:r>
            <a:r>
              <a:rPr lang="de-AT" sz="1800" dirty="0"/>
              <a:t>vor allem bei großen Organisationen anerkannt. Überdies hat sich auch ein eigenes Zertifizierungs-wesen für Projektmanager etabliert.</a:t>
            </a:r>
          </a:p>
          <a:p>
            <a:pPr>
              <a:lnSpc>
                <a:spcPct val="114000"/>
              </a:lnSpc>
              <a:spcBef>
                <a:spcPts val="2400"/>
              </a:spcBef>
            </a:pPr>
            <a:endParaRPr lang="en-US" sz="1800" dirty="0"/>
          </a:p>
        </p:txBody>
      </p:sp>
      <p:sp>
        <p:nvSpPr>
          <p:cNvPr id="2" name="Titel 1"/>
          <p:cNvSpPr>
            <a:spLocks noGrp="1"/>
          </p:cNvSpPr>
          <p:nvPr>
            <p:ph type="title"/>
          </p:nvPr>
        </p:nvSpPr>
        <p:spPr/>
        <p:txBody>
          <a:bodyPr/>
          <a:lstStyle/>
          <a:p>
            <a:r>
              <a:rPr lang="de-AT" sz="2800" dirty="0"/>
              <a:t>Entwicklung des Projektmanagements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20</a:t>
            </a:fld>
            <a:endParaRPr lang="en-US" dirty="0"/>
          </a:p>
        </p:txBody>
      </p:sp>
    </p:spTree>
    <p:extLst>
      <p:ext uri="{BB962C8B-B14F-4D97-AF65-F5344CB8AC3E}">
        <p14:creationId xmlns:p14="http://schemas.microsoft.com/office/powerpoint/2010/main" val="132547055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76053"/>
            <a:ext cx="7848872" cy="4464496"/>
          </a:xfrm>
        </p:spPr>
        <p:txBody>
          <a:bodyPr/>
          <a:lstStyle/>
          <a:p>
            <a:pPr>
              <a:spcBef>
                <a:spcPts val="1500"/>
              </a:spcBef>
            </a:pPr>
            <a:r>
              <a:rPr lang="de-AT" sz="2000" dirty="0"/>
              <a:t>Wachsende Komplexität der Aufgaben</a:t>
            </a:r>
          </a:p>
          <a:p>
            <a:r>
              <a:rPr lang="de-AT" sz="2000" dirty="0"/>
              <a:t>Dynamisierung unserer Gesellschaft </a:t>
            </a:r>
          </a:p>
          <a:p>
            <a:r>
              <a:rPr lang="de-AT" sz="2000" dirty="0"/>
              <a:t>Grunddilemma zwischen gestiegenem Arbeitspensum und geschmälerter Zeitverfügbarkeit</a:t>
            </a:r>
          </a:p>
          <a:p>
            <a:r>
              <a:rPr lang="de-AT" sz="2000" dirty="0"/>
              <a:t>Erhöhte Flexibilitätsanforderungen seitens der Kunden </a:t>
            </a:r>
          </a:p>
          <a:p>
            <a:r>
              <a:rPr lang="de-AT" sz="2000" dirty="0"/>
              <a:t>Kultur- und Wertewandel </a:t>
            </a:r>
          </a:p>
          <a:p>
            <a:r>
              <a:rPr lang="de-AT" sz="2000" dirty="0"/>
              <a:t>In jüngster Zeit ist zu beobachten, dass sich Projektmanagement zusehends weiterentwickelt von einer „reinen Abwicklungsmethodik“ für einzelne Vorhaben hin zu einer umfassenden Führungskonzeption.</a:t>
            </a:r>
          </a:p>
          <a:p>
            <a:r>
              <a:rPr lang="de-AT" sz="2000" dirty="0"/>
              <a:t>Zum eher operativen „Management von Projekten“ tritt das gleichermaßen strategische wie auch operative Multiprojektmanagement</a:t>
            </a:r>
          </a:p>
          <a:p>
            <a:pPr>
              <a:spcBef>
                <a:spcPts val="1800"/>
              </a:spcBef>
            </a:pPr>
            <a:endParaRPr lang="en-US" sz="1800" dirty="0"/>
          </a:p>
        </p:txBody>
      </p:sp>
      <p:sp>
        <p:nvSpPr>
          <p:cNvPr id="2" name="Titel 1"/>
          <p:cNvSpPr>
            <a:spLocks noGrp="1"/>
          </p:cNvSpPr>
          <p:nvPr>
            <p:ph type="title"/>
          </p:nvPr>
        </p:nvSpPr>
        <p:spPr/>
        <p:txBody>
          <a:bodyPr/>
          <a:lstStyle/>
          <a:p>
            <a:pPr>
              <a:lnSpc>
                <a:spcPts val="2800"/>
              </a:lnSpc>
            </a:pPr>
            <a:r>
              <a:rPr lang="de-AT" sz="2800" dirty="0"/>
              <a:t>Driving forces der Verbreitung </a:t>
            </a:r>
            <a:br>
              <a:rPr lang="de-AT" sz="2800" dirty="0"/>
            </a:br>
            <a:r>
              <a:rPr lang="de-AT" sz="2800" dirty="0"/>
              <a:t>des Projektmanagements</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21</a:t>
            </a:fld>
            <a:endParaRPr lang="en-US" dirty="0"/>
          </a:p>
        </p:txBody>
      </p:sp>
    </p:spTree>
    <p:extLst>
      <p:ext uri="{BB962C8B-B14F-4D97-AF65-F5344CB8AC3E}">
        <p14:creationId xmlns:p14="http://schemas.microsoft.com/office/powerpoint/2010/main" val="24294758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079"/>
          <a:stretch/>
        </p:blipFill>
        <p:spPr bwMode="auto">
          <a:xfrm>
            <a:off x="936328" y="1355207"/>
            <a:ext cx="8425160" cy="5485331"/>
          </a:xfrm>
          <a:prstGeom prst="rect">
            <a:avLst/>
          </a:prstGeom>
          <a:solidFill>
            <a:schemeClr val="bg1"/>
          </a:solidFill>
          <a:ln>
            <a:noFill/>
          </a:ln>
          <a:effectLst/>
          <a:extLst/>
        </p:spPr>
      </p:pic>
      <p:sp>
        <p:nvSpPr>
          <p:cNvPr id="2" name="Titel 1"/>
          <p:cNvSpPr>
            <a:spLocks noGrp="1"/>
          </p:cNvSpPr>
          <p:nvPr>
            <p:ph type="title"/>
          </p:nvPr>
        </p:nvSpPr>
        <p:spPr/>
        <p:txBody>
          <a:bodyPr/>
          <a:lstStyle/>
          <a:p>
            <a:pPr>
              <a:lnSpc>
                <a:spcPts val="2800"/>
              </a:lnSpc>
            </a:pPr>
            <a:r>
              <a:rPr lang="en-US" sz="2800" dirty="0"/>
              <a:t>Projektmanagementstandards </a:t>
            </a:r>
            <a:br>
              <a:rPr lang="en-US" sz="2800" dirty="0"/>
            </a:br>
            <a:r>
              <a:rPr lang="en-US" sz="2800" dirty="0"/>
              <a:t>und -zertifizierungen </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22</a:t>
            </a:fld>
            <a:endParaRPr lang="en-US" dirty="0"/>
          </a:p>
        </p:txBody>
      </p:sp>
    </p:spTree>
    <p:extLst>
      <p:ext uri="{BB962C8B-B14F-4D97-AF65-F5344CB8AC3E}">
        <p14:creationId xmlns:p14="http://schemas.microsoft.com/office/powerpoint/2010/main" val="51186383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Grafik 600">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68376" y="1656459"/>
            <a:ext cx="7274742" cy="494198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64320" y="396429"/>
            <a:ext cx="6624736" cy="863600"/>
          </a:xfrm>
        </p:spPr>
        <p:txBody>
          <a:bodyPr/>
          <a:lstStyle/>
          <a:p>
            <a:r>
              <a:rPr lang="de-AT" sz="2800" dirty="0"/>
              <a:t>Qualifikationsstufen für Projektmanager</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23</a:t>
            </a:fld>
            <a:endParaRPr lang="en-US" dirty="0"/>
          </a:p>
        </p:txBody>
      </p:sp>
    </p:spTree>
    <p:extLst>
      <p:ext uri="{BB962C8B-B14F-4D97-AF65-F5344CB8AC3E}">
        <p14:creationId xmlns:p14="http://schemas.microsoft.com/office/powerpoint/2010/main" val="397352800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10">
            <a:extLst>
              <a:ext uri="{C183D7F6-B498-43B3-948B-1728B52AA6E4}">
                <adec:decorative xmlns:adec="http://schemas.microsoft.com/office/drawing/2017/decorative" val="1"/>
              </a:ext>
            </a:extLst>
          </p:cNvPr>
          <p:cNvSpPr>
            <a:spLocks/>
          </p:cNvSpPr>
          <p:nvPr/>
        </p:nvSpPr>
        <p:spPr bwMode="auto">
          <a:xfrm>
            <a:off x="5867641" y="3953658"/>
            <a:ext cx="1437523" cy="738310"/>
          </a:xfrm>
          <a:custGeom>
            <a:avLst/>
            <a:gdLst>
              <a:gd name="T0" fmla="*/ 826 w 1836"/>
              <a:gd name="T1" fmla="*/ 3 h 1192"/>
              <a:gd name="T2" fmla="*/ 691 w 1836"/>
              <a:gd name="T3" fmla="*/ 21 h 1192"/>
              <a:gd name="T4" fmla="*/ 561 w 1836"/>
              <a:gd name="T5" fmla="*/ 48 h 1192"/>
              <a:gd name="T6" fmla="*/ 443 w 1836"/>
              <a:gd name="T7" fmla="*/ 86 h 1192"/>
              <a:gd name="T8" fmla="*/ 334 w 1836"/>
              <a:gd name="T9" fmla="*/ 137 h 1192"/>
              <a:gd name="T10" fmla="*/ 238 w 1836"/>
              <a:gd name="T11" fmla="*/ 196 h 1192"/>
              <a:gd name="T12" fmla="*/ 158 w 1836"/>
              <a:gd name="T13" fmla="*/ 264 h 1192"/>
              <a:gd name="T14" fmla="*/ 92 w 1836"/>
              <a:gd name="T15" fmla="*/ 338 h 1192"/>
              <a:gd name="T16" fmla="*/ 43 w 1836"/>
              <a:gd name="T17" fmla="*/ 418 h 1192"/>
              <a:gd name="T18" fmla="*/ 11 w 1836"/>
              <a:gd name="T19" fmla="*/ 504 h 1192"/>
              <a:gd name="T20" fmla="*/ 0 w 1836"/>
              <a:gd name="T21" fmla="*/ 596 h 1192"/>
              <a:gd name="T22" fmla="*/ 11 w 1836"/>
              <a:gd name="T23" fmla="*/ 688 h 1192"/>
              <a:gd name="T24" fmla="*/ 43 w 1836"/>
              <a:gd name="T25" fmla="*/ 774 h 1192"/>
              <a:gd name="T26" fmla="*/ 92 w 1836"/>
              <a:gd name="T27" fmla="*/ 854 h 1192"/>
              <a:gd name="T28" fmla="*/ 158 w 1836"/>
              <a:gd name="T29" fmla="*/ 928 h 1192"/>
              <a:gd name="T30" fmla="*/ 238 w 1836"/>
              <a:gd name="T31" fmla="*/ 996 h 1192"/>
              <a:gd name="T32" fmla="*/ 334 w 1836"/>
              <a:gd name="T33" fmla="*/ 1056 h 1192"/>
              <a:gd name="T34" fmla="*/ 443 w 1836"/>
              <a:gd name="T35" fmla="*/ 1106 h 1192"/>
              <a:gd name="T36" fmla="*/ 561 w 1836"/>
              <a:gd name="T37" fmla="*/ 1145 h 1192"/>
              <a:gd name="T38" fmla="*/ 691 w 1836"/>
              <a:gd name="T39" fmla="*/ 1174 h 1192"/>
              <a:gd name="T40" fmla="*/ 826 w 1836"/>
              <a:gd name="T41" fmla="*/ 1189 h 1192"/>
              <a:gd name="T42" fmla="*/ 967 w 1836"/>
              <a:gd name="T43" fmla="*/ 1192 h 1192"/>
              <a:gd name="T44" fmla="*/ 1105 w 1836"/>
              <a:gd name="T45" fmla="*/ 1180 h 1192"/>
              <a:gd name="T46" fmla="*/ 1235 w 1836"/>
              <a:gd name="T47" fmla="*/ 1157 h 1192"/>
              <a:gd name="T48" fmla="*/ 1356 w 1836"/>
              <a:gd name="T49" fmla="*/ 1121 h 1192"/>
              <a:gd name="T50" fmla="*/ 1468 w 1836"/>
              <a:gd name="T51" fmla="*/ 1074 h 1192"/>
              <a:gd name="T52" fmla="*/ 1569 w 1836"/>
              <a:gd name="T53" fmla="*/ 1017 h 1192"/>
              <a:gd name="T54" fmla="*/ 1655 w 1836"/>
              <a:gd name="T55" fmla="*/ 952 h 1192"/>
              <a:gd name="T56" fmla="*/ 1727 w 1836"/>
              <a:gd name="T57" fmla="*/ 881 h 1192"/>
              <a:gd name="T58" fmla="*/ 1782 w 1836"/>
              <a:gd name="T59" fmla="*/ 801 h 1192"/>
              <a:gd name="T60" fmla="*/ 1819 w 1836"/>
              <a:gd name="T61" fmla="*/ 715 h 1192"/>
              <a:gd name="T62" fmla="*/ 1836 w 1836"/>
              <a:gd name="T63" fmla="*/ 626 h 1192"/>
              <a:gd name="T64" fmla="*/ 1833 w 1836"/>
              <a:gd name="T65" fmla="*/ 534 h 1192"/>
              <a:gd name="T66" fmla="*/ 1808 w 1836"/>
              <a:gd name="T67" fmla="*/ 448 h 1192"/>
              <a:gd name="T68" fmla="*/ 1764 w 1836"/>
              <a:gd name="T69" fmla="*/ 365 h 1192"/>
              <a:gd name="T70" fmla="*/ 1704 w 1836"/>
              <a:gd name="T71" fmla="*/ 288 h 1192"/>
              <a:gd name="T72" fmla="*/ 1629 w 1836"/>
              <a:gd name="T73" fmla="*/ 217 h 1192"/>
              <a:gd name="T74" fmla="*/ 1537 w 1836"/>
              <a:gd name="T75" fmla="*/ 154 h 1192"/>
              <a:gd name="T76" fmla="*/ 1433 w 1836"/>
              <a:gd name="T77" fmla="*/ 104 h 1192"/>
              <a:gd name="T78" fmla="*/ 1318 w 1836"/>
              <a:gd name="T79" fmla="*/ 60 h 1192"/>
              <a:gd name="T80" fmla="*/ 1191 w 1836"/>
              <a:gd name="T81" fmla="*/ 27 h 1192"/>
              <a:gd name="T82" fmla="*/ 1059 w 1836"/>
              <a:gd name="T83" fmla="*/ 9 h 1192"/>
              <a:gd name="T84" fmla="*/ 918 w 1836"/>
              <a:gd name="T8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192">
                <a:moveTo>
                  <a:pt x="918" y="0"/>
                </a:moveTo>
                <a:lnTo>
                  <a:pt x="872" y="3"/>
                </a:lnTo>
                <a:lnTo>
                  <a:pt x="826" y="3"/>
                </a:lnTo>
                <a:lnTo>
                  <a:pt x="780" y="9"/>
                </a:lnTo>
                <a:lnTo>
                  <a:pt x="734" y="12"/>
                </a:lnTo>
                <a:lnTo>
                  <a:pt x="691" y="21"/>
                </a:lnTo>
                <a:lnTo>
                  <a:pt x="644" y="27"/>
                </a:lnTo>
                <a:lnTo>
                  <a:pt x="604" y="36"/>
                </a:lnTo>
                <a:lnTo>
                  <a:pt x="561" y="48"/>
                </a:lnTo>
                <a:lnTo>
                  <a:pt x="521" y="60"/>
                </a:lnTo>
                <a:lnTo>
                  <a:pt x="480" y="71"/>
                </a:lnTo>
                <a:lnTo>
                  <a:pt x="443" y="86"/>
                </a:lnTo>
                <a:lnTo>
                  <a:pt x="405" y="104"/>
                </a:lnTo>
                <a:lnTo>
                  <a:pt x="368" y="119"/>
                </a:lnTo>
                <a:lnTo>
                  <a:pt x="334" y="137"/>
                </a:lnTo>
                <a:lnTo>
                  <a:pt x="302" y="154"/>
                </a:lnTo>
                <a:lnTo>
                  <a:pt x="270" y="175"/>
                </a:lnTo>
                <a:lnTo>
                  <a:pt x="238" y="196"/>
                </a:lnTo>
                <a:lnTo>
                  <a:pt x="210" y="217"/>
                </a:lnTo>
                <a:lnTo>
                  <a:pt x="184" y="240"/>
                </a:lnTo>
                <a:lnTo>
                  <a:pt x="158" y="264"/>
                </a:lnTo>
                <a:lnTo>
                  <a:pt x="132" y="288"/>
                </a:lnTo>
                <a:lnTo>
                  <a:pt x="112" y="312"/>
                </a:lnTo>
                <a:lnTo>
                  <a:pt x="92" y="338"/>
                </a:lnTo>
                <a:lnTo>
                  <a:pt x="72" y="365"/>
                </a:lnTo>
                <a:lnTo>
                  <a:pt x="57" y="392"/>
                </a:lnTo>
                <a:lnTo>
                  <a:pt x="43" y="418"/>
                </a:lnTo>
                <a:lnTo>
                  <a:pt x="28" y="448"/>
                </a:lnTo>
                <a:lnTo>
                  <a:pt x="20" y="478"/>
                </a:lnTo>
                <a:lnTo>
                  <a:pt x="11" y="504"/>
                </a:lnTo>
                <a:lnTo>
                  <a:pt x="5" y="534"/>
                </a:lnTo>
                <a:lnTo>
                  <a:pt x="2" y="567"/>
                </a:lnTo>
                <a:lnTo>
                  <a:pt x="0" y="596"/>
                </a:lnTo>
                <a:lnTo>
                  <a:pt x="2" y="626"/>
                </a:lnTo>
                <a:lnTo>
                  <a:pt x="5" y="658"/>
                </a:lnTo>
                <a:lnTo>
                  <a:pt x="11" y="688"/>
                </a:lnTo>
                <a:lnTo>
                  <a:pt x="20" y="718"/>
                </a:lnTo>
                <a:lnTo>
                  <a:pt x="28" y="744"/>
                </a:lnTo>
                <a:lnTo>
                  <a:pt x="43" y="774"/>
                </a:lnTo>
                <a:lnTo>
                  <a:pt x="57" y="801"/>
                </a:lnTo>
                <a:lnTo>
                  <a:pt x="72" y="827"/>
                </a:lnTo>
                <a:lnTo>
                  <a:pt x="92" y="854"/>
                </a:lnTo>
                <a:lnTo>
                  <a:pt x="112" y="881"/>
                </a:lnTo>
                <a:lnTo>
                  <a:pt x="132" y="905"/>
                </a:lnTo>
                <a:lnTo>
                  <a:pt x="158" y="928"/>
                </a:lnTo>
                <a:lnTo>
                  <a:pt x="184" y="952"/>
                </a:lnTo>
                <a:lnTo>
                  <a:pt x="210" y="976"/>
                </a:lnTo>
                <a:lnTo>
                  <a:pt x="238" y="996"/>
                </a:lnTo>
                <a:lnTo>
                  <a:pt x="270" y="1017"/>
                </a:lnTo>
                <a:lnTo>
                  <a:pt x="302" y="1038"/>
                </a:lnTo>
                <a:lnTo>
                  <a:pt x="334" y="1056"/>
                </a:lnTo>
                <a:lnTo>
                  <a:pt x="368" y="1074"/>
                </a:lnTo>
                <a:lnTo>
                  <a:pt x="405" y="1091"/>
                </a:lnTo>
                <a:lnTo>
                  <a:pt x="443" y="1106"/>
                </a:lnTo>
                <a:lnTo>
                  <a:pt x="480" y="1121"/>
                </a:lnTo>
                <a:lnTo>
                  <a:pt x="521" y="1133"/>
                </a:lnTo>
                <a:lnTo>
                  <a:pt x="561" y="1145"/>
                </a:lnTo>
                <a:lnTo>
                  <a:pt x="604" y="1157"/>
                </a:lnTo>
                <a:lnTo>
                  <a:pt x="644" y="1165"/>
                </a:lnTo>
                <a:lnTo>
                  <a:pt x="691" y="1174"/>
                </a:lnTo>
                <a:lnTo>
                  <a:pt x="734" y="1180"/>
                </a:lnTo>
                <a:lnTo>
                  <a:pt x="780" y="1186"/>
                </a:lnTo>
                <a:lnTo>
                  <a:pt x="826" y="1189"/>
                </a:lnTo>
                <a:lnTo>
                  <a:pt x="872" y="1192"/>
                </a:lnTo>
                <a:lnTo>
                  <a:pt x="918" y="1192"/>
                </a:lnTo>
                <a:lnTo>
                  <a:pt x="967" y="1192"/>
                </a:lnTo>
                <a:lnTo>
                  <a:pt x="1013" y="1189"/>
                </a:lnTo>
                <a:lnTo>
                  <a:pt x="1059" y="1186"/>
                </a:lnTo>
                <a:lnTo>
                  <a:pt x="1105" y="1180"/>
                </a:lnTo>
                <a:lnTo>
                  <a:pt x="1148" y="1174"/>
                </a:lnTo>
                <a:lnTo>
                  <a:pt x="1191" y="1165"/>
                </a:lnTo>
                <a:lnTo>
                  <a:pt x="1235" y="1157"/>
                </a:lnTo>
                <a:lnTo>
                  <a:pt x="1278" y="1145"/>
                </a:lnTo>
                <a:lnTo>
                  <a:pt x="1318" y="1133"/>
                </a:lnTo>
                <a:lnTo>
                  <a:pt x="1356" y="1121"/>
                </a:lnTo>
                <a:lnTo>
                  <a:pt x="1396" y="1106"/>
                </a:lnTo>
                <a:lnTo>
                  <a:pt x="1433" y="1091"/>
                </a:lnTo>
                <a:lnTo>
                  <a:pt x="1468" y="1074"/>
                </a:lnTo>
                <a:lnTo>
                  <a:pt x="1502" y="1056"/>
                </a:lnTo>
                <a:lnTo>
                  <a:pt x="1537" y="1038"/>
                </a:lnTo>
                <a:lnTo>
                  <a:pt x="1569" y="1017"/>
                </a:lnTo>
                <a:lnTo>
                  <a:pt x="1597" y="996"/>
                </a:lnTo>
                <a:lnTo>
                  <a:pt x="1629" y="976"/>
                </a:lnTo>
                <a:lnTo>
                  <a:pt x="1655" y="952"/>
                </a:lnTo>
                <a:lnTo>
                  <a:pt x="1681" y="928"/>
                </a:lnTo>
                <a:lnTo>
                  <a:pt x="1704" y="905"/>
                </a:lnTo>
                <a:lnTo>
                  <a:pt x="1727" y="881"/>
                </a:lnTo>
                <a:lnTo>
                  <a:pt x="1747" y="854"/>
                </a:lnTo>
                <a:lnTo>
                  <a:pt x="1764" y="827"/>
                </a:lnTo>
                <a:lnTo>
                  <a:pt x="1782" y="801"/>
                </a:lnTo>
                <a:lnTo>
                  <a:pt x="1796" y="774"/>
                </a:lnTo>
                <a:lnTo>
                  <a:pt x="1808" y="744"/>
                </a:lnTo>
                <a:lnTo>
                  <a:pt x="1819" y="715"/>
                </a:lnTo>
                <a:lnTo>
                  <a:pt x="1828" y="688"/>
                </a:lnTo>
                <a:lnTo>
                  <a:pt x="1833" y="658"/>
                </a:lnTo>
                <a:lnTo>
                  <a:pt x="1836" y="626"/>
                </a:lnTo>
                <a:lnTo>
                  <a:pt x="1836" y="596"/>
                </a:lnTo>
                <a:lnTo>
                  <a:pt x="1836" y="567"/>
                </a:lnTo>
                <a:lnTo>
                  <a:pt x="1833" y="534"/>
                </a:lnTo>
                <a:lnTo>
                  <a:pt x="1828" y="504"/>
                </a:lnTo>
                <a:lnTo>
                  <a:pt x="1819" y="478"/>
                </a:lnTo>
                <a:lnTo>
                  <a:pt x="1808" y="448"/>
                </a:lnTo>
                <a:lnTo>
                  <a:pt x="1796" y="418"/>
                </a:lnTo>
                <a:lnTo>
                  <a:pt x="1782" y="392"/>
                </a:lnTo>
                <a:lnTo>
                  <a:pt x="1764" y="365"/>
                </a:lnTo>
                <a:lnTo>
                  <a:pt x="1747" y="338"/>
                </a:lnTo>
                <a:lnTo>
                  <a:pt x="1727" y="312"/>
                </a:lnTo>
                <a:lnTo>
                  <a:pt x="1704" y="288"/>
                </a:lnTo>
                <a:lnTo>
                  <a:pt x="1681" y="264"/>
                </a:lnTo>
                <a:lnTo>
                  <a:pt x="1655" y="240"/>
                </a:lnTo>
                <a:lnTo>
                  <a:pt x="1629" y="217"/>
                </a:lnTo>
                <a:lnTo>
                  <a:pt x="1597" y="196"/>
                </a:lnTo>
                <a:lnTo>
                  <a:pt x="1569" y="175"/>
                </a:lnTo>
                <a:lnTo>
                  <a:pt x="1537" y="154"/>
                </a:lnTo>
                <a:lnTo>
                  <a:pt x="1502" y="137"/>
                </a:lnTo>
                <a:lnTo>
                  <a:pt x="1468" y="119"/>
                </a:lnTo>
                <a:lnTo>
                  <a:pt x="1433" y="104"/>
                </a:lnTo>
                <a:lnTo>
                  <a:pt x="1396" y="86"/>
                </a:lnTo>
                <a:lnTo>
                  <a:pt x="1356" y="71"/>
                </a:lnTo>
                <a:lnTo>
                  <a:pt x="1318" y="60"/>
                </a:lnTo>
                <a:lnTo>
                  <a:pt x="1278" y="48"/>
                </a:lnTo>
                <a:lnTo>
                  <a:pt x="1235" y="36"/>
                </a:lnTo>
                <a:lnTo>
                  <a:pt x="1191" y="27"/>
                </a:lnTo>
                <a:lnTo>
                  <a:pt x="1148" y="21"/>
                </a:lnTo>
                <a:lnTo>
                  <a:pt x="1105" y="12"/>
                </a:lnTo>
                <a:lnTo>
                  <a:pt x="1059" y="9"/>
                </a:lnTo>
                <a:lnTo>
                  <a:pt x="1013" y="3"/>
                </a:lnTo>
                <a:lnTo>
                  <a:pt x="967" y="3"/>
                </a:lnTo>
                <a:lnTo>
                  <a:pt x="918" y="0"/>
                </a:lnTo>
              </a:path>
            </a:pathLst>
          </a:custGeom>
          <a:solidFill>
            <a:srgbClr val="7030A0"/>
          </a:solidFill>
          <a:ln w="9525">
            <a:solidFill>
              <a:srgbClr val="7030A0"/>
            </a:solidFill>
            <a:round/>
            <a:headEnd/>
            <a:tailEnd/>
          </a:ln>
          <a:effectLst/>
          <a:extLst/>
        </p:spPr>
        <p:txBody>
          <a:bodyPr rot="0" vert="horz" wrap="square" lIns="91440" tIns="252000" rIns="91440" bIns="45720" anchor="t" anchorCtr="0" upright="1">
            <a:noAutofit/>
          </a:bodyPr>
          <a:lstStyle/>
          <a:p>
            <a:pPr algn="ctr">
              <a:spcBef>
                <a:spcPts val="700"/>
              </a:spcBef>
              <a:spcAft>
                <a:spcPts val="500"/>
              </a:spcAft>
            </a:pPr>
            <a:r>
              <a:rPr lang="de-AT" sz="1400" dirty="0">
                <a:solidFill>
                  <a:srgbClr val="FFFFFF"/>
                </a:solidFill>
                <a:effectLst/>
                <a:latin typeface="Arial Black"/>
                <a:ea typeface="Times New Roman"/>
                <a:cs typeface="Times New Roman"/>
              </a:rPr>
              <a:t>Ausführung</a:t>
            </a:r>
            <a:endParaRPr lang="en-US" sz="1800" dirty="0">
              <a:effectLst/>
              <a:latin typeface="Arial"/>
              <a:ea typeface="Times New Roman"/>
              <a:cs typeface="Times New Roman"/>
            </a:endParaRPr>
          </a:p>
        </p:txBody>
      </p:sp>
      <p:sp>
        <p:nvSpPr>
          <p:cNvPr id="7" name="Rechteck 6">
            <a:extLst>
              <a:ext uri="{C183D7F6-B498-43B3-948B-1728B52AA6E4}">
                <adec:decorative xmlns:adec="http://schemas.microsoft.com/office/drawing/2017/decorative" val="1"/>
              </a:ext>
            </a:extLst>
          </p:cNvPr>
          <p:cNvSpPr/>
          <p:nvPr/>
        </p:nvSpPr>
        <p:spPr>
          <a:xfrm>
            <a:off x="5184800" y="1476053"/>
            <a:ext cx="5262364" cy="4424488"/>
          </a:xfrm>
          <a:prstGeom prst="rect">
            <a:avLst/>
          </a:prstGeom>
        </p:spPr>
      </p:sp>
      <p:sp>
        <p:nvSpPr>
          <p:cNvPr id="8" name="Freihandform 7">
            <a:extLst>
              <a:ext uri="{C183D7F6-B498-43B3-948B-1728B52AA6E4}">
                <adec:decorative xmlns:adec="http://schemas.microsoft.com/office/drawing/2017/decorative" val="1"/>
              </a:ext>
            </a:extLst>
          </p:cNvPr>
          <p:cNvSpPr>
            <a:spLocks/>
          </p:cNvSpPr>
          <p:nvPr/>
        </p:nvSpPr>
        <p:spPr bwMode="auto">
          <a:xfrm>
            <a:off x="5866023" y="1620069"/>
            <a:ext cx="1439141" cy="738310"/>
          </a:xfrm>
          <a:custGeom>
            <a:avLst/>
            <a:gdLst>
              <a:gd name="T0" fmla="*/ 826 w 1836"/>
              <a:gd name="T1" fmla="*/ 3 h 1192"/>
              <a:gd name="T2" fmla="*/ 691 w 1836"/>
              <a:gd name="T3" fmla="*/ 21 h 1192"/>
              <a:gd name="T4" fmla="*/ 561 w 1836"/>
              <a:gd name="T5" fmla="*/ 48 h 1192"/>
              <a:gd name="T6" fmla="*/ 443 w 1836"/>
              <a:gd name="T7" fmla="*/ 86 h 1192"/>
              <a:gd name="T8" fmla="*/ 334 w 1836"/>
              <a:gd name="T9" fmla="*/ 137 h 1192"/>
              <a:gd name="T10" fmla="*/ 238 w 1836"/>
              <a:gd name="T11" fmla="*/ 196 h 1192"/>
              <a:gd name="T12" fmla="*/ 158 w 1836"/>
              <a:gd name="T13" fmla="*/ 264 h 1192"/>
              <a:gd name="T14" fmla="*/ 92 w 1836"/>
              <a:gd name="T15" fmla="*/ 338 h 1192"/>
              <a:gd name="T16" fmla="*/ 43 w 1836"/>
              <a:gd name="T17" fmla="*/ 418 h 1192"/>
              <a:gd name="T18" fmla="*/ 11 w 1836"/>
              <a:gd name="T19" fmla="*/ 504 h 1192"/>
              <a:gd name="T20" fmla="*/ 0 w 1836"/>
              <a:gd name="T21" fmla="*/ 596 h 1192"/>
              <a:gd name="T22" fmla="*/ 11 w 1836"/>
              <a:gd name="T23" fmla="*/ 688 h 1192"/>
              <a:gd name="T24" fmla="*/ 43 w 1836"/>
              <a:gd name="T25" fmla="*/ 774 h 1192"/>
              <a:gd name="T26" fmla="*/ 92 w 1836"/>
              <a:gd name="T27" fmla="*/ 854 h 1192"/>
              <a:gd name="T28" fmla="*/ 158 w 1836"/>
              <a:gd name="T29" fmla="*/ 928 h 1192"/>
              <a:gd name="T30" fmla="*/ 238 w 1836"/>
              <a:gd name="T31" fmla="*/ 996 h 1192"/>
              <a:gd name="T32" fmla="*/ 334 w 1836"/>
              <a:gd name="T33" fmla="*/ 1056 h 1192"/>
              <a:gd name="T34" fmla="*/ 443 w 1836"/>
              <a:gd name="T35" fmla="*/ 1106 h 1192"/>
              <a:gd name="T36" fmla="*/ 561 w 1836"/>
              <a:gd name="T37" fmla="*/ 1145 h 1192"/>
              <a:gd name="T38" fmla="*/ 691 w 1836"/>
              <a:gd name="T39" fmla="*/ 1174 h 1192"/>
              <a:gd name="T40" fmla="*/ 826 w 1836"/>
              <a:gd name="T41" fmla="*/ 1189 h 1192"/>
              <a:gd name="T42" fmla="*/ 967 w 1836"/>
              <a:gd name="T43" fmla="*/ 1192 h 1192"/>
              <a:gd name="T44" fmla="*/ 1105 w 1836"/>
              <a:gd name="T45" fmla="*/ 1180 h 1192"/>
              <a:gd name="T46" fmla="*/ 1235 w 1836"/>
              <a:gd name="T47" fmla="*/ 1157 h 1192"/>
              <a:gd name="T48" fmla="*/ 1356 w 1836"/>
              <a:gd name="T49" fmla="*/ 1121 h 1192"/>
              <a:gd name="T50" fmla="*/ 1468 w 1836"/>
              <a:gd name="T51" fmla="*/ 1074 h 1192"/>
              <a:gd name="T52" fmla="*/ 1569 w 1836"/>
              <a:gd name="T53" fmla="*/ 1017 h 1192"/>
              <a:gd name="T54" fmla="*/ 1655 w 1836"/>
              <a:gd name="T55" fmla="*/ 952 h 1192"/>
              <a:gd name="T56" fmla="*/ 1727 w 1836"/>
              <a:gd name="T57" fmla="*/ 881 h 1192"/>
              <a:gd name="T58" fmla="*/ 1782 w 1836"/>
              <a:gd name="T59" fmla="*/ 801 h 1192"/>
              <a:gd name="T60" fmla="*/ 1819 w 1836"/>
              <a:gd name="T61" fmla="*/ 715 h 1192"/>
              <a:gd name="T62" fmla="*/ 1836 w 1836"/>
              <a:gd name="T63" fmla="*/ 626 h 1192"/>
              <a:gd name="T64" fmla="*/ 1833 w 1836"/>
              <a:gd name="T65" fmla="*/ 534 h 1192"/>
              <a:gd name="T66" fmla="*/ 1808 w 1836"/>
              <a:gd name="T67" fmla="*/ 448 h 1192"/>
              <a:gd name="T68" fmla="*/ 1764 w 1836"/>
              <a:gd name="T69" fmla="*/ 365 h 1192"/>
              <a:gd name="T70" fmla="*/ 1704 w 1836"/>
              <a:gd name="T71" fmla="*/ 288 h 1192"/>
              <a:gd name="T72" fmla="*/ 1629 w 1836"/>
              <a:gd name="T73" fmla="*/ 217 h 1192"/>
              <a:gd name="T74" fmla="*/ 1537 w 1836"/>
              <a:gd name="T75" fmla="*/ 154 h 1192"/>
              <a:gd name="T76" fmla="*/ 1433 w 1836"/>
              <a:gd name="T77" fmla="*/ 104 h 1192"/>
              <a:gd name="T78" fmla="*/ 1318 w 1836"/>
              <a:gd name="T79" fmla="*/ 60 h 1192"/>
              <a:gd name="T80" fmla="*/ 1191 w 1836"/>
              <a:gd name="T81" fmla="*/ 27 h 1192"/>
              <a:gd name="T82" fmla="*/ 1059 w 1836"/>
              <a:gd name="T83" fmla="*/ 9 h 1192"/>
              <a:gd name="T84" fmla="*/ 918 w 1836"/>
              <a:gd name="T8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192">
                <a:moveTo>
                  <a:pt x="918" y="0"/>
                </a:moveTo>
                <a:lnTo>
                  <a:pt x="872" y="3"/>
                </a:lnTo>
                <a:lnTo>
                  <a:pt x="826" y="3"/>
                </a:lnTo>
                <a:lnTo>
                  <a:pt x="780" y="9"/>
                </a:lnTo>
                <a:lnTo>
                  <a:pt x="734" y="12"/>
                </a:lnTo>
                <a:lnTo>
                  <a:pt x="691" y="21"/>
                </a:lnTo>
                <a:lnTo>
                  <a:pt x="644" y="27"/>
                </a:lnTo>
                <a:lnTo>
                  <a:pt x="604" y="36"/>
                </a:lnTo>
                <a:lnTo>
                  <a:pt x="561" y="48"/>
                </a:lnTo>
                <a:lnTo>
                  <a:pt x="521" y="60"/>
                </a:lnTo>
                <a:lnTo>
                  <a:pt x="480" y="71"/>
                </a:lnTo>
                <a:lnTo>
                  <a:pt x="443" y="86"/>
                </a:lnTo>
                <a:lnTo>
                  <a:pt x="405" y="104"/>
                </a:lnTo>
                <a:lnTo>
                  <a:pt x="368" y="119"/>
                </a:lnTo>
                <a:lnTo>
                  <a:pt x="334" y="137"/>
                </a:lnTo>
                <a:lnTo>
                  <a:pt x="302" y="154"/>
                </a:lnTo>
                <a:lnTo>
                  <a:pt x="270" y="175"/>
                </a:lnTo>
                <a:lnTo>
                  <a:pt x="238" y="196"/>
                </a:lnTo>
                <a:lnTo>
                  <a:pt x="210" y="217"/>
                </a:lnTo>
                <a:lnTo>
                  <a:pt x="184" y="240"/>
                </a:lnTo>
                <a:lnTo>
                  <a:pt x="158" y="264"/>
                </a:lnTo>
                <a:lnTo>
                  <a:pt x="132" y="288"/>
                </a:lnTo>
                <a:lnTo>
                  <a:pt x="112" y="312"/>
                </a:lnTo>
                <a:lnTo>
                  <a:pt x="92" y="338"/>
                </a:lnTo>
                <a:lnTo>
                  <a:pt x="72" y="365"/>
                </a:lnTo>
                <a:lnTo>
                  <a:pt x="57" y="392"/>
                </a:lnTo>
                <a:lnTo>
                  <a:pt x="43" y="418"/>
                </a:lnTo>
                <a:lnTo>
                  <a:pt x="28" y="448"/>
                </a:lnTo>
                <a:lnTo>
                  <a:pt x="20" y="478"/>
                </a:lnTo>
                <a:lnTo>
                  <a:pt x="11" y="504"/>
                </a:lnTo>
                <a:lnTo>
                  <a:pt x="5" y="534"/>
                </a:lnTo>
                <a:lnTo>
                  <a:pt x="2" y="567"/>
                </a:lnTo>
                <a:lnTo>
                  <a:pt x="0" y="596"/>
                </a:lnTo>
                <a:lnTo>
                  <a:pt x="2" y="626"/>
                </a:lnTo>
                <a:lnTo>
                  <a:pt x="5" y="658"/>
                </a:lnTo>
                <a:lnTo>
                  <a:pt x="11" y="688"/>
                </a:lnTo>
                <a:lnTo>
                  <a:pt x="20" y="718"/>
                </a:lnTo>
                <a:lnTo>
                  <a:pt x="28" y="744"/>
                </a:lnTo>
                <a:lnTo>
                  <a:pt x="43" y="774"/>
                </a:lnTo>
                <a:lnTo>
                  <a:pt x="57" y="801"/>
                </a:lnTo>
                <a:lnTo>
                  <a:pt x="72" y="827"/>
                </a:lnTo>
                <a:lnTo>
                  <a:pt x="92" y="854"/>
                </a:lnTo>
                <a:lnTo>
                  <a:pt x="112" y="881"/>
                </a:lnTo>
                <a:lnTo>
                  <a:pt x="132" y="905"/>
                </a:lnTo>
                <a:lnTo>
                  <a:pt x="158" y="928"/>
                </a:lnTo>
                <a:lnTo>
                  <a:pt x="184" y="952"/>
                </a:lnTo>
                <a:lnTo>
                  <a:pt x="210" y="976"/>
                </a:lnTo>
                <a:lnTo>
                  <a:pt x="238" y="996"/>
                </a:lnTo>
                <a:lnTo>
                  <a:pt x="270" y="1017"/>
                </a:lnTo>
                <a:lnTo>
                  <a:pt x="302" y="1038"/>
                </a:lnTo>
                <a:lnTo>
                  <a:pt x="334" y="1056"/>
                </a:lnTo>
                <a:lnTo>
                  <a:pt x="368" y="1074"/>
                </a:lnTo>
                <a:lnTo>
                  <a:pt x="405" y="1091"/>
                </a:lnTo>
                <a:lnTo>
                  <a:pt x="443" y="1106"/>
                </a:lnTo>
                <a:lnTo>
                  <a:pt x="480" y="1121"/>
                </a:lnTo>
                <a:lnTo>
                  <a:pt x="521" y="1133"/>
                </a:lnTo>
                <a:lnTo>
                  <a:pt x="561" y="1145"/>
                </a:lnTo>
                <a:lnTo>
                  <a:pt x="604" y="1157"/>
                </a:lnTo>
                <a:lnTo>
                  <a:pt x="644" y="1165"/>
                </a:lnTo>
                <a:lnTo>
                  <a:pt x="691" y="1174"/>
                </a:lnTo>
                <a:lnTo>
                  <a:pt x="734" y="1180"/>
                </a:lnTo>
                <a:lnTo>
                  <a:pt x="780" y="1186"/>
                </a:lnTo>
                <a:lnTo>
                  <a:pt x="826" y="1189"/>
                </a:lnTo>
                <a:lnTo>
                  <a:pt x="872" y="1192"/>
                </a:lnTo>
                <a:lnTo>
                  <a:pt x="918" y="1192"/>
                </a:lnTo>
                <a:lnTo>
                  <a:pt x="967" y="1192"/>
                </a:lnTo>
                <a:lnTo>
                  <a:pt x="1013" y="1189"/>
                </a:lnTo>
                <a:lnTo>
                  <a:pt x="1059" y="1186"/>
                </a:lnTo>
                <a:lnTo>
                  <a:pt x="1105" y="1180"/>
                </a:lnTo>
                <a:lnTo>
                  <a:pt x="1148" y="1174"/>
                </a:lnTo>
                <a:lnTo>
                  <a:pt x="1191" y="1165"/>
                </a:lnTo>
                <a:lnTo>
                  <a:pt x="1235" y="1157"/>
                </a:lnTo>
                <a:lnTo>
                  <a:pt x="1278" y="1145"/>
                </a:lnTo>
                <a:lnTo>
                  <a:pt x="1318" y="1133"/>
                </a:lnTo>
                <a:lnTo>
                  <a:pt x="1356" y="1121"/>
                </a:lnTo>
                <a:lnTo>
                  <a:pt x="1396" y="1106"/>
                </a:lnTo>
                <a:lnTo>
                  <a:pt x="1433" y="1091"/>
                </a:lnTo>
                <a:lnTo>
                  <a:pt x="1468" y="1074"/>
                </a:lnTo>
                <a:lnTo>
                  <a:pt x="1502" y="1056"/>
                </a:lnTo>
                <a:lnTo>
                  <a:pt x="1537" y="1038"/>
                </a:lnTo>
                <a:lnTo>
                  <a:pt x="1569" y="1017"/>
                </a:lnTo>
                <a:lnTo>
                  <a:pt x="1597" y="996"/>
                </a:lnTo>
                <a:lnTo>
                  <a:pt x="1629" y="976"/>
                </a:lnTo>
                <a:lnTo>
                  <a:pt x="1655" y="952"/>
                </a:lnTo>
                <a:lnTo>
                  <a:pt x="1681" y="928"/>
                </a:lnTo>
                <a:lnTo>
                  <a:pt x="1704" y="905"/>
                </a:lnTo>
                <a:lnTo>
                  <a:pt x="1727" y="881"/>
                </a:lnTo>
                <a:lnTo>
                  <a:pt x="1747" y="854"/>
                </a:lnTo>
                <a:lnTo>
                  <a:pt x="1764" y="827"/>
                </a:lnTo>
                <a:lnTo>
                  <a:pt x="1782" y="801"/>
                </a:lnTo>
                <a:lnTo>
                  <a:pt x="1796" y="774"/>
                </a:lnTo>
                <a:lnTo>
                  <a:pt x="1808" y="744"/>
                </a:lnTo>
                <a:lnTo>
                  <a:pt x="1819" y="715"/>
                </a:lnTo>
                <a:lnTo>
                  <a:pt x="1828" y="688"/>
                </a:lnTo>
                <a:lnTo>
                  <a:pt x="1833" y="658"/>
                </a:lnTo>
                <a:lnTo>
                  <a:pt x="1836" y="626"/>
                </a:lnTo>
                <a:lnTo>
                  <a:pt x="1836" y="596"/>
                </a:lnTo>
                <a:lnTo>
                  <a:pt x="1836" y="567"/>
                </a:lnTo>
                <a:lnTo>
                  <a:pt x="1833" y="534"/>
                </a:lnTo>
                <a:lnTo>
                  <a:pt x="1828" y="504"/>
                </a:lnTo>
                <a:lnTo>
                  <a:pt x="1819" y="478"/>
                </a:lnTo>
                <a:lnTo>
                  <a:pt x="1808" y="448"/>
                </a:lnTo>
                <a:lnTo>
                  <a:pt x="1796" y="418"/>
                </a:lnTo>
                <a:lnTo>
                  <a:pt x="1782" y="392"/>
                </a:lnTo>
                <a:lnTo>
                  <a:pt x="1764" y="365"/>
                </a:lnTo>
                <a:lnTo>
                  <a:pt x="1747" y="338"/>
                </a:lnTo>
                <a:lnTo>
                  <a:pt x="1727" y="312"/>
                </a:lnTo>
                <a:lnTo>
                  <a:pt x="1704" y="288"/>
                </a:lnTo>
                <a:lnTo>
                  <a:pt x="1681" y="264"/>
                </a:lnTo>
                <a:lnTo>
                  <a:pt x="1655" y="240"/>
                </a:lnTo>
                <a:lnTo>
                  <a:pt x="1629" y="217"/>
                </a:lnTo>
                <a:lnTo>
                  <a:pt x="1597" y="196"/>
                </a:lnTo>
                <a:lnTo>
                  <a:pt x="1569" y="175"/>
                </a:lnTo>
                <a:lnTo>
                  <a:pt x="1537" y="154"/>
                </a:lnTo>
                <a:lnTo>
                  <a:pt x="1502" y="137"/>
                </a:lnTo>
                <a:lnTo>
                  <a:pt x="1468" y="119"/>
                </a:lnTo>
                <a:lnTo>
                  <a:pt x="1433" y="104"/>
                </a:lnTo>
                <a:lnTo>
                  <a:pt x="1396" y="86"/>
                </a:lnTo>
                <a:lnTo>
                  <a:pt x="1356" y="71"/>
                </a:lnTo>
                <a:lnTo>
                  <a:pt x="1318" y="60"/>
                </a:lnTo>
                <a:lnTo>
                  <a:pt x="1278" y="48"/>
                </a:lnTo>
                <a:lnTo>
                  <a:pt x="1235" y="36"/>
                </a:lnTo>
                <a:lnTo>
                  <a:pt x="1191" y="27"/>
                </a:lnTo>
                <a:lnTo>
                  <a:pt x="1148" y="21"/>
                </a:lnTo>
                <a:lnTo>
                  <a:pt x="1105" y="12"/>
                </a:lnTo>
                <a:lnTo>
                  <a:pt x="1059" y="9"/>
                </a:lnTo>
                <a:lnTo>
                  <a:pt x="1013" y="3"/>
                </a:lnTo>
                <a:lnTo>
                  <a:pt x="967" y="3"/>
                </a:lnTo>
                <a:lnTo>
                  <a:pt x="918" y="0"/>
                </a:lnTo>
              </a:path>
            </a:pathLst>
          </a:custGeom>
          <a:solidFill>
            <a:srgbClr val="7030A0"/>
          </a:solidFill>
          <a:ln w="9525">
            <a:solidFill>
              <a:srgbClr val="7030A0"/>
            </a:solidFill>
            <a:round/>
            <a:headEnd/>
            <a:tailEnd/>
          </a:ln>
          <a:effectLst/>
          <a:extLst/>
        </p:spPr>
        <p:txBody>
          <a:bodyPr rot="0" vert="horz" wrap="square" lIns="91440" tIns="252000" rIns="91440" bIns="45720" anchor="t" anchorCtr="0" upright="1">
            <a:noAutofit/>
          </a:bodyPr>
          <a:lstStyle/>
          <a:p>
            <a:pPr algn="ctr">
              <a:spcBef>
                <a:spcPts val="700"/>
              </a:spcBef>
              <a:spcAft>
                <a:spcPts val="500"/>
              </a:spcAft>
            </a:pPr>
            <a:r>
              <a:rPr lang="de-AT" sz="1400" dirty="0">
                <a:solidFill>
                  <a:srgbClr val="FFFFFF"/>
                </a:solidFill>
                <a:effectLst/>
                <a:latin typeface="Arial Black"/>
                <a:ea typeface="Times New Roman"/>
                <a:cs typeface="Times New Roman"/>
              </a:rPr>
              <a:t>Anbahnung</a:t>
            </a:r>
            <a:endParaRPr lang="en-US" sz="1800" dirty="0">
              <a:effectLst/>
              <a:latin typeface="Arial"/>
              <a:ea typeface="Times New Roman"/>
              <a:cs typeface="Times New Roman"/>
            </a:endParaRPr>
          </a:p>
        </p:txBody>
      </p:sp>
      <p:cxnSp>
        <p:nvCxnSpPr>
          <p:cNvPr id="9" name="Gerade Verbindung mit Pfeil 8">
            <a:extLst>
              <a:ext uri="{C183D7F6-B498-43B3-948B-1728B52AA6E4}">
                <adec:decorative xmlns:adec="http://schemas.microsoft.com/office/drawing/2017/decorative" val="1"/>
              </a:ext>
            </a:extLst>
          </p:cNvPr>
          <p:cNvCxnSpPr>
            <a:stCxn id="8" idx="22"/>
            <a:endCxn id="10" idx="0"/>
          </p:cNvCxnSpPr>
          <p:nvPr/>
        </p:nvCxnSpPr>
        <p:spPr>
          <a:xfrm>
            <a:off x="6732173" y="2350945"/>
            <a:ext cx="758177" cy="404879"/>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Freihandform 9">
            <a:extLst>
              <a:ext uri="{C183D7F6-B498-43B3-948B-1728B52AA6E4}">
                <adec:decorative xmlns:adec="http://schemas.microsoft.com/office/drawing/2017/decorative" val="1"/>
              </a:ext>
            </a:extLst>
          </p:cNvPr>
          <p:cNvSpPr>
            <a:spLocks/>
          </p:cNvSpPr>
          <p:nvPr/>
        </p:nvSpPr>
        <p:spPr bwMode="auto">
          <a:xfrm>
            <a:off x="6843621" y="2753967"/>
            <a:ext cx="1437523" cy="738310"/>
          </a:xfrm>
          <a:custGeom>
            <a:avLst/>
            <a:gdLst>
              <a:gd name="T0" fmla="*/ 826 w 1836"/>
              <a:gd name="T1" fmla="*/ 3 h 1192"/>
              <a:gd name="T2" fmla="*/ 691 w 1836"/>
              <a:gd name="T3" fmla="*/ 21 h 1192"/>
              <a:gd name="T4" fmla="*/ 561 w 1836"/>
              <a:gd name="T5" fmla="*/ 48 h 1192"/>
              <a:gd name="T6" fmla="*/ 443 w 1836"/>
              <a:gd name="T7" fmla="*/ 86 h 1192"/>
              <a:gd name="T8" fmla="*/ 334 w 1836"/>
              <a:gd name="T9" fmla="*/ 137 h 1192"/>
              <a:gd name="T10" fmla="*/ 238 w 1836"/>
              <a:gd name="T11" fmla="*/ 196 h 1192"/>
              <a:gd name="T12" fmla="*/ 158 w 1836"/>
              <a:gd name="T13" fmla="*/ 264 h 1192"/>
              <a:gd name="T14" fmla="*/ 92 w 1836"/>
              <a:gd name="T15" fmla="*/ 338 h 1192"/>
              <a:gd name="T16" fmla="*/ 43 w 1836"/>
              <a:gd name="T17" fmla="*/ 418 h 1192"/>
              <a:gd name="T18" fmla="*/ 11 w 1836"/>
              <a:gd name="T19" fmla="*/ 504 h 1192"/>
              <a:gd name="T20" fmla="*/ 0 w 1836"/>
              <a:gd name="T21" fmla="*/ 596 h 1192"/>
              <a:gd name="T22" fmla="*/ 11 w 1836"/>
              <a:gd name="T23" fmla="*/ 688 h 1192"/>
              <a:gd name="T24" fmla="*/ 43 w 1836"/>
              <a:gd name="T25" fmla="*/ 774 h 1192"/>
              <a:gd name="T26" fmla="*/ 92 w 1836"/>
              <a:gd name="T27" fmla="*/ 854 h 1192"/>
              <a:gd name="T28" fmla="*/ 158 w 1836"/>
              <a:gd name="T29" fmla="*/ 928 h 1192"/>
              <a:gd name="T30" fmla="*/ 238 w 1836"/>
              <a:gd name="T31" fmla="*/ 996 h 1192"/>
              <a:gd name="T32" fmla="*/ 334 w 1836"/>
              <a:gd name="T33" fmla="*/ 1056 h 1192"/>
              <a:gd name="T34" fmla="*/ 443 w 1836"/>
              <a:gd name="T35" fmla="*/ 1106 h 1192"/>
              <a:gd name="T36" fmla="*/ 561 w 1836"/>
              <a:gd name="T37" fmla="*/ 1145 h 1192"/>
              <a:gd name="T38" fmla="*/ 691 w 1836"/>
              <a:gd name="T39" fmla="*/ 1174 h 1192"/>
              <a:gd name="T40" fmla="*/ 826 w 1836"/>
              <a:gd name="T41" fmla="*/ 1189 h 1192"/>
              <a:gd name="T42" fmla="*/ 967 w 1836"/>
              <a:gd name="T43" fmla="*/ 1192 h 1192"/>
              <a:gd name="T44" fmla="*/ 1105 w 1836"/>
              <a:gd name="T45" fmla="*/ 1180 h 1192"/>
              <a:gd name="T46" fmla="*/ 1235 w 1836"/>
              <a:gd name="T47" fmla="*/ 1157 h 1192"/>
              <a:gd name="T48" fmla="*/ 1356 w 1836"/>
              <a:gd name="T49" fmla="*/ 1121 h 1192"/>
              <a:gd name="T50" fmla="*/ 1468 w 1836"/>
              <a:gd name="T51" fmla="*/ 1074 h 1192"/>
              <a:gd name="T52" fmla="*/ 1569 w 1836"/>
              <a:gd name="T53" fmla="*/ 1017 h 1192"/>
              <a:gd name="T54" fmla="*/ 1655 w 1836"/>
              <a:gd name="T55" fmla="*/ 952 h 1192"/>
              <a:gd name="T56" fmla="*/ 1727 w 1836"/>
              <a:gd name="T57" fmla="*/ 881 h 1192"/>
              <a:gd name="T58" fmla="*/ 1782 w 1836"/>
              <a:gd name="T59" fmla="*/ 801 h 1192"/>
              <a:gd name="T60" fmla="*/ 1819 w 1836"/>
              <a:gd name="T61" fmla="*/ 715 h 1192"/>
              <a:gd name="T62" fmla="*/ 1836 w 1836"/>
              <a:gd name="T63" fmla="*/ 626 h 1192"/>
              <a:gd name="T64" fmla="*/ 1833 w 1836"/>
              <a:gd name="T65" fmla="*/ 534 h 1192"/>
              <a:gd name="T66" fmla="*/ 1808 w 1836"/>
              <a:gd name="T67" fmla="*/ 448 h 1192"/>
              <a:gd name="T68" fmla="*/ 1764 w 1836"/>
              <a:gd name="T69" fmla="*/ 365 h 1192"/>
              <a:gd name="T70" fmla="*/ 1704 w 1836"/>
              <a:gd name="T71" fmla="*/ 288 h 1192"/>
              <a:gd name="T72" fmla="*/ 1629 w 1836"/>
              <a:gd name="T73" fmla="*/ 217 h 1192"/>
              <a:gd name="T74" fmla="*/ 1537 w 1836"/>
              <a:gd name="T75" fmla="*/ 154 h 1192"/>
              <a:gd name="T76" fmla="*/ 1433 w 1836"/>
              <a:gd name="T77" fmla="*/ 104 h 1192"/>
              <a:gd name="T78" fmla="*/ 1318 w 1836"/>
              <a:gd name="T79" fmla="*/ 60 h 1192"/>
              <a:gd name="T80" fmla="*/ 1191 w 1836"/>
              <a:gd name="T81" fmla="*/ 27 h 1192"/>
              <a:gd name="T82" fmla="*/ 1059 w 1836"/>
              <a:gd name="T83" fmla="*/ 9 h 1192"/>
              <a:gd name="T84" fmla="*/ 918 w 1836"/>
              <a:gd name="T8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192">
                <a:moveTo>
                  <a:pt x="918" y="0"/>
                </a:moveTo>
                <a:lnTo>
                  <a:pt x="872" y="3"/>
                </a:lnTo>
                <a:lnTo>
                  <a:pt x="826" y="3"/>
                </a:lnTo>
                <a:lnTo>
                  <a:pt x="780" y="9"/>
                </a:lnTo>
                <a:lnTo>
                  <a:pt x="734" y="12"/>
                </a:lnTo>
                <a:lnTo>
                  <a:pt x="691" y="21"/>
                </a:lnTo>
                <a:lnTo>
                  <a:pt x="644" y="27"/>
                </a:lnTo>
                <a:lnTo>
                  <a:pt x="604" y="36"/>
                </a:lnTo>
                <a:lnTo>
                  <a:pt x="561" y="48"/>
                </a:lnTo>
                <a:lnTo>
                  <a:pt x="521" y="60"/>
                </a:lnTo>
                <a:lnTo>
                  <a:pt x="480" y="71"/>
                </a:lnTo>
                <a:lnTo>
                  <a:pt x="443" y="86"/>
                </a:lnTo>
                <a:lnTo>
                  <a:pt x="405" y="104"/>
                </a:lnTo>
                <a:lnTo>
                  <a:pt x="368" y="119"/>
                </a:lnTo>
                <a:lnTo>
                  <a:pt x="334" y="137"/>
                </a:lnTo>
                <a:lnTo>
                  <a:pt x="302" y="154"/>
                </a:lnTo>
                <a:lnTo>
                  <a:pt x="270" y="175"/>
                </a:lnTo>
                <a:lnTo>
                  <a:pt x="238" y="196"/>
                </a:lnTo>
                <a:lnTo>
                  <a:pt x="210" y="217"/>
                </a:lnTo>
                <a:lnTo>
                  <a:pt x="184" y="240"/>
                </a:lnTo>
                <a:lnTo>
                  <a:pt x="158" y="264"/>
                </a:lnTo>
                <a:lnTo>
                  <a:pt x="132" y="288"/>
                </a:lnTo>
                <a:lnTo>
                  <a:pt x="112" y="312"/>
                </a:lnTo>
                <a:lnTo>
                  <a:pt x="92" y="338"/>
                </a:lnTo>
                <a:lnTo>
                  <a:pt x="72" y="365"/>
                </a:lnTo>
                <a:lnTo>
                  <a:pt x="57" y="392"/>
                </a:lnTo>
                <a:lnTo>
                  <a:pt x="43" y="418"/>
                </a:lnTo>
                <a:lnTo>
                  <a:pt x="28" y="448"/>
                </a:lnTo>
                <a:lnTo>
                  <a:pt x="20" y="478"/>
                </a:lnTo>
                <a:lnTo>
                  <a:pt x="11" y="504"/>
                </a:lnTo>
                <a:lnTo>
                  <a:pt x="5" y="534"/>
                </a:lnTo>
                <a:lnTo>
                  <a:pt x="2" y="567"/>
                </a:lnTo>
                <a:lnTo>
                  <a:pt x="0" y="596"/>
                </a:lnTo>
                <a:lnTo>
                  <a:pt x="2" y="626"/>
                </a:lnTo>
                <a:lnTo>
                  <a:pt x="5" y="658"/>
                </a:lnTo>
                <a:lnTo>
                  <a:pt x="11" y="688"/>
                </a:lnTo>
                <a:lnTo>
                  <a:pt x="20" y="718"/>
                </a:lnTo>
                <a:lnTo>
                  <a:pt x="28" y="744"/>
                </a:lnTo>
                <a:lnTo>
                  <a:pt x="43" y="774"/>
                </a:lnTo>
                <a:lnTo>
                  <a:pt x="57" y="801"/>
                </a:lnTo>
                <a:lnTo>
                  <a:pt x="72" y="827"/>
                </a:lnTo>
                <a:lnTo>
                  <a:pt x="92" y="854"/>
                </a:lnTo>
                <a:lnTo>
                  <a:pt x="112" y="881"/>
                </a:lnTo>
                <a:lnTo>
                  <a:pt x="132" y="905"/>
                </a:lnTo>
                <a:lnTo>
                  <a:pt x="158" y="928"/>
                </a:lnTo>
                <a:lnTo>
                  <a:pt x="184" y="952"/>
                </a:lnTo>
                <a:lnTo>
                  <a:pt x="210" y="976"/>
                </a:lnTo>
                <a:lnTo>
                  <a:pt x="238" y="996"/>
                </a:lnTo>
                <a:lnTo>
                  <a:pt x="270" y="1017"/>
                </a:lnTo>
                <a:lnTo>
                  <a:pt x="302" y="1038"/>
                </a:lnTo>
                <a:lnTo>
                  <a:pt x="334" y="1056"/>
                </a:lnTo>
                <a:lnTo>
                  <a:pt x="368" y="1074"/>
                </a:lnTo>
                <a:lnTo>
                  <a:pt x="405" y="1091"/>
                </a:lnTo>
                <a:lnTo>
                  <a:pt x="443" y="1106"/>
                </a:lnTo>
                <a:lnTo>
                  <a:pt x="480" y="1121"/>
                </a:lnTo>
                <a:lnTo>
                  <a:pt x="521" y="1133"/>
                </a:lnTo>
                <a:lnTo>
                  <a:pt x="561" y="1145"/>
                </a:lnTo>
                <a:lnTo>
                  <a:pt x="604" y="1157"/>
                </a:lnTo>
                <a:lnTo>
                  <a:pt x="644" y="1165"/>
                </a:lnTo>
                <a:lnTo>
                  <a:pt x="691" y="1174"/>
                </a:lnTo>
                <a:lnTo>
                  <a:pt x="734" y="1180"/>
                </a:lnTo>
                <a:lnTo>
                  <a:pt x="780" y="1186"/>
                </a:lnTo>
                <a:lnTo>
                  <a:pt x="826" y="1189"/>
                </a:lnTo>
                <a:lnTo>
                  <a:pt x="872" y="1192"/>
                </a:lnTo>
                <a:lnTo>
                  <a:pt x="918" y="1192"/>
                </a:lnTo>
                <a:lnTo>
                  <a:pt x="967" y="1192"/>
                </a:lnTo>
                <a:lnTo>
                  <a:pt x="1013" y="1189"/>
                </a:lnTo>
                <a:lnTo>
                  <a:pt x="1059" y="1186"/>
                </a:lnTo>
                <a:lnTo>
                  <a:pt x="1105" y="1180"/>
                </a:lnTo>
                <a:lnTo>
                  <a:pt x="1148" y="1174"/>
                </a:lnTo>
                <a:lnTo>
                  <a:pt x="1191" y="1165"/>
                </a:lnTo>
                <a:lnTo>
                  <a:pt x="1235" y="1157"/>
                </a:lnTo>
                <a:lnTo>
                  <a:pt x="1278" y="1145"/>
                </a:lnTo>
                <a:lnTo>
                  <a:pt x="1318" y="1133"/>
                </a:lnTo>
                <a:lnTo>
                  <a:pt x="1356" y="1121"/>
                </a:lnTo>
                <a:lnTo>
                  <a:pt x="1396" y="1106"/>
                </a:lnTo>
                <a:lnTo>
                  <a:pt x="1433" y="1091"/>
                </a:lnTo>
                <a:lnTo>
                  <a:pt x="1468" y="1074"/>
                </a:lnTo>
                <a:lnTo>
                  <a:pt x="1502" y="1056"/>
                </a:lnTo>
                <a:lnTo>
                  <a:pt x="1537" y="1038"/>
                </a:lnTo>
                <a:lnTo>
                  <a:pt x="1569" y="1017"/>
                </a:lnTo>
                <a:lnTo>
                  <a:pt x="1597" y="996"/>
                </a:lnTo>
                <a:lnTo>
                  <a:pt x="1629" y="976"/>
                </a:lnTo>
                <a:lnTo>
                  <a:pt x="1655" y="952"/>
                </a:lnTo>
                <a:lnTo>
                  <a:pt x="1681" y="928"/>
                </a:lnTo>
                <a:lnTo>
                  <a:pt x="1704" y="905"/>
                </a:lnTo>
                <a:lnTo>
                  <a:pt x="1727" y="881"/>
                </a:lnTo>
                <a:lnTo>
                  <a:pt x="1747" y="854"/>
                </a:lnTo>
                <a:lnTo>
                  <a:pt x="1764" y="827"/>
                </a:lnTo>
                <a:lnTo>
                  <a:pt x="1782" y="801"/>
                </a:lnTo>
                <a:lnTo>
                  <a:pt x="1796" y="774"/>
                </a:lnTo>
                <a:lnTo>
                  <a:pt x="1808" y="744"/>
                </a:lnTo>
                <a:lnTo>
                  <a:pt x="1819" y="715"/>
                </a:lnTo>
                <a:lnTo>
                  <a:pt x="1828" y="688"/>
                </a:lnTo>
                <a:lnTo>
                  <a:pt x="1833" y="658"/>
                </a:lnTo>
                <a:lnTo>
                  <a:pt x="1836" y="626"/>
                </a:lnTo>
                <a:lnTo>
                  <a:pt x="1836" y="596"/>
                </a:lnTo>
                <a:lnTo>
                  <a:pt x="1836" y="567"/>
                </a:lnTo>
                <a:lnTo>
                  <a:pt x="1833" y="534"/>
                </a:lnTo>
                <a:lnTo>
                  <a:pt x="1828" y="504"/>
                </a:lnTo>
                <a:lnTo>
                  <a:pt x="1819" y="478"/>
                </a:lnTo>
                <a:lnTo>
                  <a:pt x="1808" y="448"/>
                </a:lnTo>
                <a:lnTo>
                  <a:pt x="1796" y="418"/>
                </a:lnTo>
                <a:lnTo>
                  <a:pt x="1782" y="392"/>
                </a:lnTo>
                <a:lnTo>
                  <a:pt x="1764" y="365"/>
                </a:lnTo>
                <a:lnTo>
                  <a:pt x="1747" y="338"/>
                </a:lnTo>
                <a:lnTo>
                  <a:pt x="1727" y="312"/>
                </a:lnTo>
                <a:lnTo>
                  <a:pt x="1704" y="288"/>
                </a:lnTo>
                <a:lnTo>
                  <a:pt x="1681" y="264"/>
                </a:lnTo>
                <a:lnTo>
                  <a:pt x="1655" y="240"/>
                </a:lnTo>
                <a:lnTo>
                  <a:pt x="1629" y="217"/>
                </a:lnTo>
                <a:lnTo>
                  <a:pt x="1597" y="196"/>
                </a:lnTo>
                <a:lnTo>
                  <a:pt x="1569" y="175"/>
                </a:lnTo>
                <a:lnTo>
                  <a:pt x="1537" y="154"/>
                </a:lnTo>
                <a:lnTo>
                  <a:pt x="1502" y="137"/>
                </a:lnTo>
                <a:lnTo>
                  <a:pt x="1468" y="119"/>
                </a:lnTo>
                <a:lnTo>
                  <a:pt x="1433" y="104"/>
                </a:lnTo>
                <a:lnTo>
                  <a:pt x="1396" y="86"/>
                </a:lnTo>
                <a:lnTo>
                  <a:pt x="1356" y="71"/>
                </a:lnTo>
                <a:lnTo>
                  <a:pt x="1318" y="60"/>
                </a:lnTo>
                <a:lnTo>
                  <a:pt x="1278" y="48"/>
                </a:lnTo>
                <a:lnTo>
                  <a:pt x="1235" y="36"/>
                </a:lnTo>
                <a:lnTo>
                  <a:pt x="1191" y="27"/>
                </a:lnTo>
                <a:lnTo>
                  <a:pt x="1148" y="21"/>
                </a:lnTo>
                <a:lnTo>
                  <a:pt x="1105" y="12"/>
                </a:lnTo>
                <a:lnTo>
                  <a:pt x="1059" y="9"/>
                </a:lnTo>
                <a:lnTo>
                  <a:pt x="1013" y="3"/>
                </a:lnTo>
                <a:lnTo>
                  <a:pt x="967" y="3"/>
                </a:lnTo>
                <a:lnTo>
                  <a:pt x="918" y="0"/>
                </a:lnTo>
              </a:path>
            </a:pathLst>
          </a:custGeom>
          <a:solidFill>
            <a:srgbClr val="7030A0"/>
          </a:solidFill>
          <a:ln w="9525">
            <a:solidFill>
              <a:srgbClr val="7030A0"/>
            </a:solidFill>
            <a:round/>
            <a:headEnd/>
            <a:tailEnd/>
          </a:ln>
          <a:effectLst/>
          <a:extLst/>
        </p:spPr>
        <p:txBody>
          <a:bodyPr rot="0" vert="horz" wrap="square" lIns="91440" tIns="252000" rIns="91440" bIns="45720" anchor="t" anchorCtr="0" upright="1">
            <a:noAutofit/>
          </a:bodyPr>
          <a:lstStyle/>
          <a:p>
            <a:pPr algn="ctr">
              <a:spcBef>
                <a:spcPts val="700"/>
              </a:spcBef>
              <a:spcAft>
                <a:spcPts val="500"/>
              </a:spcAft>
            </a:pPr>
            <a:r>
              <a:rPr lang="de-AT" sz="1400" dirty="0">
                <a:solidFill>
                  <a:srgbClr val="FFFFFF"/>
                </a:solidFill>
                <a:effectLst/>
                <a:latin typeface="Arial Black"/>
                <a:ea typeface="Times New Roman"/>
                <a:cs typeface="Times New Roman"/>
              </a:rPr>
              <a:t>Planung</a:t>
            </a:r>
            <a:endParaRPr lang="en-US" sz="1800" dirty="0">
              <a:effectLst/>
              <a:latin typeface="Arial"/>
              <a:ea typeface="Times New Roman"/>
              <a:cs typeface="Times New Roman"/>
            </a:endParaRPr>
          </a:p>
        </p:txBody>
      </p:sp>
      <p:cxnSp>
        <p:nvCxnSpPr>
          <p:cNvPr id="12" name="Gerade Verbindung mit Pfeil 11">
            <a:extLst>
              <a:ext uri="{C183D7F6-B498-43B3-948B-1728B52AA6E4}">
                <adec:decorative xmlns:adec="http://schemas.microsoft.com/office/drawing/2017/decorative" val="1"/>
              </a:ext>
            </a:extLst>
          </p:cNvPr>
          <p:cNvCxnSpPr>
            <a:stCxn id="10" idx="17"/>
            <a:endCxn id="11" idx="42"/>
          </p:cNvCxnSpPr>
          <p:nvPr/>
        </p:nvCxnSpPr>
        <p:spPr>
          <a:xfrm flipH="1">
            <a:off x="6586403" y="3439009"/>
            <a:ext cx="604071" cy="514648"/>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Freihandform 12">
            <a:extLst>
              <a:ext uri="{C183D7F6-B498-43B3-948B-1728B52AA6E4}">
                <adec:decorative xmlns:adec="http://schemas.microsoft.com/office/drawing/2017/decorative" val="1"/>
              </a:ext>
            </a:extLst>
          </p:cNvPr>
          <p:cNvSpPr>
            <a:spLocks/>
          </p:cNvSpPr>
          <p:nvPr/>
        </p:nvSpPr>
        <p:spPr bwMode="auto">
          <a:xfrm>
            <a:off x="7847387" y="3953658"/>
            <a:ext cx="1428967" cy="738310"/>
          </a:xfrm>
          <a:custGeom>
            <a:avLst/>
            <a:gdLst>
              <a:gd name="T0" fmla="*/ 826 w 1836"/>
              <a:gd name="T1" fmla="*/ 3 h 1192"/>
              <a:gd name="T2" fmla="*/ 691 w 1836"/>
              <a:gd name="T3" fmla="*/ 21 h 1192"/>
              <a:gd name="T4" fmla="*/ 561 w 1836"/>
              <a:gd name="T5" fmla="*/ 48 h 1192"/>
              <a:gd name="T6" fmla="*/ 443 w 1836"/>
              <a:gd name="T7" fmla="*/ 86 h 1192"/>
              <a:gd name="T8" fmla="*/ 334 w 1836"/>
              <a:gd name="T9" fmla="*/ 137 h 1192"/>
              <a:gd name="T10" fmla="*/ 238 w 1836"/>
              <a:gd name="T11" fmla="*/ 196 h 1192"/>
              <a:gd name="T12" fmla="*/ 158 w 1836"/>
              <a:gd name="T13" fmla="*/ 264 h 1192"/>
              <a:gd name="T14" fmla="*/ 92 w 1836"/>
              <a:gd name="T15" fmla="*/ 338 h 1192"/>
              <a:gd name="T16" fmla="*/ 43 w 1836"/>
              <a:gd name="T17" fmla="*/ 418 h 1192"/>
              <a:gd name="T18" fmla="*/ 11 w 1836"/>
              <a:gd name="T19" fmla="*/ 504 h 1192"/>
              <a:gd name="T20" fmla="*/ 0 w 1836"/>
              <a:gd name="T21" fmla="*/ 596 h 1192"/>
              <a:gd name="T22" fmla="*/ 11 w 1836"/>
              <a:gd name="T23" fmla="*/ 688 h 1192"/>
              <a:gd name="T24" fmla="*/ 43 w 1836"/>
              <a:gd name="T25" fmla="*/ 774 h 1192"/>
              <a:gd name="T26" fmla="*/ 92 w 1836"/>
              <a:gd name="T27" fmla="*/ 854 h 1192"/>
              <a:gd name="T28" fmla="*/ 158 w 1836"/>
              <a:gd name="T29" fmla="*/ 928 h 1192"/>
              <a:gd name="T30" fmla="*/ 238 w 1836"/>
              <a:gd name="T31" fmla="*/ 996 h 1192"/>
              <a:gd name="T32" fmla="*/ 334 w 1836"/>
              <a:gd name="T33" fmla="*/ 1056 h 1192"/>
              <a:gd name="T34" fmla="*/ 443 w 1836"/>
              <a:gd name="T35" fmla="*/ 1106 h 1192"/>
              <a:gd name="T36" fmla="*/ 561 w 1836"/>
              <a:gd name="T37" fmla="*/ 1145 h 1192"/>
              <a:gd name="T38" fmla="*/ 691 w 1836"/>
              <a:gd name="T39" fmla="*/ 1174 h 1192"/>
              <a:gd name="T40" fmla="*/ 826 w 1836"/>
              <a:gd name="T41" fmla="*/ 1189 h 1192"/>
              <a:gd name="T42" fmla="*/ 967 w 1836"/>
              <a:gd name="T43" fmla="*/ 1192 h 1192"/>
              <a:gd name="T44" fmla="*/ 1105 w 1836"/>
              <a:gd name="T45" fmla="*/ 1180 h 1192"/>
              <a:gd name="T46" fmla="*/ 1235 w 1836"/>
              <a:gd name="T47" fmla="*/ 1157 h 1192"/>
              <a:gd name="T48" fmla="*/ 1356 w 1836"/>
              <a:gd name="T49" fmla="*/ 1121 h 1192"/>
              <a:gd name="T50" fmla="*/ 1468 w 1836"/>
              <a:gd name="T51" fmla="*/ 1074 h 1192"/>
              <a:gd name="T52" fmla="*/ 1569 w 1836"/>
              <a:gd name="T53" fmla="*/ 1017 h 1192"/>
              <a:gd name="T54" fmla="*/ 1655 w 1836"/>
              <a:gd name="T55" fmla="*/ 952 h 1192"/>
              <a:gd name="T56" fmla="*/ 1727 w 1836"/>
              <a:gd name="T57" fmla="*/ 881 h 1192"/>
              <a:gd name="T58" fmla="*/ 1782 w 1836"/>
              <a:gd name="T59" fmla="*/ 801 h 1192"/>
              <a:gd name="T60" fmla="*/ 1819 w 1836"/>
              <a:gd name="T61" fmla="*/ 715 h 1192"/>
              <a:gd name="T62" fmla="*/ 1836 w 1836"/>
              <a:gd name="T63" fmla="*/ 626 h 1192"/>
              <a:gd name="T64" fmla="*/ 1833 w 1836"/>
              <a:gd name="T65" fmla="*/ 534 h 1192"/>
              <a:gd name="T66" fmla="*/ 1808 w 1836"/>
              <a:gd name="T67" fmla="*/ 448 h 1192"/>
              <a:gd name="T68" fmla="*/ 1764 w 1836"/>
              <a:gd name="T69" fmla="*/ 365 h 1192"/>
              <a:gd name="T70" fmla="*/ 1704 w 1836"/>
              <a:gd name="T71" fmla="*/ 288 h 1192"/>
              <a:gd name="T72" fmla="*/ 1629 w 1836"/>
              <a:gd name="T73" fmla="*/ 217 h 1192"/>
              <a:gd name="T74" fmla="*/ 1537 w 1836"/>
              <a:gd name="T75" fmla="*/ 154 h 1192"/>
              <a:gd name="T76" fmla="*/ 1433 w 1836"/>
              <a:gd name="T77" fmla="*/ 104 h 1192"/>
              <a:gd name="T78" fmla="*/ 1318 w 1836"/>
              <a:gd name="T79" fmla="*/ 60 h 1192"/>
              <a:gd name="T80" fmla="*/ 1191 w 1836"/>
              <a:gd name="T81" fmla="*/ 27 h 1192"/>
              <a:gd name="T82" fmla="*/ 1059 w 1836"/>
              <a:gd name="T83" fmla="*/ 9 h 1192"/>
              <a:gd name="T84" fmla="*/ 918 w 1836"/>
              <a:gd name="T8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192">
                <a:moveTo>
                  <a:pt x="918" y="0"/>
                </a:moveTo>
                <a:lnTo>
                  <a:pt x="872" y="3"/>
                </a:lnTo>
                <a:lnTo>
                  <a:pt x="826" y="3"/>
                </a:lnTo>
                <a:lnTo>
                  <a:pt x="780" y="9"/>
                </a:lnTo>
                <a:lnTo>
                  <a:pt x="734" y="12"/>
                </a:lnTo>
                <a:lnTo>
                  <a:pt x="691" y="21"/>
                </a:lnTo>
                <a:lnTo>
                  <a:pt x="644" y="27"/>
                </a:lnTo>
                <a:lnTo>
                  <a:pt x="604" y="36"/>
                </a:lnTo>
                <a:lnTo>
                  <a:pt x="561" y="48"/>
                </a:lnTo>
                <a:lnTo>
                  <a:pt x="521" y="60"/>
                </a:lnTo>
                <a:lnTo>
                  <a:pt x="480" y="71"/>
                </a:lnTo>
                <a:lnTo>
                  <a:pt x="443" y="86"/>
                </a:lnTo>
                <a:lnTo>
                  <a:pt x="405" y="104"/>
                </a:lnTo>
                <a:lnTo>
                  <a:pt x="368" y="119"/>
                </a:lnTo>
                <a:lnTo>
                  <a:pt x="334" y="137"/>
                </a:lnTo>
                <a:lnTo>
                  <a:pt x="302" y="154"/>
                </a:lnTo>
                <a:lnTo>
                  <a:pt x="270" y="175"/>
                </a:lnTo>
                <a:lnTo>
                  <a:pt x="238" y="196"/>
                </a:lnTo>
                <a:lnTo>
                  <a:pt x="210" y="217"/>
                </a:lnTo>
                <a:lnTo>
                  <a:pt x="184" y="240"/>
                </a:lnTo>
                <a:lnTo>
                  <a:pt x="158" y="264"/>
                </a:lnTo>
                <a:lnTo>
                  <a:pt x="132" y="288"/>
                </a:lnTo>
                <a:lnTo>
                  <a:pt x="112" y="312"/>
                </a:lnTo>
                <a:lnTo>
                  <a:pt x="92" y="338"/>
                </a:lnTo>
                <a:lnTo>
                  <a:pt x="72" y="365"/>
                </a:lnTo>
                <a:lnTo>
                  <a:pt x="57" y="392"/>
                </a:lnTo>
                <a:lnTo>
                  <a:pt x="43" y="418"/>
                </a:lnTo>
                <a:lnTo>
                  <a:pt x="28" y="448"/>
                </a:lnTo>
                <a:lnTo>
                  <a:pt x="20" y="478"/>
                </a:lnTo>
                <a:lnTo>
                  <a:pt x="11" y="504"/>
                </a:lnTo>
                <a:lnTo>
                  <a:pt x="5" y="534"/>
                </a:lnTo>
                <a:lnTo>
                  <a:pt x="2" y="567"/>
                </a:lnTo>
                <a:lnTo>
                  <a:pt x="0" y="596"/>
                </a:lnTo>
                <a:lnTo>
                  <a:pt x="2" y="626"/>
                </a:lnTo>
                <a:lnTo>
                  <a:pt x="5" y="658"/>
                </a:lnTo>
                <a:lnTo>
                  <a:pt x="11" y="688"/>
                </a:lnTo>
                <a:lnTo>
                  <a:pt x="20" y="718"/>
                </a:lnTo>
                <a:lnTo>
                  <a:pt x="28" y="744"/>
                </a:lnTo>
                <a:lnTo>
                  <a:pt x="43" y="774"/>
                </a:lnTo>
                <a:lnTo>
                  <a:pt x="57" y="801"/>
                </a:lnTo>
                <a:lnTo>
                  <a:pt x="72" y="827"/>
                </a:lnTo>
                <a:lnTo>
                  <a:pt x="92" y="854"/>
                </a:lnTo>
                <a:lnTo>
                  <a:pt x="112" y="881"/>
                </a:lnTo>
                <a:lnTo>
                  <a:pt x="132" y="905"/>
                </a:lnTo>
                <a:lnTo>
                  <a:pt x="158" y="928"/>
                </a:lnTo>
                <a:lnTo>
                  <a:pt x="184" y="952"/>
                </a:lnTo>
                <a:lnTo>
                  <a:pt x="210" y="976"/>
                </a:lnTo>
                <a:lnTo>
                  <a:pt x="238" y="996"/>
                </a:lnTo>
                <a:lnTo>
                  <a:pt x="270" y="1017"/>
                </a:lnTo>
                <a:lnTo>
                  <a:pt x="302" y="1038"/>
                </a:lnTo>
                <a:lnTo>
                  <a:pt x="334" y="1056"/>
                </a:lnTo>
                <a:lnTo>
                  <a:pt x="368" y="1074"/>
                </a:lnTo>
                <a:lnTo>
                  <a:pt x="405" y="1091"/>
                </a:lnTo>
                <a:lnTo>
                  <a:pt x="443" y="1106"/>
                </a:lnTo>
                <a:lnTo>
                  <a:pt x="480" y="1121"/>
                </a:lnTo>
                <a:lnTo>
                  <a:pt x="521" y="1133"/>
                </a:lnTo>
                <a:lnTo>
                  <a:pt x="561" y="1145"/>
                </a:lnTo>
                <a:lnTo>
                  <a:pt x="604" y="1157"/>
                </a:lnTo>
                <a:lnTo>
                  <a:pt x="644" y="1165"/>
                </a:lnTo>
                <a:lnTo>
                  <a:pt x="691" y="1174"/>
                </a:lnTo>
                <a:lnTo>
                  <a:pt x="734" y="1180"/>
                </a:lnTo>
                <a:lnTo>
                  <a:pt x="780" y="1186"/>
                </a:lnTo>
                <a:lnTo>
                  <a:pt x="826" y="1189"/>
                </a:lnTo>
                <a:lnTo>
                  <a:pt x="872" y="1192"/>
                </a:lnTo>
                <a:lnTo>
                  <a:pt x="918" y="1192"/>
                </a:lnTo>
                <a:lnTo>
                  <a:pt x="967" y="1192"/>
                </a:lnTo>
                <a:lnTo>
                  <a:pt x="1013" y="1189"/>
                </a:lnTo>
                <a:lnTo>
                  <a:pt x="1059" y="1186"/>
                </a:lnTo>
                <a:lnTo>
                  <a:pt x="1105" y="1180"/>
                </a:lnTo>
                <a:lnTo>
                  <a:pt x="1148" y="1174"/>
                </a:lnTo>
                <a:lnTo>
                  <a:pt x="1191" y="1165"/>
                </a:lnTo>
                <a:lnTo>
                  <a:pt x="1235" y="1157"/>
                </a:lnTo>
                <a:lnTo>
                  <a:pt x="1278" y="1145"/>
                </a:lnTo>
                <a:lnTo>
                  <a:pt x="1318" y="1133"/>
                </a:lnTo>
                <a:lnTo>
                  <a:pt x="1356" y="1121"/>
                </a:lnTo>
                <a:lnTo>
                  <a:pt x="1396" y="1106"/>
                </a:lnTo>
                <a:lnTo>
                  <a:pt x="1433" y="1091"/>
                </a:lnTo>
                <a:lnTo>
                  <a:pt x="1468" y="1074"/>
                </a:lnTo>
                <a:lnTo>
                  <a:pt x="1502" y="1056"/>
                </a:lnTo>
                <a:lnTo>
                  <a:pt x="1537" y="1038"/>
                </a:lnTo>
                <a:lnTo>
                  <a:pt x="1569" y="1017"/>
                </a:lnTo>
                <a:lnTo>
                  <a:pt x="1597" y="996"/>
                </a:lnTo>
                <a:lnTo>
                  <a:pt x="1629" y="976"/>
                </a:lnTo>
                <a:lnTo>
                  <a:pt x="1655" y="952"/>
                </a:lnTo>
                <a:lnTo>
                  <a:pt x="1681" y="928"/>
                </a:lnTo>
                <a:lnTo>
                  <a:pt x="1704" y="905"/>
                </a:lnTo>
                <a:lnTo>
                  <a:pt x="1727" y="881"/>
                </a:lnTo>
                <a:lnTo>
                  <a:pt x="1747" y="854"/>
                </a:lnTo>
                <a:lnTo>
                  <a:pt x="1764" y="827"/>
                </a:lnTo>
                <a:lnTo>
                  <a:pt x="1782" y="801"/>
                </a:lnTo>
                <a:lnTo>
                  <a:pt x="1796" y="774"/>
                </a:lnTo>
                <a:lnTo>
                  <a:pt x="1808" y="744"/>
                </a:lnTo>
                <a:lnTo>
                  <a:pt x="1819" y="715"/>
                </a:lnTo>
                <a:lnTo>
                  <a:pt x="1828" y="688"/>
                </a:lnTo>
                <a:lnTo>
                  <a:pt x="1833" y="658"/>
                </a:lnTo>
                <a:lnTo>
                  <a:pt x="1836" y="626"/>
                </a:lnTo>
                <a:lnTo>
                  <a:pt x="1836" y="596"/>
                </a:lnTo>
                <a:lnTo>
                  <a:pt x="1836" y="567"/>
                </a:lnTo>
                <a:lnTo>
                  <a:pt x="1833" y="534"/>
                </a:lnTo>
                <a:lnTo>
                  <a:pt x="1828" y="504"/>
                </a:lnTo>
                <a:lnTo>
                  <a:pt x="1819" y="478"/>
                </a:lnTo>
                <a:lnTo>
                  <a:pt x="1808" y="448"/>
                </a:lnTo>
                <a:lnTo>
                  <a:pt x="1796" y="418"/>
                </a:lnTo>
                <a:lnTo>
                  <a:pt x="1782" y="392"/>
                </a:lnTo>
                <a:lnTo>
                  <a:pt x="1764" y="365"/>
                </a:lnTo>
                <a:lnTo>
                  <a:pt x="1747" y="338"/>
                </a:lnTo>
                <a:lnTo>
                  <a:pt x="1727" y="312"/>
                </a:lnTo>
                <a:lnTo>
                  <a:pt x="1704" y="288"/>
                </a:lnTo>
                <a:lnTo>
                  <a:pt x="1681" y="264"/>
                </a:lnTo>
                <a:lnTo>
                  <a:pt x="1655" y="240"/>
                </a:lnTo>
                <a:lnTo>
                  <a:pt x="1629" y="217"/>
                </a:lnTo>
                <a:lnTo>
                  <a:pt x="1597" y="196"/>
                </a:lnTo>
                <a:lnTo>
                  <a:pt x="1569" y="175"/>
                </a:lnTo>
                <a:lnTo>
                  <a:pt x="1537" y="154"/>
                </a:lnTo>
                <a:lnTo>
                  <a:pt x="1502" y="137"/>
                </a:lnTo>
                <a:lnTo>
                  <a:pt x="1468" y="119"/>
                </a:lnTo>
                <a:lnTo>
                  <a:pt x="1433" y="104"/>
                </a:lnTo>
                <a:lnTo>
                  <a:pt x="1396" y="86"/>
                </a:lnTo>
                <a:lnTo>
                  <a:pt x="1356" y="71"/>
                </a:lnTo>
                <a:lnTo>
                  <a:pt x="1318" y="60"/>
                </a:lnTo>
                <a:lnTo>
                  <a:pt x="1278" y="48"/>
                </a:lnTo>
                <a:lnTo>
                  <a:pt x="1235" y="36"/>
                </a:lnTo>
                <a:lnTo>
                  <a:pt x="1191" y="27"/>
                </a:lnTo>
                <a:lnTo>
                  <a:pt x="1148" y="21"/>
                </a:lnTo>
                <a:lnTo>
                  <a:pt x="1105" y="12"/>
                </a:lnTo>
                <a:lnTo>
                  <a:pt x="1059" y="9"/>
                </a:lnTo>
                <a:lnTo>
                  <a:pt x="1013" y="3"/>
                </a:lnTo>
                <a:lnTo>
                  <a:pt x="967" y="3"/>
                </a:lnTo>
                <a:lnTo>
                  <a:pt x="918" y="0"/>
                </a:lnTo>
              </a:path>
            </a:pathLst>
          </a:custGeom>
          <a:solidFill>
            <a:srgbClr val="7030A0"/>
          </a:solidFill>
          <a:ln w="9525">
            <a:solidFill>
              <a:srgbClr val="7030A0"/>
            </a:solidFill>
            <a:round/>
            <a:headEnd/>
            <a:tailEnd/>
          </a:ln>
          <a:effectLst/>
          <a:extLst/>
        </p:spPr>
        <p:txBody>
          <a:bodyPr rot="0" vert="horz" wrap="square" lIns="91440" tIns="252000" rIns="91440" bIns="45720" anchor="t" anchorCtr="0" upright="1">
            <a:noAutofit/>
          </a:bodyPr>
          <a:lstStyle/>
          <a:p>
            <a:pPr algn="ctr">
              <a:spcBef>
                <a:spcPts val="700"/>
              </a:spcBef>
              <a:spcAft>
                <a:spcPts val="500"/>
              </a:spcAft>
            </a:pPr>
            <a:r>
              <a:rPr lang="de-AT" sz="1400" dirty="0">
                <a:solidFill>
                  <a:srgbClr val="FFFFFF"/>
                </a:solidFill>
                <a:effectLst/>
                <a:latin typeface="Arial Black"/>
                <a:ea typeface="Times New Roman"/>
                <a:cs typeface="Times New Roman"/>
              </a:rPr>
              <a:t>Kontrolle</a:t>
            </a:r>
            <a:endParaRPr lang="en-US" sz="1800" dirty="0">
              <a:effectLst/>
              <a:latin typeface="Arial"/>
              <a:ea typeface="Times New Roman"/>
              <a:cs typeface="Times New Roman"/>
            </a:endParaRPr>
          </a:p>
        </p:txBody>
      </p:sp>
      <p:cxnSp>
        <p:nvCxnSpPr>
          <p:cNvPr id="14" name="Gerade Verbindung mit Pfeil 13">
            <a:extLst>
              <a:ext uri="{C183D7F6-B498-43B3-948B-1728B52AA6E4}">
                <adec:decorative xmlns:adec="http://schemas.microsoft.com/office/drawing/2017/decorative" val="1"/>
              </a:ext>
            </a:extLst>
          </p:cNvPr>
          <p:cNvCxnSpPr>
            <a:stCxn id="10" idx="23"/>
            <a:endCxn id="13" idx="0"/>
          </p:cNvCxnSpPr>
          <p:nvPr/>
        </p:nvCxnSpPr>
        <p:spPr>
          <a:xfrm>
            <a:off x="7810582" y="3470598"/>
            <a:ext cx="679684" cy="48491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C183D7F6-B498-43B3-948B-1728B52AA6E4}">
                <adec:decorative xmlns:adec="http://schemas.microsoft.com/office/drawing/2017/decorative" val="1"/>
              </a:ext>
            </a:extLst>
          </p:cNvPr>
          <p:cNvCxnSpPr>
            <a:stCxn id="11" idx="31"/>
          </p:cNvCxnSpPr>
          <p:nvPr/>
        </p:nvCxnSpPr>
        <p:spPr>
          <a:xfrm flipV="1">
            <a:off x="7305164" y="4332103"/>
            <a:ext cx="542222" cy="9293"/>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 name="Freihandform 15">
            <a:extLst>
              <a:ext uri="{C183D7F6-B498-43B3-948B-1728B52AA6E4}">
                <adec:decorative xmlns:adec="http://schemas.microsoft.com/office/drawing/2017/decorative" val="1"/>
              </a:ext>
            </a:extLst>
          </p:cNvPr>
          <p:cNvSpPr>
            <a:spLocks/>
          </p:cNvSpPr>
          <p:nvPr/>
        </p:nvSpPr>
        <p:spPr bwMode="auto">
          <a:xfrm>
            <a:off x="5872301" y="5436493"/>
            <a:ext cx="1437523" cy="738310"/>
          </a:xfrm>
          <a:custGeom>
            <a:avLst/>
            <a:gdLst>
              <a:gd name="T0" fmla="*/ 826 w 1836"/>
              <a:gd name="T1" fmla="*/ 3 h 1192"/>
              <a:gd name="T2" fmla="*/ 691 w 1836"/>
              <a:gd name="T3" fmla="*/ 21 h 1192"/>
              <a:gd name="T4" fmla="*/ 561 w 1836"/>
              <a:gd name="T5" fmla="*/ 48 h 1192"/>
              <a:gd name="T6" fmla="*/ 443 w 1836"/>
              <a:gd name="T7" fmla="*/ 86 h 1192"/>
              <a:gd name="T8" fmla="*/ 334 w 1836"/>
              <a:gd name="T9" fmla="*/ 137 h 1192"/>
              <a:gd name="T10" fmla="*/ 238 w 1836"/>
              <a:gd name="T11" fmla="*/ 196 h 1192"/>
              <a:gd name="T12" fmla="*/ 158 w 1836"/>
              <a:gd name="T13" fmla="*/ 264 h 1192"/>
              <a:gd name="T14" fmla="*/ 92 w 1836"/>
              <a:gd name="T15" fmla="*/ 338 h 1192"/>
              <a:gd name="T16" fmla="*/ 43 w 1836"/>
              <a:gd name="T17" fmla="*/ 418 h 1192"/>
              <a:gd name="T18" fmla="*/ 11 w 1836"/>
              <a:gd name="T19" fmla="*/ 504 h 1192"/>
              <a:gd name="T20" fmla="*/ 0 w 1836"/>
              <a:gd name="T21" fmla="*/ 596 h 1192"/>
              <a:gd name="T22" fmla="*/ 11 w 1836"/>
              <a:gd name="T23" fmla="*/ 688 h 1192"/>
              <a:gd name="T24" fmla="*/ 43 w 1836"/>
              <a:gd name="T25" fmla="*/ 774 h 1192"/>
              <a:gd name="T26" fmla="*/ 92 w 1836"/>
              <a:gd name="T27" fmla="*/ 854 h 1192"/>
              <a:gd name="T28" fmla="*/ 158 w 1836"/>
              <a:gd name="T29" fmla="*/ 928 h 1192"/>
              <a:gd name="T30" fmla="*/ 238 w 1836"/>
              <a:gd name="T31" fmla="*/ 996 h 1192"/>
              <a:gd name="T32" fmla="*/ 334 w 1836"/>
              <a:gd name="T33" fmla="*/ 1056 h 1192"/>
              <a:gd name="T34" fmla="*/ 443 w 1836"/>
              <a:gd name="T35" fmla="*/ 1106 h 1192"/>
              <a:gd name="T36" fmla="*/ 561 w 1836"/>
              <a:gd name="T37" fmla="*/ 1145 h 1192"/>
              <a:gd name="T38" fmla="*/ 691 w 1836"/>
              <a:gd name="T39" fmla="*/ 1174 h 1192"/>
              <a:gd name="T40" fmla="*/ 826 w 1836"/>
              <a:gd name="T41" fmla="*/ 1189 h 1192"/>
              <a:gd name="T42" fmla="*/ 967 w 1836"/>
              <a:gd name="T43" fmla="*/ 1192 h 1192"/>
              <a:gd name="T44" fmla="*/ 1105 w 1836"/>
              <a:gd name="T45" fmla="*/ 1180 h 1192"/>
              <a:gd name="T46" fmla="*/ 1235 w 1836"/>
              <a:gd name="T47" fmla="*/ 1157 h 1192"/>
              <a:gd name="T48" fmla="*/ 1356 w 1836"/>
              <a:gd name="T49" fmla="*/ 1121 h 1192"/>
              <a:gd name="T50" fmla="*/ 1468 w 1836"/>
              <a:gd name="T51" fmla="*/ 1074 h 1192"/>
              <a:gd name="T52" fmla="*/ 1569 w 1836"/>
              <a:gd name="T53" fmla="*/ 1017 h 1192"/>
              <a:gd name="T54" fmla="*/ 1655 w 1836"/>
              <a:gd name="T55" fmla="*/ 952 h 1192"/>
              <a:gd name="T56" fmla="*/ 1727 w 1836"/>
              <a:gd name="T57" fmla="*/ 881 h 1192"/>
              <a:gd name="T58" fmla="*/ 1782 w 1836"/>
              <a:gd name="T59" fmla="*/ 801 h 1192"/>
              <a:gd name="T60" fmla="*/ 1819 w 1836"/>
              <a:gd name="T61" fmla="*/ 715 h 1192"/>
              <a:gd name="T62" fmla="*/ 1836 w 1836"/>
              <a:gd name="T63" fmla="*/ 626 h 1192"/>
              <a:gd name="T64" fmla="*/ 1833 w 1836"/>
              <a:gd name="T65" fmla="*/ 534 h 1192"/>
              <a:gd name="T66" fmla="*/ 1808 w 1836"/>
              <a:gd name="T67" fmla="*/ 448 h 1192"/>
              <a:gd name="T68" fmla="*/ 1764 w 1836"/>
              <a:gd name="T69" fmla="*/ 365 h 1192"/>
              <a:gd name="T70" fmla="*/ 1704 w 1836"/>
              <a:gd name="T71" fmla="*/ 288 h 1192"/>
              <a:gd name="T72" fmla="*/ 1629 w 1836"/>
              <a:gd name="T73" fmla="*/ 217 h 1192"/>
              <a:gd name="T74" fmla="*/ 1537 w 1836"/>
              <a:gd name="T75" fmla="*/ 154 h 1192"/>
              <a:gd name="T76" fmla="*/ 1433 w 1836"/>
              <a:gd name="T77" fmla="*/ 104 h 1192"/>
              <a:gd name="T78" fmla="*/ 1318 w 1836"/>
              <a:gd name="T79" fmla="*/ 60 h 1192"/>
              <a:gd name="T80" fmla="*/ 1191 w 1836"/>
              <a:gd name="T81" fmla="*/ 27 h 1192"/>
              <a:gd name="T82" fmla="*/ 1059 w 1836"/>
              <a:gd name="T83" fmla="*/ 9 h 1192"/>
              <a:gd name="T84" fmla="*/ 918 w 1836"/>
              <a:gd name="T8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192">
                <a:moveTo>
                  <a:pt x="918" y="0"/>
                </a:moveTo>
                <a:lnTo>
                  <a:pt x="872" y="3"/>
                </a:lnTo>
                <a:lnTo>
                  <a:pt x="826" y="3"/>
                </a:lnTo>
                <a:lnTo>
                  <a:pt x="780" y="9"/>
                </a:lnTo>
                <a:lnTo>
                  <a:pt x="734" y="12"/>
                </a:lnTo>
                <a:lnTo>
                  <a:pt x="691" y="21"/>
                </a:lnTo>
                <a:lnTo>
                  <a:pt x="644" y="27"/>
                </a:lnTo>
                <a:lnTo>
                  <a:pt x="604" y="36"/>
                </a:lnTo>
                <a:lnTo>
                  <a:pt x="561" y="48"/>
                </a:lnTo>
                <a:lnTo>
                  <a:pt x="521" y="60"/>
                </a:lnTo>
                <a:lnTo>
                  <a:pt x="480" y="71"/>
                </a:lnTo>
                <a:lnTo>
                  <a:pt x="443" y="86"/>
                </a:lnTo>
                <a:lnTo>
                  <a:pt x="405" y="104"/>
                </a:lnTo>
                <a:lnTo>
                  <a:pt x="368" y="119"/>
                </a:lnTo>
                <a:lnTo>
                  <a:pt x="334" y="137"/>
                </a:lnTo>
                <a:lnTo>
                  <a:pt x="302" y="154"/>
                </a:lnTo>
                <a:lnTo>
                  <a:pt x="270" y="175"/>
                </a:lnTo>
                <a:lnTo>
                  <a:pt x="238" y="196"/>
                </a:lnTo>
                <a:lnTo>
                  <a:pt x="210" y="217"/>
                </a:lnTo>
                <a:lnTo>
                  <a:pt x="184" y="240"/>
                </a:lnTo>
                <a:lnTo>
                  <a:pt x="158" y="264"/>
                </a:lnTo>
                <a:lnTo>
                  <a:pt x="132" y="288"/>
                </a:lnTo>
                <a:lnTo>
                  <a:pt x="112" y="312"/>
                </a:lnTo>
                <a:lnTo>
                  <a:pt x="92" y="338"/>
                </a:lnTo>
                <a:lnTo>
                  <a:pt x="72" y="365"/>
                </a:lnTo>
                <a:lnTo>
                  <a:pt x="57" y="392"/>
                </a:lnTo>
                <a:lnTo>
                  <a:pt x="43" y="418"/>
                </a:lnTo>
                <a:lnTo>
                  <a:pt x="28" y="448"/>
                </a:lnTo>
                <a:lnTo>
                  <a:pt x="20" y="478"/>
                </a:lnTo>
                <a:lnTo>
                  <a:pt x="11" y="504"/>
                </a:lnTo>
                <a:lnTo>
                  <a:pt x="5" y="534"/>
                </a:lnTo>
                <a:lnTo>
                  <a:pt x="2" y="567"/>
                </a:lnTo>
                <a:lnTo>
                  <a:pt x="0" y="596"/>
                </a:lnTo>
                <a:lnTo>
                  <a:pt x="2" y="626"/>
                </a:lnTo>
                <a:lnTo>
                  <a:pt x="5" y="658"/>
                </a:lnTo>
                <a:lnTo>
                  <a:pt x="11" y="688"/>
                </a:lnTo>
                <a:lnTo>
                  <a:pt x="20" y="718"/>
                </a:lnTo>
                <a:lnTo>
                  <a:pt x="28" y="744"/>
                </a:lnTo>
                <a:lnTo>
                  <a:pt x="43" y="774"/>
                </a:lnTo>
                <a:lnTo>
                  <a:pt x="57" y="801"/>
                </a:lnTo>
                <a:lnTo>
                  <a:pt x="72" y="827"/>
                </a:lnTo>
                <a:lnTo>
                  <a:pt x="92" y="854"/>
                </a:lnTo>
                <a:lnTo>
                  <a:pt x="112" y="881"/>
                </a:lnTo>
                <a:lnTo>
                  <a:pt x="132" y="905"/>
                </a:lnTo>
                <a:lnTo>
                  <a:pt x="158" y="928"/>
                </a:lnTo>
                <a:lnTo>
                  <a:pt x="184" y="952"/>
                </a:lnTo>
                <a:lnTo>
                  <a:pt x="210" y="976"/>
                </a:lnTo>
                <a:lnTo>
                  <a:pt x="238" y="996"/>
                </a:lnTo>
                <a:lnTo>
                  <a:pt x="270" y="1017"/>
                </a:lnTo>
                <a:lnTo>
                  <a:pt x="302" y="1038"/>
                </a:lnTo>
                <a:lnTo>
                  <a:pt x="334" y="1056"/>
                </a:lnTo>
                <a:lnTo>
                  <a:pt x="368" y="1074"/>
                </a:lnTo>
                <a:lnTo>
                  <a:pt x="405" y="1091"/>
                </a:lnTo>
                <a:lnTo>
                  <a:pt x="443" y="1106"/>
                </a:lnTo>
                <a:lnTo>
                  <a:pt x="480" y="1121"/>
                </a:lnTo>
                <a:lnTo>
                  <a:pt x="521" y="1133"/>
                </a:lnTo>
                <a:lnTo>
                  <a:pt x="561" y="1145"/>
                </a:lnTo>
                <a:lnTo>
                  <a:pt x="604" y="1157"/>
                </a:lnTo>
                <a:lnTo>
                  <a:pt x="644" y="1165"/>
                </a:lnTo>
                <a:lnTo>
                  <a:pt x="691" y="1174"/>
                </a:lnTo>
                <a:lnTo>
                  <a:pt x="734" y="1180"/>
                </a:lnTo>
                <a:lnTo>
                  <a:pt x="780" y="1186"/>
                </a:lnTo>
                <a:lnTo>
                  <a:pt x="826" y="1189"/>
                </a:lnTo>
                <a:lnTo>
                  <a:pt x="872" y="1192"/>
                </a:lnTo>
                <a:lnTo>
                  <a:pt x="918" y="1192"/>
                </a:lnTo>
                <a:lnTo>
                  <a:pt x="967" y="1192"/>
                </a:lnTo>
                <a:lnTo>
                  <a:pt x="1013" y="1189"/>
                </a:lnTo>
                <a:lnTo>
                  <a:pt x="1059" y="1186"/>
                </a:lnTo>
                <a:lnTo>
                  <a:pt x="1105" y="1180"/>
                </a:lnTo>
                <a:lnTo>
                  <a:pt x="1148" y="1174"/>
                </a:lnTo>
                <a:lnTo>
                  <a:pt x="1191" y="1165"/>
                </a:lnTo>
                <a:lnTo>
                  <a:pt x="1235" y="1157"/>
                </a:lnTo>
                <a:lnTo>
                  <a:pt x="1278" y="1145"/>
                </a:lnTo>
                <a:lnTo>
                  <a:pt x="1318" y="1133"/>
                </a:lnTo>
                <a:lnTo>
                  <a:pt x="1356" y="1121"/>
                </a:lnTo>
                <a:lnTo>
                  <a:pt x="1396" y="1106"/>
                </a:lnTo>
                <a:lnTo>
                  <a:pt x="1433" y="1091"/>
                </a:lnTo>
                <a:lnTo>
                  <a:pt x="1468" y="1074"/>
                </a:lnTo>
                <a:lnTo>
                  <a:pt x="1502" y="1056"/>
                </a:lnTo>
                <a:lnTo>
                  <a:pt x="1537" y="1038"/>
                </a:lnTo>
                <a:lnTo>
                  <a:pt x="1569" y="1017"/>
                </a:lnTo>
                <a:lnTo>
                  <a:pt x="1597" y="996"/>
                </a:lnTo>
                <a:lnTo>
                  <a:pt x="1629" y="976"/>
                </a:lnTo>
                <a:lnTo>
                  <a:pt x="1655" y="952"/>
                </a:lnTo>
                <a:lnTo>
                  <a:pt x="1681" y="928"/>
                </a:lnTo>
                <a:lnTo>
                  <a:pt x="1704" y="905"/>
                </a:lnTo>
                <a:lnTo>
                  <a:pt x="1727" y="881"/>
                </a:lnTo>
                <a:lnTo>
                  <a:pt x="1747" y="854"/>
                </a:lnTo>
                <a:lnTo>
                  <a:pt x="1764" y="827"/>
                </a:lnTo>
                <a:lnTo>
                  <a:pt x="1782" y="801"/>
                </a:lnTo>
                <a:lnTo>
                  <a:pt x="1796" y="774"/>
                </a:lnTo>
                <a:lnTo>
                  <a:pt x="1808" y="744"/>
                </a:lnTo>
                <a:lnTo>
                  <a:pt x="1819" y="715"/>
                </a:lnTo>
                <a:lnTo>
                  <a:pt x="1828" y="688"/>
                </a:lnTo>
                <a:lnTo>
                  <a:pt x="1833" y="658"/>
                </a:lnTo>
                <a:lnTo>
                  <a:pt x="1836" y="626"/>
                </a:lnTo>
                <a:lnTo>
                  <a:pt x="1836" y="596"/>
                </a:lnTo>
                <a:lnTo>
                  <a:pt x="1836" y="567"/>
                </a:lnTo>
                <a:lnTo>
                  <a:pt x="1833" y="534"/>
                </a:lnTo>
                <a:lnTo>
                  <a:pt x="1828" y="504"/>
                </a:lnTo>
                <a:lnTo>
                  <a:pt x="1819" y="478"/>
                </a:lnTo>
                <a:lnTo>
                  <a:pt x="1808" y="448"/>
                </a:lnTo>
                <a:lnTo>
                  <a:pt x="1796" y="418"/>
                </a:lnTo>
                <a:lnTo>
                  <a:pt x="1782" y="392"/>
                </a:lnTo>
                <a:lnTo>
                  <a:pt x="1764" y="365"/>
                </a:lnTo>
                <a:lnTo>
                  <a:pt x="1747" y="338"/>
                </a:lnTo>
                <a:lnTo>
                  <a:pt x="1727" y="312"/>
                </a:lnTo>
                <a:lnTo>
                  <a:pt x="1704" y="288"/>
                </a:lnTo>
                <a:lnTo>
                  <a:pt x="1681" y="264"/>
                </a:lnTo>
                <a:lnTo>
                  <a:pt x="1655" y="240"/>
                </a:lnTo>
                <a:lnTo>
                  <a:pt x="1629" y="217"/>
                </a:lnTo>
                <a:lnTo>
                  <a:pt x="1597" y="196"/>
                </a:lnTo>
                <a:lnTo>
                  <a:pt x="1569" y="175"/>
                </a:lnTo>
                <a:lnTo>
                  <a:pt x="1537" y="154"/>
                </a:lnTo>
                <a:lnTo>
                  <a:pt x="1502" y="137"/>
                </a:lnTo>
                <a:lnTo>
                  <a:pt x="1468" y="119"/>
                </a:lnTo>
                <a:lnTo>
                  <a:pt x="1433" y="104"/>
                </a:lnTo>
                <a:lnTo>
                  <a:pt x="1396" y="86"/>
                </a:lnTo>
                <a:lnTo>
                  <a:pt x="1356" y="71"/>
                </a:lnTo>
                <a:lnTo>
                  <a:pt x="1318" y="60"/>
                </a:lnTo>
                <a:lnTo>
                  <a:pt x="1278" y="48"/>
                </a:lnTo>
                <a:lnTo>
                  <a:pt x="1235" y="36"/>
                </a:lnTo>
                <a:lnTo>
                  <a:pt x="1191" y="27"/>
                </a:lnTo>
                <a:lnTo>
                  <a:pt x="1148" y="21"/>
                </a:lnTo>
                <a:lnTo>
                  <a:pt x="1105" y="12"/>
                </a:lnTo>
                <a:lnTo>
                  <a:pt x="1059" y="9"/>
                </a:lnTo>
                <a:lnTo>
                  <a:pt x="1013" y="3"/>
                </a:lnTo>
                <a:lnTo>
                  <a:pt x="967" y="3"/>
                </a:lnTo>
                <a:lnTo>
                  <a:pt x="918" y="0"/>
                </a:lnTo>
              </a:path>
            </a:pathLst>
          </a:custGeom>
          <a:solidFill>
            <a:srgbClr val="7030A0"/>
          </a:solidFill>
          <a:ln w="9525">
            <a:solidFill>
              <a:srgbClr val="7030A0"/>
            </a:solidFill>
            <a:round/>
            <a:headEnd/>
            <a:tailEnd/>
          </a:ln>
          <a:effectLst/>
          <a:extLst/>
        </p:spPr>
        <p:txBody>
          <a:bodyPr rot="0" vert="horz" wrap="square" lIns="91440" tIns="252000" rIns="91440" bIns="45720" anchor="t" anchorCtr="0" upright="1">
            <a:noAutofit/>
          </a:bodyPr>
          <a:lstStyle/>
          <a:p>
            <a:pPr algn="ctr">
              <a:spcBef>
                <a:spcPts val="700"/>
              </a:spcBef>
              <a:spcAft>
                <a:spcPts val="500"/>
              </a:spcAft>
            </a:pPr>
            <a:r>
              <a:rPr lang="de-AT" sz="1400" dirty="0">
                <a:solidFill>
                  <a:srgbClr val="FFFFFF"/>
                </a:solidFill>
                <a:effectLst/>
                <a:latin typeface="Arial Black"/>
                <a:ea typeface="Times New Roman"/>
                <a:cs typeface="Times New Roman"/>
              </a:rPr>
              <a:t>Beendigung</a:t>
            </a:r>
            <a:endParaRPr lang="en-US" sz="1800" dirty="0">
              <a:effectLst/>
              <a:latin typeface="Arial"/>
              <a:ea typeface="Times New Roman"/>
              <a:cs typeface="Times New Roman"/>
            </a:endParaRPr>
          </a:p>
        </p:txBody>
      </p:sp>
      <p:cxnSp>
        <p:nvCxnSpPr>
          <p:cNvPr id="17" name="Gerade Verbindung mit Pfeil 16">
            <a:extLst>
              <a:ext uri="{C183D7F6-B498-43B3-948B-1728B52AA6E4}">
                <adec:decorative xmlns:adec="http://schemas.microsoft.com/office/drawing/2017/decorative" val="1"/>
              </a:ext>
            </a:extLst>
          </p:cNvPr>
          <p:cNvCxnSpPr>
            <a:stCxn id="11" idx="21"/>
            <a:endCxn id="16" idx="42"/>
          </p:cNvCxnSpPr>
          <p:nvPr/>
        </p:nvCxnSpPr>
        <p:spPr>
          <a:xfrm flipH="1">
            <a:off x="6591063" y="4691968"/>
            <a:ext cx="0" cy="744524"/>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936328" y="1548061"/>
            <a:ext cx="4680520" cy="4706242"/>
          </a:xfrm>
        </p:spPr>
        <p:txBody>
          <a:bodyPr/>
          <a:lstStyle/>
          <a:p>
            <a:pPr>
              <a:lnSpc>
                <a:spcPct val="105000"/>
              </a:lnSpc>
              <a:spcBef>
                <a:spcPts val="2400"/>
              </a:spcBef>
            </a:pPr>
            <a:r>
              <a:rPr lang="de-AT" sz="2200" b="1" dirty="0">
                <a:solidFill>
                  <a:srgbClr val="7030A0"/>
                </a:solidFill>
              </a:rPr>
              <a:t>Vorlauf- und Vorbereitungsphase </a:t>
            </a:r>
            <a:r>
              <a:rPr lang="de-AT" sz="2200" dirty="0"/>
              <a:t>(Ziele definieren, Machbarkeit überprüfen, etc.)</a:t>
            </a:r>
          </a:p>
          <a:p>
            <a:pPr>
              <a:lnSpc>
                <a:spcPct val="105000"/>
              </a:lnSpc>
              <a:spcBef>
                <a:spcPts val="2400"/>
              </a:spcBef>
            </a:pPr>
            <a:r>
              <a:rPr lang="de-AT" sz="2200" b="1" dirty="0">
                <a:solidFill>
                  <a:srgbClr val="7030A0"/>
                </a:solidFill>
              </a:rPr>
              <a:t>Projektplanung</a:t>
            </a:r>
            <a:r>
              <a:rPr lang="de-AT" sz="2200" dirty="0"/>
              <a:t> (Projektdesign,  Struktur-, Ablauf-, Termin-, Budgetplan)</a:t>
            </a:r>
          </a:p>
          <a:p>
            <a:pPr>
              <a:lnSpc>
                <a:spcPct val="105000"/>
              </a:lnSpc>
              <a:spcBef>
                <a:spcPts val="2400"/>
              </a:spcBef>
            </a:pPr>
            <a:r>
              <a:rPr lang="de-AT" sz="2200" b="1" dirty="0">
                <a:solidFill>
                  <a:srgbClr val="7030A0"/>
                </a:solidFill>
              </a:rPr>
              <a:t>Ausführung/Kontrolle </a:t>
            </a:r>
            <a:br>
              <a:rPr lang="de-AT" sz="2200" b="1" dirty="0">
                <a:solidFill>
                  <a:srgbClr val="7030A0"/>
                </a:solidFill>
              </a:rPr>
            </a:br>
            <a:r>
              <a:rPr lang="de-AT" sz="2200" dirty="0"/>
              <a:t>(Aktivitäten der Durchführung, Verfolgen der Abläufe und Messung/Beurteilung des erzielten Fortschritts)</a:t>
            </a:r>
          </a:p>
          <a:p>
            <a:pPr>
              <a:lnSpc>
                <a:spcPct val="105000"/>
              </a:lnSpc>
              <a:spcBef>
                <a:spcPts val="2400"/>
              </a:spcBef>
            </a:pPr>
            <a:r>
              <a:rPr lang="de-AT" sz="2200" b="1" dirty="0">
                <a:solidFill>
                  <a:srgbClr val="7030A0"/>
                </a:solidFill>
              </a:rPr>
              <a:t>Abschlussphase</a:t>
            </a:r>
            <a:r>
              <a:rPr lang="de-AT" sz="2200" dirty="0"/>
              <a:t> (Projektabschluss </a:t>
            </a:r>
            <a:br>
              <a:rPr lang="de-AT" sz="2200" dirty="0"/>
            </a:br>
            <a:r>
              <a:rPr lang="de-AT" sz="2200" dirty="0"/>
              <a:t>und Festhalten von Erfahrungen)</a:t>
            </a:r>
          </a:p>
          <a:p>
            <a:endParaRPr lang="en-US" sz="1800" dirty="0"/>
          </a:p>
        </p:txBody>
      </p:sp>
      <p:sp>
        <p:nvSpPr>
          <p:cNvPr id="2" name="Titel 1"/>
          <p:cNvSpPr>
            <a:spLocks noGrp="1"/>
          </p:cNvSpPr>
          <p:nvPr>
            <p:ph type="title"/>
          </p:nvPr>
        </p:nvSpPr>
        <p:spPr/>
        <p:txBody>
          <a:bodyPr/>
          <a:lstStyle/>
          <a:p>
            <a:r>
              <a:rPr lang="de-AT" dirty="0"/>
              <a:t>Der „Lebenszyklus“ eines Projekts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24</a:t>
            </a:fld>
            <a:endParaRPr lang="en-US" dirty="0"/>
          </a:p>
        </p:txBody>
      </p:sp>
    </p:spTree>
    <p:extLst>
      <p:ext uri="{BB962C8B-B14F-4D97-AF65-F5344CB8AC3E}">
        <p14:creationId xmlns:p14="http://schemas.microsoft.com/office/powerpoint/2010/main" val="41580363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P spid="1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C59A968-EC28-40F5-93D0-ADCF78D8B595}"/>
              </a:ext>
              <a:ext uri="{C183D7F6-B498-43B3-948B-1728B52AA6E4}">
                <adec:decorative xmlns:adec="http://schemas.microsoft.com/office/drawing/2017/decorative" val="1"/>
              </a:ext>
            </a:extLst>
          </p:cNvPr>
          <p:cNvPicPr>
            <a:picLocks noChangeAspect="1"/>
          </p:cNvPicPr>
          <p:nvPr/>
        </p:nvPicPr>
        <p:blipFill rotWithShape="1">
          <a:blip r:embed="rId3"/>
          <a:srcRect l="-2372" t="-676" r="-17062" b="56050"/>
          <a:stretch/>
        </p:blipFill>
        <p:spPr>
          <a:xfrm>
            <a:off x="1296368" y="1620069"/>
            <a:ext cx="8568952" cy="4752528"/>
          </a:xfrm>
          <a:prstGeom prst="rect">
            <a:avLst/>
          </a:prstGeom>
          <a:solidFill>
            <a:schemeClr val="bg1"/>
          </a:solidFill>
        </p:spPr>
      </p:pic>
      <p:sp>
        <p:nvSpPr>
          <p:cNvPr id="2" name="Titel 1"/>
          <p:cNvSpPr>
            <a:spLocks noGrp="1"/>
          </p:cNvSpPr>
          <p:nvPr>
            <p:ph type="title"/>
          </p:nvPr>
        </p:nvSpPr>
        <p:spPr/>
        <p:txBody>
          <a:bodyPr/>
          <a:lstStyle/>
          <a:p>
            <a:r>
              <a:rPr lang="de-AT" sz="2800" dirty="0"/>
              <a:t>Welche Phasen durchläuft ein Projekt?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3123385385"/>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FB53DF1C-8B11-4533-99A8-DE8428D58282}"/>
              </a:ext>
              <a:ext uri="{C183D7F6-B498-43B3-948B-1728B52AA6E4}">
                <adec:decorative xmlns:adec="http://schemas.microsoft.com/office/drawing/2017/decorative" val="1"/>
              </a:ext>
            </a:extLst>
          </p:cNvPr>
          <p:cNvGrpSpPr/>
          <p:nvPr/>
        </p:nvGrpSpPr>
        <p:grpSpPr>
          <a:xfrm>
            <a:off x="1296368" y="0"/>
            <a:ext cx="8568952" cy="6804645"/>
            <a:chOff x="1148756" y="-83209"/>
            <a:chExt cx="8764413" cy="6959862"/>
          </a:xfrm>
          <a:solidFill>
            <a:schemeClr val="bg1"/>
          </a:solidFill>
        </p:grpSpPr>
        <p:pic>
          <p:nvPicPr>
            <p:cNvPr id="8" name="Grafik 7">
              <a:extLst>
                <a:ext uri="{FF2B5EF4-FFF2-40B4-BE49-F238E27FC236}">
                  <a16:creationId xmlns:a16="http://schemas.microsoft.com/office/drawing/2014/main" id="{CBF2B0CC-324B-4853-9392-30C5F641423C}"/>
                </a:ext>
                <a:ext uri="{C183D7F6-B498-43B3-948B-1728B52AA6E4}">
                  <adec:decorative xmlns:adec="http://schemas.microsoft.com/office/drawing/2017/decorative" val="1"/>
                </a:ext>
              </a:extLst>
            </p:cNvPr>
            <p:cNvPicPr>
              <a:picLocks noChangeAspect="1"/>
            </p:cNvPicPr>
            <p:nvPr/>
          </p:nvPicPr>
          <p:blipFill rotWithShape="1">
            <a:blip r:embed="rId3"/>
            <a:srcRect l="-2372" t="43202" r="-17062"/>
            <a:stretch/>
          </p:blipFill>
          <p:spPr>
            <a:xfrm>
              <a:off x="1148756" y="690008"/>
              <a:ext cx="8764413" cy="6186645"/>
            </a:xfrm>
            <a:prstGeom prst="rect">
              <a:avLst/>
            </a:prstGeom>
            <a:solidFill>
              <a:schemeClr val="bg1"/>
            </a:solidFill>
          </p:spPr>
        </p:pic>
        <p:pic>
          <p:nvPicPr>
            <p:cNvPr id="10" name="Grafik 9">
              <a:extLst>
                <a:ext uri="{FF2B5EF4-FFF2-40B4-BE49-F238E27FC236}">
                  <a16:creationId xmlns:a16="http://schemas.microsoft.com/office/drawing/2014/main" id="{AC4822EE-9F50-425F-93E8-D92D1C352401}"/>
                </a:ext>
                <a:ext uri="{C183D7F6-B498-43B3-948B-1728B52AA6E4}">
                  <adec:decorative xmlns:adec="http://schemas.microsoft.com/office/drawing/2017/decorative" val="1"/>
                </a:ext>
              </a:extLst>
            </p:cNvPr>
            <p:cNvPicPr>
              <a:picLocks noChangeAspect="1"/>
            </p:cNvPicPr>
            <p:nvPr/>
          </p:nvPicPr>
          <p:blipFill rotWithShape="1">
            <a:blip r:embed="rId3"/>
            <a:srcRect l="-2197" t="1987" r="-17236" b="90238"/>
            <a:stretch/>
          </p:blipFill>
          <p:spPr>
            <a:xfrm>
              <a:off x="1148756" y="-83209"/>
              <a:ext cx="8764413" cy="846868"/>
            </a:xfrm>
            <a:prstGeom prst="rect">
              <a:avLst/>
            </a:prstGeom>
            <a:solidFill>
              <a:schemeClr val="bg1"/>
            </a:solidFill>
          </p:spPr>
        </p:pic>
      </p:grpSp>
      <p:sp>
        <p:nvSpPr>
          <p:cNvPr id="11" name="Rectangle 5">
            <a:extLst>
              <a:ext uri="{FF2B5EF4-FFF2-40B4-BE49-F238E27FC236}">
                <a16:creationId xmlns:a16="http://schemas.microsoft.com/office/drawing/2014/main" id="{BAE7EDC7-F27E-49D5-AC48-86116769DA44}"/>
              </a:ext>
              <a:ext uri="{C183D7F6-B498-43B3-948B-1728B52AA6E4}">
                <adec:decorative xmlns:adec="http://schemas.microsoft.com/office/drawing/2017/decorative" val="1"/>
              </a:ext>
            </a:extLst>
          </p:cNvPr>
          <p:cNvSpPr txBox="1">
            <a:spLocks noChangeArrowheads="1"/>
          </p:cNvSpPr>
          <p:nvPr/>
        </p:nvSpPr>
        <p:spPr bwMode="auto">
          <a:xfrm>
            <a:off x="8353152"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solidFill>
                  <a:schemeClr val="tx1"/>
                </a:solidFill>
                <a:latin typeface="+mn-lt"/>
              </a:rPr>
              <a:t>© Wytrzens</a:t>
            </a:r>
          </a:p>
        </p:txBody>
      </p:sp>
      <p:sp>
        <p:nvSpPr>
          <p:cNvPr id="4" name="Foliennummernplatzhalter 3"/>
          <p:cNvSpPr>
            <a:spLocks noGrp="1"/>
          </p:cNvSpPr>
          <p:nvPr>
            <p:ph type="sldNum" sz="quarter" idx="11"/>
          </p:nvPr>
        </p:nvSpPr>
        <p:spPr/>
        <p:txBody>
          <a:bodyPr/>
          <a:lstStyle/>
          <a:p>
            <a:fld id="{1B0257E5-75A0-4F46-BAAD-A8D9FF434F26}" type="slidenum">
              <a:rPr lang="en-US" smtClean="0"/>
              <a:pPr/>
              <a:t>26</a:t>
            </a:fld>
            <a:endParaRPr lang="en-US" dirty="0"/>
          </a:p>
        </p:txBody>
      </p:sp>
      <p:sp>
        <p:nvSpPr>
          <p:cNvPr id="7" name="Titel 1">
            <a:extLst>
              <a:ext uri="{FF2B5EF4-FFF2-40B4-BE49-F238E27FC236}">
                <a16:creationId xmlns:a16="http://schemas.microsoft.com/office/drawing/2014/main" id="{F9EAF1BF-4C79-4A19-898E-E9D223836630}"/>
              </a:ext>
            </a:extLst>
          </p:cNvPr>
          <p:cNvSpPr>
            <a:spLocks noGrp="1"/>
          </p:cNvSpPr>
          <p:nvPr>
            <p:ph type="title"/>
          </p:nvPr>
        </p:nvSpPr>
        <p:spPr>
          <a:xfrm>
            <a:off x="864320" y="-1661501"/>
            <a:ext cx="6336704" cy="863600"/>
          </a:xfrm>
        </p:spPr>
        <p:txBody>
          <a:bodyPr/>
          <a:lstStyle/>
          <a:p>
            <a:r>
              <a:rPr lang="de-AT" sz="2800" dirty="0"/>
              <a:t>Welche Phasen durchläuft ein Projekt? 2</a:t>
            </a:r>
            <a:endParaRPr lang="en-US" sz="2800" dirty="0"/>
          </a:p>
        </p:txBody>
      </p:sp>
    </p:spTree>
    <p:extLst>
      <p:ext uri="{BB962C8B-B14F-4D97-AF65-F5344CB8AC3E}">
        <p14:creationId xmlns:p14="http://schemas.microsoft.com/office/powerpoint/2010/main" val="1150198929"/>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a:ext>
            </a:extLst>
          </a:blip>
          <a:stretch>
            <a:fillRect/>
          </a:stretch>
        </p:blipFill>
        <p:spPr>
          <a:xfrm>
            <a:off x="1727815" y="1676444"/>
            <a:ext cx="6509707" cy="3718266"/>
          </a:xfrm>
          <a:prstGeom prst="rect">
            <a:avLst/>
          </a:prstGeom>
        </p:spPr>
      </p:pic>
      <p:sp>
        <p:nvSpPr>
          <p:cNvPr id="3" name="Inhaltsplatzhalter 2"/>
          <p:cNvSpPr>
            <a:spLocks noGrp="1"/>
          </p:cNvSpPr>
          <p:nvPr>
            <p:ph idx="1"/>
          </p:nvPr>
        </p:nvSpPr>
        <p:spPr>
          <a:xfrm>
            <a:off x="1872432" y="5796533"/>
            <a:ext cx="6336704" cy="745008"/>
          </a:xfrm>
          <a:solidFill>
            <a:srgbClr val="E8D9F3"/>
          </a:solidFill>
          <a:ln>
            <a:solidFill>
              <a:srgbClr val="7030A0"/>
            </a:solidFill>
          </a:ln>
        </p:spPr>
        <p:txBody>
          <a:bodyPr tIns="108000"/>
          <a:lstStyle/>
          <a:p>
            <a:pPr marL="0" indent="0" algn="ctr">
              <a:lnSpc>
                <a:spcPct val="105000"/>
              </a:lnSpc>
              <a:buNone/>
            </a:pPr>
            <a:r>
              <a:rPr lang="de-AT" sz="1700" dirty="0"/>
              <a:t>Dementsprechend lässt sich Projektmanagement auch als Management </a:t>
            </a:r>
            <a:br>
              <a:rPr lang="de-AT" sz="1700" dirty="0"/>
            </a:br>
            <a:r>
              <a:rPr lang="de-AT" sz="1700" dirty="0"/>
              <a:t>von umweltgeduldeten Versuchs- bzw. Irrtumsprozessen begreifen.</a:t>
            </a:r>
          </a:p>
          <a:p>
            <a:pPr marL="0" indent="0" algn="ctr">
              <a:lnSpc>
                <a:spcPct val="105000"/>
              </a:lnSpc>
              <a:buNone/>
            </a:pPr>
            <a:endParaRPr lang="en-US" sz="1700" dirty="0"/>
          </a:p>
        </p:txBody>
      </p:sp>
      <p:sp>
        <p:nvSpPr>
          <p:cNvPr id="2" name="Titel 1"/>
          <p:cNvSpPr>
            <a:spLocks noGrp="1"/>
          </p:cNvSpPr>
          <p:nvPr>
            <p:ph type="title"/>
          </p:nvPr>
        </p:nvSpPr>
        <p:spPr/>
        <p:txBody>
          <a:bodyPr/>
          <a:lstStyle/>
          <a:p>
            <a:pPr>
              <a:lnSpc>
                <a:spcPts val="2800"/>
              </a:lnSpc>
            </a:pPr>
            <a:r>
              <a:rPr lang="de-AT" sz="2800" dirty="0"/>
              <a:t>Problemlösungs- und Projektmanagementprozesse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27</a:t>
            </a:fld>
            <a:endParaRPr lang="en-US" dirty="0"/>
          </a:p>
        </p:txBody>
      </p:sp>
    </p:spTree>
    <p:extLst>
      <p:ext uri="{BB962C8B-B14F-4D97-AF65-F5344CB8AC3E}">
        <p14:creationId xmlns:p14="http://schemas.microsoft.com/office/powerpoint/2010/main" val="232361150"/>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476053"/>
            <a:ext cx="8137128" cy="4752528"/>
          </a:xfrm>
        </p:spPr>
        <p:txBody>
          <a:bodyPr/>
          <a:lstStyle/>
          <a:p>
            <a:pPr marL="0" indent="0">
              <a:buNone/>
            </a:pPr>
            <a:r>
              <a:rPr lang="de-DE" altLang="en-US" sz="2300" b="1" dirty="0">
                <a:solidFill>
                  <a:srgbClr val="7030A0"/>
                </a:solidFill>
              </a:rPr>
              <a:t>… können unterschieden werden …</a:t>
            </a:r>
          </a:p>
          <a:p>
            <a:pPr>
              <a:lnSpc>
                <a:spcPct val="114000"/>
              </a:lnSpc>
              <a:spcBef>
                <a:spcPts val="1500"/>
              </a:spcBef>
            </a:pPr>
            <a:r>
              <a:rPr lang="de-AT" sz="2300" dirty="0"/>
              <a:t>nach Auftraggeber </a:t>
            </a:r>
            <a:r>
              <a:rPr lang="de-AT" sz="2800" b="1" dirty="0">
                <a:solidFill>
                  <a:srgbClr val="7030A0"/>
                </a:solidFill>
                <a:latin typeface="Arial Black"/>
              </a:rPr>
              <a:t>→</a:t>
            </a:r>
            <a:r>
              <a:rPr lang="de-AT" sz="2300" dirty="0">
                <a:latin typeface="Arial Black"/>
              </a:rPr>
              <a:t> </a:t>
            </a:r>
            <a:r>
              <a:rPr lang="de-AT" sz="2300" dirty="0"/>
              <a:t>intern/extern</a:t>
            </a:r>
          </a:p>
          <a:p>
            <a:pPr>
              <a:lnSpc>
                <a:spcPct val="114000"/>
              </a:lnSpc>
              <a:spcBef>
                <a:spcPts val="1500"/>
              </a:spcBef>
            </a:pPr>
            <a:r>
              <a:rPr lang="de-AT" sz="2300" dirty="0"/>
              <a:t>nach Aufgabe </a:t>
            </a:r>
            <a:r>
              <a:rPr lang="de-AT" sz="2800" b="1" dirty="0">
                <a:solidFill>
                  <a:srgbClr val="7030A0"/>
                </a:solidFill>
                <a:latin typeface="Arial Black"/>
              </a:rPr>
              <a:t>→</a:t>
            </a:r>
            <a:r>
              <a:rPr lang="de-AT" sz="2300" dirty="0">
                <a:latin typeface="Arial Black"/>
              </a:rPr>
              <a:t> </a:t>
            </a:r>
            <a:r>
              <a:rPr lang="de-AT" sz="2300" dirty="0"/>
              <a:t>strategisch/operativ</a:t>
            </a:r>
          </a:p>
          <a:p>
            <a:pPr>
              <a:lnSpc>
                <a:spcPct val="114000"/>
              </a:lnSpc>
              <a:spcBef>
                <a:spcPts val="1500"/>
              </a:spcBef>
            </a:pPr>
            <a:r>
              <a:rPr lang="de-AT" sz="2300" dirty="0"/>
              <a:t>nach Bedarf </a:t>
            </a:r>
            <a:r>
              <a:rPr lang="de-AT" sz="2800" b="1" dirty="0">
                <a:solidFill>
                  <a:srgbClr val="7030A0"/>
                </a:solidFill>
                <a:latin typeface="Arial Black"/>
              </a:rPr>
              <a:t>→</a:t>
            </a:r>
            <a:r>
              <a:rPr lang="de-AT" sz="2300" dirty="0">
                <a:latin typeface="Arial Black"/>
              </a:rPr>
              <a:t> </a:t>
            </a:r>
            <a:r>
              <a:rPr lang="de-AT" sz="2300" dirty="0"/>
              <a:t>markt-/krisen-/veränderungsbedingt</a:t>
            </a:r>
          </a:p>
          <a:p>
            <a:pPr>
              <a:lnSpc>
                <a:spcPct val="114000"/>
              </a:lnSpc>
              <a:spcBef>
                <a:spcPts val="1500"/>
              </a:spcBef>
            </a:pPr>
            <a:r>
              <a:rPr lang="de-AT" sz="2300" dirty="0"/>
              <a:t>nach Unternehmensfunktion </a:t>
            </a:r>
            <a:r>
              <a:rPr lang="de-AT" sz="2800" b="1" dirty="0">
                <a:solidFill>
                  <a:srgbClr val="7030A0"/>
                </a:solidFill>
                <a:latin typeface="Arial Black"/>
              </a:rPr>
              <a:t>→</a:t>
            </a:r>
            <a:r>
              <a:rPr lang="de-AT" sz="2300" dirty="0">
                <a:latin typeface="Arial Black"/>
              </a:rPr>
              <a:t> </a:t>
            </a:r>
            <a:r>
              <a:rPr lang="de-AT" sz="2300" dirty="0"/>
              <a:t>Organisations-/Forschungsprojekt etc.</a:t>
            </a:r>
          </a:p>
          <a:p>
            <a:pPr>
              <a:lnSpc>
                <a:spcPct val="114000"/>
              </a:lnSpc>
              <a:spcBef>
                <a:spcPts val="1500"/>
              </a:spcBef>
            </a:pPr>
            <a:r>
              <a:rPr lang="de-AT" sz="2300" dirty="0"/>
              <a:t>nach geografischer Streuung der Beteiligten </a:t>
            </a:r>
            <a:br>
              <a:rPr lang="de-AT" sz="2300" dirty="0"/>
            </a:br>
            <a:r>
              <a:rPr lang="de-AT" sz="2300" b="1" dirty="0">
                <a:solidFill>
                  <a:srgbClr val="7030A0"/>
                </a:solidFill>
                <a:latin typeface="Arial Black"/>
              </a:rPr>
              <a:t>→</a:t>
            </a:r>
            <a:r>
              <a:rPr lang="de-AT" sz="2300" dirty="0">
                <a:latin typeface="Arial Black"/>
              </a:rPr>
              <a:t> </a:t>
            </a:r>
            <a:r>
              <a:rPr lang="de-AT" sz="2300" dirty="0"/>
              <a:t>nationale/internationale</a:t>
            </a:r>
          </a:p>
          <a:p>
            <a:pPr>
              <a:lnSpc>
                <a:spcPct val="114000"/>
              </a:lnSpc>
              <a:spcBef>
                <a:spcPts val="1500"/>
              </a:spcBef>
            </a:pPr>
            <a:r>
              <a:rPr lang="de-AT" sz="2300" dirty="0"/>
              <a:t>nach inhaltlicher Ausrichtung </a:t>
            </a:r>
            <a:r>
              <a:rPr lang="de-AT" sz="2800" b="1" dirty="0">
                <a:solidFill>
                  <a:srgbClr val="7030A0"/>
                </a:solidFill>
                <a:latin typeface="Arial Black"/>
              </a:rPr>
              <a:t>→</a:t>
            </a:r>
            <a:r>
              <a:rPr lang="de-AT" sz="2300" dirty="0"/>
              <a:t> Kultur-/Bau-/Hilfsprojekt etc.</a:t>
            </a:r>
          </a:p>
          <a:p>
            <a:pPr>
              <a:spcBef>
                <a:spcPts val="600"/>
              </a:spcBef>
            </a:pPr>
            <a:endParaRPr lang="en-US" sz="2300" dirty="0"/>
          </a:p>
        </p:txBody>
      </p:sp>
      <p:sp>
        <p:nvSpPr>
          <p:cNvPr id="2" name="Titel 1"/>
          <p:cNvSpPr>
            <a:spLocks noGrp="1"/>
          </p:cNvSpPr>
          <p:nvPr>
            <p:ph type="title"/>
          </p:nvPr>
        </p:nvSpPr>
        <p:spPr/>
        <p:txBody>
          <a:bodyPr/>
          <a:lstStyle/>
          <a:p>
            <a:r>
              <a:rPr lang="de-AT" dirty="0"/>
              <a:t>Projekttypen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28</a:t>
            </a:fld>
            <a:endParaRPr lang="en-US" dirty="0"/>
          </a:p>
        </p:txBody>
      </p:sp>
    </p:spTree>
    <p:extLst>
      <p:ext uri="{BB962C8B-B14F-4D97-AF65-F5344CB8AC3E}">
        <p14:creationId xmlns:p14="http://schemas.microsoft.com/office/powerpoint/2010/main" val="40623170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6328" y="1476054"/>
            <a:ext cx="820891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ts val="2800"/>
              </a:lnSpc>
            </a:pPr>
            <a:r>
              <a:rPr lang="de-AT" sz="2800" dirty="0"/>
              <a:t>Charakteristische Phasen für </a:t>
            </a:r>
            <a:br>
              <a:rPr lang="de-AT" sz="2800" dirty="0"/>
            </a:br>
            <a:r>
              <a:rPr lang="de-AT" sz="2800" dirty="0"/>
              <a:t>unterschiedliche Projekttypen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29</a:t>
            </a:fld>
            <a:endParaRPr lang="en-US" dirty="0"/>
          </a:p>
        </p:txBody>
      </p:sp>
    </p:spTree>
    <p:extLst>
      <p:ext uri="{BB962C8B-B14F-4D97-AF65-F5344CB8AC3E}">
        <p14:creationId xmlns:p14="http://schemas.microsoft.com/office/powerpoint/2010/main" val="10175091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EFE5F7"/>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7030A0"/>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67" name="Gruppieren 66">
            <a:extLst>
              <a:ext uri="{C183D7F6-B498-43B3-948B-1728B52AA6E4}">
                <adec:decorative xmlns:adec="http://schemas.microsoft.com/office/drawing/2017/decorative" val="1"/>
              </a:ext>
            </a:extLst>
          </p:cNvPr>
          <p:cNvGrpSpPr/>
          <p:nvPr/>
        </p:nvGrpSpPr>
        <p:grpSpPr>
          <a:xfrm>
            <a:off x="1226090" y="3513834"/>
            <a:ext cx="502326" cy="505265"/>
            <a:chOff x="1226090" y="2049699"/>
            <a:chExt cx="502326" cy="505265"/>
          </a:xfrm>
        </p:grpSpPr>
        <p:sp>
          <p:nvSpPr>
            <p:cNvPr id="68" name="Oval 26"/>
            <p:cNvSpPr>
              <a:spLocks noChangeArrowheads="1"/>
            </p:cNvSpPr>
            <p:nvPr/>
          </p:nvSpPr>
          <p:spPr bwMode="auto">
            <a:xfrm>
              <a:off x="1310832" y="2132971"/>
              <a:ext cx="333088" cy="333088"/>
            </a:xfrm>
            <a:prstGeom prst="ellipse">
              <a:avLst/>
            </a:prstGeom>
            <a:solidFill>
              <a:schemeClr val="bg1"/>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69" name="Oval 26"/>
            <p:cNvSpPr>
              <a:spLocks noChangeArrowheads="1"/>
            </p:cNvSpPr>
            <p:nvPr/>
          </p:nvSpPr>
          <p:spPr bwMode="auto">
            <a:xfrm>
              <a:off x="1375175" y="2200376"/>
              <a:ext cx="204156" cy="204156"/>
            </a:xfrm>
            <a:prstGeom prst="ellipse">
              <a:avLst/>
            </a:prstGeom>
            <a:solidFill>
              <a:srgbClr val="EFE5F7"/>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70" name="Gerade Verbindung 69"/>
            <p:cNvCxnSpPr/>
            <p:nvPr/>
          </p:nvCxnSpPr>
          <p:spPr>
            <a:xfrm flipV="1">
              <a:off x="1226090" y="2296821"/>
              <a:ext cx="502326" cy="5633"/>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1477375" y="2049699"/>
              <a:ext cx="0" cy="505265"/>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sp>
          <p:nvSpPr>
            <p:cNvPr id="72" name="Oval 26"/>
            <p:cNvSpPr>
              <a:spLocks noChangeArrowheads="1"/>
            </p:cNvSpPr>
            <p:nvPr/>
          </p:nvSpPr>
          <p:spPr bwMode="auto">
            <a:xfrm>
              <a:off x="1442967" y="2266454"/>
              <a:ext cx="72000" cy="72000"/>
            </a:xfrm>
            <a:prstGeom prst="ellipse">
              <a:avLst/>
            </a:prstGeom>
            <a:solidFill>
              <a:srgbClr val="7030A0"/>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73" name="Gruppieren 72">
            <a:extLst>
              <a:ext uri="{C183D7F6-B498-43B3-948B-1728B52AA6E4}">
                <adec:decorative xmlns:adec="http://schemas.microsoft.com/office/drawing/2017/decorative" val="1"/>
              </a:ext>
            </a:extLst>
          </p:cNvPr>
          <p:cNvGrpSpPr/>
          <p:nvPr/>
        </p:nvGrpSpPr>
        <p:grpSpPr>
          <a:xfrm>
            <a:off x="1226090" y="4933768"/>
            <a:ext cx="502326" cy="505265"/>
            <a:chOff x="1226090" y="2049699"/>
            <a:chExt cx="502326" cy="505265"/>
          </a:xfrm>
        </p:grpSpPr>
        <p:sp>
          <p:nvSpPr>
            <p:cNvPr id="74" name="Oval 26"/>
            <p:cNvSpPr>
              <a:spLocks noChangeArrowheads="1"/>
            </p:cNvSpPr>
            <p:nvPr/>
          </p:nvSpPr>
          <p:spPr bwMode="auto">
            <a:xfrm>
              <a:off x="1310832" y="2132971"/>
              <a:ext cx="333088" cy="333088"/>
            </a:xfrm>
            <a:prstGeom prst="ellipse">
              <a:avLst/>
            </a:prstGeom>
            <a:solidFill>
              <a:schemeClr val="bg1"/>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75" name="Oval 26"/>
            <p:cNvSpPr>
              <a:spLocks noChangeArrowheads="1"/>
            </p:cNvSpPr>
            <p:nvPr/>
          </p:nvSpPr>
          <p:spPr bwMode="auto">
            <a:xfrm>
              <a:off x="1375175" y="2200376"/>
              <a:ext cx="204156" cy="204156"/>
            </a:xfrm>
            <a:prstGeom prst="ellipse">
              <a:avLst/>
            </a:prstGeom>
            <a:solidFill>
              <a:srgbClr val="EFE5F7"/>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76" name="Gerade Verbindung 75"/>
            <p:cNvCxnSpPr/>
            <p:nvPr/>
          </p:nvCxnSpPr>
          <p:spPr>
            <a:xfrm flipV="1">
              <a:off x="1226090" y="2296821"/>
              <a:ext cx="502326" cy="5633"/>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1477375" y="2049699"/>
              <a:ext cx="0" cy="505265"/>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sp>
          <p:nvSpPr>
            <p:cNvPr id="78" name="Oval 26"/>
            <p:cNvSpPr>
              <a:spLocks noChangeArrowheads="1"/>
            </p:cNvSpPr>
            <p:nvPr/>
          </p:nvSpPr>
          <p:spPr bwMode="auto">
            <a:xfrm>
              <a:off x="1442967" y="2266454"/>
              <a:ext cx="72000" cy="72000"/>
            </a:xfrm>
            <a:prstGeom prst="ellipse">
              <a:avLst/>
            </a:prstGeom>
            <a:solidFill>
              <a:srgbClr val="7030A0"/>
            </a:solidFill>
            <a:ln w="22225">
              <a:solidFill>
                <a:srgbClr val="7030A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6624736" cy="4514850"/>
          </a:xfrm>
        </p:spPr>
        <p:txBody>
          <a:bodyPr/>
          <a:lstStyle/>
          <a:p>
            <a:pPr marL="0" indent="0">
              <a:lnSpc>
                <a:spcPct val="130000"/>
              </a:lnSpc>
              <a:spcBef>
                <a:spcPts val="4200"/>
              </a:spcBef>
              <a:buNone/>
            </a:pPr>
            <a:r>
              <a:rPr lang="de-AT" sz="2600" dirty="0"/>
              <a:t>Verständnis für Werdegang, Verbreitung und Einsatzgebiete des Projektmanagements</a:t>
            </a:r>
          </a:p>
          <a:p>
            <a:pPr marL="0" indent="0">
              <a:spcBef>
                <a:spcPts val="3600"/>
              </a:spcBef>
              <a:buNone/>
            </a:pPr>
            <a:r>
              <a:rPr lang="de-AT" sz="2600" dirty="0"/>
              <a:t>Bestimmung unterschiedlicher Arten und Eigenschaften von Projekten</a:t>
            </a:r>
          </a:p>
          <a:p>
            <a:pPr marL="0" indent="0">
              <a:spcBef>
                <a:spcPts val="3600"/>
              </a:spcBef>
              <a:buNone/>
            </a:pPr>
            <a:r>
              <a:rPr lang="de-AT" sz="2600" dirty="0"/>
              <a:t>Einsicht in Aufgaben und Teilgebiete des Projektmanagements</a:t>
            </a:r>
            <a:endParaRPr lang="en-US" sz="2600" dirty="0"/>
          </a:p>
        </p:txBody>
      </p:sp>
      <p:sp>
        <p:nvSpPr>
          <p:cNvPr id="2" name="Titel 1"/>
          <p:cNvSpPr>
            <a:spLocks noGrp="1"/>
          </p:cNvSpPr>
          <p:nvPr>
            <p:ph type="title"/>
          </p:nvPr>
        </p:nvSpPr>
        <p:spPr/>
        <p:txBody>
          <a:bodyPr/>
          <a:lstStyle/>
          <a:p>
            <a:r>
              <a:rPr lang="de-AT" dirty="0"/>
              <a:t>Lehr- und Lernziele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38356697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08336" y="2124125"/>
            <a:ext cx="7992888" cy="387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AT" dirty="0"/>
              <a:t>Projektmerkmale und -profile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30</a:t>
            </a:fld>
            <a:endParaRPr lang="en-US" dirty="0"/>
          </a:p>
        </p:txBody>
      </p:sp>
    </p:spTree>
    <p:extLst>
      <p:ext uri="{BB962C8B-B14F-4D97-AF65-F5344CB8AC3E}">
        <p14:creationId xmlns:p14="http://schemas.microsoft.com/office/powerpoint/2010/main" val="57895283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8515" y="1603376"/>
            <a:ext cx="8208912" cy="5318093"/>
          </a:xfrm>
          <a:prstGeom prst="rect">
            <a:avLst/>
          </a:prstGeom>
        </p:spPr>
      </p:pic>
      <p:sp>
        <p:nvSpPr>
          <p:cNvPr id="2" name="Titel 1"/>
          <p:cNvSpPr>
            <a:spLocks noGrp="1"/>
          </p:cNvSpPr>
          <p:nvPr>
            <p:ph type="title"/>
          </p:nvPr>
        </p:nvSpPr>
        <p:spPr/>
        <p:txBody>
          <a:bodyPr/>
          <a:lstStyle/>
          <a:p>
            <a:pPr>
              <a:lnSpc>
                <a:spcPts val="2800"/>
              </a:lnSpc>
            </a:pPr>
            <a:r>
              <a:rPr lang="de-AT" sz="2800" dirty="0"/>
              <a:t>Projektmerkmale und deren Rückwirkungen auf das Projektdesign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31</a:t>
            </a:fld>
            <a:endParaRPr lang="en-US" dirty="0"/>
          </a:p>
        </p:txBody>
      </p:sp>
    </p:spTree>
    <p:extLst>
      <p:ext uri="{BB962C8B-B14F-4D97-AF65-F5344CB8AC3E}">
        <p14:creationId xmlns:p14="http://schemas.microsoft.com/office/powerpoint/2010/main" val="726697532"/>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C183D7F6-B498-43B3-948B-1728B52AA6E4}">
                <adec:decorative xmlns:adec="http://schemas.microsoft.com/office/drawing/2017/decorative" val="1"/>
              </a:ext>
            </a:extLst>
          </p:cNvPr>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0414" y="1575471"/>
            <a:ext cx="8280000" cy="482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ts val="2800"/>
              </a:lnSpc>
            </a:pPr>
            <a:r>
              <a:rPr lang="de-AT" sz="2800" dirty="0"/>
              <a:t>Projektmerkmale und deren Rückwirkungen auf das Projektdesign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32</a:t>
            </a:fld>
            <a:endParaRPr lang="en-US" dirty="0"/>
          </a:p>
        </p:txBody>
      </p:sp>
    </p:spTree>
    <p:extLst>
      <p:ext uri="{BB962C8B-B14F-4D97-AF65-F5344CB8AC3E}">
        <p14:creationId xmlns:p14="http://schemas.microsoft.com/office/powerpoint/2010/main" val="882357078"/>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C183D7F6-B498-43B3-948B-1728B52AA6E4}">
                <adec:decorative xmlns:adec="http://schemas.microsoft.com/office/drawing/2017/decorative" val="1"/>
              </a:ext>
            </a:extLst>
          </p:cNvPr>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0414" y="1575471"/>
            <a:ext cx="8280000" cy="536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pPr>
              <a:lnSpc>
                <a:spcPts val="2800"/>
              </a:lnSpc>
            </a:pPr>
            <a:r>
              <a:rPr lang="de-AT" sz="2800" dirty="0"/>
              <a:t>Projektmerkmale und deren Rückwirkungen auf das Projektdesign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33</a:t>
            </a:fld>
            <a:endParaRPr lang="en-US" dirty="0"/>
          </a:p>
        </p:txBody>
      </p:sp>
    </p:spTree>
    <p:extLst>
      <p:ext uri="{BB962C8B-B14F-4D97-AF65-F5344CB8AC3E}">
        <p14:creationId xmlns:p14="http://schemas.microsoft.com/office/powerpoint/2010/main" val="836815329"/>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8270" y="1834219"/>
            <a:ext cx="4861496" cy="4508769"/>
          </a:xfrm>
          <a:prstGeom prst="rect">
            <a:avLst/>
          </a:prstGeom>
        </p:spPr>
      </p:pic>
      <p:sp>
        <p:nvSpPr>
          <p:cNvPr id="2" name="Titel 1"/>
          <p:cNvSpPr>
            <a:spLocks noGrp="1"/>
          </p:cNvSpPr>
          <p:nvPr>
            <p:ph type="title"/>
          </p:nvPr>
        </p:nvSpPr>
        <p:spPr/>
        <p:txBody>
          <a:bodyPr/>
          <a:lstStyle/>
          <a:p>
            <a:r>
              <a:rPr lang="de-AT" dirty="0"/>
              <a:t>Abgrenzung von Projekten</a:t>
            </a:r>
          </a:p>
        </p:txBody>
      </p:sp>
      <p:sp>
        <p:nvSpPr>
          <p:cNvPr id="4" name="Foliennummernplatzhalter 3"/>
          <p:cNvSpPr>
            <a:spLocks noGrp="1"/>
          </p:cNvSpPr>
          <p:nvPr>
            <p:ph type="sldNum" sz="quarter" idx="11"/>
          </p:nvPr>
        </p:nvSpPr>
        <p:spPr/>
        <p:txBody>
          <a:bodyPr/>
          <a:lstStyle/>
          <a:p>
            <a:fld id="{1B0257E5-75A0-4F46-BAAD-A8D9FF434F26}" type="slidenum">
              <a:rPr lang="en-US" smtClean="0"/>
              <a:pPr/>
              <a:t>34</a:t>
            </a:fld>
            <a:endParaRPr lang="en-US" dirty="0"/>
          </a:p>
        </p:txBody>
      </p:sp>
    </p:spTree>
    <p:extLst>
      <p:ext uri="{BB962C8B-B14F-4D97-AF65-F5344CB8AC3E}">
        <p14:creationId xmlns:p14="http://schemas.microsoft.com/office/powerpoint/2010/main" val="244418325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0572" y="1347135"/>
            <a:ext cx="1045876" cy="12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05973" y="1401332"/>
            <a:ext cx="6862957" cy="569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864320" y="396429"/>
            <a:ext cx="6192688" cy="863600"/>
          </a:xfrm>
        </p:spPr>
        <p:txBody>
          <a:bodyPr/>
          <a:lstStyle/>
          <a:p>
            <a:r>
              <a:rPr lang="de-AT" dirty="0"/>
              <a:t>Übung – Projektwürdigkeitstest</a:t>
            </a:r>
            <a:endParaRPr lang="en-US" dirty="0"/>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37128" y="2310264"/>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37128" y="3204245"/>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37128" y="3636293"/>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37128" y="4932437"/>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37128" y="6372597"/>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1924" y="2772197"/>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1924" y="4067004"/>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1924" y="4474541"/>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1924" y="5436493"/>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1924" y="5940549"/>
            <a:ext cx="37705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a:xfrm>
            <a:off x="792312" y="3009875"/>
            <a:ext cx="2232248" cy="4514850"/>
          </a:xfrm>
        </p:spPr>
        <p:txBody>
          <a:bodyPr/>
          <a:lstStyle/>
          <a:p>
            <a:pPr marL="0" indent="0">
              <a:lnSpc>
                <a:spcPct val="114000"/>
              </a:lnSpc>
              <a:buNone/>
            </a:pPr>
            <a:r>
              <a:rPr lang="de-AT" sz="2300" b="1" dirty="0">
                <a:solidFill>
                  <a:srgbClr val="7030A0"/>
                </a:solidFill>
              </a:rPr>
              <a:t>Bei welchem Vorhaben sollte man auf Projekt-management setzen?</a:t>
            </a:r>
          </a:p>
          <a:p>
            <a:pPr marL="457200" indent="-457200">
              <a:buFont typeface="+mj-lt"/>
              <a:buAutoNum type="arabicPeriod"/>
            </a:pPr>
            <a:endParaRPr lang="de-AT" sz="2300" b="1" dirty="0">
              <a:solidFill>
                <a:srgbClr val="953735"/>
              </a:solidFill>
            </a:endParaRPr>
          </a:p>
          <a:p>
            <a:pPr marL="0" indent="0">
              <a:buNone/>
            </a:pPr>
            <a:endParaRPr lang="en-US" sz="2300" dirty="0">
              <a:solidFill>
                <a:srgbClr val="953735"/>
              </a:solidFill>
            </a:endParaRPr>
          </a:p>
        </p:txBody>
      </p:sp>
      <p:sp>
        <p:nvSpPr>
          <p:cNvPr id="4" name="Foliennummernplatzhalter 3"/>
          <p:cNvSpPr>
            <a:spLocks noGrp="1"/>
          </p:cNvSpPr>
          <p:nvPr>
            <p:ph type="sldNum" sz="quarter" idx="11"/>
          </p:nvPr>
        </p:nvSpPr>
        <p:spPr/>
        <p:txBody>
          <a:bodyPr/>
          <a:lstStyle/>
          <a:p>
            <a:fld id="{1B0257E5-75A0-4F46-BAAD-A8D9FF434F26}" type="slidenum">
              <a:rPr lang="en-US" smtClean="0"/>
              <a:pPr/>
              <a:t>35</a:t>
            </a:fld>
            <a:endParaRPr lang="en-US" dirty="0"/>
          </a:p>
        </p:txBody>
      </p:sp>
    </p:spTree>
    <p:extLst>
      <p:ext uri="{BB962C8B-B14F-4D97-AF65-F5344CB8AC3E}">
        <p14:creationId xmlns:p14="http://schemas.microsoft.com/office/powerpoint/2010/main" val="22457068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848FC6-7615-4E3A-B947-4A0A800B9D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08336" y="2090880"/>
            <a:ext cx="7933961" cy="4425733"/>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BB6E9C1E-42F6-41D1-84C2-7E7CDBDD78FD}"/>
              </a:ext>
            </a:extLst>
          </p:cNvPr>
          <p:cNvSpPr>
            <a:spLocks noGrp="1"/>
          </p:cNvSpPr>
          <p:nvPr>
            <p:ph type="title"/>
          </p:nvPr>
        </p:nvSpPr>
        <p:spPr/>
        <p:txBody>
          <a:bodyPr/>
          <a:lstStyle/>
          <a:p>
            <a:pPr>
              <a:lnSpc>
                <a:spcPts val="2800"/>
              </a:lnSpc>
            </a:pPr>
            <a:r>
              <a:rPr lang="de-DE" sz="2800" dirty="0"/>
              <a:t>Klassisches vs. agiles Projektmanagement</a:t>
            </a:r>
            <a:endParaRPr lang="de-AT" sz="2800" dirty="0"/>
          </a:p>
        </p:txBody>
      </p:sp>
      <p:sp>
        <p:nvSpPr>
          <p:cNvPr id="4" name="Foliennummernplatzhalter 3">
            <a:extLst>
              <a:ext uri="{FF2B5EF4-FFF2-40B4-BE49-F238E27FC236}">
                <a16:creationId xmlns:a16="http://schemas.microsoft.com/office/drawing/2014/main" id="{245A04EF-A17A-4D05-A4BB-D754888D62BD}"/>
              </a:ext>
            </a:extLst>
          </p:cNvPr>
          <p:cNvSpPr>
            <a:spLocks noGrp="1"/>
          </p:cNvSpPr>
          <p:nvPr>
            <p:ph type="sldNum" sz="quarter" idx="11"/>
          </p:nvPr>
        </p:nvSpPr>
        <p:spPr/>
        <p:txBody>
          <a:bodyPr/>
          <a:lstStyle/>
          <a:p>
            <a:fld id="{1B0257E5-75A0-4F46-BAAD-A8D9FF434F26}" type="slidenum">
              <a:rPr lang="en-US" smtClean="0"/>
              <a:pPr/>
              <a:t>36</a:t>
            </a:fld>
            <a:endParaRPr lang="en-US" dirty="0"/>
          </a:p>
        </p:txBody>
      </p:sp>
    </p:spTree>
    <p:extLst>
      <p:ext uri="{BB962C8B-B14F-4D97-AF65-F5344CB8AC3E}">
        <p14:creationId xmlns:p14="http://schemas.microsoft.com/office/powerpoint/2010/main" val="4066427569"/>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68C7ABC-5B6D-474D-9643-25FA1986FF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2312" y="1360906"/>
            <a:ext cx="8461265" cy="5443739"/>
          </a:xfrm>
          <a:prstGeom prst="rect">
            <a:avLst/>
          </a:prstGeom>
        </p:spPr>
      </p:pic>
      <p:sp>
        <p:nvSpPr>
          <p:cNvPr id="2" name="Titel 1">
            <a:extLst>
              <a:ext uri="{FF2B5EF4-FFF2-40B4-BE49-F238E27FC236}">
                <a16:creationId xmlns:a16="http://schemas.microsoft.com/office/drawing/2014/main" id="{1D72C7A9-407C-4CA6-AF96-40261DC3D7CF}"/>
              </a:ext>
            </a:extLst>
          </p:cNvPr>
          <p:cNvSpPr>
            <a:spLocks noGrp="1"/>
          </p:cNvSpPr>
          <p:nvPr>
            <p:ph type="title"/>
          </p:nvPr>
        </p:nvSpPr>
        <p:spPr/>
        <p:txBody>
          <a:bodyPr/>
          <a:lstStyle/>
          <a:p>
            <a:pPr>
              <a:lnSpc>
                <a:spcPts val="2800"/>
              </a:lnSpc>
            </a:pPr>
            <a:r>
              <a:rPr lang="de-DE" sz="2800" dirty="0"/>
              <a:t>Abläufe im klassischen, hybriden &amp; agilen Projektmanagement</a:t>
            </a:r>
            <a:endParaRPr lang="de-AT" sz="2800" dirty="0"/>
          </a:p>
        </p:txBody>
      </p:sp>
      <p:sp>
        <p:nvSpPr>
          <p:cNvPr id="4" name="Foliennummernplatzhalter 3">
            <a:extLst>
              <a:ext uri="{FF2B5EF4-FFF2-40B4-BE49-F238E27FC236}">
                <a16:creationId xmlns:a16="http://schemas.microsoft.com/office/drawing/2014/main" id="{50472145-6ADE-423D-B4CD-029BFBA4B6B9}"/>
              </a:ext>
            </a:extLst>
          </p:cNvPr>
          <p:cNvSpPr>
            <a:spLocks noGrp="1"/>
          </p:cNvSpPr>
          <p:nvPr>
            <p:ph type="sldNum" sz="quarter" idx="11"/>
          </p:nvPr>
        </p:nvSpPr>
        <p:spPr/>
        <p:txBody>
          <a:bodyPr/>
          <a:lstStyle/>
          <a:p>
            <a:fld id="{1B0257E5-75A0-4F46-BAAD-A8D9FF434F26}" type="slidenum">
              <a:rPr lang="en-US" smtClean="0"/>
              <a:pPr/>
              <a:t>37</a:t>
            </a:fld>
            <a:endParaRPr lang="en-US" dirty="0"/>
          </a:p>
        </p:txBody>
      </p:sp>
    </p:spTree>
    <p:extLst>
      <p:ext uri="{BB962C8B-B14F-4D97-AF65-F5344CB8AC3E}">
        <p14:creationId xmlns:p14="http://schemas.microsoft.com/office/powerpoint/2010/main" val="332758399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7571297"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lnSpc>
                <a:spcPct val="110000"/>
              </a:lnSpc>
              <a:buClr>
                <a:srgbClr val="7030A0"/>
              </a:buClr>
              <a:buFont typeface="Wingdings" panose="05000000000000000000" pitchFamily="2" charset="2"/>
              <a:buChar char=""/>
            </a:pPr>
            <a:r>
              <a:rPr lang="de-AT" kern="0" dirty="0"/>
              <a:t>unterschiedliche Projekte nach 6 Kriterien typisieren </a:t>
            </a:r>
            <a:br>
              <a:rPr lang="de-AT" kern="0" dirty="0"/>
            </a:br>
            <a:r>
              <a:rPr lang="de-AT" kern="0" dirty="0"/>
              <a:t>und typenspezifische Konsequenzen für das Projektmanagement einschätzen können</a:t>
            </a:r>
          </a:p>
          <a:p>
            <a:pPr marL="533400" indent="-533400">
              <a:lnSpc>
                <a:spcPct val="110000"/>
              </a:lnSpc>
              <a:spcBef>
                <a:spcPts val="3600"/>
              </a:spcBef>
              <a:buClr>
                <a:srgbClr val="7030A0"/>
              </a:buClr>
              <a:buFont typeface="Wingdings" pitchFamily="2" charset="2"/>
              <a:buChar char=""/>
            </a:pPr>
            <a:r>
              <a:rPr lang="de-AT" kern="0" dirty="0"/>
              <a:t>10 zentrale Aufgaben des Projektmanagements charak-terisieren und wenigstens 10 Anwendungsbeispiele für das Projektmanagement benennen können</a:t>
            </a:r>
          </a:p>
          <a:p>
            <a:pPr marL="533400" indent="-533400">
              <a:lnSpc>
                <a:spcPct val="110000"/>
              </a:lnSpc>
              <a:spcBef>
                <a:spcPts val="3600"/>
              </a:spcBef>
              <a:buClr>
                <a:srgbClr val="7030A0"/>
              </a:buClr>
              <a:buFont typeface="Wingdings" pitchFamily="2" charset="2"/>
              <a:buChar char=""/>
            </a:pPr>
            <a:r>
              <a:rPr lang="de-AT" kern="0" dirty="0"/>
              <a:t>die Projektwürdigkeit von Vorhaben sachgerecht beurteilen können</a:t>
            </a:r>
            <a:endParaRPr lang="en-US" kern="0" dirty="0"/>
          </a:p>
        </p:txBody>
      </p:sp>
      <p:sp>
        <p:nvSpPr>
          <p:cNvPr id="2" name="Titel 1"/>
          <p:cNvSpPr>
            <a:spLocks noGrp="1"/>
          </p:cNvSpPr>
          <p:nvPr>
            <p:ph type="title"/>
          </p:nvPr>
        </p:nvSpPr>
        <p:spPr>
          <a:xfrm>
            <a:off x="864320" y="396429"/>
            <a:ext cx="6336704" cy="863600"/>
          </a:xfrm>
        </p:spPr>
        <p:txBody>
          <a:bodyPr/>
          <a:lstStyle/>
          <a:p>
            <a:r>
              <a:rPr lang="de-AT" dirty="0"/>
              <a:t>Learning Outcomes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358648252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a:extLst>
              <a:ext uri="{C183D7F6-B498-43B3-948B-1728B52AA6E4}">
                <adec:decorative xmlns:adec="http://schemas.microsoft.com/office/drawing/2017/decorative" val="1"/>
              </a:ext>
            </a:extLst>
          </p:cNvPr>
          <p:cNvSpPr txBox="1">
            <a:spLocks noChangeArrowheads="1"/>
          </p:cNvSpPr>
          <p:nvPr/>
        </p:nvSpPr>
        <p:spPr bwMode="auto">
          <a:xfrm>
            <a:off x="8356591" y="2606690"/>
            <a:ext cx="428609" cy="3477875"/>
          </a:xfrm>
          <a:prstGeom prst="rect">
            <a:avLst/>
          </a:prstGeom>
          <a:solidFill>
            <a:srgbClr val="7030A0"/>
          </a:solid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2200"/>
              </a:lnSpc>
            </a:pPr>
            <a:r>
              <a:rPr lang="de-DE" altLang="en-US" sz="2000" b="1" dirty="0">
                <a:solidFill>
                  <a:schemeClr val="bg1"/>
                </a:solidFill>
                <a:latin typeface="+mn-lt"/>
              </a:rPr>
              <a:t>E</a:t>
            </a:r>
          </a:p>
          <a:p>
            <a:pPr algn="ctr" eaLnBrk="1" hangingPunct="1">
              <a:lnSpc>
                <a:spcPts val="2200"/>
              </a:lnSpc>
            </a:pPr>
            <a:r>
              <a:rPr lang="de-DE" altLang="en-US" sz="2000" b="1" dirty="0">
                <a:solidFill>
                  <a:schemeClr val="bg1"/>
                </a:solidFill>
                <a:latin typeface="+mn-lt"/>
              </a:rPr>
              <a:t>I</a:t>
            </a:r>
          </a:p>
          <a:p>
            <a:pPr algn="ctr" eaLnBrk="1" hangingPunct="1">
              <a:lnSpc>
                <a:spcPts val="2200"/>
              </a:lnSpc>
            </a:pPr>
            <a:r>
              <a:rPr lang="de-DE" altLang="en-US" sz="2000" b="1" dirty="0">
                <a:solidFill>
                  <a:schemeClr val="bg1"/>
                </a:solidFill>
                <a:latin typeface="+mn-lt"/>
              </a:rPr>
              <a:t>N</a:t>
            </a:r>
          </a:p>
          <a:p>
            <a:pPr algn="ctr" eaLnBrk="1" hangingPunct="1">
              <a:lnSpc>
                <a:spcPts val="2200"/>
              </a:lnSpc>
            </a:pPr>
            <a:r>
              <a:rPr lang="de-DE" altLang="en-US" sz="2000" b="1" dirty="0">
                <a:solidFill>
                  <a:schemeClr val="bg1"/>
                </a:solidFill>
                <a:latin typeface="+mn-lt"/>
              </a:rPr>
              <a:t>M</a:t>
            </a:r>
          </a:p>
          <a:p>
            <a:pPr algn="ctr" eaLnBrk="1" hangingPunct="1">
              <a:lnSpc>
                <a:spcPts val="2200"/>
              </a:lnSpc>
            </a:pPr>
            <a:r>
              <a:rPr lang="de-DE" altLang="en-US" sz="2000" b="1" dirty="0">
                <a:solidFill>
                  <a:schemeClr val="bg1"/>
                </a:solidFill>
                <a:latin typeface="+mn-lt"/>
              </a:rPr>
              <a:t>A</a:t>
            </a:r>
          </a:p>
          <a:p>
            <a:pPr algn="ctr" eaLnBrk="1" hangingPunct="1">
              <a:lnSpc>
                <a:spcPts val="2200"/>
              </a:lnSpc>
            </a:pPr>
            <a:r>
              <a:rPr lang="de-DE" altLang="en-US" sz="2000" b="1" dirty="0">
                <a:solidFill>
                  <a:schemeClr val="bg1"/>
                </a:solidFill>
                <a:latin typeface="+mn-lt"/>
              </a:rPr>
              <a:t>L</a:t>
            </a:r>
          </a:p>
          <a:p>
            <a:pPr algn="ctr" eaLnBrk="1" hangingPunct="1">
              <a:lnSpc>
                <a:spcPts val="2200"/>
              </a:lnSpc>
            </a:pPr>
            <a:r>
              <a:rPr lang="de-DE" altLang="en-US" sz="2000" b="1" dirty="0">
                <a:solidFill>
                  <a:schemeClr val="bg1"/>
                </a:solidFill>
                <a:latin typeface="+mn-lt"/>
              </a:rPr>
              <a:t>I</a:t>
            </a:r>
          </a:p>
          <a:p>
            <a:pPr algn="ctr" eaLnBrk="1" hangingPunct="1">
              <a:lnSpc>
                <a:spcPts val="2200"/>
              </a:lnSpc>
            </a:pPr>
            <a:r>
              <a:rPr lang="de-DE" altLang="en-US" sz="2000" b="1" dirty="0">
                <a:solidFill>
                  <a:schemeClr val="bg1"/>
                </a:solidFill>
                <a:latin typeface="+mn-lt"/>
              </a:rPr>
              <a:t>G</a:t>
            </a:r>
          </a:p>
          <a:p>
            <a:pPr algn="ctr" eaLnBrk="1" hangingPunct="1">
              <a:lnSpc>
                <a:spcPts val="2200"/>
              </a:lnSpc>
            </a:pPr>
            <a:r>
              <a:rPr lang="de-DE" altLang="en-US" sz="2000" b="1" dirty="0">
                <a:solidFill>
                  <a:schemeClr val="bg1"/>
                </a:solidFill>
                <a:latin typeface="+mn-lt"/>
              </a:rPr>
              <a:t>K</a:t>
            </a:r>
          </a:p>
          <a:p>
            <a:pPr algn="ctr" eaLnBrk="1" hangingPunct="1">
              <a:lnSpc>
                <a:spcPts val="2200"/>
              </a:lnSpc>
            </a:pPr>
            <a:r>
              <a:rPr lang="de-DE" altLang="en-US" sz="2000" b="1" dirty="0">
                <a:solidFill>
                  <a:schemeClr val="bg1"/>
                </a:solidFill>
                <a:latin typeface="+mn-lt"/>
              </a:rPr>
              <a:t>E</a:t>
            </a:r>
          </a:p>
          <a:p>
            <a:pPr algn="ctr" eaLnBrk="1" hangingPunct="1">
              <a:lnSpc>
                <a:spcPts val="2200"/>
              </a:lnSpc>
            </a:pPr>
            <a:r>
              <a:rPr lang="de-DE" altLang="en-US" sz="2000" b="1" dirty="0">
                <a:solidFill>
                  <a:schemeClr val="bg1"/>
                </a:solidFill>
                <a:latin typeface="+mn-lt"/>
              </a:rPr>
              <a:t>I</a:t>
            </a:r>
          </a:p>
          <a:p>
            <a:pPr algn="ctr" eaLnBrk="1" hangingPunct="1">
              <a:lnSpc>
                <a:spcPts val="2200"/>
              </a:lnSpc>
            </a:pPr>
            <a:r>
              <a:rPr lang="de-DE" altLang="en-US" sz="2000" b="1" dirty="0">
                <a:solidFill>
                  <a:schemeClr val="bg1"/>
                </a:solidFill>
                <a:latin typeface="+mn-lt"/>
              </a:rPr>
              <a:t>T</a:t>
            </a:r>
          </a:p>
        </p:txBody>
      </p:sp>
      <p:grpSp>
        <p:nvGrpSpPr>
          <p:cNvPr id="27" name="Gruppieren 26">
            <a:extLst>
              <a:ext uri="{C183D7F6-B498-43B3-948B-1728B52AA6E4}">
                <adec:decorative xmlns:adec="http://schemas.microsoft.com/office/drawing/2017/decorative" val="1"/>
              </a:ext>
            </a:extLst>
          </p:cNvPr>
          <p:cNvGrpSpPr>
            <a:grpSpLocks noChangeAspect="1"/>
          </p:cNvGrpSpPr>
          <p:nvPr/>
        </p:nvGrpSpPr>
        <p:grpSpPr>
          <a:xfrm>
            <a:off x="6120904" y="2556173"/>
            <a:ext cx="1973813" cy="3564000"/>
            <a:chOff x="7067780" y="2621445"/>
            <a:chExt cx="2077460" cy="3751152"/>
          </a:xfrm>
        </p:grpSpPr>
        <p:pic>
          <p:nvPicPr>
            <p:cNvPr id="10" name="Grafik 9"/>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067780" y="2621445"/>
              <a:ext cx="714694" cy="714694"/>
            </a:xfrm>
            <a:prstGeom prst="rect">
              <a:avLst/>
            </a:prstGeom>
          </p:spPr>
        </p:pic>
        <p:pic>
          <p:nvPicPr>
            <p:cNvPr id="7" name="Grafik 6"/>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499130" y="2837469"/>
              <a:ext cx="714694" cy="714694"/>
            </a:xfrm>
            <a:prstGeom prst="rect">
              <a:avLst/>
            </a:prstGeom>
          </p:spPr>
        </p:pic>
        <p:pic>
          <p:nvPicPr>
            <p:cNvPr id="8" name="Grafik 7"/>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931876" y="3055864"/>
              <a:ext cx="714694" cy="714694"/>
            </a:xfrm>
            <a:prstGeom prst="rect">
              <a:avLst/>
            </a:prstGeom>
          </p:spPr>
        </p:pic>
        <p:pic>
          <p:nvPicPr>
            <p:cNvPr id="9" name="Grafik 8"/>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430546" y="3341525"/>
              <a:ext cx="714694" cy="714694"/>
            </a:xfrm>
            <a:prstGeom prst="rect">
              <a:avLst/>
            </a:prstGeom>
          </p:spPr>
        </p:pic>
        <p:pic>
          <p:nvPicPr>
            <p:cNvPr id="14" name="Grafik 13"/>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067780" y="3358280"/>
              <a:ext cx="714694" cy="714694"/>
            </a:xfrm>
            <a:prstGeom prst="rect">
              <a:avLst/>
            </a:prstGeom>
          </p:spPr>
        </p:pic>
        <p:pic>
          <p:nvPicPr>
            <p:cNvPr id="15" name="Grafik 14"/>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499130" y="3574304"/>
              <a:ext cx="714694" cy="714694"/>
            </a:xfrm>
            <a:prstGeom prst="rect">
              <a:avLst/>
            </a:prstGeom>
          </p:spPr>
        </p:pic>
        <p:pic>
          <p:nvPicPr>
            <p:cNvPr id="18" name="Grafik 17"/>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067780" y="4143686"/>
              <a:ext cx="714694" cy="714694"/>
            </a:xfrm>
            <a:prstGeom prst="rect">
              <a:avLst/>
            </a:prstGeom>
          </p:spPr>
        </p:pic>
        <p:pic>
          <p:nvPicPr>
            <p:cNvPr id="19" name="Grafik 18"/>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499130" y="4359710"/>
              <a:ext cx="714694" cy="714694"/>
            </a:xfrm>
            <a:prstGeom prst="rect">
              <a:avLst/>
            </a:prstGeom>
          </p:spPr>
        </p:pic>
        <p:pic>
          <p:nvPicPr>
            <p:cNvPr id="20" name="Grafik 19"/>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931876" y="4578105"/>
              <a:ext cx="714694" cy="714694"/>
            </a:xfrm>
            <a:prstGeom prst="rect">
              <a:avLst/>
            </a:prstGeom>
          </p:spPr>
        </p:pic>
        <p:pic>
          <p:nvPicPr>
            <p:cNvPr id="21" name="Grafik 20"/>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430546" y="4863766"/>
              <a:ext cx="714694" cy="714694"/>
            </a:xfrm>
            <a:prstGeom prst="rect">
              <a:avLst/>
            </a:prstGeom>
          </p:spPr>
        </p:pic>
        <p:pic>
          <p:nvPicPr>
            <p:cNvPr id="22" name="Grafik 21"/>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067780" y="4935452"/>
              <a:ext cx="714694" cy="714694"/>
            </a:xfrm>
            <a:prstGeom prst="rect">
              <a:avLst/>
            </a:prstGeom>
          </p:spPr>
        </p:pic>
        <p:pic>
          <p:nvPicPr>
            <p:cNvPr id="23" name="Grafik 22"/>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499130" y="5151476"/>
              <a:ext cx="714694" cy="714694"/>
            </a:xfrm>
            <a:prstGeom prst="rect">
              <a:avLst/>
            </a:prstGeom>
          </p:spPr>
        </p:pic>
        <p:pic>
          <p:nvPicPr>
            <p:cNvPr id="24" name="Grafik 23"/>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931876" y="5369871"/>
              <a:ext cx="714694" cy="714694"/>
            </a:xfrm>
            <a:prstGeom prst="rect">
              <a:avLst/>
            </a:prstGeom>
          </p:spPr>
        </p:pic>
        <p:pic>
          <p:nvPicPr>
            <p:cNvPr id="25" name="Grafik 24"/>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430546" y="5657903"/>
              <a:ext cx="714694" cy="714694"/>
            </a:xfrm>
            <a:prstGeom prst="rect">
              <a:avLst/>
            </a:prstGeom>
          </p:spPr>
        </p:pic>
        <p:pic>
          <p:nvPicPr>
            <p:cNvPr id="26" name="Grafik 2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6490" y="3768187"/>
              <a:ext cx="738236" cy="738236"/>
            </a:xfrm>
            <a:prstGeom prst="rect">
              <a:avLst/>
            </a:prstGeom>
          </p:spPr>
        </p:pic>
        <p:pic>
          <p:nvPicPr>
            <p:cNvPr id="17" name="Grafik 16"/>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8430546" y="4078360"/>
              <a:ext cx="714694" cy="714694"/>
            </a:xfrm>
            <a:prstGeom prst="rect">
              <a:avLst/>
            </a:prstGeom>
          </p:spPr>
        </p:pic>
      </p:grpSp>
      <p:sp>
        <p:nvSpPr>
          <p:cNvPr id="3" name="Inhaltsplatzhalter 2"/>
          <p:cNvSpPr>
            <a:spLocks noGrp="1"/>
          </p:cNvSpPr>
          <p:nvPr>
            <p:ph idx="1"/>
          </p:nvPr>
        </p:nvSpPr>
        <p:spPr>
          <a:xfrm>
            <a:off x="1224360" y="1764084"/>
            <a:ext cx="7668814" cy="4346203"/>
          </a:xfrm>
        </p:spPr>
        <p:txBody>
          <a:bodyPr/>
          <a:lstStyle/>
          <a:p>
            <a:pPr marL="0" indent="0">
              <a:buNone/>
            </a:pPr>
            <a:r>
              <a:rPr lang="de-AT" sz="2500" dirty="0"/>
              <a:t>Ein Projekt ist ein einmaliges Vorhaben mit</a:t>
            </a:r>
          </a:p>
          <a:p>
            <a:pPr>
              <a:spcBef>
                <a:spcPts val="1800"/>
              </a:spcBef>
            </a:pPr>
            <a:r>
              <a:rPr lang="de-AT" sz="2500" dirty="0"/>
              <a:t>eindeutiger Aufgabenstellung,</a:t>
            </a:r>
          </a:p>
          <a:p>
            <a:pPr>
              <a:spcBef>
                <a:spcPts val="1800"/>
              </a:spcBef>
            </a:pPr>
            <a:r>
              <a:rPr lang="de-AT" sz="2500" dirty="0"/>
              <a:t>bestimmtem Zeitrahmen </a:t>
            </a:r>
            <a:br>
              <a:rPr lang="de-AT" sz="2500" dirty="0"/>
            </a:br>
            <a:r>
              <a:rPr lang="de-AT" sz="2500" dirty="0"/>
              <a:t>(Anfang und Ende fix),</a:t>
            </a:r>
          </a:p>
          <a:p>
            <a:pPr>
              <a:spcBef>
                <a:spcPts val="1800"/>
              </a:spcBef>
            </a:pPr>
            <a:r>
              <a:rPr lang="de-AT" sz="2500" dirty="0"/>
              <a:t>begrenztem Einsatz von Ressourcen </a:t>
            </a:r>
            <a:br>
              <a:rPr lang="de-AT" sz="2500" dirty="0"/>
            </a:br>
            <a:r>
              <a:rPr lang="de-AT" sz="2500" dirty="0"/>
              <a:t>(Arbeitskraft und -mittel) und</a:t>
            </a:r>
          </a:p>
          <a:p>
            <a:pPr>
              <a:spcBef>
                <a:spcPts val="1800"/>
              </a:spcBef>
            </a:pPr>
            <a:r>
              <a:rPr lang="de-AT" sz="2500" dirty="0"/>
              <a:t>festgelegtem Kostenrahmen.</a:t>
            </a:r>
          </a:p>
          <a:p>
            <a:endParaRPr lang="en-US" dirty="0"/>
          </a:p>
        </p:txBody>
      </p:sp>
      <p:sp>
        <p:nvSpPr>
          <p:cNvPr id="2" name="Titel 1"/>
          <p:cNvSpPr>
            <a:spLocks noGrp="1"/>
          </p:cNvSpPr>
          <p:nvPr>
            <p:ph type="title"/>
          </p:nvPr>
        </p:nvSpPr>
        <p:spPr/>
        <p:txBody>
          <a:bodyPr/>
          <a:lstStyle/>
          <a:p>
            <a:r>
              <a:rPr lang="de-AT" dirty="0"/>
              <a:t>Projekt – Definition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5</a:t>
            </a:fld>
            <a:endParaRPr lang="en-US" dirty="0"/>
          </a:p>
        </p:txBody>
      </p:sp>
    </p:spTree>
    <p:extLst>
      <p:ext uri="{BB962C8B-B14F-4D97-AF65-F5344CB8AC3E}">
        <p14:creationId xmlns:p14="http://schemas.microsoft.com/office/powerpoint/2010/main" val="10247594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332037"/>
            <a:ext cx="7704856" cy="4514850"/>
          </a:xfrm>
        </p:spPr>
        <p:txBody>
          <a:bodyPr/>
          <a:lstStyle/>
          <a:p>
            <a:pPr marL="0" indent="0">
              <a:lnSpc>
                <a:spcPct val="105000"/>
              </a:lnSpc>
              <a:buNone/>
            </a:pPr>
            <a:r>
              <a:rPr lang="de-AT" sz="2300" dirty="0"/>
              <a:t>Die Einmaligkeit eines Vorhabens </a:t>
            </a:r>
          </a:p>
          <a:p>
            <a:pPr>
              <a:lnSpc>
                <a:spcPct val="105000"/>
              </a:lnSpc>
            </a:pPr>
            <a:r>
              <a:rPr lang="de-AT" sz="2300" dirty="0"/>
              <a:t>bedeutet in der </a:t>
            </a:r>
            <a:r>
              <a:rPr lang="de-AT" sz="2300" b="1" dirty="0">
                <a:solidFill>
                  <a:srgbClr val="7030A0"/>
                </a:solidFill>
              </a:rPr>
              <a:t>temporären </a:t>
            </a:r>
            <a:r>
              <a:rPr lang="de-AT" sz="2300" dirty="0"/>
              <a:t>Dimension, dass es </a:t>
            </a:r>
            <a:r>
              <a:rPr lang="de-AT" sz="2300" b="1" dirty="0">
                <a:solidFill>
                  <a:srgbClr val="7030A0"/>
                </a:solidFill>
              </a:rPr>
              <a:t>befristet</a:t>
            </a:r>
            <a:r>
              <a:rPr lang="de-AT" sz="2300" dirty="0"/>
              <a:t> ist.</a:t>
            </a:r>
          </a:p>
          <a:p>
            <a:pPr marL="355600" indent="0">
              <a:lnSpc>
                <a:spcPct val="105000"/>
              </a:lnSpc>
              <a:spcBef>
                <a:spcPts val="900"/>
              </a:spcBef>
              <a:buNone/>
            </a:pPr>
            <a:r>
              <a:rPr lang="de-AT" sz="1800" dirty="0"/>
              <a:t>D.h., logisch zwingend müsste es sowohl einen klaren Anfangs- als auch einen eindeutigen Endzeitpunkt geben.</a:t>
            </a:r>
          </a:p>
          <a:p>
            <a:pPr>
              <a:lnSpc>
                <a:spcPct val="105000"/>
              </a:lnSpc>
              <a:spcBef>
                <a:spcPts val="2400"/>
              </a:spcBef>
            </a:pPr>
            <a:r>
              <a:rPr lang="de-AT" sz="2300" dirty="0"/>
              <a:t>bedingt auf der </a:t>
            </a:r>
            <a:r>
              <a:rPr lang="de-AT" sz="2300" b="1" dirty="0">
                <a:solidFill>
                  <a:srgbClr val="7030A0"/>
                </a:solidFill>
              </a:rPr>
              <a:t>inhaltlichen</a:t>
            </a:r>
            <a:r>
              <a:rPr lang="de-AT" sz="2300" dirty="0"/>
              <a:t> Dimension, dass ihm stets Elemente der </a:t>
            </a:r>
            <a:r>
              <a:rPr lang="de-AT" sz="2300" b="1" dirty="0">
                <a:solidFill>
                  <a:srgbClr val="7030A0"/>
                </a:solidFill>
              </a:rPr>
              <a:t>Neuartigkeit</a:t>
            </a:r>
            <a:r>
              <a:rPr lang="de-AT" sz="2300" dirty="0"/>
              <a:t> innewohnen.</a:t>
            </a:r>
          </a:p>
          <a:p>
            <a:pPr marL="355600" indent="0">
              <a:lnSpc>
                <a:spcPct val="105000"/>
              </a:lnSpc>
              <a:spcBef>
                <a:spcPts val="900"/>
              </a:spcBef>
              <a:buNone/>
            </a:pPr>
            <a:r>
              <a:rPr lang="de-AT" sz="1800" dirty="0"/>
              <a:t>Je mehr innovative Komponenten einem Vorhaben eigen sind, desto höher wird der Stellenwert einer sorgfältigen Planung anzusetzen sein – erhöhtes Risiko.</a:t>
            </a:r>
          </a:p>
          <a:p>
            <a:pPr>
              <a:lnSpc>
                <a:spcPct val="105000"/>
              </a:lnSpc>
              <a:spcBef>
                <a:spcPts val="2400"/>
              </a:spcBef>
            </a:pPr>
            <a:r>
              <a:rPr lang="de-AT" sz="2300" dirty="0"/>
              <a:t>bewirkt hinsichtlich der </a:t>
            </a:r>
            <a:r>
              <a:rPr lang="de-AT" sz="2300" b="1" dirty="0">
                <a:solidFill>
                  <a:srgbClr val="7030A0"/>
                </a:solidFill>
              </a:rPr>
              <a:t>ressourcenmäßigen</a:t>
            </a:r>
            <a:r>
              <a:rPr lang="de-AT" sz="2300" dirty="0"/>
              <a:t> Dimension, dass </a:t>
            </a:r>
            <a:r>
              <a:rPr lang="de-AT" sz="2300" b="1" dirty="0">
                <a:solidFill>
                  <a:srgbClr val="7030A0"/>
                </a:solidFill>
              </a:rPr>
              <a:t>spezifische Bedürfnisse </a:t>
            </a:r>
            <a:r>
              <a:rPr lang="de-AT" sz="2300" dirty="0"/>
              <a:t>auftreten.</a:t>
            </a:r>
          </a:p>
          <a:p>
            <a:pPr marL="355600" indent="0">
              <a:lnSpc>
                <a:spcPct val="105000"/>
              </a:lnSpc>
              <a:spcBef>
                <a:spcPts val="900"/>
              </a:spcBef>
              <a:buNone/>
            </a:pPr>
            <a:r>
              <a:rPr lang="de-AT" sz="1800" dirty="0"/>
              <a:t>Die qualitativen und quantitativen Anforderungen an die Inputs fordern spezifische Ausprägungen.</a:t>
            </a:r>
          </a:p>
          <a:p>
            <a:pPr>
              <a:lnSpc>
                <a:spcPct val="105000"/>
              </a:lnSpc>
            </a:pPr>
            <a:endParaRPr lang="en-US" sz="2400" dirty="0"/>
          </a:p>
        </p:txBody>
      </p:sp>
      <p:sp>
        <p:nvSpPr>
          <p:cNvPr id="2" name="Titel 1"/>
          <p:cNvSpPr>
            <a:spLocks noGrp="1"/>
          </p:cNvSpPr>
          <p:nvPr>
            <p:ph type="title"/>
          </p:nvPr>
        </p:nvSpPr>
        <p:spPr/>
        <p:txBody>
          <a:bodyPr/>
          <a:lstStyle/>
          <a:p>
            <a:r>
              <a:rPr lang="de-AT" dirty="0"/>
              <a:t>Projekt – Definition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6</a:t>
            </a:fld>
            <a:endParaRPr lang="en-US" dirty="0"/>
          </a:p>
        </p:txBody>
      </p:sp>
    </p:spTree>
    <p:extLst>
      <p:ext uri="{BB962C8B-B14F-4D97-AF65-F5344CB8AC3E}">
        <p14:creationId xmlns:p14="http://schemas.microsoft.com/office/powerpoint/2010/main" val="7608429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C183D7F6-B498-43B3-948B-1728B52AA6E4}">
                <adec:decorative xmlns:adec="http://schemas.microsoft.com/office/drawing/2017/decorative" val="1"/>
              </a:ext>
            </a:extLst>
          </p:cNvPr>
          <p:cNvSpPr/>
          <p:nvPr/>
        </p:nvSpPr>
        <p:spPr bwMode="auto">
          <a:xfrm>
            <a:off x="2644978" y="1836093"/>
            <a:ext cx="1800200" cy="838894"/>
          </a:xfrm>
          <a:prstGeom prst="rect">
            <a:avLst/>
          </a:prstGeom>
          <a:solidFill>
            <a:srgbClr val="E8D9F3"/>
          </a:solidFill>
          <a:ln>
            <a:noFill/>
          </a:ln>
          <a:effectLst/>
          <a:extLst/>
        </p:spPr>
        <p:txBody>
          <a:bodyPr vert="horz" wrap="square" lIns="91440" tIns="7200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AT" sz="2200" b="1" i="0" u="none" strike="noStrike" cap="none" normalizeH="0" baseline="0" dirty="0">
                <a:ln>
                  <a:noFill/>
                </a:ln>
                <a:solidFill>
                  <a:srgbClr val="7030A0"/>
                </a:solidFill>
                <a:effectLst/>
                <a:latin typeface="Arial Narrow" pitchFamily="34" charset="0"/>
              </a:rPr>
              <a:t>Komplexität</a:t>
            </a:r>
            <a:endParaRPr kumimoji="0" lang="en-US" sz="2200" b="1" i="0" u="none" strike="noStrike" cap="none" normalizeH="0" baseline="0" dirty="0">
              <a:ln>
                <a:noFill/>
              </a:ln>
              <a:solidFill>
                <a:srgbClr val="7030A0"/>
              </a:solidFill>
              <a:effectLst/>
              <a:latin typeface="Arial Narrow" pitchFamily="34" charset="0"/>
            </a:endParaRPr>
          </a:p>
        </p:txBody>
      </p:sp>
      <p:sp>
        <p:nvSpPr>
          <p:cNvPr id="6" name="Rechteck 5">
            <a:extLst>
              <a:ext uri="{C183D7F6-B498-43B3-948B-1728B52AA6E4}">
                <adec:decorative xmlns:adec="http://schemas.microsoft.com/office/drawing/2017/decorative" val="1"/>
              </a:ext>
            </a:extLst>
          </p:cNvPr>
          <p:cNvSpPr/>
          <p:nvPr/>
        </p:nvSpPr>
        <p:spPr bwMode="auto">
          <a:xfrm>
            <a:off x="6048896" y="1836093"/>
            <a:ext cx="1800200" cy="838894"/>
          </a:xfrm>
          <a:prstGeom prst="rect">
            <a:avLst/>
          </a:prstGeom>
          <a:solidFill>
            <a:srgbClr val="E8D9F3"/>
          </a:solidFill>
          <a:ln>
            <a:noFill/>
          </a:ln>
          <a:effectLst/>
          <a:extLst/>
        </p:spPr>
        <p:txBody>
          <a:bodyPr vert="horz" wrap="square" lIns="91440" tIns="7200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AT" sz="2200" b="1" i="0" u="none" strike="noStrike" cap="none" normalizeH="0" baseline="0" dirty="0">
                <a:ln>
                  <a:noFill/>
                </a:ln>
                <a:solidFill>
                  <a:srgbClr val="7030A0"/>
                </a:solidFill>
                <a:effectLst/>
                <a:latin typeface="Arial Narrow" pitchFamily="34" charset="0"/>
              </a:rPr>
              <a:t>Einmaligkeit</a:t>
            </a:r>
            <a:endParaRPr kumimoji="0" lang="en-US" sz="2200" b="1" i="0" u="none" strike="noStrike" cap="none" normalizeH="0" baseline="0" dirty="0">
              <a:ln>
                <a:noFill/>
              </a:ln>
              <a:solidFill>
                <a:srgbClr val="7030A0"/>
              </a:solidFill>
              <a:effectLst/>
              <a:latin typeface="Arial Narrow" pitchFamily="34" charset="0"/>
            </a:endParaRPr>
          </a:p>
        </p:txBody>
      </p:sp>
      <p:sp>
        <p:nvSpPr>
          <p:cNvPr id="7" name="Rechteck 6">
            <a:extLst>
              <a:ext uri="{C183D7F6-B498-43B3-948B-1728B52AA6E4}">
                <adec:decorative xmlns:adec="http://schemas.microsoft.com/office/drawing/2017/decorative" val="1"/>
              </a:ext>
            </a:extLst>
          </p:cNvPr>
          <p:cNvSpPr/>
          <p:nvPr/>
        </p:nvSpPr>
        <p:spPr bwMode="auto">
          <a:xfrm>
            <a:off x="2664520" y="5173663"/>
            <a:ext cx="1800200" cy="838894"/>
          </a:xfrm>
          <a:prstGeom prst="rect">
            <a:avLst/>
          </a:prstGeom>
          <a:solidFill>
            <a:srgbClr val="E8D9F3"/>
          </a:solidFill>
          <a:ln>
            <a:noFill/>
          </a:ln>
          <a:effectLst/>
          <a:extLst/>
        </p:spPr>
        <p:txBody>
          <a:bodyPr vert="horz" wrap="square" lIns="91440" tIns="72000" rIns="91440" bIns="72000" numCol="1" rtlCol="0" anchor="ctr" anchorCtr="0" compatLnSpc="1">
            <a:prstTxWarp prst="textNoShape">
              <a:avLst/>
            </a:prstTxWarp>
          </a:bodyPr>
          <a:lstStyle/>
          <a:p>
            <a:pPr algn="ctr"/>
            <a:r>
              <a:rPr lang="de-AT" sz="2200" b="1" dirty="0">
                <a:solidFill>
                  <a:srgbClr val="7030A0"/>
                </a:solidFill>
              </a:rPr>
              <a:t>Zeitliche Begrenzung</a:t>
            </a:r>
            <a:r>
              <a:rPr kumimoji="0" lang="de-AT" sz="2200" b="1" i="0" u="none" strike="noStrike" cap="none" normalizeH="0" baseline="0" dirty="0">
                <a:ln>
                  <a:noFill/>
                </a:ln>
                <a:solidFill>
                  <a:srgbClr val="7030A0"/>
                </a:solidFill>
                <a:effectLst/>
                <a:latin typeface="Arial Narrow" pitchFamily="34" charset="0"/>
              </a:rPr>
              <a:t> </a:t>
            </a:r>
            <a:endParaRPr kumimoji="0" lang="en-US" sz="2200" b="1" i="0" u="none" strike="noStrike" cap="none" normalizeH="0" baseline="0" dirty="0">
              <a:ln>
                <a:noFill/>
              </a:ln>
              <a:solidFill>
                <a:srgbClr val="7030A0"/>
              </a:solidFill>
              <a:effectLst/>
              <a:latin typeface="Arial Narrow" pitchFamily="34" charset="0"/>
            </a:endParaRPr>
          </a:p>
        </p:txBody>
      </p:sp>
      <p:sp>
        <p:nvSpPr>
          <p:cNvPr id="8" name="Rechteck 7">
            <a:extLst>
              <a:ext uri="{C183D7F6-B498-43B3-948B-1728B52AA6E4}">
                <adec:decorative xmlns:adec="http://schemas.microsoft.com/office/drawing/2017/decorative" val="1"/>
              </a:ext>
            </a:extLst>
          </p:cNvPr>
          <p:cNvSpPr/>
          <p:nvPr/>
        </p:nvSpPr>
        <p:spPr bwMode="auto">
          <a:xfrm>
            <a:off x="6048896" y="5173663"/>
            <a:ext cx="1800200" cy="838894"/>
          </a:xfrm>
          <a:prstGeom prst="rect">
            <a:avLst/>
          </a:prstGeom>
          <a:solidFill>
            <a:srgbClr val="E8D9F3"/>
          </a:solidFill>
          <a:ln>
            <a:noFill/>
          </a:ln>
          <a:effectLst/>
          <a:extLst/>
        </p:spPr>
        <p:txBody>
          <a:bodyPr vert="horz" wrap="square" lIns="91440" tIns="72000" rIns="91440" bIns="72000" numCol="1" rtlCol="0" anchor="ctr" anchorCtr="0" compatLnSpc="1">
            <a:prstTxWarp prst="textNoShape">
              <a:avLst/>
            </a:prstTxWarp>
          </a:bodyPr>
          <a:lstStyle/>
          <a:p>
            <a:pPr algn="ctr"/>
            <a:r>
              <a:rPr lang="de-AT" sz="2200" b="1" dirty="0">
                <a:solidFill>
                  <a:srgbClr val="7030A0"/>
                </a:solidFill>
              </a:rPr>
              <a:t>Zielvorgaben</a:t>
            </a:r>
            <a:endParaRPr kumimoji="0" lang="en-US" sz="2200" b="1" i="0" u="none" strike="noStrike" cap="none" normalizeH="0" baseline="0" dirty="0">
              <a:ln>
                <a:noFill/>
              </a:ln>
              <a:solidFill>
                <a:srgbClr val="7030A0"/>
              </a:solidFill>
              <a:effectLst/>
              <a:latin typeface="Arial Narrow" pitchFamily="34" charset="0"/>
            </a:endParaRPr>
          </a:p>
        </p:txBody>
      </p:sp>
      <p:cxnSp>
        <p:nvCxnSpPr>
          <p:cNvPr id="28" name="Gerade Verbindung mit Pfeil 27">
            <a:extLst>
              <a:ext uri="{C183D7F6-B498-43B3-948B-1728B52AA6E4}">
                <adec:decorative xmlns:adec="http://schemas.microsoft.com/office/drawing/2017/decorative" val="1"/>
              </a:ext>
            </a:extLst>
          </p:cNvPr>
          <p:cNvCxnSpPr>
            <a:stCxn id="8" idx="0"/>
            <a:endCxn id="9" idx="5"/>
          </p:cNvCxnSpPr>
          <p:nvPr/>
        </p:nvCxnSpPr>
        <p:spPr bwMode="auto">
          <a:xfrm flipH="1" flipV="1">
            <a:off x="6046027" y="4382581"/>
            <a:ext cx="902969" cy="791082"/>
          </a:xfrm>
          <a:prstGeom prst="straightConnector1">
            <a:avLst/>
          </a:prstGeom>
          <a:noFill/>
          <a:ln w="22225" cap="flat" cmpd="sng" algn="ctr">
            <a:solidFill>
              <a:srgbClr val="7030A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a:extLst>
              <a:ext uri="{C183D7F6-B498-43B3-948B-1728B52AA6E4}">
                <adec:decorative xmlns:adec="http://schemas.microsoft.com/office/drawing/2017/decorative" val="1"/>
              </a:ext>
            </a:extLst>
          </p:cNvPr>
          <p:cNvCxnSpPr>
            <a:stCxn id="5" idx="2"/>
            <a:endCxn id="9" idx="1"/>
          </p:cNvCxnSpPr>
          <p:nvPr/>
        </p:nvCxnSpPr>
        <p:spPr bwMode="auto">
          <a:xfrm>
            <a:off x="3545078" y="2674987"/>
            <a:ext cx="922511" cy="791082"/>
          </a:xfrm>
          <a:prstGeom prst="straightConnector1">
            <a:avLst/>
          </a:prstGeom>
          <a:noFill/>
          <a:ln w="22225" cap="flat" cmpd="sng" algn="ctr">
            <a:solidFill>
              <a:srgbClr val="7030A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a:extLst>
              <a:ext uri="{C183D7F6-B498-43B3-948B-1728B52AA6E4}">
                <adec:decorative xmlns:adec="http://schemas.microsoft.com/office/drawing/2017/decorative" val="1"/>
              </a:ext>
            </a:extLst>
          </p:cNvPr>
          <p:cNvCxnSpPr>
            <a:stCxn id="6" idx="2"/>
            <a:endCxn id="9" idx="7"/>
          </p:cNvCxnSpPr>
          <p:nvPr/>
        </p:nvCxnSpPr>
        <p:spPr bwMode="auto">
          <a:xfrm flipH="1">
            <a:off x="6046027" y="2674987"/>
            <a:ext cx="902969" cy="791082"/>
          </a:xfrm>
          <a:prstGeom prst="straightConnector1">
            <a:avLst/>
          </a:prstGeom>
          <a:noFill/>
          <a:ln w="22225" cap="flat" cmpd="sng" algn="ctr">
            <a:solidFill>
              <a:srgbClr val="7030A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a:extLst>
              <a:ext uri="{C183D7F6-B498-43B3-948B-1728B52AA6E4}">
                <adec:decorative xmlns:adec="http://schemas.microsoft.com/office/drawing/2017/decorative" val="1"/>
              </a:ext>
            </a:extLst>
          </p:cNvPr>
          <p:cNvCxnSpPr>
            <a:stCxn id="7" idx="0"/>
            <a:endCxn id="9" idx="3"/>
          </p:cNvCxnSpPr>
          <p:nvPr/>
        </p:nvCxnSpPr>
        <p:spPr bwMode="auto">
          <a:xfrm flipV="1">
            <a:off x="3564620" y="4382581"/>
            <a:ext cx="902969" cy="791082"/>
          </a:xfrm>
          <a:prstGeom prst="straightConnector1">
            <a:avLst/>
          </a:prstGeom>
          <a:noFill/>
          <a:ln w="22225" cap="flat" cmpd="sng" algn="ctr">
            <a:solidFill>
              <a:srgbClr val="7030A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Ellipse 29">
            <a:extLst>
              <a:ext uri="{C183D7F6-B498-43B3-948B-1728B52AA6E4}">
                <adec:decorative xmlns:adec="http://schemas.microsoft.com/office/drawing/2017/decorative" val="1"/>
              </a:ext>
            </a:extLst>
          </p:cNvPr>
          <p:cNvSpPr/>
          <p:nvPr/>
        </p:nvSpPr>
        <p:spPr bwMode="auto">
          <a:xfrm>
            <a:off x="7446821" y="3806517"/>
            <a:ext cx="2232248" cy="1296144"/>
          </a:xfrm>
          <a:prstGeom prst="ellipse">
            <a:avLst/>
          </a:prstGeom>
          <a:no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31" name="Rechteck 30">
            <a:extLst>
              <a:ext uri="{C183D7F6-B498-43B3-948B-1728B52AA6E4}">
                <adec:decorative xmlns:adec="http://schemas.microsoft.com/office/drawing/2017/decorative" val="1"/>
              </a:ext>
            </a:extLst>
          </p:cNvPr>
          <p:cNvSpPr/>
          <p:nvPr/>
        </p:nvSpPr>
        <p:spPr bwMode="auto">
          <a:xfrm>
            <a:off x="504280" y="5292477"/>
            <a:ext cx="2232248" cy="648072"/>
          </a:xfrm>
          <a:prstGeom prst="rect">
            <a:avLst/>
          </a:prstGeom>
          <a:noFill/>
          <a:ln>
            <a:noFill/>
          </a:ln>
          <a:effectLst/>
          <a:extLst/>
        </p:spPr>
        <p:txBody>
          <a:bodyPr vert="horz" wrap="square" lIns="0" tIns="3600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t>Temporäre</a:t>
            </a:r>
          </a:p>
          <a:p>
            <a:pPr marL="0" marR="0" indent="0" algn="ctr" defTabSz="914400" rtl="0" eaLnBrk="1" fontAlgn="base" latinLnBrk="0" hangingPunct="1">
              <a:lnSpc>
                <a:spcPct val="100000"/>
              </a:lnSpc>
              <a:spcBef>
                <a:spcPct val="0"/>
              </a:spcBef>
              <a:spcAft>
                <a:spcPct val="0"/>
              </a:spcAft>
              <a:buClrTx/>
              <a:buSzTx/>
              <a:buFontTx/>
              <a:buNone/>
              <a:tabLst/>
            </a:pPr>
            <a:r>
              <a:rPr lang="de-AT" sz="1800" b="1" dirty="0">
                <a:solidFill>
                  <a:schemeClr val="tx1">
                    <a:lumMod val="65000"/>
                    <a:lumOff val="35000"/>
                  </a:schemeClr>
                </a:solidFill>
                <a:latin typeface="Arial Black" panose="020B0A04020102020204" pitchFamily="34" charset="0"/>
              </a:rPr>
              <a:t>Organisation</a:t>
            </a:r>
            <a:endParaRPr kumimoji="0" lang="en-US" sz="1800" b="1" i="0" u="none" strike="noStrike" cap="none" normalizeH="0" baseline="0" dirty="0">
              <a:ln>
                <a:noFill/>
              </a:ln>
              <a:solidFill>
                <a:schemeClr val="tx1">
                  <a:lumMod val="65000"/>
                  <a:lumOff val="35000"/>
                </a:schemeClr>
              </a:solidFill>
              <a:effectLst/>
              <a:latin typeface="Arial Black" panose="020B0A04020102020204" pitchFamily="34" charset="0"/>
            </a:endParaRPr>
          </a:p>
        </p:txBody>
      </p:sp>
      <p:sp>
        <p:nvSpPr>
          <p:cNvPr id="33" name="Rechteck 32">
            <a:extLst>
              <a:ext uri="{C183D7F6-B498-43B3-948B-1728B52AA6E4}">
                <adec:decorative xmlns:adec="http://schemas.microsoft.com/office/drawing/2017/decorative" val="1"/>
              </a:ext>
            </a:extLst>
          </p:cNvPr>
          <p:cNvSpPr/>
          <p:nvPr/>
        </p:nvSpPr>
        <p:spPr bwMode="auto">
          <a:xfrm>
            <a:off x="7993112" y="5292477"/>
            <a:ext cx="1368376" cy="648072"/>
          </a:xfrm>
          <a:prstGeom prst="rect">
            <a:avLst/>
          </a:prstGeom>
          <a:noFill/>
          <a:ln>
            <a:noFill/>
          </a:ln>
          <a:effectLst/>
          <a:extLst/>
        </p:spPr>
        <p:txBody>
          <a:bodyPr vert="horz" wrap="square" lIns="0" tIns="3600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t>Soziales</a:t>
            </a:r>
            <a:b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br>
            <a: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t>System</a:t>
            </a:r>
            <a:endParaRPr kumimoji="0" lang="en-US" sz="1800" b="1" i="0" u="none" strike="noStrike" cap="none" normalizeH="0" baseline="0" dirty="0">
              <a:ln>
                <a:noFill/>
              </a:ln>
              <a:solidFill>
                <a:schemeClr val="tx1">
                  <a:lumMod val="65000"/>
                  <a:lumOff val="35000"/>
                </a:schemeClr>
              </a:solidFill>
              <a:effectLst/>
              <a:latin typeface="Arial Black" panose="020B0A04020102020204" pitchFamily="34" charset="0"/>
            </a:endParaRPr>
          </a:p>
        </p:txBody>
      </p:sp>
      <p:sp>
        <p:nvSpPr>
          <p:cNvPr id="57" name="Rechteck 56">
            <a:extLst>
              <a:ext uri="{C183D7F6-B498-43B3-948B-1728B52AA6E4}">
                <adec:decorative xmlns:adec="http://schemas.microsoft.com/office/drawing/2017/decorative" val="1"/>
              </a:ext>
            </a:extLst>
          </p:cNvPr>
          <p:cNvSpPr/>
          <p:nvPr/>
        </p:nvSpPr>
        <p:spPr bwMode="auto">
          <a:xfrm>
            <a:off x="4320704" y="1931504"/>
            <a:ext cx="1872208" cy="648072"/>
          </a:xfrm>
          <a:prstGeom prst="rect">
            <a:avLst/>
          </a:prstGeom>
          <a:noFill/>
          <a:ln>
            <a:noFill/>
          </a:ln>
          <a:effectLst/>
          <a:extLst/>
        </p:spPr>
        <p:txBody>
          <a:bodyPr vert="horz" wrap="square" lIns="0" tIns="7200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t>Komplexe </a:t>
            </a:r>
            <a:b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br>
            <a:r>
              <a:rPr kumimoji="0" lang="de-AT" sz="1800" b="1" i="0" u="none" strike="noStrike" cap="none" normalizeH="0" baseline="0" dirty="0">
                <a:ln>
                  <a:noFill/>
                </a:ln>
                <a:solidFill>
                  <a:schemeClr val="tx1">
                    <a:lumMod val="65000"/>
                    <a:lumOff val="35000"/>
                  </a:schemeClr>
                </a:solidFill>
                <a:effectLst/>
                <a:latin typeface="Arial Black" panose="020B0A04020102020204" pitchFamily="34" charset="0"/>
              </a:rPr>
              <a:t>Aufgabe</a:t>
            </a:r>
            <a:endParaRPr kumimoji="0" lang="en-US" sz="1800" b="1" i="0" u="none" strike="noStrike" cap="none" normalizeH="0" baseline="0" dirty="0">
              <a:ln>
                <a:noFill/>
              </a:ln>
              <a:solidFill>
                <a:schemeClr val="tx1">
                  <a:lumMod val="65000"/>
                  <a:lumOff val="35000"/>
                </a:schemeClr>
              </a:solidFill>
              <a:effectLst/>
              <a:latin typeface="Arial Black" panose="020B0A04020102020204" pitchFamily="34" charset="0"/>
            </a:endParaRPr>
          </a:p>
        </p:txBody>
      </p:sp>
      <p:cxnSp>
        <p:nvCxnSpPr>
          <p:cNvPr id="63" name="Gerade Verbindung mit Pfeil 62">
            <a:extLst>
              <a:ext uri="{C183D7F6-B498-43B3-948B-1728B52AA6E4}">
                <adec:decorative xmlns:adec="http://schemas.microsoft.com/office/drawing/2017/decorative" val="1"/>
              </a:ext>
            </a:extLst>
          </p:cNvPr>
          <p:cNvCxnSpPr>
            <a:endCxn id="33" idx="0"/>
          </p:cNvCxnSpPr>
          <p:nvPr/>
        </p:nvCxnSpPr>
        <p:spPr bwMode="auto">
          <a:xfrm>
            <a:off x="6192912" y="3924325"/>
            <a:ext cx="2484388" cy="1368152"/>
          </a:xfrm>
          <a:prstGeom prst="straightConnector1">
            <a:avLst/>
          </a:prstGeom>
          <a:noFill/>
          <a:ln w="133350" cap="flat" cmpd="sng" algn="ctr">
            <a:solidFill>
              <a:schemeClr val="bg1">
                <a:lumMod val="65000"/>
              </a:schemeClr>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mit Pfeil 65">
            <a:extLst>
              <a:ext uri="{C183D7F6-B498-43B3-948B-1728B52AA6E4}">
                <adec:decorative xmlns:adec="http://schemas.microsoft.com/office/drawing/2017/decorative" val="1"/>
              </a:ext>
            </a:extLst>
          </p:cNvPr>
          <p:cNvCxnSpPr>
            <a:endCxn id="31" idx="0"/>
          </p:cNvCxnSpPr>
          <p:nvPr/>
        </p:nvCxnSpPr>
        <p:spPr bwMode="auto">
          <a:xfrm flipH="1">
            <a:off x="1620404" y="3924325"/>
            <a:ext cx="2700300" cy="1368152"/>
          </a:xfrm>
          <a:prstGeom prst="straightConnector1">
            <a:avLst/>
          </a:prstGeom>
          <a:noFill/>
          <a:ln w="133350" cap="flat" cmpd="sng" algn="ctr">
            <a:solidFill>
              <a:schemeClr val="bg1">
                <a:lumMod val="65000"/>
              </a:schemeClr>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mit Pfeil 68">
            <a:extLst>
              <a:ext uri="{C183D7F6-B498-43B3-948B-1728B52AA6E4}">
                <adec:decorative xmlns:adec="http://schemas.microsoft.com/office/drawing/2017/decorative" val="1"/>
              </a:ext>
            </a:extLst>
          </p:cNvPr>
          <p:cNvCxnSpPr>
            <a:stCxn id="9" idx="0"/>
            <a:endCxn id="57" idx="2"/>
          </p:cNvCxnSpPr>
          <p:nvPr/>
        </p:nvCxnSpPr>
        <p:spPr bwMode="auto">
          <a:xfrm flipV="1">
            <a:off x="5256808" y="2579576"/>
            <a:ext cx="0" cy="696677"/>
          </a:xfrm>
          <a:prstGeom prst="straightConnector1">
            <a:avLst/>
          </a:prstGeom>
          <a:noFill/>
          <a:ln w="133350" cap="flat" cmpd="sng" algn="ctr">
            <a:solidFill>
              <a:schemeClr val="bg1">
                <a:lumMod val="65000"/>
              </a:schemeClr>
            </a:solidFill>
            <a:prstDash val="solid"/>
            <a:round/>
            <a:headEnd type="none" w="med" len="me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e 8">
            <a:extLst>
              <a:ext uri="{C183D7F6-B498-43B3-948B-1728B52AA6E4}">
                <adec:decorative xmlns:adec="http://schemas.microsoft.com/office/drawing/2017/decorative" val="1"/>
              </a:ext>
            </a:extLst>
          </p:cNvPr>
          <p:cNvSpPr/>
          <p:nvPr/>
        </p:nvSpPr>
        <p:spPr bwMode="auto">
          <a:xfrm>
            <a:off x="4140684" y="3276253"/>
            <a:ext cx="2232248" cy="1296144"/>
          </a:xfrm>
          <a:prstGeom prst="ellipse">
            <a:avLst/>
          </a:prstGeom>
          <a:solidFill>
            <a:srgbClr val="7030A0"/>
          </a:solidFill>
          <a:ln>
            <a:solidFill>
              <a:srgbClr val="7030A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10" name="Rechteck 9">
            <a:extLst>
              <a:ext uri="{C183D7F6-B498-43B3-948B-1728B52AA6E4}">
                <adec:decorative xmlns:adec="http://schemas.microsoft.com/office/drawing/2017/decorative" val="1"/>
              </a:ext>
            </a:extLst>
          </p:cNvPr>
          <p:cNvSpPr/>
          <p:nvPr/>
        </p:nvSpPr>
        <p:spPr bwMode="auto">
          <a:xfrm>
            <a:off x="4140684" y="3420269"/>
            <a:ext cx="2232248" cy="504056"/>
          </a:xfrm>
          <a:prstGeom prst="rect">
            <a:avLst/>
          </a:prstGeom>
          <a:noFill/>
          <a:ln>
            <a:noFill/>
          </a:ln>
          <a:effectLst/>
          <a:extLst/>
        </p:spPr>
        <p:txBody>
          <a:bodyPr vert="horz" wrap="square" lIns="91440" tIns="10800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AT" sz="2300" b="1" i="0" u="none" strike="noStrike" cap="none" normalizeH="0" baseline="0" dirty="0">
                <a:ln>
                  <a:noFill/>
                </a:ln>
                <a:solidFill>
                  <a:schemeClr val="bg1"/>
                </a:solidFill>
                <a:effectLst/>
                <a:latin typeface="Arial Narrow" pitchFamily="34" charset="0"/>
              </a:rPr>
              <a:t>Wesenszüge</a:t>
            </a:r>
            <a:r>
              <a:rPr kumimoji="0" lang="de-AT" sz="2300" b="1" i="0" u="none" strike="noStrike" cap="none" normalizeH="0" dirty="0">
                <a:ln>
                  <a:noFill/>
                </a:ln>
                <a:solidFill>
                  <a:schemeClr val="bg1"/>
                </a:solidFill>
                <a:effectLst/>
                <a:latin typeface="Arial Narrow" pitchFamily="34" charset="0"/>
              </a:rPr>
              <a:t> </a:t>
            </a:r>
            <a:br>
              <a:rPr kumimoji="0" lang="de-AT" sz="2300" b="1" i="0" u="none" strike="noStrike" cap="none" normalizeH="0" dirty="0">
                <a:ln>
                  <a:noFill/>
                </a:ln>
                <a:solidFill>
                  <a:schemeClr val="bg1"/>
                </a:solidFill>
                <a:effectLst/>
                <a:latin typeface="Arial Narrow" pitchFamily="34" charset="0"/>
              </a:rPr>
            </a:br>
            <a:r>
              <a:rPr kumimoji="0" lang="de-AT" sz="2300" b="1" i="0" u="none" strike="noStrike" cap="none" normalizeH="0" dirty="0">
                <a:ln>
                  <a:noFill/>
                </a:ln>
                <a:solidFill>
                  <a:schemeClr val="bg1"/>
                </a:solidFill>
                <a:effectLst/>
                <a:latin typeface="Arial Narrow" pitchFamily="34" charset="0"/>
              </a:rPr>
              <a:t>von Projekten</a:t>
            </a:r>
            <a:endParaRPr kumimoji="0" lang="en-US" sz="2300" b="1" i="0" u="none" strike="noStrike" cap="none" normalizeH="0" baseline="0" dirty="0">
              <a:ln>
                <a:noFill/>
              </a:ln>
              <a:solidFill>
                <a:schemeClr val="bg1"/>
              </a:solidFill>
              <a:effectLst/>
              <a:latin typeface="Arial Narrow" pitchFamily="34" charset="0"/>
            </a:endParaRPr>
          </a:p>
        </p:txBody>
      </p:sp>
      <p:sp>
        <p:nvSpPr>
          <p:cNvPr id="2" name="Titel 1"/>
          <p:cNvSpPr>
            <a:spLocks noGrp="1"/>
          </p:cNvSpPr>
          <p:nvPr>
            <p:ph type="title"/>
          </p:nvPr>
        </p:nvSpPr>
        <p:spPr/>
        <p:txBody>
          <a:bodyPr/>
          <a:lstStyle/>
          <a:p>
            <a:r>
              <a:rPr lang="de-AT" dirty="0"/>
              <a:t>Projekt – Definition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3427998198"/>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p:nvPr/>
        </p:nvPicPr>
        <p:blipFill>
          <a:blip r:embed="rId3" cstate="print">
            <a:duotone>
              <a:prstClr val="black"/>
              <a:srgbClr val="7030A0">
                <a:tint val="45000"/>
                <a:satMod val="400000"/>
              </a:srgbClr>
            </a:duotone>
            <a:extLst>
              <a:ext uri="{28A0092B-C50C-407E-A947-70E740481C1C}">
                <a14:useLocalDpi xmlns:a14="http://schemas.microsoft.com/office/drawing/2010/main"/>
              </a:ext>
            </a:extLst>
          </a:blip>
          <a:srcRect/>
          <a:stretch>
            <a:fillRect/>
          </a:stretch>
        </p:blipFill>
        <p:spPr bwMode="auto">
          <a:xfrm>
            <a:off x="1008336" y="4710913"/>
            <a:ext cx="2160240" cy="1403084"/>
          </a:xfrm>
          <a:prstGeom prst="rect">
            <a:avLst/>
          </a:prstGeom>
          <a:noFill/>
          <a:ln>
            <a:noFill/>
          </a:ln>
        </p:spPr>
      </p:pic>
      <p:pic>
        <p:nvPicPr>
          <p:cNvPr id="10" name="Grafik 9">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85000" y="4710912"/>
            <a:ext cx="1552673" cy="1692845"/>
          </a:xfrm>
          <a:prstGeom prst="rect">
            <a:avLst/>
          </a:prstGeom>
        </p:spPr>
      </p:pic>
      <p:grpSp>
        <p:nvGrpSpPr>
          <p:cNvPr id="17" name="Gruppieren 16">
            <a:extLst>
              <a:ext uri="{C183D7F6-B498-43B3-948B-1728B52AA6E4}">
                <adec:decorative xmlns:adec="http://schemas.microsoft.com/office/drawing/2017/decorative" val="1"/>
              </a:ext>
            </a:extLst>
          </p:cNvPr>
          <p:cNvGrpSpPr/>
          <p:nvPr/>
        </p:nvGrpSpPr>
        <p:grpSpPr>
          <a:xfrm>
            <a:off x="4032672" y="4710912"/>
            <a:ext cx="1687688" cy="1662523"/>
            <a:chOff x="3658212" y="4550743"/>
            <a:chExt cx="1800200" cy="1773357"/>
          </a:xfrm>
        </p:grpSpPr>
        <p:pic>
          <p:nvPicPr>
            <p:cNvPr id="11" name="Grafik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58212" y="4550743"/>
              <a:ext cx="1800200" cy="1773357"/>
            </a:xfrm>
            <a:prstGeom prst="rect">
              <a:avLst/>
            </a:prstGeom>
          </p:spPr>
        </p:pic>
        <p:sp>
          <p:nvSpPr>
            <p:cNvPr id="12" name="Textfeld 11"/>
            <p:cNvSpPr txBox="1"/>
            <p:nvPr/>
          </p:nvSpPr>
          <p:spPr>
            <a:xfrm rot="568222">
              <a:off x="3664939" y="5709765"/>
              <a:ext cx="759570" cy="276999"/>
            </a:xfrm>
            <a:prstGeom prst="rect">
              <a:avLst/>
            </a:prstGeom>
            <a:noFill/>
          </p:spPr>
          <p:txBody>
            <a:bodyPr wrap="square" rtlCol="0">
              <a:spAutoFit/>
            </a:bodyPr>
            <a:lstStyle/>
            <a:p>
              <a:r>
                <a:rPr lang="de-AT" sz="1200" b="1" dirty="0">
                  <a:solidFill>
                    <a:schemeClr val="bg1"/>
                  </a:solidFill>
                </a:rPr>
                <a:t>Datum:</a:t>
              </a:r>
              <a:endParaRPr lang="en-US" sz="1200" b="1" dirty="0">
                <a:solidFill>
                  <a:schemeClr val="bg1"/>
                </a:solidFill>
              </a:endParaRPr>
            </a:p>
          </p:txBody>
        </p:sp>
        <p:sp>
          <p:nvSpPr>
            <p:cNvPr id="13" name="Textfeld 12"/>
            <p:cNvSpPr txBox="1"/>
            <p:nvPr/>
          </p:nvSpPr>
          <p:spPr>
            <a:xfrm rot="568222">
              <a:off x="3777183" y="5047099"/>
              <a:ext cx="804805" cy="276999"/>
            </a:xfrm>
            <a:prstGeom prst="rect">
              <a:avLst/>
            </a:prstGeom>
            <a:noFill/>
          </p:spPr>
          <p:txBody>
            <a:bodyPr wrap="square" rtlCol="0">
              <a:spAutoFit/>
            </a:bodyPr>
            <a:lstStyle/>
            <a:p>
              <a:r>
                <a:rPr lang="de-AT" sz="1200" b="1" dirty="0">
                  <a:solidFill>
                    <a:schemeClr val="bg1"/>
                  </a:solidFill>
                </a:rPr>
                <a:t>Projekt:</a:t>
              </a:r>
              <a:endParaRPr lang="en-US" sz="1200" b="1" dirty="0">
                <a:solidFill>
                  <a:schemeClr val="bg1"/>
                </a:solidFill>
              </a:endParaRPr>
            </a:p>
          </p:txBody>
        </p:sp>
        <p:sp>
          <p:nvSpPr>
            <p:cNvPr id="16" name="Textfeld 15"/>
            <p:cNvSpPr txBox="1"/>
            <p:nvPr/>
          </p:nvSpPr>
          <p:spPr>
            <a:xfrm rot="568222">
              <a:off x="3720724" y="5353078"/>
              <a:ext cx="759570" cy="276999"/>
            </a:xfrm>
            <a:prstGeom prst="rect">
              <a:avLst/>
            </a:prstGeom>
            <a:noFill/>
          </p:spPr>
          <p:txBody>
            <a:bodyPr wrap="square" rtlCol="0">
              <a:spAutoFit/>
            </a:bodyPr>
            <a:lstStyle/>
            <a:p>
              <a:r>
                <a:rPr lang="de-AT" sz="1200" b="1" dirty="0">
                  <a:solidFill>
                    <a:schemeClr val="bg1"/>
                  </a:solidFill>
                </a:rPr>
                <a:t>Szene:</a:t>
              </a:r>
              <a:endParaRPr lang="en-US" sz="1200" b="1" dirty="0">
                <a:solidFill>
                  <a:schemeClr val="bg1"/>
                </a:solidFill>
              </a:endParaRPr>
            </a:p>
          </p:txBody>
        </p:sp>
      </p:grpSp>
      <p:sp>
        <p:nvSpPr>
          <p:cNvPr id="15" name="Inhaltsplatzhalter 2"/>
          <p:cNvSpPr txBox="1">
            <a:spLocks/>
          </p:cNvSpPr>
          <p:nvPr/>
        </p:nvSpPr>
        <p:spPr>
          <a:xfrm>
            <a:off x="6552952" y="3996333"/>
            <a:ext cx="2117072" cy="554410"/>
          </a:xfrm>
          <a:prstGeom prst="rect">
            <a:avLst/>
          </a:prstGeom>
        </p:spPr>
        <p:txBody>
          <a:bodyPr/>
          <a:lstStyle>
            <a:lvl1pPr marL="342900" indent="-342900" algn="l" rtl="0" fontAlgn="base">
              <a:lnSpc>
                <a:spcPct val="120000"/>
              </a:lnSpc>
              <a:spcBef>
                <a:spcPts val="1200"/>
              </a:spcBef>
              <a:spcAft>
                <a:spcPct val="0"/>
              </a:spcAft>
              <a:buClr>
                <a:srgbClr val="7030A0"/>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7030A0"/>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7030A0"/>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7030A0"/>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7030A0"/>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a:spcBef>
                <a:spcPts val="2400"/>
              </a:spcBef>
            </a:pPr>
            <a:r>
              <a:rPr lang="de-AT" sz="2500" kern="0" dirty="0"/>
              <a:t>Kontrollieren.</a:t>
            </a:r>
          </a:p>
        </p:txBody>
      </p:sp>
      <p:sp>
        <p:nvSpPr>
          <p:cNvPr id="14" name="Inhaltsplatzhalter 2"/>
          <p:cNvSpPr txBox="1">
            <a:spLocks/>
          </p:cNvSpPr>
          <p:nvPr/>
        </p:nvSpPr>
        <p:spPr>
          <a:xfrm>
            <a:off x="3787808" y="3996333"/>
            <a:ext cx="2117072" cy="554410"/>
          </a:xfrm>
          <a:prstGeom prst="rect">
            <a:avLst/>
          </a:prstGeom>
        </p:spPr>
        <p:txBody>
          <a:bodyPr/>
          <a:lstStyle>
            <a:lvl1pPr marL="342900" indent="-342900" algn="l" rtl="0" fontAlgn="base">
              <a:lnSpc>
                <a:spcPct val="120000"/>
              </a:lnSpc>
              <a:spcBef>
                <a:spcPts val="1200"/>
              </a:spcBef>
              <a:spcAft>
                <a:spcPct val="0"/>
              </a:spcAft>
              <a:buClr>
                <a:srgbClr val="7030A0"/>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7030A0"/>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7030A0"/>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7030A0"/>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7030A0"/>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a:spcBef>
                <a:spcPts val="2400"/>
              </a:spcBef>
            </a:pPr>
            <a:r>
              <a:rPr lang="de-AT" sz="2500" kern="0" dirty="0"/>
              <a:t>Koordinieren,</a:t>
            </a:r>
          </a:p>
        </p:txBody>
      </p:sp>
      <p:sp>
        <p:nvSpPr>
          <p:cNvPr id="3" name="Inhaltsplatzhalter 2"/>
          <p:cNvSpPr>
            <a:spLocks noGrp="1"/>
          </p:cNvSpPr>
          <p:nvPr>
            <p:ph idx="1"/>
          </p:nvPr>
        </p:nvSpPr>
        <p:spPr>
          <a:xfrm>
            <a:off x="1008336" y="1713731"/>
            <a:ext cx="6840760" cy="2848906"/>
          </a:xfrm>
        </p:spPr>
        <p:txBody>
          <a:bodyPr/>
          <a:lstStyle/>
          <a:p>
            <a:pPr marL="0" indent="0">
              <a:buNone/>
            </a:pPr>
            <a:r>
              <a:rPr lang="de-AT" sz="2500" dirty="0"/>
              <a:t>Gesamtheit der Aktivitäten zur zielorientierten Gestaltung  und Steuerung von Organisationen (oder Teilen davon) und Prozessen.</a:t>
            </a:r>
          </a:p>
          <a:p>
            <a:pPr marL="0" indent="0">
              <a:spcBef>
                <a:spcPts val="2400"/>
              </a:spcBef>
              <a:buNone/>
            </a:pPr>
            <a:r>
              <a:rPr lang="de-AT" sz="2500" dirty="0"/>
              <a:t>Umfasst u.a. </a:t>
            </a:r>
          </a:p>
          <a:p>
            <a:pPr>
              <a:spcBef>
                <a:spcPts val="1100"/>
              </a:spcBef>
            </a:pPr>
            <a:r>
              <a:rPr lang="de-AT" sz="2500" dirty="0"/>
              <a:t>Planen,</a:t>
            </a:r>
          </a:p>
          <a:p>
            <a:pPr marL="3603625" indent="0">
              <a:spcBef>
                <a:spcPts val="2400"/>
              </a:spcBef>
              <a:buNone/>
            </a:pPr>
            <a:endParaRPr lang="de-AT" sz="2500" dirty="0"/>
          </a:p>
        </p:txBody>
      </p:sp>
      <p:sp>
        <p:nvSpPr>
          <p:cNvPr id="2" name="Titel 1"/>
          <p:cNvSpPr>
            <a:spLocks noGrp="1"/>
          </p:cNvSpPr>
          <p:nvPr>
            <p:ph type="title"/>
          </p:nvPr>
        </p:nvSpPr>
        <p:spPr/>
        <p:txBody>
          <a:bodyPr/>
          <a:lstStyle/>
          <a:p>
            <a:r>
              <a:rPr lang="de-AT" dirty="0"/>
              <a:t>Management – Definition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29464232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6328" y="1497707"/>
            <a:ext cx="8280920" cy="4514850"/>
          </a:xfrm>
        </p:spPr>
        <p:txBody>
          <a:bodyPr/>
          <a:lstStyle/>
          <a:p>
            <a:pPr>
              <a:lnSpc>
                <a:spcPct val="105000"/>
              </a:lnSpc>
              <a:spcBef>
                <a:spcPts val="1800"/>
              </a:spcBef>
            </a:pPr>
            <a:r>
              <a:rPr lang="de-AT" sz="1900" dirty="0"/>
              <a:t>In allgemeinster Form: </a:t>
            </a:r>
            <a:br>
              <a:rPr lang="de-AT" sz="1900" dirty="0"/>
            </a:br>
            <a:r>
              <a:rPr lang="de-AT" sz="1900" dirty="0"/>
              <a:t>Projektmanagement = „Organisation von komplexen Vorhaben auf Zeit“.</a:t>
            </a:r>
          </a:p>
          <a:p>
            <a:pPr>
              <a:lnSpc>
                <a:spcPct val="105000"/>
              </a:lnSpc>
              <a:spcBef>
                <a:spcPts val="1800"/>
              </a:spcBef>
            </a:pPr>
            <a:r>
              <a:rPr lang="de-AT" sz="1900" dirty="0"/>
              <a:t>DIN 69901: </a:t>
            </a:r>
            <a:r>
              <a:rPr lang="de-AT" sz="1900" b="1" dirty="0">
                <a:solidFill>
                  <a:srgbClr val="7030A0"/>
                </a:solidFill>
              </a:rPr>
              <a:t>Projektmanagement ist die Gesamtheit von Führungsaufgaben, </a:t>
            </a:r>
            <a:br>
              <a:rPr lang="de-AT" sz="1900" b="1" dirty="0">
                <a:solidFill>
                  <a:srgbClr val="7030A0"/>
                </a:solidFill>
              </a:rPr>
            </a:br>
            <a:r>
              <a:rPr lang="de-AT" sz="1900" b="1" dirty="0">
                <a:solidFill>
                  <a:srgbClr val="7030A0"/>
                </a:solidFill>
              </a:rPr>
              <a:t>-organisation, -techniken und -mitteln für die Abwicklung eines Projekts</a:t>
            </a:r>
            <a:r>
              <a:rPr lang="de-AT" sz="1900" dirty="0"/>
              <a:t>.</a:t>
            </a:r>
          </a:p>
          <a:p>
            <a:pPr>
              <a:lnSpc>
                <a:spcPct val="105000"/>
              </a:lnSpc>
              <a:spcBef>
                <a:spcPts val="1800"/>
              </a:spcBef>
            </a:pPr>
            <a:r>
              <a:rPr lang="de-AT" sz="1900" dirty="0"/>
              <a:t>Projektmanagement ist eine Organisationsform, bei der eine Person (Projektleiter) oder/und eine Gruppe (Projektteam) für </a:t>
            </a:r>
            <a:r>
              <a:rPr lang="de-AT" sz="1900" b="1" dirty="0">
                <a:solidFill>
                  <a:srgbClr val="7030A0"/>
                </a:solidFill>
              </a:rPr>
              <a:t>die Planung, Koordination (Projekt-steuerung)  und Kontrolle </a:t>
            </a:r>
            <a:r>
              <a:rPr lang="de-AT" sz="1900" dirty="0"/>
              <a:t>aller Aktivitäten im Rahmen eines einmaligen, zeitlich fixierten Vorhabens zuständig ist.</a:t>
            </a:r>
          </a:p>
          <a:p>
            <a:pPr>
              <a:lnSpc>
                <a:spcPct val="105000"/>
              </a:lnSpc>
              <a:spcBef>
                <a:spcPts val="1800"/>
              </a:spcBef>
            </a:pPr>
            <a:r>
              <a:rPr lang="de-AT" sz="1900" dirty="0"/>
              <a:t>Projektmanagement stellt eine </a:t>
            </a:r>
            <a:r>
              <a:rPr lang="de-AT" sz="1900" b="1" dirty="0">
                <a:solidFill>
                  <a:srgbClr val="7030A0"/>
                </a:solidFill>
              </a:rPr>
              <a:t>universelle Konzeption </a:t>
            </a:r>
            <a:r>
              <a:rPr lang="de-AT" sz="1900" dirty="0"/>
              <a:t>für die Durchführung von </a:t>
            </a:r>
            <a:r>
              <a:rPr lang="de-AT" sz="1900" b="1" dirty="0">
                <a:solidFill>
                  <a:srgbClr val="7030A0"/>
                </a:solidFill>
              </a:rPr>
              <a:t>zeitlich begrenzten Aufgaben </a:t>
            </a:r>
            <a:r>
              <a:rPr lang="de-AT" sz="1900" dirty="0"/>
              <a:t>(z.B. Produktneuentwicklung, Bauvorhaben, Veranstaltungsmanagement etc.) dar, wobei solche terminlich fixierten Vorhaben geplant, gesteuert und kontrolliert werden müssen.</a:t>
            </a:r>
          </a:p>
          <a:p>
            <a:pPr marL="355600" indent="-355600">
              <a:lnSpc>
                <a:spcPct val="105000"/>
              </a:lnSpc>
              <a:spcBef>
                <a:spcPts val="1800"/>
              </a:spcBef>
              <a:buNone/>
            </a:pPr>
            <a:r>
              <a:rPr lang="de-AT" sz="1900" dirty="0"/>
              <a:t>	</a:t>
            </a:r>
            <a:r>
              <a:rPr lang="de-AT" sz="1900" b="1" dirty="0">
                <a:solidFill>
                  <a:srgbClr val="7030A0"/>
                </a:solidFill>
              </a:rPr>
              <a:t>Gesamtheit dieser Funktionen </a:t>
            </a:r>
            <a:r>
              <a:rPr lang="de-AT" sz="1900" dirty="0"/>
              <a:t>→ Projektmanagement </a:t>
            </a:r>
          </a:p>
          <a:p>
            <a:pPr>
              <a:lnSpc>
                <a:spcPct val="100000"/>
              </a:lnSpc>
              <a:spcBef>
                <a:spcPts val="1800"/>
              </a:spcBef>
            </a:pPr>
            <a:endParaRPr lang="en-US" sz="2000" dirty="0"/>
          </a:p>
        </p:txBody>
      </p:sp>
      <p:sp>
        <p:nvSpPr>
          <p:cNvPr id="2" name="Titel 1"/>
          <p:cNvSpPr>
            <a:spLocks noGrp="1"/>
          </p:cNvSpPr>
          <p:nvPr>
            <p:ph type="title"/>
          </p:nvPr>
        </p:nvSpPr>
        <p:spPr/>
        <p:txBody>
          <a:bodyPr/>
          <a:lstStyle/>
          <a:p>
            <a:r>
              <a:rPr lang="de-AT" dirty="0"/>
              <a:t>Projektmanagement – Definition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9</a:t>
            </a:fld>
            <a:endParaRPr lang="en-US" dirty="0"/>
          </a:p>
        </p:txBody>
      </p:sp>
    </p:spTree>
    <p:extLst>
      <p:ext uri="{BB962C8B-B14F-4D97-AF65-F5344CB8AC3E}">
        <p14:creationId xmlns:p14="http://schemas.microsoft.com/office/powerpoint/2010/main" val="24280213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4757</Words>
  <Application>Microsoft Office PowerPoint</Application>
  <PresentationFormat>Benutzerdefiniert</PresentationFormat>
  <Paragraphs>474</Paragraphs>
  <Slides>37</Slides>
  <Notes>37</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6" baseType="lpstr">
      <vt:lpstr>ＭＳ Ｐゴシック</vt:lpstr>
      <vt:lpstr>Arial</vt:lpstr>
      <vt:lpstr>Arial Black</vt:lpstr>
      <vt:lpstr>Arial Narrow</vt:lpstr>
      <vt:lpstr>Corbel</vt:lpstr>
      <vt:lpstr>Times New Roman</vt:lpstr>
      <vt:lpstr>Wingdings</vt:lpstr>
      <vt:lpstr>BOKU-Marketing</vt:lpstr>
      <vt:lpstr>Presentation</vt:lpstr>
      <vt:lpstr>Projektmanagement</vt:lpstr>
      <vt:lpstr>Übersicht – Einführungseinheit </vt:lpstr>
      <vt:lpstr>Lehr- und Lernziele</vt:lpstr>
      <vt:lpstr>Learning Outcomes</vt:lpstr>
      <vt:lpstr>Projekt – Definition</vt:lpstr>
      <vt:lpstr>Projekt – Definition</vt:lpstr>
      <vt:lpstr>Projekt – Definition</vt:lpstr>
      <vt:lpstr>Management – Definition</vt:lpstr>
      <vt:lpstr>Projektmanagement – Definition</vt:lpstr>
      <vt:lpstr>Projektmanagement  als Führungsaufgabe</vt:lpstr>
      <vt:lpstr>Projektmanagement – Tätigkeitsfelder</vt:lpstr>
      <vt:lpstr>Projektmanagement –  zentrale Elemente</vt:lpstr>
      <vt:lpstr>Der Projektmanagement-Regelkreis</vt:lpstr>
      <vt:lpstr>Praktische Anwendungsfelder</vt:lpstr>
      <vt:lpstr>Das Magische Dreieck  des Projektmanagements</vt:lpstr>
      <vt:lpstr>Projekt versus  klassischer (Routine-)Arbeit </vt:lpstr>
      <vt:lpstr>Entwicklung des Projektmanagements</vt:lpstr>
      <vt:lpstr>Entwicklung des Projektmanagements</vt:lpstr>
      <vt:lpstr>Entwicklung des Projektmanagements</vt:lpstr>
      <vt:lpstr>Entwicklung des Projektmanagements</vt:lpstr>
      <vt:lpstr>Driving forces der Verbreitung  des Projektmanagements</vt:lpstr>
      <vt:lpstr>Projektmanagementstandards  und -zertifizierungen </vt:lpstr>
      <vt:lpstr>Qualifikationsstufen für Projektmanager</vt:lpstr>
      <vt:lpstr>Der „Lebenszyklus“ eines Projekts</vt:lpstr>
      <vt:lpstr>Welche Phasen durchläuft ein Projekt?</vt:lpstr>
      <vt:lpstr>Welche Phasen durchläuft ein Projekt? 2</vt:lpstr>
      <vt:lpstr>Problemlösungs- und Projektmanagementprozesse </vt:lpstr>
      <vt:lpstr>Projekttypen</vt:lpstr>
      <vt:lpstr>Charakteristische Phasen für  unterschiedliche Projekttypen </vt:lpstr>
      <vt:lpstr>Projektmerkmale und -profile</vt:lpstr>
      <vt:lpstr>Projektmerkmale und deren Rückwirkungen auf das Projektdesign</vt:lpstr>
      <vt:lpstr>Projektmerkmale und deren Rückwirkungen auf das Projektdesign</vt:lpstr>
      <vt:lpstr>Projektmerkmale und deren Rückwirkungen auf das Projektdesign</vt:lpstr>
      <vt:lpstr>Abgrenzung von Projekten</vt:lpstr>
      <vt:lpstr>Übung – Projektwürdigkeitstest</vt:lpstr>
      <vt:lpstr>Klassisches vs. agiles Projektmanagement</vt:lpstr>
      <vt:lpstr>Abläufe im klassischen, hybriden &amp; agilen Projektmanagement</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2) zum Lehrbuch Projektmanagement. Der erfolgreiche Einstieg. 6. Auflage, 2023, Facultas, Wien, Österreich</dc:title>
  <dc:creator>Hans Karl Wytrzens</dc:creator>
  <cp:lastModifiedBy>Roder C</cp:lastModifiedBy>
  <cp:revision>554</cp:revision>
  <cp:lastPrinted>2017-07-06T11:51:56Z</cp:lastPrinted>
  <dcterms:created xsi:type="dcterms:W3CDTF">2003-09-23T06:28:36Z</dcterms:created>
  <dcterms:modified xsi:type="dcterms:W3CDTF">2023-06-02T08:20:39Z</dcterms:modified>
</cp:coreProperties>
</file>