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47"/>
  </p:notesMasterIdLst>
  <p:handoutMasterIdLst>
    <p:handoutMasterId r:id="rId48"/>
  </p:handoutMasterIdLst>
  <p:sldIdLst>
    <p:sldId id="260" r:id="rId2"/>
    <p:sldId id="334" r:id="rId3"/>
    <p:sldId id="373" r:id="rId4"/>
    <p:sldId id="374" r:id="rId5"/>
    <p:sldId id="341" r:id="rId6"/>
    <p:sldId id="357" r:id="rId7"/>
    <p:sldId id="385" r:id="rId8"/>
    <p:sldId id="342" r:id="rId9"/>
    <p:sldId id="343" r:id="rId10"/>
    <p:sldId id="358" r:id="rId11"/>
    <p:sldId id="386" r:id="rId12"/>
    <p:sldId id="388" r:id="rId13"/>
    <p:sldId id="389" r:id="rId14"/>
    <p:sldId id="396" r:id="rId15"/>
    <p:sldId id="390" r:id="rId16"/>
    <p:sldId id="375" r:id="rId17"/>
    <p:sldId id="376" r:id="rId18"/>
    <p:sldId id="377" r:id="rId19"/>
    <p:sldId id="378" r:id="rId20"/>
    <p:sldId id="379" r:id="rId21"/>
    <p:sldId id="380" r:id="rId22"/>
    <p:sldId id="381" r:id="rId23"/>
    <p:sldId id="382" r:id="rId24"/>
    <p:sldId id="383" r:id="rId25"/>
    <p:sldId id="366" r:id="rId26"/>
    <p:sldId id="360" r:id="rId27"/>
    <p:sldId id="361" r:id="rId28"/>
    <p:sldId id="362" r:id="rId29"/>
    <p:sldId id="363" r:id="rId30"/>
    <p:sldId id="364" r:id="rId31"/>
    <p:sldId id="365" r:id="rId32"/>
    <p:sldId id="391" r:id="rId33"/>
    <p:sldId id="392" r:id="rId34"/>
    <p:sldId id="393" r:id="rId35"/>
    <p:sldId id="394" r:id="rId36"/>
    <p:sldId id="395" r:id="rId37"/>
    <p:sldId id="355" r:id="rId38"/>
    <p:sldId id="345" r:id="rId39"/>
    <p:sldId id="368" r:id="rId40"/>
    <p:sldId id="369" r:id="rId41"/>
    <p:sldId id="370" r:id="rId42"/>
    <p:sldId id="371" r:id="rId43"/>
    <p:sldId id="387" r:id="rId44"/>
    <p:sldId id="372" r:id="rId45"/>
    <p:sldId id="384" r:id="rId46"/>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F09"/>
    <a:srgbClr val="FCE8D8"/>
    <a:srgbClr val="31859C"/>
    <a:srgbClr val="DAEEF3"/>
    <a:srgbClr val="F7282F"/>
    <a:srgbClr val="7030A0"/>
    <a:srgbClr val="E8D9F3"/>
    <a:srgbClr val="953735"/>
    <a:srgbClr val="BC8F00"/>
    <a:srgbClr val="F7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218" autoAdjust="0"/>
  </p:normalViewPr>
  <p:slideViewPr>
    <p:cSldViewPr>
      <p:cViewPr varScale="1">
        <p:scale>
          <a:sx n="49" d="100"/>
          <a:sy n="49" d="100"/>
        </p:scale>
        <p:origin x="840" y="31"/>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27"/>
    </p:cViewPr>
  </p:sorterViewPr>
  <p:notesViewPr>
    <p:cSldViewPr>
      <p:cViewPr>
        <p:scale>
          <a:sx n="70" d="100"/>
          <a:sy n="70" d="100"/>
        </p:scale>
        <p:origin x="1683" y="-1879"/>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06549" y="4714875"/>
            <a:ext cx="50846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r>
              <a:rPr lang="de-DE" dirty="0"/>
              <a:t>Projekte sind durch spezifische Aufbau- und Ablauforganisation zu charakterisieren.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rPr>
              <a:t>(</a:t>
            </a:r>
            <a:r>
              <a:rPr lang="de-AT" kern="1200" cap="small" baseline="0" dirty="0">
                <a:solidFill>
                  <a:schemeClr val="tx1"/>
                </a:solidFill>
                <a:effectLst/>
              </a:rPr>
              <a:t>Zingel</a:t>
            </a:r>
            <a:r>
              <a:rPr lang="de-AT" kern="1200" baseline="0" dirty="0">
                <a:solidFill>
                  <a:schemeClr val="tx1"/>
                </a:solidFill>
                <a:effectLst/>
              </a:rPr>
              <a:t> 2000, 6)</a:t>
            </a:r>
          </a:p>
          <a:p>
            <a:pPr>
              <a:spcBef>
                <a:spcPts val="1200"/>
              </a:spcBef>
            </a:pPr>
            <a:r>
              <a:rPr lang="de-AT" dirty="0"/>
              <a:t>Welche Projektorganisationsform zu präferieren ist, hängt ab:</a:t>
            </a:r>
          </a:p>
          <a:p>
            <a:pPr marL="171450" indent="-171450">
              <a:buFont typeface="Arial" panose="020B0604020202020204" pitchFamily="34" charset="0"/>
              <a:buChar char="•"/>
            </a:pPr>
            <a:r>
              <a:rPr lang="de-AT" dirty="0"/>
              <a:t>vom Vorhaben (Größe, Dringlichkeit, Bedeutung),</a:t>
            </a:r>
          </a:p>
          <a:p>
            <a:pPr marL="171450" indent="-171450">
              <a:buFont typeface="Arial" panose="020B0604020202020204" pitchFamily="34" charset="0"/>
              <a:buChar char="•"/>
            </a:pPr>
            <a:r>
              <a:rPr lang="de-AT" spc="-10" dirty="0"/>
              <a:t>von der Unternehmenskultur und -struktur der Trägerorganisation [z.B. reine Projektorganisation </a:t>
            </a:r>
            <a:r>
              <a:rPr lang="de-AT" dirty="0"/>
              <a:t>wenig geeignet für streng hierarchisch geführte patriarchalische Firma].</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145790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a:t>
            </a:r>
            <a:r>
              <a:rPr lang="de-DE" baseline="0" dirty="0"/>
              <a:t> nach der adäquaten Organisation stellen sich nicht nur im Hinblick auf die passende Aufbauorganisation, sondern auch in Bezug auf die </a:t>
            </a:r>
            <a:r>
              <a:rPr lang="de-DE" b="1" baseline="0" dirty="0"/>
              <a:t>Ablauforganisation</a:t>
            </a:r>
            <a:r>
              <a:rPr lang="de-DE" baseline="0" dirty="0"/>
              <a:t>.</a:t>
            </a:r>
          </a:p>
          <a:p>
            <a:r>
              <a:rPr lang="de-DE" baseline="0" dirty="0"/>
              <a:t>Man steht vor der Wahl ein Projekt entweder klassisch, hybrid oder agil zu managen.</a:t>
            </a:r>
          </a:p>
          <a:p>
            <a:r>
              <a:rPr lang="de-DE" baseline="0" dirty="0"/>
              <a:t>Die Entscheidung hängt zunächst davon ab, wie komplex oder kompliziert respektive einfach das Projekt selbst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20514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Ob klassisch, hybrid oder agil zu managen sein wird, hängt des Weiteren davon ab, welche Voraussetzungen gegeben sind, wie es z.B. bestellt ist um</a:t>
            </a:r>
          </a:p>
          <a:p>
            <a:pPr marL="171450" indent="-171450">
              <a:buFont typeface="Arial" panose="020B0604020202020204" pitchFamily="34" charset="0"/>
              <a:buChar char="•"/>
            </a:pPr>
            <a:r>
              <a:rPr lang="de-DE" baseline="0" dirty="0"/>
              <a:t>die Involvierungsbereitschaft der Auftraggeber,</a:t>
            </a:r>
          </a:p>
          <a:p>
            <a:pPr marL="171450" indent="-171450">
              <a:buFont typeface="Arial" panose="020B0604020202020204" pitchFamily="34" charset="0"/>
              <a:buChar char="•"/>
            </a:pPr>
            <a:r>
              <a:rPr lang="de-DE" baseline="0" dirty="0"/>
              <a:t>die räumliche Dislozierung des Projektteams,</a:t>
            </a:r>
          </a:p>
          <a:p>
            <a:pPr marL="171450" indent="-171450">
              <a:buFont typeface="Arial" panose="020B0604020202020204" pitchFamily="34" charset="0"/>
              <a:buChar char="•"/>
            </a:pPr>
            <a:r>
              <a:rPr lang="de-DE" baseline="0" dirty="0"/>
              <a:t>die Klarheit der Ziele zu Beginn.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417696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3" y="4714875"/>
            <a:ext cx="6264696" cy="5072980"/>
          </a:xfrm>
        </p:spPr>
        <p:txBody>
          <a:bodyPr/>
          <a:lstStyle/>
          <a:p>
            <a:pPr>
              <a:lnSpc>
                <a:spcPts val="1200"/>
              </a:lnSpc>
            </a:pPr>
            <a:r>
              <a:rPr lang="de-DE" sz="1050" dirty="0"/>
              <a:t>Eine Entscheidungsfindung, ob eher klassisch oder agil vorzugehen ist,  mag leichter fallen, wenn man sich die wesentlichen Unterschiede zwischen den beiden Varianten vergegenwärtigt.</a:t>
            </a:r>
          </a:p>
          <a:p>
            <a:pPr>
              <a:lnSpc>
                <a:spcPts val="1200"/>
              </a:lnSpc>
              <a:spcBef>
                <a:spcPts val="900"/>
              </a:spcBef>
            </a:pPr>
            <a:r>
              <a:rPr lang="de-DE" sz="1050" dirty="0"/>
              <a:t>Die sogenannten ‚agilen Grundwerte ‘ bzw. ‚agilen Prinzipien ‘ sollen ein Abheben des agilen vom klassischen Projektmanagement sicherstellen:</a:t>
            </a:r>
          </a:p>
          <a:p>
            <a:pPr>
              <a:lnSpc>
                <a:spcPts val="1200"/>
              </a:lnSpc>
              <a:spcBef>
                <a:spcPts val="900"/>
              </a:spcBef>
            </a:pPr>
            <a:r>
              <a:rPr lang="de-DE" sz="1050" b="1" dirty="0"/>
              <a:t>4 agile Grundwerte</a:t>
            </a:r>
            <a:r>
              <a:rPr lang="de-DE" sz="1050" dirty="0"/>
              <a:t>:</a:t>
            </a:r>
          </a:p>
          <a:p>
            <a:pPr marL="171450" indent="-171450">
              <a:lnSpc>
                <a:spcPts val="1200"/>
              </a:lnSpc>
              <a:spcBef>
                <a:spcPts val="300"/>
              </a:spcBef>
              <a:buFont typeface="Arial" panose="020B0604020202020204" pitchFamily="34" charset="0"/>
              <a:buChar char="•"/>
            </a:pPr>
            <a:r>
              <a:rPr lang="de-DE" sz="1050" i="1" dirty="0"/>
              <a:t>Menschen</a:t>
            </a:r>
            <a:r>
              <a:rPr lang="de-DE" sz="1050" dirty="0"/>
              <a:t> und deren Zusammenarbeit haben </a:t>
            </a:r>
            <a:r>
              <a:rPr lang="de-DE" sz="1050" i="1" dirty="0"/>
              <a:t>Vorrang vor Prozessen </a:t>
            </a:r>
            <a:r>
              <a:rPr lang="de-DE" sz="1050" dirty="0"/>
              <a:t>und Werkzeugen</a:t>
            </a:r>
          </a:p>
          <a:p>
            <a:pPr marL="171450" indent="-171450">
              <a:lnSpc>
                <a:spcPts val="1200"/>
              </a:lnSpc>
              <a:spcBef>
                <a:spcPts val="300"/>
              </a:spcBef>
              <a:buFont typeface="Arial" panose="020B0604020202020204" pitchFamily="34" charset="0"/>
              <a:buChar char="•"/>
            </a:pPr>
            <a:r>
              <a:rPr lang="de-DE" sz="1050" i="1" dirty="0"/>
              <a:t>Funktionierende Produkte </a:t>
            </a:r>
            <a:r>
              <a:rPr lang="de-DE" sz="1050" dirty="0"/>
              <a:t>sind </a:t>
            </a:r>
            <a:r>
              <a:rPr lang="de-DE" sz="1050" i="1" dirty="0"/>
              <a:t>wichtiger als</a:t>
            </a:r>
            <a:r>
              <a:rPr lang="de-DE" sz="1050" dirty="0"/>
              <a:t> umfassende </a:t>
            </a:r>
            <a:r>
              <a:rPr lang="de-DE" sz="1050" i="1" dirty="0"/>
              <a:t>Dokumentation</a:t>
            </a:r>
          </a:p>
          <a:p>
            <a:pPr marL="171450" indent="-171450">
              <a:lnSpc>
                <a:spcPts val="1200"/>
              </a:lnSpc>
              <a:spcBef>
                <a:spcPts val="300"/>
              </a:spcBef>
              <a:buFont typeface="Arial" panose="020B0604020202020204" pitchFamily="34" charset="0"/>
              <a:buChar char="•"/>
            </a:pPr>
            <a:r>
              <a:rPr lang="de-DE" sz="1050" i="1" dirty="0"/>
              <a:t>Zusammenarbeit</a:t>
            </a:r>
            <a:r>
              <a:rPr lang="de-DE" sz="1050" i="1" baseline="0" dirty="0"/>
              <a:t> mit </a:t>
            </a:r>
            <a:r>
              <a:rPr lang="de-DE" sz="1050" i="0" baseline="0" dirty="0"/>
              <a:t>dem</a:t>
            </a:r>
            <a:r>
              <a:rPr lang="de-DE" sz="1050" i="1" baseline="0" dirty="0"/>
              <a:t> Kunden steht über </a:t>
            </a:r>
            <a:r>
              <a:rPr lang="de-DE" sz="1050" i="0" baseline="0" dirty="0"/>
              <a:t>den</a:t>
            </a:r>
            <a:r>
              <a:rPr lang="de-DE" sz="1050" i="1" baseline="0" dirty="0"/>
              <a:t> Vertragsverhandlungen</a:t>
            </a:r>
          </a:p>
          <a:p>
            <a:pPr marL="171450" indent="-171450">
              <a:lnSpc>
                <a:spcPts val="1200"/>
              </a:lnSpc>
              <a:spcBef>
                <a:spcPts val="300"/>
              </a:spcBef>
              <a:buFont typeface="Arial" panose="020B0604020202020204" pitchFamily="34" charset="0"/>
              <a:buChar char="•"/>
            </a:pPr>
            <a:r>
              <a:rPr lang="de-DE" sz="1050" i="1" baseline="0" dirty="0"/>
              <a:t>Reagieren auf Änderungen </a:t>
            </a:r>
            <a:r>
              <a:rPr lang="de-DE" sz="1050" i="0" baseline="0" dirty="0"/>
              <a:t>hat </a:t>
            </a:r>
            <a:r>
              <a:rPr lang="de-DE" sz="1050" i="1" baseline="0" dirty="0"/>
              <a:t>Vorrang</a:t>
            </a:r>
            <a:r>
              <a:rPr lang="de-DE" sz="1050" i="0" baseline="0" dirty="0"/>
              <a:t> </a:t>
            </a:r>
            <a:r>
              <a:rPr lang="de-DE" sz="1050" i="1" baseline="0" dirty="0"/>
              <a:t>gegenüber </a:t>
            </a:r>
            <a:r>
              <a:rPr lang="de-DE" sz="1050" i="0" baseline="0" dirty="0"/>
              <a:t>strikter </a:t>
            </a:r>
            <a:r>
              <a:rPr lang="de-DE" sz="1050" i="1" baseline="0" dirty="0"/>
              <a:t>Planverfolgung</a:t>
            </a:r>
          </a:p>
          <a:p>
            <a:pPr>
              <a:lnSpc>
                <a:spcPts val="1200"/>
              </a:lnSpc>
              <a:spcBef>
                <a:spcPts val="900"/>
              </a:spcBef>
            </a:pPr>
            <a:r>
              <a:rPr lang="de-DE" sz="1050" b="1" i="0" baseline="0" dirty="0"/>
              <a:t>12 agile Prinzipien </a:t>
            </a:r>
            <a:r>
              <a:rPr lang="de-DE" sz="1050" b="0" i="0" baseline="0" dirty="0"/>
              <a:t>(konkrete Handlungsgrundsätze)</a:t>
            </a:r>
            <a:r>
              <a:rPr lang="de-DE" sz="1050" b="1" i="0" baseline="0" dirty="0"/>
              <a:t>:</a:t>
            </a:r>
          </a:p>
          <a:p>
            <a:pPr marL="171450" indent="-171450">
              <a:lnSpc>
                <a:spcPts val="1200"/>
              </a:lnSpc>
              <a:spcBef>
                <a:spcPts val="300"/>
              </a:spcBef>
              <a:buFont typeface="Arial" panose="020B0604020202020204" pitchFamily="34" charset="0"/>
              <a:buChar char="•"/>
            </a:pPr>
            <a:r>
              <a:rPr lang="de-DE" sz="1050" b="0" i="0" baseline="0" dirty="0"/>
              <a:t>Höchste Priorität hat das </a:t>
            </a:r>
            <a:r>
              <a:rPr lang="de-DE" sz="1050" b="1" i="0" baseline="0" dirty="0"/>
              <a:t>Zufriedenstellen der Kunden </a:t>
            </a:r>
            <a:r>
              <a:rPr lang="de-DE" sz="1050" b="0" i="0" baseline="0" dirty="0"/>
              <a:t>durch </a:t>
            </a:r>
            <a:r>
              <a:rPr lang="de-DE" sz="1050" b="0" i="1" baseline="0" dirty="0"/>
              <a:t>frühe</a:t>
            </a:r>
            <a:r>
              <a:rPr lang="de-DE" sz="1050" b="0" i="0" baseline="0" dirty="0"/>
              <a:t> </a:t>
            </a:r>
            <a:r>
              <a:rPr lang="de-DE" sz="1050" b="0" i="1" baseline="0" dirty="0"/>
              <a:t>und kontinuierliche Auslieferung wertvoller Produkte</a:t>
            </a:r>
            <a:r>
              <a:rPr lang="de-DE" sz="1050" b="0" i="0" baseline="0" dirty="0"/>
              <a:t>. </a:t>
            </a:r>
          </a:p>
          <a:p>
            <a:pPr marL="171450" indent="-171450">
              <a:lnSpc>
                <a:spcPts val="1200"/>
              </a:lnSpc>
              <a:spcBef>
                <a:spcPts val="300"/>
              </a:spcBef>
              <a:buFont typeface="Arial" panose="020B0604020202020204" pitchFamily="34" charset="0"/>
              <a:buChar char="•"/>
            </a:pPr>
            <a:r>
              <a:rPr lang="de-DE" sz="1050" b="1" i="0" baseline="0" dirty="0"/>
              <a:t>Veränderungen </a:t>
            </a:r>
            <a:r>
              <a:rPr lang="de-DE" sz="1050" b="0" i="0" baseline="0" dirty="0"/>
              <a:t>an den Anforderungen sind </a:t>
            </a:r>
            <a:r>
              <a:rPr lang="de-DE" sz="1050" b="1" i="0" baseline="0" dirty="0"/>
              <a:t>selbst spät willkommen </a:t>
            </a:r>
            <a:r>
              <a:rPr lang="de-DE" sz="1050" b="0" i="0" baseline="0" dirty="0"/>
              <a:t>und </a:t>
            </a:r>
            <a:r>
              <a:rPr lang="de-DE" sz="1050" b="0" i="1" baseline="0" dirty="0"/>
              <a:t>zum Wettbewerbsvorteil des Kunden </a:t>
            </a:r>
            <a:r>
              <a:rPr lang="de-DE" sz="1050" b="0" i="0" baseline="0" dirty="0"/>
              <a:t>zu nutzen.</a:t>
            </a:r>
          </a:p>
          <a:p>
            <a:pPr marL="171450" marR="0" indent="-171450" algn="just" defTabSz="914400" rtl="0" eaLnBrk="1" fontAlgn="base" latinLnBrk="0" hangingPunct="1">
              <a:lnSpc>
                <a:spcPts val="1200"/>
              </a:lnSpc>
              <a:spcBef>
                <a:spcPts val="300"/>
              </a:spcBef>
              <a:spcAft>
                <a:spcPct val="0"/>
              </a:spcAft>
              <a:buClrTx/>
              <a:buSzTx/>
              <a:buFont typeface="Arial" panose="020B0604020202020204" pitchFamily="34" charset="0"/>
              <a:buChar char="•"/>
              <a:tabLst/>
              <a:defRPr/>
            </a:pPr>
            <a:r>
              <a:rPr lang="de-DE" sz="1050" b="0" i="0" baseline="0" dirty="0"/>
              <a:t>Funktionierende (Teil-)</a:t>
            </a:r>
            <a:r>
              <a:rPr lang="de-DE" sz="1050" b="1" i="0" baseline="0" dirty="0"/>
              <a:t>Produkte</a:t>
            </a:r>
            <a:r>
              <a:rPr lang="de-DE" sz="1050" b="0" i="0" baseline="0" dirty="0"/>
              <a:t> sind </a:t>
            </a:r>
            <a:r>
              <a:rPr lang="de-DE" sz="1050" b="1" i="0" baseline="0" dirty="0"/>
              <a:t>regelmäßig </a:t>
            </a:r>
            <a:r>
              <a:rPr lang="de-DE" sz="1050" b="0" i="0" baseline="0" dirty="0"/>
              <a:t>innerhalb weniger Wochen oder Monate zu </a:t>
            </a:r>
            <a:r>
              <a:rPr lang="de-DE" sz="1050" b="1" i="0" baseline="0" dirty="0"/>
              <a:t>liefern</a:t>
            </a:r>
            <a:r>
              <a:rPr lang="de-DE" sz="1050" b="0" i="0" baseline="0" dirty="0"/>
              <a:t> unter </a:t>
            </a:r>
            <a:r>
              <a:rPr lang="de-DE" sz="1050" b="0" i="1" baseline="0" dirty="0"/>
              <a:t>Bevorzugung der kürzeren Zeitspanne</a:t>
            </a:r>
            <a:r>
              <a:rPr lang="de-DE" sz="1050" b="0" i="0" baseline="0" dirty="0"/>
              <a:t>. (Nach jeder Teillieferung gibt es Feedback des Kunden)</a:t>
            </a:r>
          </a:p>
          <a:p>
            <a:pPr marL="171450" indent="-171450">
              <a:lnSpc>
                <a:spcPts val="1200"/>
              </a:lnSpc>
              <a:spcBef>
                <a:spcPts val="300"/>
              </a:spcBef>
              <a:buFont typeface="Arial" panose="020B0604020202020204" pitchFamily="34" charset="0"/>
              <a:buChar char="•"/>
            </a:pPr>
            <a:r>
              <a:rPr lang="de-DE" sz="1050" b="0" i="0" baseline="0" dirty="0"/>
              <a:t>Experten und Team </a:t>
            </a:r>
            <a:r>
              <a:rPr lang="de-DE" sz="1050" b="1" i="0" baseline="0" dirty="0"/>
              <a:t>arbeiten</a:t>
            </a:r>
            <a:r>
              <a:rPr lang="de-DE" sz="1050" b="0" i="0" baseline="0" dirty="0"/>
              <a:t> während des Projekts </a:t>
            </a:r>
            <a:r>
              <a:rPr lang="de-DE" sz="1050" b="1" i="0" baseline="0" dirty="0"/>
              <a:t>täglich zusammen</a:t>
            </a:r>
            <a:r>
              <a:rPr lang="de-DE" sz="1050" b="0" i="0" baseline="0" dirty="0"/>
              <a:t>.</a:t>
            </a:r>
          </a:p>
          <a:p>
            <a:pPr marL="171450" indent="-171450">
              <a:lnSpc>
                <a:spcPts val="1200"/>
              </a:lnSpc>
              <a:spcBef>
                <a:spcPts val="300"/>
              </a:spcBef>
              <a:buFont typeface="Arial" panose="020B0604020202020204" pitchFamily="34" charset="0"/>
              <a:buChar char="•"/>
            </a:pPr>
            <a:r>
              <a:rPr lang="de-DE" sz="1050" b="1" i="0" baseline="0" dirty="0"/>
              <a:t>Motivierten Individuen </a:t>
            </a:r>
            <a:r>
              <a:rPr lang="de-DE" sz="1050" b="0" i="0" baseline="0" dirty="0"/>
              <a:t>sind benötigte </a:t>
            </a:r>
            <a:r>
              <a:rPr lang="de-DE" sz="1050" b="0" i="1" baseline="0" dirty="0"/>
              <a:t>Unterstützung</a:t>
            </a:r>
            <a:r>
              <a:rPr lang="de-DE" sz="1050" b="0" i="0" baseline="0" dirty="0"/>
              <a:t> und Umfeld zu gewähren und das </a:t>
            </a:r>
            <a:r>
              <a:rPr lang="de-DE" sz="1050" b="0" i="1" baseline="0" dirty="0"/>
              <a:t>Vertrauen</a:t>
            </a:r>
            <a:r>
              <a:rPr lang="de-DE" sz="1050" b="0" i="0" baseline="0" dirty="0"/>
              <a:t> zu schenken, dass sie ihre Aufgaben erledigen </a:t>
            </a:r>
          </a:p>
          <a:p>
            <a:pPr marL="171450" indent="-171450">
              <a:lnSpc>
                <a:spcPts val="1200"/>
              </a:lnSpc>
              <a:spcBef>
                <a:spcPts val="300"/>
              </a:spcBef>
              <a:buFont typeface="Arial" panose="020B0604020202020204" pitchFamily="34" charset="0"/>
              <a:buChar char="•"/>
            </a:pPr>
            <a:r>
              <a:rPr lang="de-DE" sz="1050" b="0" i="0" baseline="0" dirty="0"/>
              <a:t>Effizienteste und effektivste </a:t>
            </a:r>
            <a:r>
              <a:rPr lang="de-DE" sz="1050" b="1" i="0" baseline="0" dirty="0"/>
              <a:t>Informationsmethode</a:t>
            </a:r>
            <a:r>
              <a:rPr lang="de-DE" sz="1050" b="0" i="0" baseline="0" dirty="0"/>
              <a:t> innerhalb des Teams ist das </a:t>
            </a:r>
            <a:r>
              <a:rPr lang="de-DE" sz="1050" b="0" i="1" baseline="0" dirty="0"/>
              <a:t>Gespräch von Angesicht zu Angesicht</a:t>
            </a:r>
            <a:r>
              <a:rPr lang="de-DE" sz="1050" b="0" i="0" baseline="0" dirty="0"/>
              <a:t>.</a:t>
            </a:r>
          </a:p>
          <a:p>
            <a:pPr marL="171450" indent="-171450">
              <a:lnSpc>
                <a:spcPts val="1200"/>
              </a:lnSpc>
              <a:spcBef>
                <a:spcPts val="300"/>
              </a:spcBef>
              <a:buFont typeface="Arial" panose="020B0604020202020204" pitchFamily="34" charset="0"/>
              <a:buChar char="•"/>
            </a:pPr>
            <a:r>
              <a:rPr lang="de-DE" sz="1050" b="0" i="0" baseline="0" dirty="0"/>
              <a:t>Funktionierende </a:t>
            </a:r>
            <a:r>
              <a:rPr lang="de-DE" sz="1050" b="1" i="0" baseline="0" dirty="0"/>
              <a:t>(Teil-)Produkte </a:t>
            </a:r>
            <a:r>
              <a:rPr lang="de-DE" sz="1050" b="0" i="0" baseline="0" dirty="0"/>
              <a:t>sind das wichtigste </a:t>
            </a:r>
            <a:r>
              <a:rPr lang="de-DE" sz="1050" b="0" i="1" baseline="0" dirty="0"/>
              <a:t>Fortschrittsmaß</a:t>
            </a:r>
            <a:r>
              <a:rPr lang="de-DE" sz="1050" b="0" i="0" baseline="0" dirty="0"/>
              <a:t>.</a:t>
            </a:r>
          </a:p>
          <a:p>
            <a:pPr marL="171450" indent="-171450">
              <a:lnSpc>
                <a:spcPts val="1200"/>
              </a:lnSpc>
              <a:spcBef>
                <a:spcPts val="300"/>
              </a:spcBef>
              <a:buFont typeface="Arial" panose="020B0604020202020204" pitchFamily="34" charset="0"/>
              <a:buChar char="•"/>
            </a:pPr>
            <a:r>
              <a:rPr lang="de-DE" sz="1050" b="1" i="0" baseline="0" dirty="0"/>
              <a:t>Nachhaltiges Arbeiten</a:t>
            </a:r>
            <a:r>
              <a:rPr lang="de-DE" sz="1050" b="0" i="0" baseline="0" dirty="0"/>
              <a:t>: alle Beteiligten sollten ein </a:t>
            </a:r>
            <a:r>
              <a:rPr lang="de-DE" sz="1050" b="0" i="1" baseline="0" dirty="0"/>
              <a:t>konstantes Tempo auf unbegrenzte Zeit </a:t>
            </a:r>
            <a:r>
              <a:rPr lang="de-DE" sz="1050" b="0" i="0" baseline="0" dirty="0"/>
              <a:t>halten können.</a:t>
            </a:r>
          </a:p>
          <a:p>
            <a:pPr marL="171450" indent="-171450">
              <a:lnSpc>
                <a:spcPts val="1200"/>
              </a:lnSpc>
              <a:spcBef>
                <a:spcPts val="300"/>
              </a:spcBef>
              <a:buFont typeface="Arial" panose="020B0604020202020204" pitchFamily="34" charset="0"/>
              <a:buChar char="•"/>
            </a:pPr>
            <a:r>
              <a:rPr lang="de-DE" sz="1050" b="0" i="0" baseline="0" dirty="0"/>
              <a:t>Ständiges </a:t>
            </a:r>
            <a:r>
              <a:rPr lang="de-DE" sz="1050" b="1" i="0" baseline="0" dirty="0"/>
              <a:t>Augenmerk</a:t>
            </a:r>
            <a:r>
              <a:rPr lang="de-DE" sz="1050" b="0" i="0" baseline="0" dirty="0"/>
              <a:t> auf </a:t>
            </a:r>
            <a:r>
              <a:rPr lang="de-DE" sz="1050" b="0" i="1" baseline="0" dirty="0"/>
              <a:t>technische Exzellenz </a:t>
            </a:r>
            <a:r>
              <a:rPr lang="de-DE" sz="1050" b="0" i="0" baseline="0" dirty="0"/>
              <a:t>und </a:t>
            </a:r>
            <a:r>
              <a:rPr lang="de-DE" sz="1050" b="0" i="1" baseline="0" dirty="0"/>
              <a:t>gutes Design </a:t>
            </a:r>
            <a:r>
              <a:rPr lang="de-DE" sz="1050" b="0" i="0" baseline="0" dirty="0"/>
              <a:t>fördert Agilität.</a:t>
            </a:r>
          </a:p>
          <a:p>
            <a:pPr marL="171450" indent="-171450">
              <a:lnSpc>
                <a:spcPts val="1200"/>
              </a:lnSpc>
              <a:spcBef>
                <a:spcPts val="300"/>
              </a:spcBef>
              <a:buFont typeface="Arial" panose="020B0604020202020204" pitchFamily="34" charset="0"/>
              <a:buChar char="•"/>
            </a:pPr>
            <a:r>
              <a:rPr lang="de-DE" sz="1050" b="1" i="0" baseline="0" dirty="0"/>
              <a:t>Einfachheit </a:t>
            </a:r>
            <a:r>
              <a:rPr lang="de-DE" sz="1050" b="0" i="0" baseline="0" dirty="0"/>
              <a:t>ist essenziell: Es werden nur wirklich nötige Arbeiten erledigt – die Kunst, die </a:t>
            </a:r>
            <a:r>
              <a:rPr lang="de-DE" sz="1050" b="0" i="1" baseline="0" dirty="0"/>
              <a:t>Menge nicht getaner Arbeit zu maximieren</a:t>
            </a:r>
            <a:r>
              <a:rPr lang="de-DE" sz="1050" b="0" i="0" baseline="0" dirty="0"/>
              <a:t>, wird gepflogen.</a:t>
            </a:r>
          </a:p>
          <a:p>
            <a:pPr marL="171450" indent="-171450">
              <a:lnSpc>
                <a:spcPts val="1200"/>
              </a:lnSpc>
              <a:spcBef>
                <a:spcPts val="300"/>
              </a:spcBef>
              <a:buFont typeface="Arial" panose="020B0604020202020204" pitchFamily="34" charset="0"/>
              <a:buChar char="•"/>
            </a:pPr>
            <a:r>
              <a:rPr lang="de-DE" sz="1050" b="0" i="0" baseline="0" dirty="0"/>
              <a:t>Die </a:t>
            </a:r>
            <a:r>
              <a:rPr lang="de-DE" sz="1050" b="1" i="0" baseline="0" dirty="0"/>
              <a:t>Teams organisieren sich selbst</a:t>
            </a:r>
            <a:r>
              <a:rPr lang="de-DE" sz="1050" b="0" i="0" baseline="0" dirty="0"/>
              <a:t>, dadurch arbeiten sie </a:t>
            </a:r>
            <a:r>
              <a:rPr lang="de-DE" sz="1050" b="0" i="1" baseline="0" dirty="0"/>
              <a:t>effektiv</a:t>
            </a:r>
            <a:r>
              <a:rPr lang="de-DE" sz="1050" b="0" i="0" baseline="0" dirty="0"/>
              <a:t> und übernehmen </a:t>
            </a:r>
            <a:r>
              <a:rPr lang="de-DE" sz="1050" b="0" i="1" baseline="0" dirty="0"/>
              <a:t>hohe Verantwortung </a:t>
            </a:r>
            <a:r>
              <a:rPr lang="de-DE" sz="1050" b="0" i="0" baseline="0" dirty="0"/>
              <a:t>für das Produkt.</a:t>
            </a:r>
          </a:p>
          <a:p>
            <a:pPr marL="171450" indent="-171450">
              <a:lnSpc>
                <a:spcPts val="1200"/>
              </a:lnSpc>
              <a:spcBef>
                <a:spcPts val="300"/>
              </a:spcBef>
              <a:buFont typeface="Arial" panose="020B0604020202020204" pitchFamily="34" charset="0"/>
              <a:buChar char="•"/>
            </a:pPr>
            <a:r>
              <a:rPr lang="de-DE" sz="1050" b="0" i="0" baseline="0" dirty="0"/>
              <a:t>Das </a:t>
            </a:r>
            <a:r>
              <a:rPr lang="de-DE" sz="1050" b="1" i="0" baseline="0" dirty="0"/>
              <a:t>Team reflektiert regelmäßig</a:t>
            </a:r>
            <a:r>
              <a:rPr lang="de-DE" sz="1050" b="0" i="0" baseline="0" dirty="0"/>
              <a:t>, wie es effektiver werden kann und </a:t>
            </a:r>
            <a:r>
              <a:rPr lang="de-DE" sz="1050" b="0" i="1" baseline="0" dirty="0"/>
              <a:t>passt</a:t>
            </a:r>
            <a:r>
              <a:rPr lang="de-DE" sz="1050" b="0" i="0" baseline="0" dirty="0"/>
              <a:t> daraufhin sein </a:t>
            </a:r>
            <a:r>
              <a:rPr lang="de-DE" sz="1050" b="0" i="1" baseline="0" dirty="0"/>
              <a:t>Verhalten</a:t>
            </a:r>
            <a:r>
              <a:rPr lang="de-DE" sz="1050" b="0" i="0" baseline="0" dirty="0"/>
              <a:t> entsprechend </a:t>
            </a:r>
            <a:r>
              <a:rPr lang="de-DE" sz="1050" b="0" i="1" baseline="0" dirty="0"/>
              <a:t>an</a:t>
            </a:r>
            <a:r>
              <a:rPr lang="de-DE" sz="1050" b="0" i="0" baseline="0" dirty="0"/>
              <a:t>.</a:t>
            </a:r>
            <a:endParaRPr lang="en-US" sz="105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77989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3" y="4714875"/>
            <a:ext cx="6264696" cy="4467225"/>
          </a:xfrm>
        </p:spPr>
        <p:txBody>
          <a:bodyPr/>
          <a:lstStyle/>
          <a:p>
            <a:pPr>
              <a:lnSpc>
                <a:spcPts val="1200"/>
              </a:lnSpc>
            </a:pPr>
            <a:endParaRPr lang="en-US" sz="105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8063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Gedenkt man agiles Projektmanagement einzusetzen, dann bleibt aus verschiedenen </a:t>
            </a:r>
            <a:r>
              <a:rPr lang="de-DE" i="1" baseline="0" dirty="0"/>
              <a:t>Spielarten</a:t>
            </a:r>
            <a:r>
              <a:rPr lang="de-DE" baseline="0" dirty="0"/>
              <a:t> eine Auswahl zu treffen; die verbreitetsten agilen Ansätze sind </a:t>
            </a:r>
            <a:r>
              <a:rPr lang="de-DE" b="1" baseline="0" dirty="0"/>
              <a:t>Scrum</a:t>
            </a:r>
            <a:r>
              <a:rPr lang="de-DE" baseline="0" dirty="0"/>
              <a:t> und </a:t>
            </a:r>
            <a:r>
              <a:rPr lang="de-DE" b="1" baseline="0" dirty="0"/>
              <a:t>Kanban.</a:t>
            </a:r>
            <a:endParaRPr lang="en-US" b="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392147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pPr marL="171450" indent="-171450">
              <a:buFont typeface="Arial" panose="020B0604020202020204" pitchFamily="34" charset="0"/>
              <a:buChar char="•"/>
            </a:pPr>
            <a:r>
              <a:rPr lang="de-AT" dirty="0"/>
              <a:t>Die Rollen sollten wohlüberlegt und explizit besetzt werden, weil spätere Kompetenz- und Aufgabenverschiebungen mühsam sind.</a:t>
            </a:r>
          </a:p>
          <a:p>
            <a:pPr marL="171450" indent="-171450">
              <a:buFont typeface="Arial" panose="020B0604020202020204" pitchFamily="34" charset="0"/>
              <a:buChar char="•"/>
            </a:pPr>
            <a:r>
              <a:rPr lang="de-AT" dirty="0"/>
              <a:t>Zur Kompetenzkonfliktvorbeugung ist schriftliches Festhalten der Rollenbeschreibungen empfehlenswert.</a:t>
            </a:r>
          </a:p>
          <a:p>
            <a:pPr marL="171450" indent="-171450">
              <a:buFont typeface="Arial" panose="020B0604020202020204" pitchFamily="34" charset="0"/>
              <a:buChar char="•"/>
            </a:pPr>
            <a:r>
              <a:rPr lang="de-AT" dirty="0"/>
              <a:t>Je weniger Rollen besetzt werden müssen, desto leichter fällt in der Regel die Kommunikation zwischen Projektbeteiligten.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17545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Ähnlich</a:t>
            </a:r>
            <a:r>
              <a:rPr lang="de-AT" baseline="0" dirty="0"/>
              <a:t> wie der Autor eines Theaterstücks verschiedene Rollen vorsieht – in der Regel ohne deren Besetzung mit einem bestimmten Schauspieler vor Augen zu haben – sind auch im Projektmanagement die Rollen personenunabhängig zu definieren.</a:t>
            </a:r>
          </a:p>
          <a:p>
            <a:r>
              <a:rPr lang="de-AT" baseline="0" dirty="0"/>
              <a:t>Unter Umständen können ins Projekt involvierte Personen auch mehrere Rollen gleichzeitig innehaben (z.B. bei einem Eigenprojekt könnten Projektauftraggeber- und Projektleiterrolle von ein und derselben Person wahrgenommen werden). In solch einem Fall wäre darauf zu achten, dass die Rollen einander nicht widersprechen, um Interessenskollisionen zu vermeiden.</a:t>
            </a:r>
          </a:p>
          <a:p>
            <a:r>
              <a:rPr lang="de-AT" baseline="0" dirty="0"/>
              <a:t>Die ‚Mindestbesetzung‘ bei einem Projekt umfasst Auftraggeber, Projektleiter und Projektteammitglied.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384397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Fallweise</a:t>
            </a:r>
            <a:r>
              <a:rPr lang="de-AT" baseline="0" dirty="0"/>
              <a:t> – vor allem bei Großprojekten oder wenn mehrere Projekte gleichzeitig aufeinander abzustimmen sind – kann es zweckmäßig sein, Kollektiven (aus mehreren Personen bestehenden Gremien) eigene Rollen zuzuweisen.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117793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Zentral</a:t>
            </a:r>
            <a:r>
              <a:rPr lang="de-AT" baseline="0" dirty="0"/>
              <a:t> für das Zustandekommen eines Projekte</a:t>
            </a:r>
            <a:r>
              <a:rPr lang="de-AT" dirty="0"/>
              <a:t>s sowie abschließend für</a:t>
            </a:r>
            <a:r>
              <a:rPr lang="de-AT" baseline="0" dirty="0"/>
              <a:t> die Abnahme der Resultate ist die Rolle des Auftraggebers.</a:t>
            </a:r>
            <a:r>
              <a:rPr lang="de-AT"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218638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a:xfrm>
            <a:off x="806549" y="4714875"/>
            <a:ext cx="5084664" cy="4467225"/>
          </a:xfrm>
        </p:spPr>
        <p:txBody>
          <a:bodyPr/>
          <a:lstStyle/>
          <a:p>
            <a:endParaRPr lang="en-US"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Essenziell sowohl für das</a:t>
            </a:r>
            <a:r>
              <a:rPr lang="de-AT" baseline="0" dirty="0"/>
              <a:t> strategische als auch für das operative Projektgeschehen ist die Rolle des Projektleiters.</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56420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Für die Implementierung eines</a:t>
            </a:r>
            <a:r>
              <a:rPr lang="de-AT" baseline="0" dirty="0"/>
              <a:t> Projektes notwendig ist jedenfalls auch die Rolle des Projektteammitglieds.</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159337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Akzessorisch (fallweise hinzutretend) ist die Rolle des Projektmitarbeiters.</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2281226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Manchmal ist ein</a:t>
            </a:r>
            <a:r>
              <a:rPr lang="de-DE" dirty="0"/>
              <a:t> übergeordnetes Entscheidungsgremium für ein einzelnes Projekt oder eine Gruppe von Projekten oder Programmen etabliert.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221415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Um besser arbeitsfähig zu bleiben, bildet bisweilen ein kleinerer Kreis an Teammitgliedern ein Gremium</a:t>
            </a:r>
            <a:r>
              <a:rPr lang="de-AT" baseline="0" dirty="0"/>
              <a:t> zur Unterstützung des Projektmanagers/-leiters, welches sowohl an der Planung und Durchführung des Projektes als auch in unterschiedlichem Umfang an Entscheidungen beteiligt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111337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 sehr großen Projekten, an denen eine Vielzahl von Leuten zusammenarbeiten soll,</a:t>
            </a:r>
            <a:r>
              <a:rPr lang="de-AT" baseline="0" dirty="0"/>
              <a:t> werden gestuft Teams gebildet. Ein Kernteam fasst Leiter von Subteams zusammen.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609759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Zwischen Projektmanager/-leiter und Projektteammitgliedern </a:t>
            </a:r>
            <a:r>
              <a:rPr lang="de-AT" b="1" dirty="0"/>
              <a:t>differieren die Arbeitsschwerpunkte</a:t>
            </a:r>
            <a:r>
              <a:rPr lang="de-AT" dirty="0"/>
              <a:t>:</a:t>
            </a:r>
          </a:p>
          <a:p>
            <a:pPr marL="171450" indent="-171450">
              <a:spcBef>
                <a:spcPts val="300"/>
              </a:spcBef>
              <a:buFont typeface="Arial" panose="020B0604020202020204" pitchFamily="34" charset="0"/>
              <a:buChar char="•"/>
            </a:pPr>
            <a:r>
              <a:rPr lang="de-AT" dirty="0"/>
              <a:t>ersterer hat vor allem prozessorientierte</a:t>
            </a:r>
            <a:r>
              <a:rPr lang="de-AT" baseline="0" dirty="0"/>
              <a:t> Aufgaben des </a:t>
            </a:r>
            <a:r>
              <a:rPr lang="de-AT" i="1" baseline="0" dirty="0"/>
              <a:t>Planens, Kontrollierens und Steuerns</a:t>
            </a:r>
            <a:r>
              <a:rPr lang="de-AT" baseline="0" dirty="0"/>
              <a:t>;</a:t>
            </a:r>
          </a:p>
          <a:p>
            <a:pPr marL="171450" indent="-171450">
              <a:spcBef>
                <a:spcPts val="300"/>
              </a:spcBef>
              <a:buFont typeface="Arial" panose="020B0604020202020204" pitchFamily="34" charset="0"/>
              <a:buChar char="•"/>
            </a:pPr>
            <a:r>
              <a:rPr lang="de-AT" baseline="0" dirty="0"/>
              <a:t>zweitere sind hauptsächlich mit </a:t>
            </a:r>
            <a:r>
              <a:rPr lang="de-AT" i="1" baseline="0" dirty="0"/>
              <a:t>technisch-inhaltlich</a:t>
            </a:r>
            <a:r>
              <a:rPr lang="de-AT" baseline="0" dirty="0"/>
              <a:t>en Aufgaben befasst.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1711329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Projektmanager/-leiter ist in mehrfacher Hinsicht gefordert.</a:t>
            </a:r>
          </a:p>
          <a:p>
            <a:r>
              <a:rPr lang="de-AT" dirty="0"/>
              <a:t>Er muss </a:t>
            </a:r>
          </a:p>
          <a:p>
            <a:pPr marL="171450" indent="-171450">
              <a:spcBef>
                <a:spcPts val="300"/>
              </a:spcBef>
              <a:buFont typeface="Arial" panose="020B0604020202020204" pitchFamily="34" charset="0"/>
              <a:buChar char="•"/>
            </a:pPr>
            <a:r>
              <a:rPr lang="de-AT" dirty="0"/>
              <a:t>die Mitglieder seines Teams (an-)leiten,</a:t>
            </a:r>
          </a:p>
          <a:p>
            <a:pPr marL="171450" indent="-171450">
              <a:spcBef>
                <a:spcPts val="300"/>
              </a:spcBef>
              <a:buFont typeface="Arial" panose="020B0604020202020204" pitchFamily="34" charset="0"/>
              <a:buChar char="•"/>
            </a:pPr>
            <a:r>
              <a:rPr lang="de-AT" dirty="0"/>
              <a:t>soweit</a:t>
            </a:r>
            <a:r>
              <a:rPr lang="de-AT" baseline="0" dirty="0"/>
              <a:t> Fachkenntnisse mitbringen, dass er mit Experten dialogfähig ist,</a:t>
            </a:r>
          </a:p>
          <a:p>
            <a:pPr marL="171450" indent="-171450">
              <a:spcBef>
                <a:spcPts val="300"/>
              </a:spcBef>
              <a:buFont typeface="Arial" panose="020B0604020202020204" pitchFamily="34" charset="0"/>
              <a:buChar char="•"/>
            </a:pPr>
            <a:r>
              <a:rPr lang="de-AT" baseline="0" dirty="0"/>
              <a:t>das Projekt Stakeholdern gegenüber vertreten und verhandeln,</a:t>
            </a:r>
          </a:p>
          <a:p>
            <a:pPr marL="171450" indent="-171450">
              <a:spcBef>
                <a:spcPts val="300"/>
              </a:spcBef>
              <a:buFont typeface="Arial" panose="020B0604020202020204" pitchFamily="34" charset="0"/>
              <a:buChar char="•"/>
            </a:pPr>
            <a:r>
              <a:rPr lang="de-AT" baseline="0" dirty="0"/>
              <a:t>sich um die benötigten Mittel kümmern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357171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Entsprechend</a:t>
            </a:r>
            <a:r>
              <a:rPr lang="de-AT" baseline="0" dirty="0"/>
              <a:t> den vielfältigen Herausforderungen, die ein Projektleiter zu bewältigen hat, benötigt dieser auch ein Bündel an Kompetenzen.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3656085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Anforderungsprofil an die Persönlichkeit eines Projektleiters ist umfassend.</a:t>
            </a:r>
          </a:p>
          <a:p>
            <a:r>
              <a:rPr lang="de-AT" dirty="0"/>
              <a:t>Zunächst sind die klassischen Managementfähigkeiten</a:t>
            </a:r>
            <a:r>
              <a:rPr lang="de-AT" baseline="0" dirty="0"/>
              <a:t> erforderlich.</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254190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06549" y="4714875"/>
            <a:ext cx="5084664" cy="4467225"/>
          </a:xfrm>
        </p:spPr>
        <p:txBody>
          <a:bodyPr/>
          <a:lstStyle/>
          <a:p>
            <a:endParaRPr lang="en-US"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Hinzu kommen gewisse unternehmerische Fähigkeiten für den Umgang mit Auftraggeber bzw. Kunden.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30</a:t>
            </a:fld>
            <a:endParaRPr lang="de-DE" dirty="0"/>
          </a:p>
        </p:txBody>
      </p:sp>
    </p:spTree>
    <p:extLst>
      <p:ext uri="{BB962C8B-B14F-4D97-AF65-F5344CB8AC3E}">
        <p14:creationId xmlns:p14="http://schemas.microsoft.com/office/powerpoint/2010/main" val="1180034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Schließlich sind soziale</a:t>
            </a:r>
            <a:r>
              <a:rPr lang="de-AT" baseline="0" dirty="0"/>
              <a:t> Fähigkeiten zur Führung von Teammitgliedern essenziell.</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31</a:t>
            </a:fld>
            <a:endParaRPr lang="de-DE" dirty="0"/>
          </a:p>
        </p:txBody>
      </p:sp>
    </p:spTree>
    <p:extLst>
      <p:ext uri="{BB962C8B-B14F-4D97-AF65-F5344CB8AC3E}">
        <p14:creationId xmlns:p14="http://schemas.microsoft.com/office/powerpoint/2010/main" val="3209303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Spektrum an Rollen im agilen Projektmanagement weicht von dem des klassischen Projektmanagement ab.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32</a:t>
            </a:fld>
            <a:endParaRPr lang="de-DE" dirty="0"/>
          </a:p>
        </p:txBody>
      </p:sp>
    </p:spTree>
    <p:extLst>
      <p:ext uri="{BB962C8B-B14F-4D97-AF65-F5344CB8AC3E}">
        <p14:creationId xmlns:p14="http://schemas.microsoft.com/office/powerpoint/2010/main" val="3842674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agilen Projekten hat der Auftraggeber im Prinzip die gleichen Aufgaben, wie bei klassischen; hinzu kommt allerdings, dass er sich regelmäßig in das Projektgeschehen einbringen muss.</a:t>
            </a:r>
          </a:p>
          <a:p>
            <a:pPr>
              <a:spcBef>
                <a:spcPts val="1200"/>
              </a:spcBef>
            </a:pPr>
            <a:r>
              <a:rPr lang="de-DE" dirty="0"/>
              <a:t>Er hat</a:t>
            </a:r>
          </a:p>
          <a:p>
            <a:pPr marL="171450" indent="-171450">
              <a:spcBef>
                <a:spcPts val="300"/>
              </a:spcBef>
              <a:buFont typeface="Arial" panose="020B0604020202020204" pitchFamily="34" charset="0"/>
              <a:buChar char="•"/>
            </a:pPr>
            <a:r>
              <a:rPr lang="de-DE" dirty="0"/>
              <a:t>für </a:t>
            </a:r>
            <a:r>
              <a:rPr lang="de-DE" b="1" dirty="0"/>
              <a:t>regelmäßigen Austausch </a:t>
            </a:r>
            <a:r>
              <a:rPr lang="de-DE" dirty="0"/>
              <a:t>zur Verfügung zu stehen, </a:t>
            </a:r>
          </a:p>
          <a:p>
            <a:pPr marL="171450" indent="-171450">
              <a:spcBef>
                <a:spcPts val="300"/>
              </a:spcBef>
              <a:buFont typeface="Arial" panose="020B0604020202020204" pitchFamily="34" charset="0"/>
              <a:buChar char="•"/>
            </a:pPr>
            <a:r>
              <a:rPr lang="de-DE" dirty="0"/>
              <a:t>periodisch </a:t>
            </a:r>
            <a:r>
              <a:rPr lang="de-DE" b="1" dirty="0"/>
              <a:t>Zwischenprodukte entgegenzunehmen</a:t>
            </a:r>
            <a:r>
              <a:rPr lang="de-DE" dirty="0"/>
              <a:t>,</a:t>
            </a:r>
            <a:r>
              <a:rPr lang="de-DE" baseline="0" dirty="0"/>
              <a:t> </a:t>
            </a:r>
          </a:p>
          <a:p>
            <a:pPr marL="171450" indent="-171450">
              <a:spcBef>
                <a:spcPts val="300"/>
              </a:spcBef>
              <a:buFont typeface="Arial" panose="020B0604020202020204" pitchFamily="34" charset="0"/>
              <a:buChar char="•"/>
            </a:pPr>
            <a:r>
              <a:rPr lang="de-DE" baseline="0" dirty="0"/>
              <a:t>im Zuge einer Review Feedback zum Zwischenprodukt zu geben sowie etwaige </a:t>
            </a:r>
            <a:r>
              <a:rPr lang="de-DE" b="1" baseline="0" dirty="0"/>
              <a:t>Anforderungsänderungen </a:t>
            </a:r>
            <a:r>
              <a:rPr lang="de-DE" b="0" baseline="0" dirty="0"/>
              <a:t>zu</a:t>
            </a:r>
            <a:r>
              <a:rPr lang="de-DE" b="1" baseline="0" dirty="0"/>
              <a:t> artikulieren</a:t>
            </a:r>
            <a:r>
              <a:rPr lang="de-DE" baseline="0" dirty="0"/>
              <a: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33</a:t>
            </a:fld>
            <a:endParaRPr lang="de-DE" dirty="0"/>
          </a:p>
        </p:txBody>
      </p:sp>
    </p:spTree>
    <p:extLst>
      <p:ext uri="{BB962C8B-B14F-4D97-AF65-F5344CB8AC3E}">
        <p14:creationId xmlns:p14="http://schemas.microsoft.com/office/powerpoint/2010/main" val="3522950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Bisweilen als Projektbetreuer bezeichnet, agiert er als</a:t>
            </a:r>
            <a:r>
              <a:rPr lang="de-DE" baseline="0" dirty="0"/>
              <a:t> dienende Führungskraft (Servant Leader) </a:t>
            </a:r>
          </a:p>
          <a:p>
            <a:pPr>
              <a:spcBef>
                <a:spcPts val="1200"/>
              </a:spcBef>
            </a:pPr>
            <a:r>
              <a:rPr lang="de-DE" baseline="0" dirty="0"/>
              <a:t>Er hat</a:t>
            </a:r>
          </a:p>
          <a:p>
            <a:pPr marL="171450" indent="-171450">
              <a:spcBef>
                <a:spcPts val="300"/>
              </a:spcBef>
              <a:buFont typeface="Arial" panose="020B0604020202020204" pitchFamily="34" charset="0"/>
              <a:buChar char="•"/>
            </a:pPr>
            <a:r>
              <a:rPr lang="de-DE" baseline="0" dirty="0"/>
              <a:t>dem Team die agile Methode nahezubringen und auf deren Einhaltung zu achten,</a:t>
            </a:r>
          </a:p>
          <a:p>
            <a:pPr marL="171450" indent="-171450">
              <a:spcBef>
                <a:spcPts val="300"/>
              </a:spcBef>
              <a:buFont typeface="Arial" panose="020B0604020202020204" pitchFamily="34" charset="0"/>
              <a:buChar char="•"/>
            </a:pPr>
            <a:r>
              <a:rPr lang="de-DE" baseline="0" dirty="0"/>
              <a:t>Meetings (Daily Stand Up) zu moderieren,</a:t>
            </a:r>
          </a:p>
          <a:p>
            <a:pPr marL="171450" indent="-171450">
              <a:spcBef>
                <a:spcPts val="300"/>
              </a:spcBef>
              <a:buFont typeface="Arial" panose="020B0604020202020204" pitchFamily="34" charset="0"/>
              <a:buChar char="•"/>
            </a:pPr>
            <a:r>
              <a:rPr lang="de-DE" baseline="0" dirty="0"/>
              <a:t>organisatorische Hindernisse zu beseitigen und</a:t>
            </a:r>
          </a:p>
          <a:p>
            <a:pPr marL="171450" indent="-171450">
              <a:spcBef>
                <a:spcPts val="300"/>
              </a:spcBef>
              <a:buFont typeface="Arial" panose="020B0604020202020204" pitchFamily="34" charset="0"/>
              <a:buChar char="•"/>
            </a:pPr>
            <a:r>
              <a:rPr lang="de-DE" baseline="0" dirty="0"/>
              <a:t>auftretende Konflikte zu bearbeiten.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34</a:t>
            </a:fld>
            <a:endParaRPr lang="de-DE" dirty="0"/>
          </a:p>
        </p:txBody>
      </p:sp>
    </p:spTree>
    <p:extLst>
      <p:ext uri="{BB962C8B-B14F-4D97-AF65-F5344CB8AC3E}">
        <p14:creationId xmlns:p14="http://schemas.microsoft.com/office/powerpoint/2010/main" val="61270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Fallweise auch als On-Site Customer (Kundenvertreter) bezeichnet bringt er die Kundensicht in die Teamarbeit ein.</a:t>
            </a:r>
          </a:p>
          <a:p>
            <a:pPr>
              <a:spcBef>
                <a:spcPts val="1200"/>
              </a:spcBef>
            </a:pPr>
            <a:r>
              <a:rPr lang="de-AT" dirty="0"/>
              <a:t>Er hat</a:t>
            </a:r>
          </a:p>
          <a:p>
            <a:pPr marL="171450" indent="-171450">
              <a:spcBef>
                <a:spcPts val="300"/>
              </a:spcBef>
              <a:buFont typeface="Arial" panose="020B0604020202020204" pitchFamily="34" charset="0"/>
              <a:buChar char="•"/>
            </a:pPr>
            <a:r>
              <a:rPr lang="de-AT" b="1" dirty="0"/>
              <a:t>Brücke</a:t>
            </a:r>
            <a:r>
              <a:rPr lang="de-AT" dirty="0"/>
              <a:t>n zwischen </a:t>
            </a:r>
            <a:r>
              <a:rPr lang="de-AT" b="1" dirty="0"/>
              <a:t>Auftraggeber</a:t>
            </a:r>
            <a:r>
              <a:rPr lang="de-AT" baseline="0" dirty="0"/>
              <a:t> (Kunden) und </a:t>
            </a:r>
            <a:r>
              <a:rPr lang="de-AT" b="1" baseline="0" dirty="0"/>
              <a:t>Team</a:t>
            </a:r>
            <a:r>
              <a:rPr lang="de-AT" baseline="0" dirty="0"/>
              <a:t> zu schlagen;</a:t>
            </a:r>
          </a:p>
          <a:p>
            <a:pPr marL="171450" indent="-171450">
              <a:spcBef>
                <a:spcPts val="300"/>
              </a:spcBef>
              <a:buFont typeface="Arial" panose="020B0604020202020204" pitchFamily="34" charset="0"/>
              <a:buChar char="•"/>
            </a:pPr>
            <a:r>
              <a:rPr lang="de-AT" b="1" baseline="0" dirty="0"/>
              <a:t>Anforderungen</a:t>
            </a:r>
            <a:r>
              <a:rPr lang="de-AT" baseline="0" dirty="0"/>
              <a:t> an das zu erstellende Produkt dem Team zu </a:t>
            </a:r>
            <a:r>
              <a:rPr lang="de-AT" b="1" baseline="0" dirty="0"/>
              <a:t>verdeutlichen</a:t>
            </a:r>
            <a:r>
              <a:rPr lang="de-AT" baseline="0" dirty="0"/>
              <a:t>;</a:t>
            </a:r>
          </a:p>
          <a:p>
            <a:pPr marL="171450" indent="-171450">
              <a:spcBef>
                <a:spcPts val="300"/>
              </a:spcBef>
              <a:buFont typeface="Arial" panose="020B0604020202020204" pitchFamily="34" charset="0"/>
              <a:buChar char="•"/>
            </a:pPr>
            <a:r>
              <a:rPr lang="de-AT" b="1" baseline="0" dirty="0"/>
              <a:t>Product Backlog </a:t>
            </a:r>
            <a:r>
              <a:rPr lang="de-AT" baseline="0" dirty="0"/>
              <a:t>und User Stories festzuschreiben;</a:t>
            </a:r>
          </a:p>
          <a:p>
            <a:pPr marL="171450" indent="-171450">
              <a:spcBef>
                <a:spcPts val="300"/>
              </a:spcBef>
              <a:buFont typeface="Arial" panose="020B0604020202020204" pitchFamily="34" charset="0"/>
              <a:buChar char="•"/>
            </a:pPr>
            <a:r>
              <a:rPr lang="de-AT" b="1" baseline="0" dirty="0"/>
              <a:t>Teilprodukte</a:t>
            </a:r>
            <a:r>
              <a:rPr lang="de-AT" baseline="0" dirty="0"/>
              <a:t> nach Geschäftswert zu </a:t>
            </a:r>
            <a:r>
              <a:rPr lang="de-AT" b="1" baseline="0" dirty="0"/>
              <a:t>priorisieren</a:t>
            </a:r>
            <a:r>
              <a:rPr lang="de-AT" baseline="0" dirty="0"/>
              <a:t>.</a:t>
            </a: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35</a:t>
            </a:fld>
            <a:endParaRPr lang="de-DE" dirty="0"/>
          </a:p>
        </p:txBody>
      </p:sp>
    </p:spTree>
    <p:extLst>
      <p:ext uri="{BB962C8B-B14F-4D97-AF65-F5344CB8AC3E}">
        <p14:creationId xmlns:p14="http://schemas.microsoft.com/office/powerpoint/2010/main" val="1212193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Entwicklungsteammitglieder sind Leute, die das Produkt erstellen.</a:t>
            </a:r>
          </a:p>
          <a:p>
            <a:pPr>
              <a:spcBef>
                <a:spcPts val="1200"/>
              </a:spcBef>
            </a:pPr>
            <a:r>
              <a:rPr lang="de-DE" dirty="0"/>
              <a:t>Sie haben</a:t>
            </a:r>
          </a:p>
          <a:p>
            <a:pPr marL="171450" indent="-171450">
              <a:spcBef>
                <a:spcPts val="300"/>
              </a:spcBef>
              <a:buFont typeface="Arial" panose="020B0604020202020204" pitchFamily="34" charset="0"/>
              <a:buChar char="•"/>
            </a:pPr>
            <a:r>
              <a:rPr lang="de-DE" b="1" dirty="0"/>
              <a:t>selbständig</a:t>
            </a:r>
            <a:r>
              <a:rPr lang="de-DE" dirty="0"/>
              <a:t> die einzelnen Iterationen (Sprints) zu </a:t>
            </a:r>
            <a:r>
              <a:rPr lang="de-DE" b="1" dirty="0"/>
              <a:t>planen</a:t>
            </a:r>
            <a:r>
              <a:rPr lang="de-DE" dirty="0"/>
              <a:t> und </a:t>
            </a:r>
            <a:r>
              <a:rPr lang="de-DE" b="1" dirty="0"/>
              <a:t>Sprint</a:t>
            </a:r>
            <a:r>
              <a:rPr lang="de-DE" b="1" baseline="0" dirty="0"/>
              <a:t> Backlog </a:t>
            </a:r>
            <a:r>
              <a:rPr lang="de-DE" baseline="0" dirty="0"/>
              <a:t>zu </a:t>
            </a:r>
            <a:r>
              <a:rPr lang="de-DE" b="1" baseline="0" dirty="0"/>
              <a:t>erstellen</a:t>
            </a:r>
            <a:r>
              <a:rPr lang="de-DE" baseline="0" dirty="0"/>
              <a:t>; </a:t>
            </a:r>
          </a:p>
          <a:p>
            <a:pPr marL="171450" indent="-171450">
              <a:spcBef>
                <a:spcPts val="300"/>
              </a:spcBef>
              <a:buFont typeface="Arial" panose="020B0604020202020204" pitchFamily="34" charset="0"/>
              <a:buChar char="•"/>
            </a:pPr>
            <a:r>
              <a:rPr lang="de-AT" sz="1100" baseline="0" dirty="0"/>
              <a:t>a</a:t>
            </a:r>
            <a:r>
              <a:rPr lang="de-AT" sz="1100" dirty="0"/>
              <a:t>usschließlich nach fachlichen Angaben des Product Owners zu arbeiten;</a:t>
            </a:r>
          </a:p>
          <a:p>
            <a:pPr marL="171450" indent="-171450">
              <a:spcBef>
                <a:spcPts val="300"/>
              </a:spcBef>
              <a:buFont typeface="Arial" panose="020B0604020202020204" pitchFamily="34" charset="0"/>
              <a:buChar char="•"/>
            </a:pPr>
            <a:r>
              <a:rPr lang="de-AT" sz="1100" dirty="0"/>
              <a:t>im Verlauf einer Iteration (eines Sprints) ein </a:t>
            </a:r>
            <a:r>
              <a:rPr lang="de-AT" sz="1100" b="1" dirty="0"/>
              <a:t>auslieferbares Produkt (Inkrement) </a:t>
            </a:r>
            <a:r>
              <a:rPr lang="de-AT" sz="1100" dirty="0"/>
              <a:t>zu </a:t>
            </a:r>
            <a:r>
              <a:rPr lang="de-AT" sz="1100" b="1" dirty="0"/>
              <a:t>erstellen</a:t>
            </a:r>
            <a:r>
              <a:rPr lang="de-AT" sz="1100" dirty="0"/>
              <a:t>;</a:t>
            </a:r>
          </a:p>
          <a:p>
            <a:pPr marL="171450" indent="-171450">
              <a:spcBef>
                <a:spcPts val="300"/>
              </a:spcBef>
              <a:buFont typeface="Arial" panose="020B0604020202020204" pitchFamily="34" charset="0"/>
              <a:buChar char="•"/>
            </a:pPr>
            <a:r>
              <a:rPr lang="de-DE" dirty="0"/>
              <a:t>sich </a:t>
            </a:r>
            <a:r>
              <a:rPr lang="de-DE" b="1" dirty="0"/>
              <a:t>autonom</a:t>
            </a:r>
            <a:r>
              <a:rPr lang="de-DE" dirty="0"/>
              <a:t> zu </a:t>
            </a:r>
            <a:r>
              <a:rPr lang="de-DE" b="1" dirty="0"/>
              <a:t>organisieren</a:t>
            </a:r>
            <a:r>
              <a:rPr lang="de-DE" dirty="0"/>
              <a:t>.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36</a:t>
            </a:fld>
            <a:endParaRPr lang="de-DE" dirty="0"/>
          </a:p>
        </p:txBody>
      </p:sp>
    </p:spTree>
    <p:extLst>
      <p:ext uri="{BB962C8B-B14F-4D97-AF65-F5344CB8AC3E}">
        <p14:creationId xmlns:p14="http://schemas.microsoft.com/office/powerpoint/2010/main" val="470640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544616" cy="4928964"/>
          </a:xfrm>
        </p:spPr>
        <p:txBody>
          <a:bodyPr/>
          <a:lstStyle/>
          <a:p>
            <a:r>
              <a:rPr lang="de-AT" dirty="0"/>
              <a:t>Nach 30 Minuten Übung abbrechen</a:t>
            </a:r>
          </a:p>
          <a:p>
            <a:r>
              <a:rPr lang="de-AT" b="1" dirty="0"/>
              <a:t>Erkundigungen</a:t>
            </a:r>
            <a:endParaRPr lang="de-AT" dirty="0"/>
          </a:p>
          <a:p>
            <a:pPr marL="171450" indent="-171450">
              <a:spcBef>
                <a:spcPts val="400"/>
              </a:spcBef>
              <a:buFont typeface="Arial" panose="020B0604020202020204" pitchFamily="34" charset="0"/>
              <a:buChar char="•"/>
            </a:pPr>
            <a:r>
              <a:rPr lang="de-AT" dirty="0"/>
              <a:t>wie</a:t>
            </a:r>
            <a:r>
              <a:rPr lang="de-AT" baseline="0" dirty="0"/>
              <a:t> weit die TeilnehmerInnen gekommen sind,</a:t>
            </a:r>
          </a:p>
          <a:p>
            <a:pPr marL="171450" indent="-171450">
              <a:spcBef>
                <a:spcPts val="400"/>
              </a:spcBef>
              <a:buFont typeface="Arial" panose="020B0604020202020204" pitchFamily="34" charset="0"/>
              <a:buChar char="•"/>
            </a:pPr>
            <a:r>
              <a:rPr lang="de-AT" baseline="0" dirty="0"/>
              <a:t>wie sehr sie mit dem eigenen Arbeitsresultat zufrieden sind und</a:t>
            </a:r>
          </a:p>
          <a:p>
            <a:pPr marL="171450" indent="-171450">
              <a:spcBef>
                <a:spcPts val="400"/>
              </a:spcBef>
              <a:buFont typeface="Arial" panose="020B0604020202020204" pitchFamily="34" charset="0"/>
              <a:buChar char="•"/>
            </a:pPr>
            <a:r>
              <a:rPr lang="de-AT" dirty="0"/>
              <a:t>o</a:t>
            </a:r>
            <a:r>
              <a:rPr lang="de-AT" baseline="0" dirty="0"/>
              <a:t>b sie glauben, als Gruppe während der vorgebebenen Zeit mehr geschafft zu haben, als wie wenn jeder für sich allein gearbeitet hätte.</a:t>
            </a:r>
          </a:p>
          <a:p>
            <a:pPr>
              <a:spcBef>
                <a:spcPts val="800"/>
              </a:spcBef>
            </a:pPr>
            <a:r>
              <a:rPr lang="de-AT" b="1" dirty="0"/>
              <a:t>Feedback</a:t>
            </a:r>
            <a:endParaRPr lang="de-AT" dirty="0"/>
          </a:p>
          <a:p>
            <a:pPr>
              <a:spcBef>
                <a:spcPts val="400"/>
              </a:spcBef>
            </a:pPr>
            <a:r>
              <a:rPr lang="de-AT" dirty="0"/>
              <a:t>Frage: Wieso sind manche der erzielten Resultate nicht voll befriedigend?</a:t>
            </a:r>
          </a:p>
          <a:p>
            <a:r>
              <a:rPr lang="de-AT" dirty="0"/>
              <a:t>Meistens übersehen Gruppen während ihrer Arbeit den </a:t>
            </a:r>
            <a:r>
              <a:rPr lang="de-AT" i="1" dirty="0"/>
              <a:t>Zeitdruck</a:t>
            </a:r>
            <a:r>
              <a:rPr lang="de-AT" dirty="0"/>
              <a:t>. Es braucht jemanden, der die Uhr im Auge behält. Wenn die Rollen noch nicht zugewiesen sind, gibt es u.U. kein Zeitmanagement. Oft gibt es noch </a:t>
            </a:r>
            <a:r>
              <a:rPr lang="de-AT" i="1" dirty="0"/>
              <a:t>keine Führung</a:t>
            </a:r>
            <a:r>
              <a:rPr lang="de-AT" dirty="0"/>
              <a:t>; in der Gruppe setzt sich noch niemand wirklich durch. Mit anderen Worten; von der </a:t>
            </a:r>
            <a:r>
              <a:rPr lang="de-AT" i="1" dirty="0"/>
              <a:t>Gruppendynamik</a:t>
            </a:r>
            <a:r>
              <a:rPr lang="de-AT" dirty="0"/>
              <a:t> her, hat sich das </a:t>
            </a:r>
            <a:r>
              <a:rPr lang="de-AT" i="1" dirty="0"/>
              <a:t>Team noch nicht organisiert</a:t>
            </a:r>
            <a:r>
              <a:rPr lang="de-AT" dirty="0"/>
              <a:t>.</a:t>
            </a:r>
          </a:p>
          <a:p>
            <a:pPr algn="l"/>
            <a:r>
              <a:rPr lang="de-AT" dirty="0"/>
              <a:t>Wieviel Zeit hat die Gruppe für die Übung aufgewendet? </a:t>
            </a:r>
            <a:endParaRPr lang="de-AT" dirty="0">
              <a:latin typeface="Arial Black"/>
            </a:endParaRPr>
          </a:p>
          <a:p>
            <a:pPr algn="l"/>
            <a:r>
              <a:rPr lang="de-AT" dirty="0"/>
              <a:t>Zahl der Personen x 30 Minuten = </a:t>
            </a:r>
            <a:r>
              <a:rPr lang="de-AT" spc="-20" dirty="0"/>
              <a:t>x Stunden Zeitaufwand; davon zu unterscheiden ist die Dauer der Übung, welche 30 Minuten beträgt.</a:t>
            </a:r>
          </a:p>
          <a:p>
            <a:r>
              <a:rPr lang="de-AT" dirty="0"/>
              <a:t>Zu bedenken bleibt: Was in einem Unternehmen passiert, wenn Arbeitskräfte bezahlt werden und nur sehr wenig oder gar nichts liefern. [In diesem Zusammenhang bewusst auseinanderhalten: Zeitaufwand für eine Tätigkeit und Dauer der Tätigkeit.]</a:t>
            </a:r>
          </a:p>
          <a:p>
            <a:r>
              <a:rPr lang="de-AT" dirty="0"/>
              <a:t>Verweis auf Sinn der Teamarbeit, dass man in der Gruppe eigentlich mehr weiterbringen sollte, als jemand, der als Einzelkämpfer agiert!</a:t>
            </a:r>
          </a:p>
          <a:p>
            <a:r>
              <a:rPr lang="de-AT" dirty="0"/>
              <a:t>Mögliche Ursachen für suboptimale Ergebnisse diskutieren; ob etwa fehlende Führungsrolle verantwortlich sein könnte, oder der Umstand, dass sich die Gruppenmitglieder noch nicht so gut kennen und dass sich das Team erst finden und einen Teamentwicklungsprozess durchmachen muss, bis es seine volle Leistungsfähigkeit erreicht.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37</a:t>
            </a:fld>
            <a:endParaRPr lang="de-DE" dirty="0"/>
          </a:p>
        </p:txBody>
      </p:sp>
    </p:spTree>
    <p:extLst>
      <p:ext uri="{BB962C8B-B14F-4D97-AF65-F5344CB8AC3E}">
        <p14:creationId xmlns:p14="http://schemas.microsoft.com/office/powerpoint/2010/main" val="383628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pPr eaLnBrk="1" hangingPunct="1"/>
            <a:r>
              <a:rPr lang="de-AT" altLang="en-US" dirty="0">
                <a:ea typeface="ＭＳ Ｐゴシック" pitchFamily="34" charset="-128"/>
              </a:rPr>
              <a:t>Phasen der Teamentwicklung:</a:t>
            </a:r>
          </a:p>
          <a:p>
            <a:pPr marL="171450" indent="-171450" eaLnBrk="1" hangingPunct="1">
              <a:spcBef>
                <a:spcPts val="300"/>
              </a:spcBef>
              <a:buFont typeface="Arial" panose="020B0604020202020204" pitchFamily="34" charset="0"/>
              <a:buChar char="•"/>
            </a:pPr>
            <a:r>
              <a:rPr lang="de-AT" altLang="en-US" dirty="0">
                <a:ea typeface="ＭＳ Ｐゴシック" pitchFamily="34" charset="-128"/>
              </a:rPr>
              <a:t>Forming: beschnuppern, abtasten</a:t>
            </a:r>
          </a:p>
          <a:p>
            <a:pPr marL="171450" indent="-171450" eaLnBrk="1" hangingPunct="1">
              <a:spcBef>
                <a:spcPts val="300"/>
              </a:spcBef>
              <a:buFont typeface="Arial" panose="020B0604020202020204" pitchFamily="34" charset="0"/>
              <a:buChar char="•"/>
            </a:pPr>
            <a:r>
              <a:rPr lang="de-AT" altLang="en-US" dirty="0">
                <a:ea typeface="ＭＳ Ｐゴシック" pitchFamily="34" charset="-128"/>
              </a:rPr>
              <a:t>Storming: in Frage stellen, Konfrontation, bezieht Position</a:t>
            </a:r>
          </a:p>
          <a:p>
            <a:pPr marL="171450" indent="-171450" eaLnBrk="1" hangingPunct="1">
              <a:spcBef>
                <a:spcPts val="300"/>
              </a:spcBef>
              <a:buFont typeface="Arial" panose="020B0604020202020204" pitchFamily="34" charset="0"/>
              <a:buChar char="•"/>
            </a:pPr>
            <a:r>
              <a:rPr lang="de-AT" altLang="en-US" dirty="0">
                <a:ea typeface="ＭＳ Ｐゴシック" pitchFamily="34" charset="-128"/>
              </a:rPr>
              <a:t>Norming: Regeln kristallisieren sich heraus</a:t>
            </a:r>
          </a:p>
          <a:p>
            <a:pPr marL="171450" indent="-171450" eaLnBrk="1" hangingPunct="1">
              <a:spcBef>
                <a:spcPts val="300"/>
              </a:spcBef>
              <a:buFont typeface="Arial" panose="020B0604020202020204" pitchFamily="34" charset="0"/>
              <a:buChar char="•"/>
            </a:pPr>
            <a:r>
              <a:rPr lang="de-AT" altLang="en-US" dirty="0">
                <a:ea typeface="ＭＳ Ｐゴシック" pitchFamily="34" charset="-128"/>
              </a:rPr>
              <a:t>Performing: Hier arbeitet die Gruppe dann so richtig</a:t>
            </a:r>
          </a:p>
        </p:txBody>
      </p:sp>
      <p:sp>
        <p:nvSpPr>
          <p:cNvPr id="4" name="Foliennummernplatzhalter 3"/>
          <p:cNvSpPr>
            <a:spLocks noGrp="1"/>
          </p:cNvSpPr>
          <p:nvPr>
            <p:ph type="sldNum" sz="quarter" idx="10"/>
          </p:nvPr>
        </p:nvSpPr>
        <p:spPr/>
        <p:txBody>
          <a:bodyPr/>
          <a:lstStyle/>
          <a:p>
            <a:fld id="{8F4A2D7C-1F6E-46F1-B0EA-93B973014C5E}" type="slidenum">
              <a:rPr lang="de-DE" smtClean="0"/>
              <a:pPr/>
              <a:t>38</a:t>
            </a:fld>
            <a:endParaRPr lang="de-DE" dirty="0"/>
          </a:p>
        </p:txBody>
      </p:sp>
    </p:spTree>
    <p:extLst>
      <p:ext uri="{BB962C8B-B14F-4D97-AF65-F5344CB8AC3E}">
        <p14:creationId xmlns:p14="http://schemas.microsoft.com/office/powerpoint/2010/main" val="251077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rPr>
                  <a:t>(in Anlehnung an </a:t>
                </a:r>
                <a:r>
                  <a:rPr lang="de-AT" kern="1200" cap="small" baseline="0" dirty="0">
                    <a:solidFill>
                      <a:schemeClr val="tx1"/>
                    </a:solidFill>
                    <a:effectLst/>
                  </a:rPr>
                  <a:t>Burghardt</a:t>
                </a:r>
                <a:r>
                  <a:rPr lang="de-AT" kern="1200" baseline="0" dirty="0">
                    <a:solidFill>
                      <a:schemeClr val="tx1"/>
                    </a:solidFill>
                    <a:effectLst/>
                  </a:rPr>
                  <a:t> 2000, 42)</a:t>
                </a:r>
              </a:p>
              <a:p>
                <a:pPr>
                  <a:spcBef>
                    <a:spcPts val="1200"/>
                  </a:spcBef>
                </a:pPr>
                <a:r>
                  <a:rPr lang="de-AT" sz="1150" b="1" dirty="0">
                    <a:solidFill>
                      <a:srgbClr val="C85F09"/>
                    </a:solidFill>
                  </a:rPr>
                  <a:t>Feedback und Aufarbeitung der Übung zur Teambildung</a:t>
                </a:r>
              </a:p>
              <a:p>
                <a:r>
                  <a:rPr lang="de-AT" dirty="0"/>
                  <a:t>Was die </a:t>
                </a:r>
                <a:r>
                  <a:rPr lang="de-AT" b="1" dirty="0"/>
                  <a:t>Projektteamgröße</a:t>
                </a:r>
                <a:r>
                  <a:rPr lang="de-AT" dirty="0"/>
                  <a:t> anlangt</a:t>
                </a:r>
              </a:p>
              <a:p>
                <a:pPr marL="171450" indent="-171450">
                  <a:buFont typeface="Arial" panose="020B0604020202020204" pitchFamily="34" charset="0"/>
                  <a:buChar char="•"/>
                </a:pPr>
                <a:r>
                  <a:rPr lang="de-AT" dirty="0"/>
                  <a:t>ist diese abhängig von </a:t>
                </a:r>
                <a:r>
                  <a:rPr lang="de-AT" i="1" dirty="0"/>
                  <a:t>Umfang</a:t>
                </a:r>
                <a:r>
                  <a:rPr lang="de-AT" dirty="0"/>
                  <a:t> und Komplexität </a:t>
                </a:r>
                <a:r>
                  <a:rPr lang="de-AT" i="1" dirty="0"/>
                  <a:t>des Projektes</a:t>
                </a:r>
                <a:r>
                  <a:rPr lang="de-AT" dirty="0"/>
                  <a:t>,</a:t>
                </a:r>
              </a:p>
              <a:p>
                <a:pPr marL="171450" indent="-171450">
                  <a:buFont typeface="Arial" panose="020B0604020202020204" pitchFamily="34" charset="0"/>
                  <a:buChar char="•"/>
                </a:pPr>
                <a:r>
                  <a:rPr lang="de-AT" dirty="0"/>
                  <a:t>gilt der Grundsatz </a:t>
                </a:r>
                <a:r>
                  <a:rPr lang="de-AT" i="1" dirty="0"/>
                  <a:t>so klein wie möglich</a:t>
                </a:r>
                <a:r>
                  <a:rPr lang="de-AT" dirty="0"/>
                  <a:t>, </a:t>
                </a:r>
                <a:r>
                  <a:rPr lang="de-AT" i="1" dirty="0"/>
                  <a:t>so groß wie </a:t>
                </a:r>
                <a:r>
                  <a:rPr lang="de-AT" dirty="0"/>
                  <a:t>unbedingt </a:t>
                </a:r>
                <a:r>
                  <a:rPr lang="de-AT" i="1" dirty="0"/>
                  <a:t>nötig</a:t>
                </a:r>
                <a:r>
                  <a:rPr lang="de-AT" dirty="0"/>
                  <a:t>,</a:t>
                </a:r>
              </a:p>
              <a:p>
                <a:pPr marL="171450" indent="-171450">
                  <a:buFont typeface="Arial" panose="020B0604020202020204" pitchFamily="34" charset="0"/>
                  <a:buChar char="•"/>
                </a:pPr>
                <a:r>
                  <a:rPr lang="de-AT" dirty="0"/>
                  <a:t>existiert </a:t>
                </a:r>
                <a:r>
                  <a:rPr lang="de-AT" i="1" dirty="0"/>
                  <a:t>Trade-off</a:t>
                </a:r>
                <a:r>
                  <a:rPr lang="de-AT" dirty="0"/>
                  <a:t> (gegenläufige Abhängigkeit) zwischen wachsenden </a:t>
                </a:r>
                <a:r>
                  <a:rPr lang="de-AT" i="1" dirty="0"/>
                  <a:t>Spezialisierungsvorteilen</a:t>
                </a:r>
                <a:r>
                  <a:rPr lang="de-AT" dirty="0"/>
                  <a:t> durch hochgradige Arbeitsteilung und steigendem Koordinations- und </a:t>
                </a:r>
                <a:r>
                  <a:rPr lang="de-AT" i="1" dirty="0"/>
                  <a:t>Kommunikationsaufwand</a:t>
                </a:r>
                <a:r>
                  <a:rPr lang="de-AT" dirty="0"/>
                  <a:t> bei zunehmender Teamgröße,</a:t>
                </a:r>
              </a:p>
              <a:p>
                <a:pPr marL="171450" indent="-171450">
                  <a:buFont typeface="Arial" panose="020B0604020202020204" pitchFamily="34" charset="0"/>
                  <a:buChar char="•"/>
                </a:pPr>
                <a:r>
                  <a:rPr lang="de-AT" i="1" dirty="0"/>
                  <a:t>mindestens 3 Mitglieder </a:t>
                </a:r>
                <a:r>
                  <a:rPr lang="de-AT" dirty="0"/>
                  <a:t>(römisches Sprichwort aus den Digesten, 2. Buch des </a:t>
                </a:r>
                <a:r>
                  <a:rPr lang="en-US" dirty="0"/>
                  <a:t>Corpus Iuris Civilis </a:t>
                </a:r>
                <a:r>
                  <a:rPr lang="de-AT" dirty="0"/>
                  <a:t>des Kaisers Justinian: „Tres faciunt collegium“ – „3 machen ein Kollegium aus“); wenn nur 2, dann sind zu wenig Diskussion, Innovation etc. zu erwarten,</a:t>
                </a:r>
              </a:p>
              <a:p>
                <a:pPr marL="171450" indent="-171450">
                  <a:buFont typeface="Arial" panose="020B0604020202020204" pitchFamily="34" charset="0"/>
                  <a:buChar char="•"/>
                </a:pPr>
                <a:r>
                  <a:rPr lang="de-AT" i="1" dirty="0"/>
                  <a:t>maximal 8 bis 10 Mitglieder </a:t>
                </a:r>
                <a:r>
                  <a:rPr lang="de-AT" dirty="0"/>
                  <a:t>(weil Kommunikationsaufwand überproportional wächst,</a:t>
                </a:r>
              </a:p>
              <a:p>
                <a:pPr marL="171450" indent="-171450">
                  <a:buFont typeface="Arial" panose="020B0604020202020204" pitchFamily="34" charset="0"/>
                  <a:buChar char="•"/>
                </a:pPr>
                <a:r>
                  <a:rPr lang="de-AT" dirty="0"/>
                  <a:t>Zahl der Kommunikationsbeziehungen </a:t>
                </a:r>
                <a14:m>
                  <m:oMath xmlns:m="http://schemas.openxmlformats.org/officeDocument/2006/math">
                    <m:r>
                      <m:rPr>
                        <m:nor/>
                      </m:rPr>
                      <a:rPr lang="de-AT" b="0" i="0" smtClean="0"/>
                      <m:t>k</m:t>
                    </m:r>
                    <m:r>
                      <m:rPr>
                        <m:nor/>
                      </m:rPr>
                      <a:rPr lang="de-AT" b="0" i="0" smtClean="0"/>
                      <m:t> = </m:t>
                    </m:r>
                    <m:f>
                      <m:fPr>
                        <m:ctrlPr>
                          <a:rPr lang="de-AT" i="1" smtClean="0">
                            <a:latin typeface="Cambria Math" panose="02040503050406030204" pitchFamily="18" charset="0"/>
                          </a:rPr>
                        </m:ctrlPr>
                      </m:fPr>
                      <m:num>
                        <m:r>
                          <m:rPr>
                            <m:nor/>
                          </m:rPr>
                          <a:rPr lang="de-AT" b="0" i="0" smtClean="0"/>
                          <m:t>n</m:t>
                        </m:r>
                        <m:r>
                          <m:rPr>
                            <m:nor/>
                          </m:rPr>
                          <a:rPr lang="de-AT" b="0" i="0" smtClean="0"/>
                          <m:t> </m:t>
                        </m:r>
                        <m:r>
                          <m:rPr>
                            <m:nor/>
                          </m:rPr>
                          <a:rPr lang="de-AT" b="0" i="0" smtClean="0"/>
                          <m:t>x</m:t>
                        </m:r>
                        <m:r>
                          <m:rPr>
                            <m:nor/>
                          </m:rPr>
                          <a:rPr lang="de-AT" b="0" i="0" smtClean="0"/>
                          <m:t> (</m:t>
                        </m:r>
                        <m:r>
                          <m:rPr>
                            <m:nor/>
                          </m:rPr>
                          <a:rPr lang="de-AT" b="0" i="0" smtClean="0"/>
                          <m:t>n</m:t>
                        </m:r>
                        <m:r>
                          <m:rPr>
                            <m:nor/>
                          </m:rPr>
                          <a:rPr lang="de-AT" b="0" i="0" smtClean="0"/>
                          <m:t>−1)</m:t>
                        </m:r>
                      </m:num>
                      <m:den>
                        <m:r>
                          <m:rPr>
                            <m:nor/>
                          </m:rPr>
                          <a:rPr lang="de-AT" b="0" i="0" smtClean="0"/>
                          <m:t>2</m:t>
                        </m:r>
                      </m:den>
                    </m:f>
                  </m:oMath>
                </a14:m>
                <a:r>
                  <a:rPr lang="de-AT" dirty="0"/>
                  <a:t> wobei n Zahl der Teammitglieder); Besprechungen dauern ewig und werden extrem schwerfällig etc.</a:t>
                </a:r>
                <a:endParaRPr lang="en-US" dirty="0"/>
              </a:p>
            </p:txBody>
          </p:sp>
        </mc:Choice>
        <mc:Fallback xmlns="">
          <p:sp>
            <p:nvSpPr>
              <p:cNvPr id="3" name="Notizenplatzhalter 2"/>
              <p:cNvSpPr>
                <a:spLocks noGrp="1"/>
              </p:cNvSpPr>
              <p:nvPr>
                <p:ph type="body" idx="1"/>
              </p:nvPr>
            </p:nvSpPr>
            <p:spPr>
              <a:xfrm>
                <a:off x="734541" y="4714875"/>
                <a:ext cx="5156672" cy="4467225"/>
              </a:xfrm>
            </p:spPr>
            <p:txBody>
              <a:bodyPr/>
              <a:lstStyle/>
              <a:p>
                <a:r>
                  <a:rPr lang="de-AT" kern="1200" baseline="0" dirty="0" smtClean="0">
                    <a:solidFill>
                      <a:schemeClr val="tx1"/>
                    </a:solidFill>
                    <a:effectLst/>
                  </a:rPr>
                  <a:t>(in Anlehnung an </a:t>
                </a:r>
                <a:r>
                  <a:rPr lang="de-AT" kern="1200" cap="small" baseline="0" dirty="0" smtClean="0">
                    <a:solidFill>
                      <a:schemeClr val="tx1"/>
                    </a:solidFill>
                    <a:effectLst/>
                  </a:rPr>
                  <a:t>Burghardt</a:t>
                </a:r>
                <a:r>
                  <a:rPr lang="de-AT" kern="1200" baseline="0" dirty="0" smtClean="0">
                    <a:solidFill>
                      <a:schemeClr val="tx1"/>
                    </a:solidFill>
                    <a:effectLst/>
                  </a:rPr>
                  <a:t> 2000, 42)</a:t>
                </a:r>
              </a:p>
              <a:p>
                <a:pPr>
                  <a:spcBef>
                    <a:spcPts val="1200"/>
                  </a:spcBef>
                </a:pPr>
                <a:r>
                  <a:rPr lang="de-AT" sz="1150" b="1" dirty="0">
                    <a:solidFill>
                      <a:srgbClr val="C85F09"/>
                    </a:solidFill>
                  </a:rPr>
                  <a:t>F</a:t>
                </a:r>
                <a:r>
                  <a:rPr lang="de-AT" sz="1150" b="1" dirty="0" smtClean="0">
                    <a:solidFill>
                      <a:srgbClr val="C85F09"/>
                    </a:solidFill>
                  </a:rPr>
                  <a:t>eedback und Aufarbeitung der Übung zur Teambildung</a:t>
                </a:r>
              </a:p>
              <a:p>
                <a:r>
                  <a:rPr lang="de-AT" dirty="0" smtClean="0"/>
                  <a:t>Was die </a:t>
                </a:r>
                <a:r>
                  <a:rPr lang="de-AT" b="1" dirty="0" smtClean="0"/>
                  <a:t>Projektteamgröße</a:t>
                </a:r>
                <a:r>
                  <a:rPr lang="de-AT" dirty="0" smtClean="0"/>
                  <a:t> anlangt</a:t>
                </a:r>
              </a:p>
              <a:p>
                <a:pPr marL="171450" indent="-171450">
                  <a:buFont typeface="Arial" panose="020B0604020202020204" pitchFamily="34" charset="0"/>
                  <a:buChar char="•"/>
                </a:pPr>
                <a:r>
                  <a:rPr lang="de-AT" dirty="0" smtClean="0"/>
                  <a:t>ist diese abhängig von </a:t>
                </a:r>
                <a:r>
                  <a:rPr lang="de-AT" i="1" dirty="0" smtClean="0"/>
                  <a:t>Umfang</a:t>
                </a:r>
                <a:r>
                  <a:rPr lang="de-AT" dirty="0" smtClean="0"/>
                  <a:t> und Komplexität </a:t>
                </a:r>
                <a:r>
                  <a:rPr lang="de-AT" i="1" dirty="0" smtClean="0"/>
                  <a:t>des Projektes</a:t>
                </a:r>
                <a:r>
                  <a:rPr lang="de-AT" dirty="0" smtClean="0"/>
                  <a:t>,</a:t>
                </a:r>
              </a:p>
              <a:p>
                <a:pPr marL="171450" indent="-171450">
                  <a:buFont typeface="Arial" panose="020B0604020202020204" pitchFamily="34" charset="0"/>
                  <a:buChar char="•"/>
                </a:pPr>
                <a:r>
                  <a:rPr lang="de-AT" dirty="0" smtClean="0"/>
                  <a:t>gilt der Grundsatz </a:t>
                </a:r>
                <a:r>
                  <a:rPr lang="de-AT" i="1" dirty="0" smtClean="0"/>
                  <a:t>so klein wie möglich</a:t>
                </a:r>
                <a:r>
                  <a:rPr lang="de-AT" dirty="0" smtClean="0"/>
                  <a:t>, </a:t>
                </a:r>
                <a:r>
                  <a:rPr lang="de-AT" i="1" dirty="0" smtClean="0"/>
                  <a:t>so groß wie </a:t>
                </a:r>
                <a:r>
                  <a:rPr lang="de-AT" dirty="0" smtClean="0"/>
                  <a:t>unbedingt </a:t>
                </a:r>
                <a:r>
                  <a:rPr lang="de-AT" i="1" dirty="0" smtClean="0"/>
                  <a:t>nötig</a:t>
                </a:r>
                <a:r>
                  <a:rPr lang="de-AT" dirty="0" smtClean="0"/>
                  <a:t>,</a:t>
                </a:r>
              </a:p>
              <a:p>
                <a:pPr marL="171450" indent="-171450">
                  <a:buFont typeface="Arial" panose="020B0604020202020204" pitchFamily="34" charset="0"/>
                  <a:buChar char="•"/>
                </a:pPr>
                <a:r>
                  <a:rPr lang="de-AT" dirty="0" smtClean="0"/>
                  <a:t>existiert </a:t>
                </a:r>
                <a:r>
                  <a:rPr lang="de-AT" i="1" dirty="0" smtClean="0"/>
                  <a:t>Trade-off</a:t>
                </a:r>
                <a:r>
                  <a:rPr lang="de-AT" dirty="0" smtClean="0"/>
                  <a:t> (gegenläufige Abhängigkeit) zwischen wachsenden </a:t>
                </a:r>
                <a:r>
                  <a:rPr lang="de-AT" i="1" dirty="0" smtClean="0"/>
                  <a:t>Spezialisierungsvor-teilen</a:t>
                </a:r>
                <a:r>
                  <a:rPr lang="de-AT" dirty="0" smtClean="0"/>
                  <a:t> durch hochgradige Arbeitsteilung und steigendem Koordinations- und </a:t>
                </a:r>
                <a:r>
                  <a:rPr lang="de-AT" i="1" dirty="0" smtClean="0"/>
                  <a:t>Kommunikations-aufwand</a:t>
                </a:r>
                <a:r>
                  <a:rPr lang="de-AT" dirty="0" smtClean="0"/>
                  <a:t> bei zunehmender Teamgröße,</a:t>
                </a:r>
              </a:p>
              <a:p>
                <a:pPr marL="171450" indent="-171450">
                  <a:buFont typeface="Arial" panose="020B0604020202020204" pitchFamily="34" charset="0"/>
                  <a:buChar char="•"/>
                </a:pPr>
                <a:r>
                  <a:rPr lang="de-AT" i="1" dirty="0"/>
                  <a:t>m</a:t>
                </a:r>
                <a:r>
                  <a:rPr lang="de-AT" i="1" dirty="0" smtClean="0"/>
                  <a:t>indestens 3 Mitglieder </a:t>
                </a:r>
                <a:r>
                  <a:rPr lang="de-AT" dirty="0"/>
                  <a:t>(</a:t>
                </a:r>
                <a:r>
                  <a:rPr lang="de-AT" dirty="0" smtClean="0"/>
                  <a:t>römisches </a:t>
                </a:r>
                <a:r>
                  <a:rPr lang="de-AT" dirty="0" smtClean="0"/>
                  <a:t>Sprichwort aus </a:t>
                </a:r>
                <a:r>
                  <a:rPr lang="de-AT" dirty="0" smtClean="0"/>
                  <a:t>den </a:t>
                </a:r>
                <a:r>
                  <a:rPr lang="de-AT" dirty="0" err="1" smtClean="0"/>
                  <a:t>Digesten</a:t>
                </a:r>
                <a:r>
                  <a:rPr lang="de-AT" dirty="0" smtClean="0"/>
                  <a:t>, 2</a:t>
                </a:r>
                <a:r>
                  <a:rPr lang="de-AT" dirty="0" smtClean="0"/>
                  <a:t>. Buch des </a:t>
                </a:r>
                <a:r>
                  <a:rPr lang="en-US" dirty="0"/>
                  <a:t>Corpus </a:t>
                </a:r>
                <a:r>
                  <a:rPr lang="en-US" dirty="0" err="1"/>
                  <a:t>Iuris</a:t>
                </a:r>
                <a:r>
                  <a:rPr lang="en-US" dirty="0"/>
                  <a:t> </a:t>
                </a:r>
                <a:r>
                  <a:rPr lang="en-US" dirty="0" err="1"/>
                  <a:t>Civilis</a:t>
                </a:r>
                <a:r>
                  <a:rPr lang="en-US" dirty="0"/>
                  <a:t> </a:t>
                </a:r>
                <a:r>
                  <a:rPr lang="de-AT" dirty="0" smtClean="0"/>
                  <a:t>des </a:t>
                </a:r>
                <a:r>
                  <a:rPr lang="de-AT" dirty="0"/>
                  <a:t>Kaisers </a:t>
                </a:r>
                <a:r>
                  <a:rPr lang="de-AT" dirty="0" err="1" smtClean="0"/>
                  <a:t>Justinian</a:t>
                </a:r>
                <a:r>
                  <a:rPr lang="de-AT" dirty="0" smtClean="0"/>
                  <a:t>: </a:t>
                </a:r>
                <a:r>
                  <a:rPr lang="de-AT" dirty="0"/>
                  <a:t>„</a:t>
                </a:r>
                <a:r>
                  <a:rPr lang="de-AT" dirty="0" err="1"/>
                  <a:t>Tres</a:t>
                </a:r>
                <a:r>
                  <a:rPr lang="de-AT" dirty="0"/>
                  <a:t> </a:t>
                </a:r>
                <a:r>
                  <a:rPr lang="de-AT" dirty="0" err="1"/>
                  <a:t>faciunt</a:t>
                </a:r>
                <a:r>
                  <a:rPr lang="de-AT" dirty="0"/>
                  <a:t> </a:t>
                </a:r>
                <a:r>
                  <a:rPr lang="de-AT" dirty="0" err="1" smtClean="0"/>
                  <a:t>collegium</a:t>
                </a:r>
                <a:r>
                  <a:rPr lang="de-AT" dirty="0" smtClean="0"/>
                  <a:t>“ – „3 machen ein Kollegium aus</a:t>
                </a:r>
                <a:r>
                  <a:rPr lang="de-AT" dirty="0" smtClean="0"/>
                  <a:t>“); </a:t>
                </a:r>
                <a:r>
                  <a:rPr lang="de-AT" dirty="0" smtClean="0"/>
                  <a:t>wenn nur 2 sind zu wenig </a:t>
                </a:r>
                <a:r>
                  <a:rPr lang="de-AT" dirty="0" err="1" smtClean="0"/>
                  <a:t>Disskussion</a:t>
                </a:r>
                <a:r>
                  <a:rPr lang="de-AT" dirty="0" smtClean="0"/>
                  <a:t>, Innovation etc.,</a:t>
                </a:r>
              </a:p>
              <a:p>
                <a:pPr marL="171450" indent="-171450">
                  <a:buFont typeface="Arial" panose="020B0604020202020204" pitchFamily="34" charset="0"/>
                  <a:buChar char="•"/>
                </a:pPr>
                <a:r>
                  <a:rPr lang="de-AT" i="1" dirty="0"/>
                  <a:t>m</a:t>
                </a:r>
                <a:r>
                  <a:rPr lang="de-AT" i="1" dirty="0" smtClean="0"/>
                  <a:t>aximal 8 bis 10 Mitglieder </a:t>
                </a:r>
                <a:r>
                  <a:rPr lang="de-AT" dirty="0" smtClean="0"/>
                  <a:t>(weil Kommunikationsaufwand überproportional wächst/Zahl der Kommunikationsbeziehungen </a:t>
                </a:r>
                <a:r>
                  <a:rPr lang="de-AT" b="0" i="0" smtClean="0">
                    <a:latin typeface="Cambria Math"/>
                  </a:rPr>
                  <a:t>"k = " </a:t>
                </a:r>
                <a:r>
                  <a:rPr lang="de-AT" b="0" i="0" smtClean="0"/>
                  <a:t> "n x (n−1)</a:t>
                </a:r>
                <a:r>
                  <a:rPr lang="de-AT" b="0" i="0" smtClean="0">
                    <a:latin typeface="Cambria Math"/>
                  </a:rPr>
                  <a:t>" /"</a:t>
                </a:r>
                <a:r>
                  <a:rPr lang="de-AT" b="0" i="0" smtClean="0"/>
                  <a:t>2</a:t>
                </a:r>
                <a:r>
                  <a:rPr lang="de-AT" b="0" i="0" smtClean="0">
                    <a:latin typeface="Cambria Math"/>
                  </a:rPr>
                  <a:t>" </a:t>
                </a:r>
                <a:r>
                  <a:rPr lang="de-AT" dirty="0" smtClean="0"/>
                  <a:t> wobei n Zahl der Teammitglieder); Besprechungen dauern ewig und werden extrem schwerfällig etc.</a:t>
                </a:r>
                <a:endParaRPr lang="en-US" dirty="0"/>
              </a:p>
            </p:txBody>
          </p:sp>
        </mc:Fallback>
      </mc:AlternateContent>
      <p:sp>
        <p:nvSpPr>
          <p:cNvPr id="4" name="Foliennummernplatzhalter 3"/>
          <p:cNvSpPr>
            <a:spLocks noGrp="1"/>
          </p:cNvSpPr>
          <p:nvPr>
            <p:ph type="sldNum" sz="quarter" idx="10"/>
          </p:nvPr>
        </p:nvSpPr>
        <p:spPr/>
        <p:txBody>
          <a:bodyPr/>
          <a:lstStyle/>
          <a:p>
            <a:fld id="{8F4A2D7C-1F6E-46F1-B0EA-93B973014C5E}" type="slidenum">
              <a:rPr lang="de-DE" smtClean="0"/>
              <a:pPr/>
              <a:t>39</a:t>
            </a:fld>
            <a:endParaRPr lang="de-DE" dirty="0"/>
          </a:p>
        </p:txBody>
      </p:sp>
    </p:spTree>
    <p:extLst>
      <p:ext uri="{BB962C8B-B14F-4D97-AF65-F5344CB8AC3E}">
        <p14:creationId xmlns:p14="http://schemas.microsoft.com/office/powerpoint/2010/main" val="324403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latin typeface="Arial Narrow" panose="020B0606020202030204" pitchFamily="34" charset="0"/>
                <a:ea typeface="+mn-ea"/>
                <a:cs typeface="+mn-cs"/>
              </a:rPr>
              <a:t>(nach </a:t>
            </a:r>
            <a:r>
              <a:rPr lang="de-AT" kern="1200" cap="small" baseline="0" dirty="0">
                <a:solidFill>
                  <a:schemeClr val="tx1"/>
                </a:solidFill>
                <a:effectLst/>
                <a:latin typeface="Arial Narrow" panose="020B0606020202030204" pitchFamily="34" charset="0"/>
                <a:ea typeface="+mn-ea"/>
                <a:cs typeface="+mn-cs"/>
              </a:rPr>
              <a:t>Hölzle</a:t>
            </a:r>
            <a:r>
              <a:rPr lang="de-AT" kern="1200" baseline="0" dirty="0">
                <a:solidFill>
                  <a:schemeClr val="tx1"/>
                </a:solidFill>
                <a:effectLst/>
                <a:latin typeface="Arial Narrow" panose="020B0606020202030204" pitchFamily="34" charset="0"/>
                <a:ea typeface="+mn-ea"/>
                <a:cs typeface="+mn-cs"/>
              </a:rPr>
              <a:t> 2007, 98)</a:t>
            </a:r>
          </a:p>
          <a:p>
            <a:pPr>
              <a:spcBef>
                <a:spcPts val="1200"/>
              </a:spcBef>
            </a:pPr>
            <a:r>
              <a:rPr lang="de-AT" sz="1050" dirty="0"/>
              <a:t>Zur </a:t>
            </a:r>
            <a:r>
              <a:rPr lang="de-AT" sz="1050" b="1" dirty="0"/>
              <a:t>Auswahl</a:t>
            </a:r>
            <a:r>
              <a:rPr lang="de-AT" sz="1050" dirty="0"/>
              <a:t> der Teammitglieder sollte man mehrere </a:t>
            </a:r>
            <a:r>
              <a:rPr lang="de-AT" sz="1050" b="1" dirty="0"/>
              <a:t>Kriterien</a:t>
            </a:r>
            <a:r>
              <a:rPr lang="de-AT" sz="1050" dirty="0"/>
              <a:t> berücksichtigen:</a:t>
            </a:r>
          </a:p>
          <a:p>
            <a:pPr marL="171450" indent="-171450">
              <a:spcBef>
                <a:spcPts val="400"/>
              </a:spcBef>
              <a:buFont typeface="Arial" panose="020B0604020202020204" pitchFamily="34" charset="0"/>
              <a:buChar char="•"/>
            </a:pPr>
            <a:r>
              <a:rPr lang="de-AT" sz="1050" i="1" dirty="0"/>
              <a:t>Expertise</a:t>
            </a:r>
            <a:r>
              <a:rPr lang="de-AT" sz="1050" dirty="0"/>
              <a:t> (abhängig von Projektinhalt und Art der Aufgabenstellung jeweils dazu passendes Fachwissen; leider allzu oft als einziges Kriterium genutzt),</a:t>
            </a:r>
          </a:p>
          <a:p>
            <a:pPr marL="171450" indent="-171450">
              <a:spcBef>
                <a:spcPts val="400"/>
              </a:spcBef>
              <a:buFont typeface="Arial" panose="020B0604020202020204" pitchFamily="34" charset="0"/>
              <a:buChar char="•"/>
            </a:pPr>
            <a:r>
              <a:rPr lang="de-AT" sz="1050" i="1" dirty="0"/>
              <a:t>Interesse</a:t>
            </a:r>
            <a:r>
              <a:rPr lang="de-AT" sz="1050" dirty="0"/>
              <a:t> am Thema/Projekt,</a:t>
            </a:r>
          </a:p>
          <a:p>
            <a:pPr marL="171450" indent="-171450">
              <a:spcBef>
                <a:spcPts val="400"/>
              </a:spcBef>
              <a:buFont typeface="Arial" panose="020B0604020202020204" pitchFamily="34" charset="0"/>
              <a:buChar char="•"/>
            </a:pPr>
            <a:r>
              <a:rPr lang="de-AT" sz="1050" dirty="0"/>
              <a:t>informeller </a:t>
            </a:r>
            <a:r>
              <a:rPr lang="de-AT" sz="1050" i="1" dirty="0"/>
              <a:t>Mitarbeitertyp</a:t>
            </a:r>
            <a:r>
              <a:rPr lang="de-AT" sz="1050" dirty="0"/>
              <a:t>,</a:t>
            </a:r>
          </a:p>
          <a:p>
            <a:pPr marL="171450" indent="-171450">
              <a:spcBef>
                <a:spcPts val="400"/>
              </a:spcBef>
              <a:buFont typeface="Arial" panose="020B0604020202020204" pitchFamily="34" charset="0"/>
              <a:buChar char="•"/>
            </a:pPr>
            <a:r>
              <a:rPr lang="de-AT" sz="1050" spc="-10" dirty="0"/>
              <a:t>Sozialkompetenz und </a:t>
            </a:r>
            <a:r>
              <a:rPr lang="de-AT" sz="1050" i="1" spc="-10" dirty="0"/>
              <a:t>Soft Skills </a:t>
            </a:r>
            <a:r>
              <a:rPr lang="de-AT" sz="1050" spc="-10" dirty="0"/>
              <a:t>(Integrations- und Beziehungsfähigkeit, Rücksichtnahme, Taktgefühl, Projektmanagement-Know-how),</a:t>
            </a:r>
          </a:p>
          <a:p>
            <a:pPr marL="171450" indent="-171450">
              <a:spcBef>
                <a:spcPts val="400"/>
              </a:spcBef>
              <a:buFont typeface="Arial" panose="020B0604020202020204" pitchFamily="34" charset="0"/>
              <a:buChar char="•"/>
            </a:pPr>
            <a:r>
              <a:rPr lang="de-AT" sz="1050" i="1" dirty="0"/>
              <a:t>Sympathie</a:t>
            </a:r>
            <a:r>
              <a:rPr lang="de-AT" sz="1050" dirty="0"/>
              <a:t>.</a:t>
            </a:r>
          </a:p>
          <a:p>
            <a:r>
              <a:rPr lang="de-AT" sz="1050" b="1" dirty="0"/>
              <a:t>Ziel</a:t>
            </a:r>
            <a:r>
              <a:rPr lang="de-AT" sz="1050" dirty="0"/>
              <a:t> der Zusammensetzung: </a:t>
            </a:r>
            <a:r>
              <a:rPr lang="de-AT" sz="1050" b="1" dirty="0"/>
              <a:t>optimiertes Team </a:t>
            </a:r>
            <a:r>
              <a:rPr lang="de-AT" sz="1050" dirty="0"/>
              <a:t>mit ausgewogenem Mix an Qualifikationen, wobei Vielfalt und Redundanz zu sichern sind.</a:t>
            </a:r>
          </a:p>
          <a:p>
            <a:r>
              <a:rPr lang="de-AT" sz="1050" b="1" dirty="0"/>
              <a:t>Vielfalt</a:t>
            </a:r>
            <a:r>
              <a:rPr lang="de-AT" sz="1050" dirty="0"/>
              <a:t> ist zu erreichen durch Auswahl von Leuten mit unterschiedlichem Background, verschiedener Ausbildung und unterschiedlichen Erfahrungshorizonten.</a:t>
            </a:r>
          </a:p>
          <a:p>
            <a:r>
              <a:rPr lang="de-AT" sz="1050" b="1" dirty="0"/>
              <a:t>Redundanz</a:t>
            </a:r>
            <a:r>
              <a:rPr lang="de-AT" sz="1050" dirty="0"/>
              <a:t> ist zu erreichen durch Auswahl von Teammitgliedern mit gemeinsamer Geschichte, ähnlichen fachlichen Qualifikationen bzw. gemeinsamen Kontakten.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40</a:t>
            </a:fld>
            <a:endParaRPr lang="de-DE" dirty="0"/>
          </a:p>
        </p:txBody>
      </p:sp>
    </p:spTree>
    <p:extLst>
      <p:ext uri="{BB962C8B-B14F-4D97-AF65-F5344CB8AC3E}">
        <p14:creationId xmlns:p14="http://schemas.microsoft.com/office/powerpoint/2010/main" val="3087860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latin typeface="Arial Narrow" panose="020B0606020202030204" pitchFamily="34" charset="0"/>
                <a:ea typeface="+mn-ea"/>
                <a:cs typeface="+mn-cs"/>
              </a:rPr>
              <a:t>(nach </a:t>
            </a:r>
            <a:r>
              <a:rPr lang="de-AT" kern="1200" cap="small" baseline="0" dirty="0">
                <a:solidFill>
                  <a:schemeClr val="tx1"/>
                </a:solidFill>
                <a:effectLst/>
                <a:latin typeface="Arial Narrow" panose="020B0606020202030204" pitchFamily="34" charset="0"/>
                <a:ea typeface="+mn-ea"/>
                <a:cs typeface="+mn-cs"/>
              </a:rPr>
              <a:t>Hölzle</a:t>
            </a:r>
            <a:r>
              <a:rPr lang="de-AT" kern="1200" baseline="0" dirty="0">
                <a:solidFill>
                  <a:schemeClr val="tx1"/>
                </a:solidFill>
                <a:effectLst/>
                <a:latin typeface="Arial Narrow" panose="020B0606020202030204" pitchFamily="34" charset="0"/>
                <a:ea typeface="+mn-ea"/>
                <a:cs typeface="+mn-cs"/>
              </a:rPr>
              <a:t> 2007, 99)</a:t>
            </a:r>
            <a:endParaRPr lang="en-US" sz="105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41</a:t>
            </a:fld>
            <a:endParaRPr lang="de-DE" dirty="0"/>
          </a:p>
        </p:txBody>
      </p:sp>
    </p:spTree>
    <p:extLst>
      <p:ext uri="{BB962C8B-B14F-4D97-AF65-F5344CB8AC3E}">
        <p14:creationId xmlns:p14="http://schemas.microsoft.com/office/powerpoint/2010/main" val="235575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latin typeface="Arial Narrow" panose="020B0606020202030204" pitchFamily="34" charset="0"/>
                <a:ea typeface="+mn-ea"/>
                <a:cs typeface="+mn-cs"/>
              </a:rPr>
              <a:t>(nach </a:t>
            </a:r>
            <a:r>
              <a:rPr lang="de-AT" kern="1200" cap="small" baseline="0" dirty="0">
                <a:solidFill>
                  <a:schemeClr val="tx1"/>
                </a:solidFill>
                <a:effectLst/>
                <a:latin typeface="Arial Narrow" panose="020B0606020202030204" pitchFamily="34" charset="0"/>
                <a:ea typeface="+mn-ea"/>
                <a:cs typeface="+mn-cs"/>
              </a:rPr>
              <a:t>Hölzle</a:t>
            </a:r>
            <a:r>
              <a:rPr lang="de-AT" kern="1200" baseline="0" dirty="0">
                <a:solidFill>
                  <a:schemeClr val="tx1"/>
                </a:solidFill>
                <a:effectLst/>
                <a:latin typeface="Arial Narrow" panose="020B0606020202030204" pitchFamily="34" charset="0"/>
                <a:ea typeface="+mn-ea"/>
                <a:cs typeface="+mn-cs"/>
              </a:rPr>
              <a:t> 2007, 99)</a:t>
            </a:r>
            <a:endParaRPr lang="en-US" sz="105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42</a:t>
            </a:fld>
            <a:endParaRPr lang="de-DE" dirty="0"/>
          </a:p>
        </p:txBody>
      </p:sp>
    </p:spTree>
    <p:extLst>
      <p:ext uri="{BB962C8B-B14F-4D97-AF65-F5344CB8AC3E}">
        <p14:creationId xmlns:p14="http://schemas.microsoft.com/office/powerpoint/2010/main" val="2355758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a:t>
            </a:r>
            <a:r>
              <a:rPr lang="de-DE" cap="small" baseline="0" dirty="0"/>
              <a:t>Belbin</a:t>
            </a:r>
            <a:r>
              <a:rPr lang="de-DE" dirty="0"/>
              <a:t> und </a:t>
            </a:r>
            <a:r>
              <a:rPr lang="de-DE" cap="small" baseline="0" dirty="0"/>
              <a:t>Brown</a:t>
            </a:r>
            <a:r>
              <a:rPr lang="de-DE" dirty="0"/>
              <a:t> 2023, 22) </a:t>
            </a:r>
          </a:p>
          <a:p>
            <a:r>
              <a:rPr lang="de-DE" dirty="0"/>
              <a:t>Ähnlich zu den informellen</a:t>
            </a:r>
            <a:r>
              <a:rPr lang="de-DE" baseline="0" dirty="0"/>
              <a:t> Mitarbeitertypen lassen sich 9 Teampersönlichkeitstypen unterscheiden, von denen jede spezifische Beiträge zur Teamleistung einbringen kann.</a:t>
            </a:r>
            <a:endParaRPr lang="de-AT"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43</a:t>
            </a:fld>
            <a:endParaRPr lang="de-DE" dirty="0"/>
          </a:p>
        </p:txBody>
      </p:sp>
    </p:spTree>
    <p:extLst>
      <p:ext uri="{BB962C8B-B14F-4D97-AF65-F5344CB8AC3E}">
        <p14:creationId xmlns:p14="http://schemas.microsoft.com/office/powerpoint/2010/main" val="1197117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rPr>
              <a:t>(nach </a:t>
            </a:r>
            <a:r>
              <a:rPr lang="de-AT" kern="1200" cap="small" baseline="0" dirty="0">
                <a:solidFill>
                  <a:schemeClr val="tx1"/>
                </a:solidFill>
                <a:effectLst/>
              </a:rPr>
              <a:t>Heidbrink</a:t>
            </a:r>
            <a:r>
              <a:rPr lang="de-AT" kern="1200" baseline="0" dirty="0">
                <a:solidFill>
                  <a:schemeClr val="tx1"/>
                </a:solidFill>
                <a:effectLst/>
              </a:rPr>
              <a:t> 2009, 55)</a:t>
            </a:r>
          </a:p>
          <a:p>
            <a:pPr>
              <a:spcBef>
                <a:spcPts val="1200"/>
              </a:spcBef>
            </a:pPr>
            <a:r>
              <a:rPr lang="de-AT" dirty="0"/>
              <a:t>Was die </a:t>
            </a:r>
            <a:r>
              <a:rPr lang="de-AT" b="1" dirty="0"/>
              <a:t>Art und Weise der Rekrutierung </a:t>
            </a:r>
            <a:r>
              <a:rPr lang="de-AT" dirty="0"/>
              <a:t>von Teammitgliedern betrifft, gibt es verschiedene Varianten, so u.a.:</a:t>
            </a:r>
          </a:p>
          <a:p>
            <a:pPr marL="171450" indent="-171450">
              <a:spcBef>
                <a:spcPts val="300"/>
              </a:spcBef>
              <a:buFont typeface="Arial" panose="020B0604020202020204" pitchFamily="34" charset="0"/>
              <a:buChar char="•"/>
            </a:pPr>
            <a:r>
              <a:rPr lang="de-AT" dirty="0"/>
              <a:t>direkte </a:t>
            </a:r>
            <a:r>
              <a:rPr lang="de-AT" i="1" dirty="0"/>
              <a:t>Einladung von Bekannten </a:t>
            </a:r>
            <a:r>
              <a:rPr lang="de-AT" dirty="0"/>
              <a:t>(Personen, die man aus bisheriger Zusammenarbeit bereits persönlich kennt),</a:t>
            </a:r>
          </a:p>
          <a:p>
            <a:pPr marL="171450" indent="-171450">
              <a:spcBef>
                <a:spcPts val="300"/>
              </a:spcBef>
              <a:buFont typeface="Arial" panose="020B0604020202020204" pitchFamily="34" charset="0"/>
              <a:buChar char="•"/>
            </a:pPr>
            <a:r>
              <a:rPr lang="de-AT" dirty="0"/>
              <a:t>auf </a:t>
            </a:r>
            <a:r>
              <a:rPr lang="de-AT" i="1" dirty="0"/>
              <a:t>Empfehlungen</a:t>
            </a:r>
            <a:r>
              <a:rPr lang="de-AT" dirty="0"/>
              <a:t> anderer stützten (Achtung: Gefahr, dass jemand jemanden weglobt)</a:t>
            </a:r>
            <a:r>
              <a:rPr lang="en-US" dirty="0"/>
              <a:t>,</a:t>
            </a:r>
          </a:p>
          <a:p>
            <a:pPr marL="171450" indent="-171450">
              <a:spcBef>
                <a:spcPts val="300"/>
              </a:spcBef>
              <a:buFont typeface="Arial" panose="020B0604020202020204" pitchFamily="34" charset="0"/>
              <a:buChar char="•"/>
            </a:pPr>
            <a:r>
              <a:rPr lang="de-AT" i="1" dirty="0"/>
              <a:t>Ausschreibung</a:t>
            </a:r>
            <a:r>
              <a:rPr lang="de-AT" dirty="0"/>
              <a:t>.</a:t>
            </a:r>
          </a:p>
          <a:p>
            <a:pPr>
              <a:spcBef>
                <a:spcPts val="800"/>
              </a:spcBef>
            </a:pPr>
            <a:r>
              <a:rPr lang="de-AT" dirty="0"/>
              <a:t>Bei </a:t>
            </a:r>
            <a:r>
              <a:rPr lang="de-AT" b="1" dirty="0"/>
              <a:t>Auswahl</a:t>
            </a:r>
            <a:r>
              <a:rPr lang="de-AT" dirty="0"/>
              <a:t> jedenfalls </a:t>
            </a:r>
            <a:r>
              <a:rPr lang="de-AT" b="1" dirty="0"/>
              <a:t>fachliche Eignung und</a:t>
            </a:r>
            <a:r>
              <a:rPr lang="de-AT" dirty="0"/>
              <a:t> </a:t>
            </a:r>
            <a:r>
              <a:rPr lang="de-AT" b="1" dirty="0"/>
              <a:t>kulturelle Passung </a:t>
            </a:r>
            <a:r>
              <a:rPr lang="de-AT" dirty="0"/>
              <a:t>bedenken:</a:t>
            </a:r>
          </a:p>
          <a:p>
            <a:pPr marL="171450" indent="-171450">
              <a:spcBef>
                <a:spcPts val="300"/>
              </a:spcBef>
              <a:buFont typeface="Arial" panose="020B0604020202020204" pitchFamily="34" charset="0"/>
              <a:buChar char="•"/>
            </a:pPr>
            <a:r>
              <a:rPr lang="de-AT" dirty="0"/>
              <a:t>wer </a:t>
            </a:r>
            <a:r>
              <a:rPr lang="de-AT" i="1" dirty="0"/>
              <a:t>beides</a:t>
            </a:r>
            <a:r>
              <a:rPr lang="de-AT" dirty="0"/>
              <a:t> mitbringt, ist </a:t>
            </a:r>
            <a:r>
              <a:rPr lang="de-AT" i="1" dirty="0"/>
              <a:t>erste Wahl</a:t>
            </a:r>
            <a:r>
              <a:rPr lang="de-AT" dirty="0"/>
              <a:t>,</a:t>
            </a:r>
          </a:p>
          <a:p>
            <a:pPr marL="171450" indent="-171450">
              <a:spcBef>
                <a:spcPts val="300"/>
              </a:spcBef>
              <a:buFont typeface="Arial" panose="020B0604020202020204" pitchFamily="34" charset="0"/>
              <a:buChar char="•"/>
            </a:pPr>
            <a:r>
              <a:rPr lang="de-AT" dirty="0"/>
              <a:t>wem </a:t>
            </a:r>
            <a:r>
              <a:rPr lang="de-AT" i="1" dirty="0"/>
              <a:t>beides fehlt</a:t>
            </a:r>
            <a:r>
              <a:rPr lang="de-AT" dirty="0"/>
              <a:t>, den sollte man </a:t>
            </a:r>
            <a:r>
              <a:rPr lang="de-AT" i="1" dirty="0"/>
              <a:t>nicht einbeziehen</a:t>
            </a:r>
            <a:r>
              <a:rPr lang="de-AT" dirty="0"/>
              <a:t>,</a:t>
            </a:r>
          </a:p>
          <a:p>
            <a:pPr marL="171450" indent="-171450">
              <a:spcBef>
                <a:spcPts val="300"/>
              </a:spcBef>
              <a:buFont typeface="Arial" panose="020B0604020202020204" pitchFamily="34" charset="0"/>
              <a:buChar char="•"/>
            </a:pPr>
            <a:r>
              <a:rPr lang="de-AT" dirty="0"/>
              <a:t>wer zwar </a:t>
            </a:r>
            <a:r>
              <a:rPr lang="de-AT" i="1" dirty="0"/>
              <a:t>Expertise</a:t>
            </a:r>
            <a:r>
              <a:rPr lang="de-AT" dirty="0"/>
              <a:t> besitzt </a:t>
            </a:r>
            <a:r>
              <a:rPr lang="de-AT" i="1" dirty="0"/>
              <a:t>aber kulturell nicht passt</a:t>
            </a:r>
            <a:r>
              <a:rPr lang="de-AT" dirty="0"/>
              <a:t>, sollte mit </a:t>
            </a:r>
            <a:r>
              <a:rPr lang="de-AT" i="1" dirty="0"/>
              <a:t>Vorsicht</a:t>
            </a:r>
            <a:r>
              <a:rPr lang="de-AT" dirty="0"/>
              <a:t> behandelt werden, denn er könnte Frust und Unzufriedenheit im Team auslösen, da sich das Sozialverhalten einer Person meist kaum und wenn, dann nur sehr langfristig ändern wird,</a:t>
            </a:r>
          </a:p>
          <a:p>
            <a:pPr marL="171450" indent="-171450">
              <a:spcBef>
                <a:spcPts val="300"/>
              </a:spcBef>
              <a:buFont typeface="Arial" panose="020B0604020202020204" pitchFamily="34" charset="0"/>
              <a:buChar char="•"/>
            </a:pPr>
            <a:r>
              <a:rPr lang="de-AT" dirty="0"/>
              <a:t>wer die </a:t>
            </a:r>
            <a:r>
              <a:rPr lang="de-AT" i="1" dirty="0"/>
              <a:t>sachliche Eignung nicht </a:t>
            </a:r>
            <a:r>
              <a:rPr lang="de-AT" dirty="0"/>
              <a:t>mitbringt </a:t>
            </a:r>
            <a:r>
              <a:rPr lang="de-AT" i="1" dirty="0"/>
              <a:t>aber kulturell passt</a:t>
            </a:r>
            <a:r>
              <a:rPr lang="de-AT" dirty="0"/>
              <a:t>, kann durch Schulungen nachlernen und ist </a:t>
            </a:r>
            <a:r>
              <a:rPr lang="de-AT" i="1" dirty="0"/>
              <a:t>vorzuziehen</a:t>
            </a:r>
            <a:r>
              <a:rPr lang="de-AT" dirty="0"/>
              <a: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44</a:t>
            </a:fld>
            <a:endParaRPr lang="de-DE" dirty="0"/>
          </a:p>
        </p:txBody>
      </p:sp>
    </p:spTree>
    <p:extLst>
      <p:ext uri="{BB962C8B-B14F-4D97-AF65-F5344CB8AC3E}">
        <p14:creationId xmlns:p14="http://schemas.microsoft.com/office/powerpoint/2010/main" val="3152607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dirty="0"/>
              <a:t>Formelle und informelle Rollen sollten zusammenpassen.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45</a:t>
            </a:fld>
            <a:endParaRPr lang="de-DE" dirty="0"/>
          </a:p>
        </p:txBody>
      </p:sp>
    </p:spTree>
    <p:extLst>
      <p:ext uri="{BB962C8B-B14F-4D97-AF65-F5344CB8AC3E}">
        <p14:creationId xmlns:p14="http://schemas.microsoft.com/office/powerpoint/2010/main" val="94103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Zunächst seien Aspekte der </a:t>
            </a:r>
            <a:r>
              <a:rPr lang="de-AT" b="1" dirty="0"/>
              <a:t>Aufbauorganisation </a:t>
            </a:r>
            <a:r>
              <a:rPr lang="de-AT" b="0" dirty="0"/>
              <a:t>erörtert:</a:t>
            </a:r>
          </a:p>
          <a:p>
            <a:r>
              <a:rPr lang="de-AT" b="1" dirty="0"/>
              <a:t>Ausgangspunkt</a:t>
            </a:r>
            <a:r>
              <a:rPr lang="de-AT" dirty="0"/>
              <a:t> klassische hierarchische Organisation, dargestellt als </a:t>
            </a:r>
            <a:r>
              <a:rPr lang="de-AT" b="1" dirty="0"/>
              <a:t>Organigramm</a:t>
            </a:r>
            <a:r>
              <a:rPr lang="de-AT" dirty="0"/>
              <a:t>, welches </a:t>
            </a:r>
            <a:r>
              <a:rPr lang="de-AT" i="1" dirty="0"/>
              <a:t>Stellen und deren Beziehungen </a:t>
            </a:r>
            <a:r>
              <a:rPr lang="de-AT" dirty="0"/>
              <a:t>zueinander (Weisungsunterstellung sowie Informationsflüsse) repräsentiert.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165009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DE" dirty="0"/>
              <a:t>Die </a:t>
            </a:r>
            <a:r>
              <a:rPr lang="de-DE" i="1" dirty="0"/>
              <a:t>Stab-Linienorganisation</a:t>
            </a:r>
            <a:r>
              <a:rPr lang="de-DE" dirty="0"/>
              <a:t> ist ein </a:t>
            </a:r>
            <a:r>
              <a:rPr lang="de-DE" b="1" dirty="0"/>
              <a:t>um Stabsstellen erweitertes Einliniensystem </a:t>
            </a:r>
            <a:r>
              <a:rPr lang="de-DE" dirty="0"/>
              <a:t>der Aufbauorganisation.</a:t>
            </a:r>
            <a:r>
              <a:rPr lang="de-DE" baseline="0" dirty="0"/>
              <a:t> Stabsstellen beraten und unterstützen Vorgesetzte, denen sie zugeordnet sind- solcherart sollen </a:t>
            </a:r>
            <a:r>
              <a:rPr lang="de-DE" dirty="0"/>
              <a:t>die Linieninstanzen entlastet werden und die Abhängigkeit der Vorgesetzten vom unterstellten Bereich verringert werden.</a:t>
            </a:r>
          </a:p>
          <a:p>
            <a:r>
              <a:rPr lang="de-DE" dirty="0"/>
              <a:t>Ein </a:t>
            </a:r>
            <a:r>
              <a:rPr lang="de-DE" i="1" dirty="0"/>
              <a:t>Mehrliniensystem</a:t>
            </a:r>
            <a:r>
              <a:rPr lang="de-DE" dirty="0"/>
              <a:t> stellt eine Form der hierarchischen Aufbauorganisation dar, bei der das Prinzip der </a:t>
            </a:r>
            <a:r>
              <a:rPr lang="de-DE" b="1" dirty="0"/>
              <a:t>Mehrfachunterstellung und </a:t>
            </a:r>
            <a:r>
              <a:rPr lang="de-DE" dirty="0"/>
              <a:t>das </a:t>
            </a:r>
            <a:r>
              <a:rPr lang="de-DE" b="1" dirty="0"/>
              <a:t>Prinzip der kürzesten Wege </a:t>
            </a:r>
            <a:r>
              <a:rPr lang="de-DE" dirty="0"/>
              <a:t>zum Tragen kommen. Hierarchisch untergeordnete Stellen haben dann mehrere Vorgesetzte, von denen sie Weisungen erhalten können,</a:t>
            </a:r>
            <a:r>
              <a:rPr lang="de-DE" baseline="0" dirty="0"/>
              <a:t> was einerseits das Durchlaufen langer Hierarchieketten erspart, andererseits aber durch eine höhere Anfälligkeit für Konflikte zu erkaufen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165009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pPr eaLnBrk="1" hangingPunct="1"/>
            <a:r>
              <a:rPr lang="de-AT" altLang="en-US" b="1" dirty="0">
                <a:ea typeface="ＭＳ Ｐゴシック" pitchFamily="34" charset="-128"/>
              </a:rPr>
              <a:t>Projektleiter</a:t>
            </a:r>
            <a:r>
              <a:rPr lang="de-AT" altLang="en-US" dirty="0">
                <a:ea typeface="ＭＳ Ｐゴシック" pitchFamily="34" charset="-128"/>
              </a:rPr>
              <a:t> auf einer Stabstelle ist der Unternehmensführung unterstellt und besitzt keine Weisungsbefugnisse gegenüber Linienstellen. </a:t>
            </a:r>
          </a:p>
          <a:p>
            <a:pPr eaLnBrk="1" hangingPunct="1"/>
            <a:r>
              <a:rPr lang="de-AT" altLang="en-US" dirty="0">
                <a:ea typeface="ＭＳ Ｐゴシック" pitchFamily="34" charset="-128"/>
              </a:rPr>
              <a:t>Am Projekt arbeiten vorübergehend Inhaber verschiedener Stellen zusammen, die aber weiter der Weisung ihrer Linienvorgesetzten unterstehen. Der Projektmanager(= -leiter) hat eine beratende Funktion. </a:t>
            </a:r>
            <a:r>
              <a:rPr lang="de-AT" altLang="en-US" spc="-10" dirty="0">
                <a:ea typeface="ＭＳ Ｐゴシック" pitchFamily="34" charset="-128"/>
              </a:rPr>
              <a:t>Die gestrichelten Linien bringen zum Ausdruck, dass der Projektleiter zwar mit den Projektteammitgliedern kooperiert, aber ihnen gegenüber keine Weisungsbefugnis hat.</a:t>
            </a:r>
          </a:p>
          <a:p>
            <a:pPr eaLnBrk="1" hangingPunct="1"/>
            <a:r>
              <a:rPr lang="de-AT" altLang="en-US" dirty="0">
                <a:ea typeface="ＭＳ Ｐゴシック" pitchFamily="34" charset="-128"/>
              </a:rPr>
              <a:t>Projektleiter sorgt für Entscheidungsvorbereitung, Austausch von Informationen etc.</a:t>
            </a:r>
          </a:p>
          <a:p>
            <a:pPr eaLnBrk="1" hangingPunct="1"/>
            <a:r>
              <a:rPr lang="de-AT" altLang="en-US" dirty="0">
                <a:ea typeface="ＭＳ Ｐゴシック" pitchFamily="34" charset="-128"/>
              </a:rPr>
              <a:t> </a:t>
            </a:r>
            <a:r>
              <a:rPr lang="de-AT" altLang="en-US" b="1" dirty="0">
                <a:ea typeface="ＭＳ Ｐゴシック" pitchFamily="34" charset="-128"/>
              </a:rPr>
              <a:t>Vorteile: </a:t>
            </a:r>
            <a:r>
              <a:rPr lang="de-AT" altLang="en-US" dirty="0">
                <a:ea typeface="ＭＳ Ｐゴシック" pitchFamily="34" charset="-128"/>
              </a:rPr>
              <a:t>einfache organisatorische Umsetzung, flexibler Personaleinsatz, Stabsstelle als Vermittlungsinstanz (relativ hohe Akzeptanz)    </a:t>
            </a:r>
          </a:p>
          <a:p>
            <a:pPr eaLnBrk="1" hangingPunct="1"/>
            <a:r>
              <a:rPr lang="de-AT" altLang="en-US" dirty="0">
                <a:ea typeface="ＭＳ Ｐゴシック" pitchFamily="34" charset="-128"/>
              </a:rPr>
              <a:t>Aber </a:t>
            </a:r>
            <a:r>
              <a:rPr lang="de-AT" altLang="en-US" b="1" dirty="0">
                <a:ea typeface="ＭＳ Ｐゴシック" pitchFamily="34" charset="-128"/>
              </a:rPr>
              <a:t>Nachteile</a:t>
            </a:r>
            <a:r>
              <a:rPr lang="de-AT" altLang="en-US" dirty="0">
                <a:ea typeface="ＭＳ Ｐゴシック" pitchFamily="34" charset="-128"/>
              </a:rPr>
              <a:t>: mangels Durchgriffsrechten: Autoritätsverlust und Motivationsprobleme; fehlende Identifikation mit dem Projekt, verlängerte Reaktionszeiten, Spannungsverhältnis zwischen Stab und Linie</a:t>
            </a:r>
          </a:p>
          <a:p>
            <a:pPr eaLnBrk="1" hangingPunct="1"/>
            <a:r>
              <a:rPr lang="de-AT" altLang="en-US" dirty="0">
                <a:latin typeface="Arial Black"/>
                <a:ea typeface="ＭＳ Ｐゴシック" pitchFamily="34" charset="-128"/>
              </a:rPr>
              <a:t>→ </a:t>
            </a:r>
            <a:r>
              <a:rPr lang="de-AT" altLang="en-US" spc="-10" dirty="0">
                <a:ea typeface="ＭＳ Ｐゴシック" pitchFamily="34" charset="-128"/>
              </a:rPr>
              <a:t>Für </a:t>
            </a:r>
            <a:r>
              <a:rPr lang="de-AT" altLang="en-US" b="1" spc="-10" dirty="0">
                <a:ea typeface="ＭＳ Ｐゴシック" pitchFamily="34" charset="-128"/>
              </a:rPr>
              <a:t>kleinere</a:t>
            </a:r>
            <a:r>
              <a:rPr lang="de-AT" altLang="en-US" spc="-10" dirty="0">
                <a:ea typeface="ＭＳ Ｐゴシック" pitchFamily="34" charset="-128"/>
              </a:rPr>
              <a:t>,</a:t>
            </a:r>
            <a:r>
              <a:rPr lang="de-AT" altLang="en-US" b="1" spc="-10" dirty="0">
                <a:ea typeface="ＭＳ Ｐゴシック" pitchFamily="34" charset="-128"/>
              </a:rPr>
              <a:t> nicht zeitkritische</a:t>
            </a:r>
            <a:r>
              <a:rPr lang="de-AT" altLang="en-US" spc="-10" dirty="0">
                <a:ea typeface="ＭＳ Ｐゴシック" pitchFamily="34" charset="-128"/>
              </a:rPr>
              <a:t>,</a:t>
            </a:r>
            <a:r>
              <a:rPr lang="de-AT" altLang="en-US" b="1" spc="-10" dirty="0">
                <a:ea typeface="ＭＳ Ｐゴシック" pitchFamily="34" charset="-128"/>
              </a:rPr>
              <a:t> risikoarme Vorhaben</a:t>
            </a:r>
            <a:r>
              <a:rPr lang="de-AT" altLang="en-US" spc="-10" dirty="0">
                <a:ea typeface="ＭＳ Ｐゴシック" pitchFamily="34" charset="-128"/>
              </a:rPr>
              <a:t>, wo wenige Abteilungen involviert sind.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62268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pPr eaLnBrk="1" hangingPunct="1"/>
            <a:r>
              <a:rPr lang="de-AT" altLang="en-US" dirty="0">
                <a:ea typeface="ＭＳ Ｐゴシック" pitchFamily="34" charset="-128"/>
              </a:rPr>
              <a:t>Operiert mit Kompetenzsplittung und Doppelzuordnung der Stellen. Projektleiter und Linienvorgesetzte teilen sich die Weisungsbefugnis (in Projektangelegenheiten erteilt der Projektleiter Weisungen, ansonsten der Vorgesetzte des jeweiligen Funktionsbereiches). </a:t>
            </a:r>
          </a:p>
          <a:p>
            <a:pPr eaLnBrk="1" hangingPunct="1"/>
            <a:r>
              <a:rPr lang="de-AT" altLang="en-US" dirty="0">
                <a:ea typeface="ＭＳ Ｐゴシック" pitchFamily="34" charset="-128"/>
              </a:rPr>
              <a:t>Geeignet für Vorhaben, wo mehrere Mitarbeiter aus verschiedenen Bereichen nötig sind.</a:t>
            </a:r>
          </a:p>
          <a:p>
            <a:pPr eaLnBrk="1" hangingPunct="1"/>
            <a:r>
              <a:rPr lang="de-AT" altLang="en-US" b="1" dirty="0">
                <a:ea typeface="ＭＳ Ｐゴシック" pitchFamily="34" charset="-128"/>
              </a:rPr>
              <a:t>Vorteile</a:t>
            </a:r>
            <a:r>
              <a:rPr lang="de-AT" altLang="en-US" dirty="0">
                <a:ea typeface="ＭＳ Ｐゴシック" pitchFamily="34" charset="-128"/>
              </a:rPr>
              <a:t>: mehr Verantwortungsgefühl für das Projekt, weniger Unsicherheit für die MitarbeiterInnen, gezielte Übertragung von Spezialwissen (vom Projekt in Gesamtorganisation und umgekehrt), flexibler Personaleinsatz</a:t>
            </a:r>
          </a:p>
          <a:p>
            <a:pPr eaLnBrk="1" hangingPunct="1"/>
            <a:r>
              <a:rPr lang="de-AT" altLang="en-US" b="1" dirty="0">
                <a:ea typeface="ＭＳ Ｐゴシック" pitchFamily="34" charset="-128"/>
              </a:rPr>
              <a:t>Nachteile</a:t>
            </a:r>
            <a:r>
              <a:rPr lang="de-AT" altLang="en-US" dirty="0">
                <a:ea typeface="ＭＳ Ｐゴシック" pitchFamily="34" charset="-128"/>
              </a:rPr>
              <a:t>: Konfliktpotential wegen Doppelunterstellung (Diener zweier Herren!), Herumreichen „heißer Kartoffeln“, unklare Zurechenbarkeit von (Miss-)Erfolgen (Projektleiter oder Vorgesetzter des Funktionsbereiches)</a:t>
            </a:r>
          </a:p>
          <a:p>
            <a:pPr eaLnBrk="1" hangingPunct="1"/>
            <a:r>
              <a:rPr lang="de-AT" altLang="en-US" dirty="0">
                <a:latin typeface="Arial Black"/>
                <a:ea typeface="ＭＳ Ｐゴシック" pitchFamily="34" charset="-128"/>
              </a:rPr>
              <a:t>→ </a:t>
            </a:r>
            <a:r>
              <a:rPr lang="de-AT" altLang="en-US" dirty="0">
                <a:ea typeface="ＭＳ Ｐゴシック" pitchFamily="34" charset="-128"/>
              </a:rPr>
              <a:t>Für Projekt-Implementierung in Organisationen, die auch sonst matrixförmig aufgebaut sind.</a:t>
            </a:r>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165009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84576" cy="4467225"/>
          </a:xfrm>
        </p:spPr>
        <p:txBody>
          <a:bodyPr/>
          <a:lstStyle/>
          <a:p>
            <a:pPr eaLnBrk="1" hangingPunct="1"/>
            <a:r>
              <a:rPr lang="de-AT" altLang="en-US" dirty="0">
                <a:ea typeface="ＭＳ Ｐゴシック" pitchFamily="34" charset="-128"/>
              </a:rPr>
              <a:t>Für jedes Vorhaben ein </a:t>
            </a:r>
            <a:r>
              <a:rPr lang="de-AT" altLang="en-US" b="1" dirty="0">
                <a:ea typeface="ＭＳ Ｐゴシック" pitchFamily="34" charset="-128"/>
              </a:rPr>
              <a:t>eigenes selbstständiges Element </a:t>
            </a:r>
            <a:r>
              <a:rPr lang="de-AT" altLang="en-US" dirty="0">
                <a:ea typeface="ＭＳ Ｐゴシック" pitchFamily="34" charset="-128"/>
              </a:rPr>
              <a:t>in der Organisationsstruktur</a:t>
            </a:r>
          </a:p>
          <a:p>
            <a:pPr eaLnBrk="1" hangingPunct="1"/>
            <a:r>
              <a:rPr lang="de-AT" altLang="en-US" dirty="0">
                <a:ea typeface="ＭＳ Ｐゴシック" pitchFamily="34" charset="-128"/>
              </a:rPr>
              <a:t>MitarbeiterInnen sind gänzlich dem Projektleiter unterstellt, vollständig dem jeweiligen Projekt zugeteilt</a:t>
            </a:r>
          </a:p>
          <a:p>
            <a:pPr eaLnBrk="1" hangingPunct="1"/>
            <a:r>
              <a:rPr lang="de-AT" altLang="en-US" b="1" dirty="0">
                <a:ea typeface="ＭＳ Ｐゴシック" pitchFamily="34" charset="-128"/>
              </a:rPr>
              <a:t>Vorteile</a:t>
            </a:r>
            <a:r>
              <a:rPr lang="de-AT" altLang="en-US" dirty="0">
                <a:ea typeface="ＭＳ Ｐゴシック" pitchFamily="34" charset="-128"/>
              </a:rPr>
              <a:t>:</a:t>
            </a:r>
            <a:r>
              <a:rPr lang="de-AT" altLang="en-US" b="1" dirty="0">
                <a:ea typeface="ＭＳ Ｐゴシック" pitchFamily="34" charset="-128"/>
              </a:rPr>
              <a:t> </a:t>
            </a:r>
            <a:r>
              <a:rPr lang="de-AT" altLang="en-US" dirty="0">
                <a:ea typeface="ＭＳ Ｐゴシック" pitchFamily="34" charset="-128"/>
              </a:rPr>
              <a:t>hohe Motivation und Identifikation der MitarbeiterInnen, eindeutige Weisungsbefugnisse, „Unternehmen im Unternehmen“, motivierende Gestaltungs- und Entscheidungsfreiräume  </a:t>
            </a:r>
          </a:p>
          <a:p>
            <a:pPr eaLnBrk="1" hangingPunct="1"/>
            <a:r>
              <a:rPr lang="de-AT" altLang="en-US" b="1" dirty="0">
                <a:ea typeface="ＭＳ Ｐゴシック" pitchFamily="34" charset="-128"/>
              </a:rPr>
              <a:t>Nachteile</a:t>
            </a:r>
            <a:r>
              <a:rPr lang="de-AT" altLang="en-US" dirty="0">
                <a:ea typeface="ＭＳ Ｐゴシック" pitchFamily="34" charset="-128"/>
              </a:rPr>
              <a:t>: Beeinträchtigungen bei der Integration des Projektergebnisses, erschwerte </a:t>
            </a:r>
            <a:r>
              <a:rPr lang="de-AT" altLang="en-US" spc="-10" dirty="0">
                <a:ea typeface="ＭＳ Ｐゴシック" pitchFamily="34" charset="-128"/>
              </a:rPr>
              <a:t>Wiedereingliederung der MitarbeiterInnen nach Projektende, Informationsaustausch mit anderen ist relativ </a:t>
            </a:r>
            <a:r>
              <a:rPr lang="de-AT" altLang="en-US" dirty="0">
                <a:ea typeface="ＭＳ Ｐゴシック" pitchFamily="34" charset="-128"/>
              </a:rPr>
              <a:t>gering</a:t>
            </a:r>
          </a:p>
          <a:p>
            <a:r>
              <a:rPr lang="de-AT" altLang="en-US" dirty="0">
                <a:latin typeface="Arial Black"/>
                <a:ea typeface="ＭＳ Ｐゴシック" pitchFamily="34" charset="-128"/>
              </a:rPr>
              <a:t>→ </a:t>
            </a:r>
            <a:r>
              <a:rPr lang="de-AT" altLang="en-US" dirty="0">
                <a:ea typeface="ＭＳ Ｐゴシック" pitchFamily="34" charset="-128"/>
              </a:rPr>
              <a:t>Für </a:t>
            </a:r>
            <a:r>
              <a:rPr lang="de-AT" altLang="en-US" b="1" dirty="0">
                <a:ea typeface="ＭＳ Ｐゴシック" pitchFamily="34" charset="-128"/>
              </a:rPr>
              <a:t>risikoreiche</a:t>
            </a:r>
            <a:r>
              <a:rPr lang="de-AT" altLang="en-US" dirty="0">
                <a:ea typeface="ＭＳ Ｐゴシック" pitchFamily="34" charset="-128"/>
              </a:rPr>
              <a:t>, </a:t>
            </a:r>
            <a:r>
              <a:rPr lang="de-AT" altLang="en-US" b="1" dirty="0">
                <a:ea typeface="ＭＳ Ｐゴシック" pitchFamily="34" charset="-128"/>
              </a:rPr>
              <a:t>komplexe</a:t>
            </a:r>
            <a:r>
              <a:rPr lang="de-AT" altLang="en-US" dirty="0">
                <a:ea typeface="ＭＳ Ｐゴシック" pitchFamily="34" charset="-128"/>
              </a:rPr>
              <a:t>, </a:t>
            </a:r>
            <a:r>
              <a:rPr lang="de-AT" altLang="en-US" b="1" dirty="0">
                <a:ea typeface="ＭＳ Ｐゴシック" pitchFamily="34" charset="-128"/>
              </a:rPr>
              <a:t>strategisch wichtige</a:t>
            </a:r>
            <a:r>
              <a:rPr lang="de-AT" altLang="en-US" dirty="0">
                <a:ea typeface="ＭＳ Ｐゴシック" pitchFamily="34" charset="-128"/>
              </a:rPr>
              <a:t>, unter Zeitdruck stehende </a:t>
            </a:r>
            <a:r>
              <a:rPr lang="de-AT" altLang="en-US" b="1" dirty="0">
                <a:ea typeface="ＭＳ Ｐゴシック" pitchFamily="34" charset="-128"/>
              </a:rPr>
              <a:t>Vorhaben  </a:t>
            </a:r>
          </a:p>
          <a:p>
            <a:r>
              <a:rPr lang="de-AT" altLang="en-US" b="0" dirty="0">
                <a:ea typeface="ＭＳ Ｐゴシック" pitchFamily="34" charset="-128"/>
              </a:rPr>
              <a:t>Wird für ein Projekt nicht nur organisatorische</a:t>
            </a:r>
            <a:r>
              <a:rPr lang="de-AT" altLang="en-US" b="0" baseline="0" dirty="0">
                <a:ea typeface="ＭＳ Ｐゴシック" pitchFamily="34" charset="-128"/>
              </a:rPr>
              <a:t> Eigenständigkeit innerhalb eines Unternehmens hergestellt, sondern auch </a:t>
            </a:r>
            <a:r>
              <a:rPr lang="de-AT" altLang="en-US" b="0" i="1" baseline="0" dirty="0">
                <a:ea typeface="ＭＳ Ｐゴシック" pitchFamily="34" charset="-128"/>
              </a:rPr>
              <a:t>rechtliche Selbständigkeit</a:t>
            </a:r>
            <a:r>
              <a:rPr lang="de-AT" altLang="en-US" b="0" baseline="0" dirty="0">
                <a:ea typeface="ＭＳ Ｐゴシック" pitchFamily="34" charset="-128"/>
              </a:rPr>
              <a:t>, dann liegt eine </a:t>
            </a:r>
            <a:r>
              <a:rPr lang="de-AT" altLang="en-US" b="1" baseline="0" dirty="0">
                <a:ea typeface="ＭＳ Ｐゴシック" pitchFamily="34" charset="-128"/>
              </a:rPr>
              <a:t>Projektgesellschaft</a:t>
            </a:r>
            <a:r>
              <a:rPr lang="de-AT" altLang="en-US" b="0" baseline="0" dirty="0">
                <a:ea typeface="ＭＳ Ｐゴシック" pitchFamily="34" charset="-128"/>
              </a:rPr>
              <a:t> vor.</a:t>
            </a:r>
            <a:r>
              <a:rPr lang="de-AT" altLang="en-US" b="0" dirty="0">
                <a:ea typeface="ＭＳ Ｐゴシック" pitchFamily="34" charset="-128"/>
              </a:rPr>
              <a:t>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165009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C85F09"/>
              </a:buClr>
              <a:defRPr sz="2600">
                <a:latin typeface="+mn-lt"/>
              </a:defRPr>
            </a:lvl1pPr>
            <a:lvl2pPr marL="742950" indent="-285750">
              <a:lnSpc>
                <a:spcPct val="120000"/>
              </a:lnSpc>
              <a:spcBef>
                <a:spcPts val="1200"/>
              </a:spcBef>
              <a:buClr>
                <a:srgbClr val="C85F09"/>
              </a:buClr>
              <a:buFont typeface="Arial Narrow" panose="020B0606020202030204" pitchFamily="34" charset="0"/>
              <a:buChar char="–"/>
              <a:defRPr sz="2400">
                <a:latin typeface="+mn-lt"/>
              </a:defRPr>
            </a:lvl2pPr>
            <a:lvl3pPr>
              <a:lnSpc>
                <a:spcPct val="120000"/>
              </a:lnSpc>
              <a:spcBef>
                <a:spcPts val="600"/>
              </a:spcBef>
              <a:buClr>
                <a:srgbClr val="C85F09"/>
              </a:buClr>
              <a:defRPr sz="2200">
                <a:latin typeface="+mn-lt"/>
              </a:defRPr>
            </a:lvl3pPr>
            <a:lvl4pPr>
              <a:lnSpc>
                <a:spcPct val="120000"/>
              </a:lnSpc>
              <a:spcBef>
                <a:spcPts val="600"/>
              </a:spcBef>
              <a:buClr>
                <a:srgbClr val="C85F09"/>
              </a:buClr>
              <a:defRPr sz="2000">
                <a:latin typeface="+mn-lt"/>
              </a:defRPr>
            </a:lvl4pPr>
            <a:lvl5pPr>
              <a:lnSpc>
                <a:spcPct val="120000"/>
              </a:lnSpc>
              <a:buClr>
                <a:srgbClr val="C85F09"/>
              </a:buClr>
              <a:defRPr sz="1600">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DE"/>
              <a:t>Titelmasterformat durch Klicken bearbeiten</a:t>
            </a:r>
            <a:endParaRPr lang="en-US"/>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en-US" smtClean="0"/>
              <a:pPr/>
              <a:t>‹Nr.›</a:t>
            </a:fld>
            <a:endParaRPr lang="en-US"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C85F09"/>
              </a:buClr>
              <a:defRPr sz="2600">
                <a:latin typeface="+mj-lt"/>
              </a:defRPr>
            </a:lvl1pPr>
            <a:lvl2pPr marL="742950" indent="-285750">
              <a:buClr>
                <a:srgbClr val="C85F09"/>
              </a:buClr>
              <a:buFont typeface="Arial Narrow" panose="020B0606020202030204" pitchFamily="34" charset="0"/>
              <a:buChar char="–"/>
              <a:defRPr sz="2400">
                <a:latin typeface="+mj-lt"/>
              </a:defRPr>
            </a:lvl2pPr>
            <a:lvl3pPr>
              <a:buClr>
                <a:srgbClr val="C85F09"/>
              </a:buClr>
              <a:defRPr sz="2000">
                <a:latin typeface="+mj-lt"/>
              </a:defRPr>
            </a:lvl3pPr>
            <a:lvl4pPr>
              <a:buClr>
                <a:srgbClr val="C85F09"/>
              </a:buClr>
              <a:defRPr sz="1800">
                <a:latin typeface="+mj-lt"/>
              </a:defRPr>
            </a:lvl4pPr>
            <a:lvl5pPr>
              <a:buClr>
                <a:srgbClr val="C85F09"/>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C85F09"/>
              </a:buClr>
              <a:defRPr sz="2600">
                <a:latin typeface="+mj-lt"/>
              </a:defRPr>
            </a:lvl1pPr>
            <a:lvl2pPr marL="742950" indent="-285750">
              <a:buClr>
                <a:srgbClr val="C85F09"/>
              </a:buClr>
              <a:buFont typeface="Arial Narrow" panose="020B0606020202030204" pitchFamily="34" charset="0"/>
              <a:buChar char="–"/>
              <a:defRPr sz="2400">
                <a:latin typeface="+mj-lt"/>
              </a:defRPr>
            </a:lvl2pPr>
            <a:lvl3pPr>
              <a:buClr>
                <a:srgbClr val="C85F09"/>
              </a:buClr>
              <a:defRPr sz="2000">
                <a:latin typeface="+mj-lt"/>
              </a:defRPr>
            </a:lvl3pPr>
            <a:lvl4pPr>
              <a:buClr>
                <a:srgbClr val="C85F09"/>
              </a:buClr>
              <a:defRPr sz="1800">
                <a:latin typeface="+mj-lt"/>
              </a:defRPr>
            </a:lvl4pPr>
            <a:lvl5pPr>
              <a:buClr>
                <a:srgbClr val="C85F09"/>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C85F09"/>
              </a:buClr>
              <a:defRPr sz="2400">
                <a:latin typeface="+mn-lt"/>
              </a:defRPr>
            </a:lvl1pPr>
            <a:lvl2pPr marL="742950" indent="-285750">
              <a:buClr>
                <a:srgbClr val="C85F09"/>
              </a:buClr>
              <a:buFont typeface="Arial Narrow" panose="020B0606020202030204" pitchFamily="34" charset="0"/>
              <a:buChar char="–"/>
              <a:defRPr sz="2000">
                <a:latin typeface="+mn-lt"/>
              </a:defRPr>
            </a:lvl2pPr>
            <a:lvl3pPr>
              <a:buClr>
                <a:srgbClr val="C85F09"/>
              </a:buClr>
              <a:defRPr sz="1800">
                <a:latin typeface="+mn-lt"/>
              </a:defRPr>
            </a:lvl3pPr>
            <a:lvl4pPr>
              <a:buClr>
                <a:srgbClr val="C85F09"/>
              </a:buClr>
              <a:defRPr sz="1600">
                <a:latin typeface="+mn-lt"/>
              </a:defRPr>
            </a:lvl4pPr>
            <a:lvl5pPr>
              <a:buClr>
                <a:srgbClr val="C85F09"/>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C85F09"/>
              </a:buClr>
              <a:defRPr sz="2400">
                <a:latin typeface="+mn-lt"/>
              </a:defRPr>
            </a:lvl1pPr>
            <a:lvl2pPr marL="742950" indent="-285750">
              <a:buClr>
                <a:srgbClr val="C85F09"/>
              </a:buClr>
              <a:buFont typeface="Arial Narrow" panose="020B0606020202030204" pitchFamily="34" charset="0"/>
              <a:buChar char="–"/>
              <a:defRPr sz="2000">
                <a:latin typeface="+mn-lt"/>
              </a:defRPr>
            </a:lvl2pPr>
            <a:lvl3pPr>
              <a:buClr>
                <a:srgbClr val="C85F09"/>
              </a:buClr>
              <a:defRPr sz="1800">
                <a:latin typeface="+mn-lt"/>
              </a:defRPr>
            </a:lvl3pPr>
            <a:lvl4pPr>
              <a:buClr>
                <a:srgbClr val="C85F09"/>
              </a:buClr>
              <a:defRPr sz="1600">
                <a:latin typeface="+mn-lt"/>
              </a:defRPr>
            </a:lvl4pPr>
            <a:lvl5pPr>
              <a:buClr>
                <a:srgbClr val="C85F09"/>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C85F09"/>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sp>
        <p:nvSpPr>
          <p:cNvPr id="3104" name="Line 32"/>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Projektorganisation</a:t>
            </a: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E79F237-3277-47BD-A3F8-B88F722E78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C85F09"/>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4" name="Untertitel 5"/>
          <p:cNvSpPr txBox="1">
            <a:spLocks/>
          </p:cNvSpPr>
          <p:nvPr/>
        </p:nvSpPr>
        <p:spPr>
          <a:xfrm>
            <a:off x="2"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Projektorganisation</a:t>
            </a:r>
            <a:endParaRPr lang="en-US" sz="550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24360" y="1620069"/>
            <a:ext cx="7416824" cy="4896544"/>
          </a:xfrm>
          <a:prstGeom prst="rect">
            <a:avLst/>
          </a:prstGeom>
        </p:spPr>
      </p:pic>
      <p:sp>
        <p:nvSpPr>
          <p:cNvPr id="2" name="Titel 1"/>
          <p:cNvSpPr>
            <a:spLocks noGrp="1"/>
          </p:cNvSpPr>
          <p:nvPr>
            <p:ph type="title"/>
          </p:nvPr>
        </p:nvSpPr>
        <p:spPr/>
        <p:txBody>
          <a:bodyPr/>
          <a:lstStyle/>
          <a:p>
            <a:pPr>
              <a:lnSpc>
                <a:spcPts val="2800"/>
              </a:lnSpc>
            </a:pPr>
            <a:r>
              <a:rPr lang="de-AT" sz="2800" dirty="0"/>
              <a:t>Anwendungsfelder unterschiedlicher Spielarten der Projektorgani­sa­tion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10</a:t>
            </a:fld>
            <a:endParaRPr lang="en-US" dirty="0"/>
          </a:p>
        </p:txBody>
      </p:sp>
    </p:spTree>
    <p:extLst>
      <p:ext uri="{BB962C8B-B14F-4D97-AF65-F5344CB8AC3E}">
        <p14:creationId xmlns:p14="http://schemas.microsoft.com/office/powerpoint/2010/main" val="2950030578"/>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83F2762-EFA9-4053-B78E-43452F84339C}"/>
              </a:ext>
              <a:ext uri="{C183D7F6-B498-43B3-948B-1728B52AA6E4}">
                <adec:decorative xmlns:adec="http://schemas.microsoft.com/office/drawing/2017/decorative" val="1"/>
              </a:ext>
            </a:extLst>
          </p:cNvPr>
          <p:cNvPicPr/>
          <p:nvPr/>
        </p:nvPicPr>
        <p:blipFill>
          <a:blip r:embed="rId3"/>
          <a:stretch>
            <a:fillRect/>
          </a:stretch>
        </p:blipFill>
        <p:spPr>
          <a:xfrm>
            <a:off x="2088456" y="1764583"/>
            <a:ext cx="5184576" cy="4752030"/>
          </a:xfrm>
          <a:prstGeom prst="rect">
            <a:avLst/>
          </a:prstGeom>
        </p:spPr>
      </p:pic>
      <p:sp>
        <p:nvSpPr>
          <p:cNvPr id="2" name="Titel 1">
            <a:extLst>
              <a:ext uri="{FF2B5EF4-FFF2-40B4-BE49-F238E27FC236}">
                <a16:creationId xmlns:a16="http://schemas.microsoft.com/office/drawing/2014/main" id="{6E24A3D1-026C-47FF-99A3-82FFF82F2695}"/>
              </a:ext>
            </a:extLst>
          </p:cNvPr>
          <p:cNvSpPr>
            <a:spLocks noGrp="1"/>
          </p:cNvSpPr>
          <p:nvPr>
            <p:ph type="title"/>
          </p:nvPr>
        </p:nvSpPr>
        <p:spPr>
          <a:xfrm>
            <a:off x="864321" y="396430"/>
            <a:ext cx="6336703" cy="863600"/>
          </a:xfrm>
        </p:spPr>
        <p:txBody>
          <a:bodyPr/>
          <a:lstStyle/>
          <a:p>
            <a:pPr>
              <a:lnSpc>
                <a:spcPts val="2800"/>
              </a:lnSpc>
            </a:pPr>
            <a:r>
              <a:rPr lang="de-DE" sz="2800" dirty="0"/>
              <a:t>Anwendungsfelder unterschiedlicher Projektmanagementansätze</a:t>
            </a:r>
            <a:endParaRPr lang="de-AT" sz="2800" dirty="0"/>
          </a:p>
        </p:txBody>
      </p:sp>
      <p:sp>
        <p:nvSpPr>
          <p:cNvPr id="4" name="Foliennummernplatzhalter 3">
            <a:extLst>
              <a:ext uri="{FF2B5EF4-FFF2-40B4-BE49-F238E27FC236}">
                <a16:creationId xmlns:a16="http://schemas.microsoft.com/office/drawing/2014/main" id="{6DD8AEBD-4FC2-4300-A3F1-81F1991A4FA8}"/>
              </a:ext>
            </a:extLst>
          </p:cNvPr>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20246175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C183D7F6-B498-43B3-948B-1728B52AA6E4}">
                <adec:decorative xmlns:adec="http://schemas.microsoft.com/office/drawing/2017/decorative" val="1"/>
              </a:ext>
            </a:extLst>
          </p:cNvPr>
          <p:cNvPicPr>
            <a:picLocks noGrp="1" noChangeAspect="1"/>
          </p:cNvPicPr>
          <p:nvPr>
            <p:ph idx="1"/>
          </p:nvPr>
        </p:nvPicPr>
        <p:blipFill rotWithShape="1">
          <a:blip r:embed="rId3"/>
          <a:srcRect t="51930"/>
          <a:stretch/>
        </p:blipFill>
        <p:spPr>
          <a:xfrm>
            <a:off x="1152352" y="1636597"/>
            <a:ext cx="8064896" cy="4858842"/>
          </a:xfrm>
          <a:prstGeom prst="rect">
            <a:avLst/>
          </a:prstGeom>
        </p:spPr>
      </p:pic>
      <p:sp>
        <p:nvSpPr>
          <p:cNvPr id="2" name="Titel 1"/>
          <p:cNvSpPr>
            <a:spLocks noGrp="1"/>
          </p:cNvSpPr>
          <p:nvPr>
            <p:ph type="title"/>
          </p:nvPr>
        </p:nvSpPr>
        <p:spPr>
          <a:xfrm>
            <a:off x="864000" y="396430"/>
            <a:ext cx="6696744" cy="863600"/>
          </a:xfrm>
        </p:spPr>
        <p:txBody>
          <a:bodyPr/>
          <a:lstStyle/>
          <a:p>
            <a:r>
              <a:rPr lang="de-DE" dirty="0"/>
              <a:t>Klassisch oder agil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3615043932"/>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C183D7F6-B498-43B3-948B-1728B52AA6E4}">
                <adec:decorative xmlns:adec="http://schemas.microsoft.com/office/drawing/2017/decorative" val="1"/>
              </a:ext>
            </a:extLst>
          </p:cNvPr>
          <p:cNvPicPr>
            <a:picLocks noGrp="1" noChangeAspect="1"/>
          </p:cNvPicPr>
          <p:nvPr>
            <p:ph idx="1"/>
          </p:nvPr>
        </p:nvPicPr>
        <p:blipFill rotWithShape="1">
          <a:blip r:embed="rId3"/>
          <a:srcRect t="2782" b="49840"/>
          <a:stretch/>
        </p:blipFill>
        <p:spPr>
          <a:xfrm>
            <a:off x="1080344" y="1548061"/>
            <a:ext cx="7871533" cy="4896544"/>
          </a:xfrm>
          <a:prstGeom prst="rect">
            <a:avLst/>
          </a:prstGeom>
        </p:spPr>
      </p:pic>
      <p:sp>
        <p:nvSpPr>
          <p:cNvPr id="2" name="Titel 1"/>
          <p:cNvSpPr>
            <a:spLocks noGrp="1"/>
          </p:cNvSpPr>
          <p:nvPr>
            <p:ph type="title"/>
          </p:nvPr>
        </p:nvSpPr>
        <p:spPr/>
        <p:txBody>
          <a:bodyPr/>
          <a:lstStyle/>
          <a:p>
            <a:r>
              <a:rPr lang="de-DE" dirty="0"/>
              <a:t>Vergleich: klassisch und  agil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13</a:t>
            </a:fld>
            <a:endParaRPr lang="en-US" dirty="0"/>
          </a:p>
        </p:txBody>
      </p:sp>
    </p:spTree>
    <p:extLst>
      <p:ext uri="{BB962C8B-B14F-4D97-AF65-F5344CB8AC3E}">
        <p14:creationId xmlns:p14="http://schemas.microsoft.com/office/powerpoint/2010/main" val="380353669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a:extLst>
              <a:ext uri="{FF2B5EF4-FFF2-40B4-BE49-F238E27FC236}">
                <a16:creationId xmlns:a16="http://schemas.microsoft.com/office/drawing/2014/main" id="{78D7AE53-00A4-4D22-BE12-8095D0A85C35}"/>
              </a:ext>
              <a:ext uri="{C183D7F6-B498-43B3-948B-1728B52AA6E4}">
                <adec:decorative xmlns:adec="http://schemas.microsoft.com/office/drawing/2017/decorative" val="1"/>
              </a:ext>
            </a:extLst>
          </p:cNvPr>
          <p:cNvPicPr>
            <a:picLocks noChangeAspect="1"/>
          </p:cNvPicPr>
          <p:nvPr/>
        </p:nvPicPr>
        <p:blipFill rotWithShape="1">
          <a:blip r:embed="rId3"/>
          <a:srcRect t="50003" b="-864"/>
          <a:stretch/>
        </p:blipFill>
        <p:spPr>
          <a:xfrm>
            <a:off x="1296368" y="1908101"/>
            <a:ext cx="7386135" cy="4932437"/>
          </a:xfrm>
          <a:prstGeom prst="rect">
            <a:avLst/>
          </a:prstGeom>
        </p:spPr>
      </p:pic>
      <p:pic>
        <p:nvPicPr>
          <p:cNvPr id="9" name="Inhaltsplatzhalter 4">
            <a:extLst>
              <a:ext uri="{FF2B5EF4-FFF2-40B4-BE49-F238E27FC236}">
                <a16:creationId xmlns:a16="http://schemas.microsoft.com/office/drawing/2014/main" id="{D33BC98B-2DE0-4869-AB37-4ABDAFA4E286}"/>
              </a:ext>
              <a:ext uri="{C183D7F6-B498-43B3-948B-1728B52AA6E4}">
                <adec:decorative xmlns:adec="http://schemas.microsoft.com/office/drawing/2017/decorative" val="1"/>
              </a:ext>
            </a:extLst>
          </p:cNvPr>
          <p:cNvPicPr>
            <a:picLocks noChangeAspect="1"/>
          </p:cNvPicPr>
          <p:nvPr/>
        </p:nvPicPr>
        <p:blipFill rotWithShape="1">
          <a:blip r:embed="rId3"/>
          <a:srcRect t="2782" b="90246"/>
          <a:stretch/>
        </p:blipFill>
        <p:spPr>
          <a:xfrm>
            <a:off x="1296368" y="1223777"/>
            <a:ext cx="7386139" cy="676143"/>
          </a:xfrm>
          <a:prstGeom prst="rect">
            <a:avLst/>
          </a:prstGeom>
        </p:spPr>
      </p:pic>
      <p:sp>
        <p:nvSpPr>
          <p:cNvPr id="2" name="Titel 1"/>
          <p:cNvSpPr>
            <a:spLocks noGrp="1"/>
          </p:cNvSpPr>
          <p:nvPr>
            <p:ph type="title"/>
          </p:nvPr>
        </p:nvSpPr>
        <p:spPr/>
        <p:txBody>
          <a:bodyPr/>
          <a:lstStyle/>
          <a:p>
            <a:r>
              <a:rPr lang="de-DE" dirty="0"/>
              <a:t>Vergleich: klassisch und  agil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14</a:t>
            </a:fld>
            <a:endParaRPr lang="en-US" dirty="0"/>
          </a:p>
        </p:txBody>
      </p:sp>
    </p:spTree>
    <p:extLst>
      <p:ext uri="{BB962C8B-B14F-4D97-AF65-F5344CB8AC3E}">
        <p14:creationId xmlns:p14="http://schemas.microsoft.com/office/powerpoint/2010/main" val="428488419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C183D7F6-B498-43B3-948B-1728B52AA6E4}">
                <adec:decorative xmlns:adec="http://schemas.microsoft.com/office/drawing/2017/decorative" val="1"/>
              </a:ext>
            </a:extLst>
          </p:cNvPr>
          <p:cNvPicPr>
            <a:picLocks noChangeAspect="1"/>
          </p:cNvPicPr>
          <p:nvPr/>
        </p:nvPicPr>
        <p:blipFill rotWithShape="1">
          <a:blip r:embed="rId3"/>
          <a:srcRect t="6113"/>
          <a:stretch/>
        </p:blipFill>
        <p:spPr>
          <a:xfrm>
            <a:off x="1872432" y="1188021"/>
            <a:ext cx="6157347" cy="5688955"/>
          </a:xfrm>
          <a:prstGeom prst="rect">
            <a:avLst/>
          </a:prstGeom>
        </p:spPr>
      </p:pic>
      <p:sp>
        <p:nvSpPr>
          <p:cNvPr id="2" name="Titel 1"/>
          <p:cNvSpPr>
            <a:spLocks noGrp="1"/>
          </p:cNvSpPr>
          <p:nvPr>
            <p:ph type="title"/>
          </p:nvPr>
        </p:nvSpPr>
        <p:spPr/>
        <p:txBody>
          <a:bodyPr/>
          <a:lstStyle/>
          <a:p>
            <a:r>
              <a:rPr lang="de-DE" dirty="0"/>
              <a:t>Agile Varianten</a:t>
            </a:r>
            <a:endParaRPr lang="en-US" dirty="0"/>
          </a:p>
        </p:txBody>
      </p:sp>
      <p:sp>
        <p:nvSpPr>
          <p:cNvPr id="3" name="Foliennummernplatzhalter 2"/>
          <p:cNvSpPr>
            <a:spLocks noGrp="1"/>
          </p:cNvSpPr>
          <p:nvPr>
            <p:ph type="sldNum" sz="quarter" idx="10"/>
          </p:nvPr>
        </p:nvSpPr>
        <p:spPr/>
        <p:txBody>
          <a:bodyPr/>
          <a:lstStyle/>
          <a:p>
            <a:fld id="{0291044B-A642-4523-8418-EF5C5E3C3C1D}" type="slidenum">
              <a:rPr lang="en-US" smtClean="0"/>
              <a:pPr/>
              <a:t>15</a:t>
            </a:fld>
            <a:endParaRPr lang="en-US" dirty="0"/>
          </a:p>
        </p:txBody>
      </p:sp>
    </p:spTree>
    <p:extLst>
      <p:ext uri="{BB962C8B-B14F-4D97-AF65-F5344CB8AC3E}">
        <p14:creationId xmlns:p14="http://schemas.microsoft.com/office/powerpoint/2010/main" val="4187657240"/>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2772197"/>
            <a:ext cx="7668814" cy="3410098"/>
          </a:xfrm>
        </p:spPr>
        <p:txBody>
          <a:bodyPr/>
          <a:lstStyle/>
          <a:p>
            <a:r>
              <a:rPr lang="de-AT" sz="2500" dirty="0"/>
              <a:t>beschreibt Eingliederung ins Projekt</a:t>
            </a:r>
          </a:p>
          <a:p>
            <a:pPr>
              <a:spcBef>
                <a:spcPts val="1800"/>
              </a:spcBef>
            </a:pPr>
            <a:r>
              <a:rPr lang="de-AT" sz="2500" dirty="0"/>
              <a:t>zu definieren durch:</a:t>
            </a:r>
          </a:p>
          <a:p>
            <a:pPr lvl="1">
              <a:lnSpc>
                <a:spcPct val="100000"/>
              </a:lnSpc>
              <a:spcBef>
                <a:spcPts val="900"/>
              </a:spcBef>
            </a:pPr>
            <a:r>
              <a:rPr lang="de-AT" b="1" dirty="0">
                <a:solidFill>
                  <a:srgbClr val="C85F09"/>
                </a:solidFill>
              </a:rPr>
              <a:t>Aufgaben</a:t>
            </a:r>
            <a:r>
              <a:rPr lang="de-AT" sz="2350" dirty="0"/>
              <a:t>,</a:t>
            </a:r>
          </a:p>
          <a:p>
            <a:pPr lvl="1">
              <a:lnSpc>
                <a:spcPct val="100000"/>
              </a:lnSpc>
              <a:spcBef>
                <a:spcPts val="1100"/>
              </a:spcBef>
            </a:pPr>
            <a:r>
              <a:rPr lang="de-AT" b="1" dirty="0">
                <a:solidFill>
                  <a:srgbClr val="C85F09"/>
                </a:solidFill>
              </a:rPr>
              <a:t>Kompetenzen</a:t>
            </a:r>
            <a:r>
              <a:rPr lang="de-AT" sz="2350" dirty="0"/>
              <a:t> (im Sinne sowohl sachlicher und sozialer Fähigkeiten als auch formaler Befugnisse),</a:t>
            </a:r>
          </a:p>
          <a:p>
            <a:pPr lvl="1">
              <a:lnSpc>
                <a:spcPct val="100000"/>
              </a:lnSpc>
              <a:spcBef>
                <a:spcPts val="1100"/>
              </a:spcBef>
            </a:pPr>
            <a:r>
              <a:rPr lang="de-AT" b="1" dirty="0">
                <a:solidFill>
                  <a:srgbClr val="C85F09"/>
                </a:solidFill>
              </a:rPr>
              <a:t>Verantwortungen</a:t>
            </a:r>
            <a:r>
              <a:rPr lang="de-AT" sz="2350" dirty="0"/>
              <a:t>.</a:t>
            </a:r>
          </a:p>
          <a:p>
            <a:pPr>
              <a:spcBef>
                <a:spcPts val="1800"/>
              </a:spcBef>
            </a:pPr>
            <a:r>
              <a:rPr lang="de-AT" sz="2500" dirty="0"/>
              <a:t>Rollenbeschreibung im Detail aushandelbar</a:t>
            </a:r>
            <a:endParaRPr lang="en-US" sz="2500" dirty="0"/>
          </a:p>
        </p:txBody>
      </p:sp>
      <p:sp>
        <p:nvSpPr>
          <p:cNvPr id="5" name="Text Box 5"/>
          <p:cNvSpPr txBox="1">
            <a:spLocks noChangeArrowheads="1"/>
          </p:cNvSpPr>
          <p:nvPr/>
        </p:nvSpPr>
        <p:spPr bwMode="auto">
          <a:xfrm>
            <a:off x="1296368" y="1476053"/>
            <a:ext cx="6912768" cy="1030927"/>
          </a:xfrm>
          <a:prstGeom prst="rect">
            <a:avLst/>
          </a:prstGeom>
          <a:solidFill>
            <a:srgbClr val="C85F09"/>
          </a:solidFill>
          <a:ln w="15875">
            <a:noFill/>
          </a:ln>
        </p:spPr>
        <p:txBody>
          <a:bodyPr wrap="square" lIns="180000" tIns="108000">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1162050" indent="-1162050">
              <a:lnSpc>
                <a:spcPct val="105000"/>
              </a:lnSpc>
              <a:buNone/>
            </a:pPr>
            <a:r>
              <a:rPr lang="de-AT" sz="2800" b="1" dirty="0">
                <a:solidFill>
                  <a:schemeClr val="bg1"/>
                </a:solidFill>
                <a:effectLst>
                  <a:outerShdw blurRad="38100" dist="38100" dir="2700000" algn="tl">
                    <a:srgbClr val="000000">
                      <a:alpha val="43137"/>
                    </a:srgbClr>
                  </a:outerShdw>
                </a:effectLst>
                <a:latin typeface="+mn-lt"/>
              </a:rPr>
              <a:t>Rolle </a:t>
            </a:r>
            <a:r>
              <a:rPr lang="de-AT" sz="2700" dirty="0">
                <a:solidFill>
                  <a:schemeClr val="bg1"/>
                </a:solidFill>
                <a:effectLst>
                  <a:outerShdw blurRad="38100" dist="38100" dir="2700000" algn="tl">
                    <a:srgbClr val="000000">
                      <a:alpha val="43137"/>
                    </a:srgbClr>
                  </a:outerShdw>
                </a:effectLst>
                <a:latin typeface="+mn-lt"/>
              </a:rPr>
              <a:t> </a:t>
            </a:r>
            <a:r>
              <a:rPr lang="de-AT" sz="2700" dirty="0">
                <a:solidFill>
                  <a:schemeClr val="bg1"/>
                </a:solidFill>
                <a:latin typeface="+mn-lt"/>
              </a:rPr>
              <a:t>=	Menge von (Verhaltens-)Erwartungen an den entsprechenden (Rollen-)Träger</a:t>
            </a:r>
          </a:p>
        </p:txBody>
      </p:sp>
      <p:sp>
        <p:nvSpPr>
          <p:cNvPr id="2" name="Titel 1"/>
          <p:cNvSpPr>
            <a:spLocks noGrp="1"/>
          </p:cNvSpPr>
          <p:nvPr>
            <p:ph type="title"/>
          </p:nvPr>
        </p:nvSpPr>
        <p:spPr/>
        <p:txBody>
          <a:bodyPr/>
          <a:lstStyle/>
          <a:p>
            <a:r>
              <a:rPr lang="de-AT" dirty="0"/>
              <a:t>Rollen im Projekt</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1732288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980109"/>
            <a:ext cx="7668814" cy="4202186"/>
          </a:xfrm>
        </p:spPr>
        <p:txBody>
          <a:bodyPr/>
          <a:lstStyle/>
          <a:p>
            <a:pPr>
              <a:spcBef>
                <a:spcPts val="3600"/>
              </a:spcBef>
            </a:pPr>
            <a:r>
              <a:rPr lang="de-AT" sz="2800" dirty="0"/>
              <a:t>Projektauftraggeber</a:t>
            </a:r>
          </a:p>
          <a:p>
            <a:pPr>
              <a:spcBef>
                <a:spcPts val="3600"/>
              </a:spcBef>
            </a:pPr>
            <a:r>
              <a:rPr lang="de-AT" sz="2800" dirty="0"/>
              <a:t>Projektleiter(-manager)</a:t>
            </a:r>
          </a:p>
          <a:p>
            <a:pPr>
              <a:spcBef>
                <a:spcPts val="3600"/>
              </a:spcBef>
            </a:pPr>
            <a:r>
              <a:rPr lang="de-AT" sz="2800" dirty="0"/>
              <a:t>Projektteammitglied</a:t>
            </a:r>
          </a:p>
          <a:p>
            <a:pPr>
              <a:spcBef>
                <a:spcPts val="3600"/>
              </a:spcBef>
            </a:pPr>
            <a:r>
              <a:rPr lang="de-AT" sz="2800" dirty="0"/>
              <a:t>Projektmitarbeiter</a:t>
            </a:r>
            <a:endParaRPr lang="en-US" sz="2800" dirty="0"/>
          </a:p>
        </p:txBody>
      </p:sp>
      <p:sp>
        <p:nvSpPr>
          <p:cNvPr id="2" name="Titel 1"/>
          <p:cNvSpPr>
            <a:spLocks noGrp="1"/>
          </p:cNvSpPr>
          <p:nvPr>
            <p:ph type="title"/>
          </p:nvPr>
        </p:nvSpPr>
        <p:spPr>
          <a:xfrm>
            <a:off x="864321" y="468437"/>
            <a:ext cx="6336703" cy="863600"/>
          </a:xfrm>
        </p:spPr>
        <p:txBody>
          <a:bodyPr/>
          <a:lstStyle/>
          <a:p>
            <a:pPr>
              <a:lnSpc>
                <a:spcPts val="2800"/>
              </a:lnSpc>
            </a:pPr>
            <a:r>
              <a:rPr lang="de-AT" sz="2800" dirty="0"/>
              <a:t>Klassische projektbezogene Individualrollen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7611407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980109"/>
            <a:ext cx="7668814" cy="4202186"/>
          </a:xfrm>
        </p:spPr>
        <p:txBody>
          <a:bodyPr/>
          <a:lstStyle/>
          <a:p>
            <a:pPr>
              <a:spcBef>
                <a:spcPts val="3600"/>
              </a:spcBef>
            </a:pPr>
            <a:r>
              <a:rPr lang="de-AT" sz="2800" dirty="0"/>
              <a:t>Projektauftraggebergremium </a:t>
            </a:r>
            <a:br>
              <a:rPr lang="de-AT" sz="2800" dirty="0"/>
            </a:br>
            <a:r>
              <a:rPr lang="de-AT" dirty="0"/>
              <a:t>(Lenkungsauschuss, Steering Committee)</a:t>
            </a:r>
          </a:p>
          <a:p>
            <a:pPr>
              <a:spcBef>
                <a:spcPts val="4800"/>
              </a:spcBef>
            </a:pPr>
            <a:r>
              <a:rPr lang="de-AT" sz="2800" dirty="0"/>
              <a:t>Projekt-(kern-)team</a:t>
            </a:r>
          </a:p>
          <a:p>
            <a:pPr>
              <a:spcBef>
                <a:spcPts val="4800"/>
              </a:spcBef>
            </a:pPr>
            <a:r>
              <a:rPr lang="de-AT" sz="2800" dirty="0"/>
              <a:t>Subteam</a:t>
            </a:r>
            <a:endParaRPr lang="en-US" sz="2800" dirty="0"/>
          </a:p>
        </p:txBody>
      </p:sp>
      <p:sp>
        <p:nvSpPr>
          <p:cNvPr id="2" name="Titel 1"/>
          <p:cNvSpPr>
            <a:spLocks noGrp="1"/>
          </p:cNvSpPr>
          <p:nvPr>
            <p:ph type="title"/>
          </p:nvPr>
        </p:nvSpPr>
        <p:spPr>
          <a:xfrm>
            <a:off x="864321" y="395933"/>
            <a:ext cx="6336703" cy="863600"/>
          </a:xfrm>
        </p:spPr>
        <p:txBody>
          <a:bodyPr/>
          <a:lstStyle/>
          <a:p>
            <a:pPr>
              <a:lnSpc>
                <a:spcPts val="2800"/>
              </a:lnSpc>
            </a:pPr>
            <a:r>
              <a:rPr lang="de-AT" sz="2800" dirty="0"/>
              <a:t>Klassische projektbezogene Gruppenrollen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23299596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620069"/>
            <a:ext cx="7668814" cy="4536504"/>
          </a:xfrm>
        </p:spPr>
        <p:txBody>
          <a:bodyPr/>
          <a:lstStyle/>
          <a:p>
            <a:pPr marL="0" indent="0">
              <a:lnSpc>
                <a:spcPct val="100000"/>
              </a:lnSpc>
              <a:spcBef>
                <a:spcPts val="900"/>
              </a:spcBef>
              <a:buNone/>
            </a:pPr>
            <a:r>
              <a:rPr lang="de-AT" sz="2400" b="1" dirty="0">
                <a:solidFill>
                  <a:srgbClr val="C85F09"/>
                </a:solidFill>
              </a:rPr>
              <a:t>Aufgaben</a:t>
            </a:r>
          </a:p>
          <a:p>
            <a:pPr>
              <a:lnSpc>
                <a:spcPct val="100000"/>
              </a:lnSpc>
            </a:pPr>
            <a:r>
              <a:rPr lang="de-AT" sz="2100" dirty="0"/>
              <a:t>erteilt Projektauftrag und nimmt Projektergebnisse ab</a:t>
            </a:r>
          </a:p>
          <a:p>
            <a:pPr>
              <a:lnSpc>
                <a:spcPct val="100000"/>
              </a:lnSpc>
            </a:pPr>
            <a:r>
              <a:rPr lang="de-AT" sz="2100" dirty="0"/>
              <a:t>Ressourcenbereitstellung</a:t>
            </a:r>
          </a:p>
          <a:p>
            <a:pPr marL="0" indent="0">
              <a:lnSpc>
                <a:spcPct val="100000"/>
              </a:lnSpc>
              <a:spcBef>
                <a:spcPts val="3000"/>
              </a:spcBef>
              <a:buNone/>
            </a:pPr>
            <a:r>
              <a:rPr lang="de-AT" sz="2400" b="1" dirty="0">
                <a:solidFill>
                  <a:srgbClr val="C85F09"/>
                </a:solidFill>
              </a:rPr>
              <a:t>Kompetenzen</a:t>
            </a:r>
          </a:p>
          <a:p>
            <a:pPr>
              <a:lnSpc>
                <a:spcPct val="100000"/>
              </a:lnSpc>
              <a:spcBef>
                <a:spcPts val="600"/>
              </a:spcBef>
            </a:pPr>
            <a:r>
              <a:rPr lang="de-AT" sz="2100" dirty="0"/>
              <a:t>Anordnungsbefugnisse</a:t>
            </a:r>
          </a:p>
          <a:p>
            <a:pPr>
              <a:lnSpc>
                <a:spcPct val="100000"/>
              </a:lnSpc>
              <a:spcBef>
                <a:spcPts val="900"/>
              </a:spcBef>
            </a:pPr>
            <a:r>
              <a:rPr lang="de-AT" sz="2100" dirty="0"/>
              <a:t>Verfügungsberechtigung über Ressourcen</a:t>
            </a:r>
          </a:p>
          <a:p>
            <a:pPr>
              <a:lnSpc>
                <a:spcPct val="100000"/>
              </a:lnSpc>
              <a:spcBef>
                <a:spcPts val="900"/>
              </a:spcBef>
            </a:pPr>
            <a:r>
              <a:rPr lang="de-AT" sz="2100" dirty="0"/>
              <a:t>Recht auf Information</a:t>
            </a:r>
          </a:p>
          <a:p>
            <a:pPr marL="0" indent="0">
              <a:lnSpc>
                <a:spcPct val="100000"/>
              </a:lnSpc>
              <a:spcBef>
                <a:spcPts val="3000"/>
              </a:spcBef>
              <a:buNone/>
            </a:pPr>
            <a:r>
              <a:rPr lang="de-AT" sz="2400" b="1" dirty="0">
                <a:solidFill>
                  <a:srgbClr val="C85F09"/>
                </a:solidFill>
              </a:rPr>
              <a:t>Verantwortung</a:t>
            </a:r>
          </a:p>
          <a:p>
            <a:pPr>
              <a:lnSpc>
                <a:spcPct val="100000"/>
              </a:lnSpc>
              <a:spcBef>
                <a:spcPts val="600"/>
              </a:spcBef>
            </a:pPr>
            <a:r>
              <a:rPr lang="de-AT" sz="2100" dirty="0"/>
              <a:t>strategische Verantwortung für Projekterfolg</a:t>
            </a:r>
            <a:endParaRPr lang="en-US" sz="2100" dirty="0"/>
          </a:p>
        </p:txBody>
      </p:sp>
      <p:sp>
        <p:nvSpPr>
          <p:cNvPr id="2" name="Titel 1"/>
          <p:cNvSpPr>
            <a:spLocks noGrp="1"/>
          </p:cNvSpPr>
          <p:nvPr>
            <p:ph type="title"/>
          </p:nvPr>
        </p:nvSpPr>
        <p:spPr/>
        <p:txBody>
          <a:bodyPr/>
          <a:lstStyle/>
          <a:p>
            <a:r>
              <a:rPr lang="de-AT" dirty="0"/>
              <a:t>Rolle des Projektauftraggebers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36250264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42" y="1398660"/>
            <a:ext cx="977007" cy="1121023"/>
          </a:xfrm>
          <a:prstGeom prst="rect">
            <a:avLst/>
          </a:prstGeom>
        </p:spPr>
      </p:pic>
      <p:sp>
        <p:nvSpPr>
          <p:cNvPr id="3" name="Inhaltsplatzhalter 2"/>
          <p:cNvSpPr>
            <a:spLocks noGrp="1"/>
          </p:cNvSpPr>
          <p:nvPr>
            <p:ph idx="1"/>
          </p:nvPr>
        </p:nvSpPr>
        <p:spPr>
          <a:xfrm>
            <a:off x="2592513" y="2519683"/>
            <a:ext cx="7668814" cy="3852914"/>
          </a:xfrm>
        </p:spPr>
        <p:txBody>
          <a:bodyPr/>
          <a:lstStyle/>
          <a:p>
            <a:pPr>
              <a:spcBef>
                <a:spcPts val="2400"/>
              </a:spcBef>
            </a:pPr>
            <a:r>
              <a:rPr lang="de-AT" sz="2700" dirty="0"/>
              <a:t>Projektorganisationsformen </a:t>
            </a:r>
          </a:p>
          <a:p>
            <a:pPr>
              <a:spcBef>
                <a:spcPts val="3600"/>
              </a:spcBef>
            </a:pPr>
            <a:r>
              <a:rPr lang="de-AT" sz="2700" dirty="0"/>
              <a:t>Rollen im Projekt</a:t>
            </a:r>
          </a:p>
          <a:p>
            <a:pPr>
              <a:spcBef>
                <a:spcPts val="3600"/>
              </a:spcBef>
            </a:pPr>
            <a:r>
              <a:rPr lang="de-AT" sz="2700" dirty="0"/>
              <a:t>Teambildung</a:t>
            </a:r>
            <a:endParaRPr lang="en-US" sz="2700" dirty="0"/>
          </a:p>
        </p:txBody>
      </p:sp>
      <p:sp>
        <p:nvSpPr>
          <p:cNvPr id="2" name="Titel 1"/>
          <p:cNvSpPr>
            <a:spLocks noGrp="1"/>
          </p:cNvSpPr>
          <p:nvPr>
            <p:ph type="title"/>
          </p:nvPr>
        </p:nvSpPr>
        <p:spPr/>
        <p:txBody>
          <a:bodyPr/>
          <a:lstStyle/>
          <a:p>
            <a:r>
              <a:rPr lang="de-AT" dirty="0"/>
              <a:t>Übersicht – Projektorganisation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332037"/>
            <a:ext cx="7848871" cy="4634235"/>
          </a:xfrm>
        </p:spPr>
        <p:txBody>
          <a:bodyPr/>
          <a:lstStyle/>
          <a:p>
            <a:pPr marL="0" indent="0">
              <a:lnSpc>
                <a:spcPct val="100000"/>
              </a:lnSpc>
              <a:spcBef>
                <a:spcPts val="600"/>
              </a:spcBef>
              <a:buNone/>
            </a:pPr>
            <a:r>
              <a:rPr lang="de-AT" sz="2400" b="1" dirty="0">
                <a:solidFill>
                  <a:srgbClr val="C85F09"/>
                </a:solidFill>
              </a:rPr>
              <a:t>Aufgaben</a:t>
            </a:r>
          </a:p>
          <a:p>
            <a:pPr>
              <a:lnSpc>
                <a:spcPct val="100000"/>
              </a:lnSpc>
              <a:spcBef>
                <a:spcPts val="600"/>
              </a:spcBef>
            </a:pPr>
            <a:r>
              <a:rPr lang="de-AT" sz="2100" dirty="0"/>
              <a:t>Planung, Koordination und Steuerung des Projektes</a:t>
            </a:r>
          </a:p>
          <a:p>
            <a:pPr>
              <a:lnSpc>
                <a:spcPct val="100000"/>
              </a:lnSpc>
              <a:spcBef>
                <a:spcPts val="600"/>
              </a:spcBef>
            </a:pPr>
            <a:r>
              <a:rPr lang="de-AT" sz="2100" dirty="0"/>
              <a:t>Teamzusammenstellung</a:t>
            </a:r>
          </a:p>
          <a:p>
            <a:pPr marL="0" indent="0">
              <a:lnSpc>
                <a:spcPct val="100000"/>
              </a:lnSpc>
              <a:spcBef>
                <a:spcPts val="2200"/>
              </a:spcBef>
              <a:buNone/>
            </a:pPr>
            <a:r>
              <a:rPr lang="de-AT" sz="2400" b="1" dirty="0">
                <a:solidFill>
                  <a:srgbClr val="C85F09"/>
                </a:solidFill>
              </a:rPr>
              <a:t>Kompetenzen</a:t>
            </a:r>
          </a:p>
          <a:p>
            <a:pPr>
              <a:lnSpc>
                <a:spcPct val="100000"/>
              </a:lnSpc>
              <a:spcBef>
                <a:spcPts val="600"/>
              </a:spcBef>
            </a:pPr>
            <a:r>
              <a:rPr lang="de-AT" sz="2100" dirty="0"/>
              <a:t>Auswahl der Mitarbeiter</a:t>
            </a:r>
          </a:p>
          <a:p>
            <a:pPr>
              <a:lnSpc>
                <a:spcPct val="100000"/>
              </a:lnSpc>
              <a:spcBef>
                <a:spcPts val="600"/>
              </a:spcBef>
            </a:pPr>
            <a:r>
              <a:rPr lang="de-AT" sz="2100" dirty="0"/>
              <a:t>Anordnungs- und Delegationsbefugnisse</a:t>
            </a:r>
          </a:p>
          <a:p>
            <a:pPr>
              <a:lnSpc>
                <a:spcPct val="100000"/>
              </a:lnSpc>
              <a:spcBef>
                <a:spcPts val="600"/>
              </a:spcBef>
            </a:pPr>
            <a:r>
              <a:rPr lang="de-AT" sz="2100" dirty="0"/>
              <a:t>Mandat für Verhandlungen mit Stakeholdern</a:t>
            </a:r>
          </a:p>
          <a:p>
            <a:pPr>
              <a:lnSpc>
                <a:spcPct val="100000"/>
              </a:lnSpc>
              <a:spcBef>
                <a:spcPts val="600"/>
              </a:spcBef>
            </a:pPr>
            <a:r>
              <a:rPr lang="de-AT" sz="2100" dirty="0"/>
              <a:t>Entscheidungs- und Informationsrechte</a:t>
            </a:r>
          </a:p>
          <a:p>
            <a:pPr marL="0" indent="0">
              <a:lnSpc>
                <a:spcPct val="100000"/>
              </a:lnSpc>
              <a:spcBef>
                <a:spcPts val="2200"/>
              </a:spcBef>
              <a:buNone/>
            </a:pPr>
            <a:r>
              <a:rPr lang="de-AT" sz="2400" b="1" dirty="0">
                <a:solidFill>
                  <a:srgbClr val="C85F09"/>
                </a:solidFill>
              </a:rPr>
              <a:t>Verantwortung</a:t>
            </a:r>
          </a:p>
          <a:p>
            <a:pPr>
              <a:lnSpc>
                <a:spcPct val="100000"/>
              </a:lnSpc>
              <a:spcBef>
                <a:spcPts val="600"/>
              </a:spcBef>
            </a:pPr>
            <a:r>
              <a:rPr lang="de-AT" sz="2100" dirty="0"/>
              <a:t>operative Verantwortung für das Projekt</a:t>
            </a:r>
          </a:p>
          <a:p>
            <a:pPr>
              <a:lnSpc>
                <a:spcPct val="100000"/>
              </a:lnSpc>
              <a:spcBef>
                <a:spcPts val="800"/>
              </a:spcBef>
            </a:pPr>
            <a:r>
              <a:rPr lang="de-AT" sz="2100" dirty="0"/>
              <a:t>persönliches Einstehen für Unterlassungen, Handlungen, Entscheidungen betreffend Projektinhalte, -termine und -ressourcen</a:t>
            </a:r>
            <a:endParaRPr lang="en-US" sz="2100" dirty="0"/>
          </a:p>
        </p:txBody>
      </p:sp>
      <p:sp>
        <p:nvSpPr>
          <p:cNvPr id="2" name="Titel 1"/>
          <p:cNvSpPr>
            <a:spLocks noGrp="1"/>
          </p:cNvSpPr>
          <p:nvPr>
            <p:ph type="title"/>
          </p:nvPr>
        </p:nvSpPr>
        <p:spPr/>
        <p:txBody>
          <a:bodyPr/>
          <a:lstStyle/>
          <a:p>
            <a:r>
              <a:rPr lang="de-AT" dirty="0"/>
              <a:t>Rolle des Projektleiters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1587136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450330"/>
            <a:ext cx="7632848" cy="4634235"/>
          </a:xfrm>
        </p:spPr>
        <p:txBody>
          <a:bodyPr/>
          <a:lstStyle/>
          <a:p>
            <a:pPr marL="0" indent="0">
              <a:lnSpc>
                <a:spcPct val="100000"/>
              </a:lnSpc>
              <a:spcBef>
                <a:spcPts val="600"/>
              </a:spcBef>
              <a:buNone/>
            </a:pPr>
            <a:r>
              <a:rPr lang="de-AT" sz="2400" b="1" dirty="0">
                <a:solidFill>
                  <a:srgbClr val="C85F09"/>
                </a:solidFill>
              </a:rPr>
              <a:t>Aufgaben</a:t>
            </a:r>
          </a:p>
          <a:p>
            <a:pPr>
              <a:lnSpc>
                <a:spcPct val="100000"/>
              </a:lnSpc>
              <a:spcBef>
                <a:spcPts val="800"/>
              </a:spcBef>
            </a:pPr>
            <a:r>
              <a:rPr lang="de-AT" sz="2100" dirty="0"/>
              <a:t>Mitarbeit bei Projektplanung</a:t>
            </a:r>
          </a:p>
          <a:p>
            <a:pPr>
              <a:lnSpc>
                <a:spcPct val="100000"/>
              </a:lnSpc>
              <a:spcBef>
                <a:spcPts val="800"/>
              </a:spcBef>
            </a:pPr>
            <a:r>
              <a:rPr lang="de-AT" sz="2100" dirty="0"/>
              <a:t>eigenverantwortliche, fristgerechte Durchführung vereinbarter Arbeiten mit den vereinbarten Mitteln</a:t>
            </a:r>
          </a:p>
          <a:p>
            <a:pPr>
              <a:lnSpc>
                <a:spcPct val="100000"/>
              </a:lnSpc>
              <a:spcBef>
                <a:spcPts val="800"/>
              </a:spcBef>
            </a:pPr>
            <a:r>
              <a:rPr lang="de-AT" sz="2100" dirty="0"/>
              <a:t>Beteiligung an der internen Kommunikation und Dokumentation</a:t>
            </a:r>
          </a:p>
          <a:p>
            <a:pPr marL="0" indent="0">
              <a:lnSpc>
                <a:spcPct val="100000"/>
              </a:lnSpc>
              <a:spcBef>
                <a:spcPts val="2400"/>
              </a:spcBef>
              <a:buNone/>
            </a:pPr>
            <a:r>
              <a:rPr lang="de-AT" sz="2400" b="1" dirty="0">
                <a:solidFill>
                  <a:srgbClr val="C85F09"/>
                </a:solidFill>
              </a:rPr>
              <a:t>Kompetenzen</a:t>
            </a:r>
          </a:p>
          <a:p>
            <a:pPr>
              <a:lnSpc>
                <a:spcPct val="100000"/>
              </a:lnSpc>
              <a:spcBef>
                <a:spcPts val="800"/>
              </a:spcBef>
            </a:pPr>
            <a:r>
              <a:rPr lang="de-AT" sz="2100" dirty="0"/>
              <a:t>Zugriffsrecht auf Information</a:t>
            </a:r>
          </a:p>
          <a:p>
            <a:pPr>
              <a:lnSpc>
                <a:spcPct val="100000"/>
              </a:lnSpc>
              <a:spcBef>
                <a:spcPts val="800"/>
              </a:spcBef>
            </a:pPr>
            <a:r>
              <a:rPr lang="de-AT" sz="2100" dirty="0"/>
              <a:t>Einforderung von Entscheidungen und Ressourcen beim Projektleiter</a:t>
            </a:r>
          </a:p>
          <a:p>
            <a:pPr>
              <a:lnSpc>
                <a:spcPct val="100000"/>
              </a:lnSpc>
              <a:spcBef>
                <a:spcPts val="800"/>
              </a:spcBef>
            </a:pPr>
            <a:r>
              <a:rPr lang="de-AT" sz="2100" dirty="0"/>
              <a:t>Führung von Subteam</a:t>
            </a:r>
          </a:p>
          <a:p>
            <a:pPr marL="0" indent="0">
              <a:lnSpc>
                <a:spcPct val="100000"/>
              </a:lnSpc>
              <a:spcBef>
                <a:spcPts val="2400"/>
              </a:spcBef>
              <a:buNone/>
            </a:pPr>
            <a:r>
              <a:rPr lang="de-AT" sz="2400" b="1" dirty="0">
                <a:solidFill>
                  <a:srgbClr val="C85F09"/>
                </a:solidFill>
              </a:rPr>
              <a:t>Verantwortung</a:t>
            </a:r>
          </a:p>
          <a:p>
            <a:pPr>
              <a:lnSpc>
                <a:spcPct val="100000"/>
              </a:lnSpc>
              <a:spcBef>
                <a:spcPts val="800"/>
              </a:spcBef>
            </a:pPr>
            <a:r>
              <a:rPr lang="de-AT" sz="2100" dirty="0"/>
              <a:t>Arbeitspaketverantwortung</a:t>
            </a:r>
            <a:endParaRPr lang="en-US" sz="2100" dirty="0"/>
          </a:p>
        </p:txBody>
      </p:sp>
      <p:sp>
        <p:nvSpPr>
          <p:cNvPr id="2" name="Titel 1"/>
          <p:cNvSpPr>
            <a:spLocks noGrp="1"/>
          </p:cNvSpPr>
          <p:nvPr>
            <p:ph type="title"/>
          </p:nvPr>
        </p:nvSpPr>
        <p:spPr/>
        <p:txBody>
          <a:bodyPr/>
          <a:lstStyle/>
          <a:p>
            <a:r>
              <a:rPr lang="de-AT" dirty="0"/>
              <a:t>Rolle des Projektteammitglieds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21</a:t>
            </a:fld>
            <a:endParaRPr lang="en-US" dirty="0"/>
          </a:p>
        </p:txBody>
      </p:sp>
    </p:spTree>
    <p:extLst>
      <p:ext uri="{BB962C8B-B14F-4D97-AF65-F5344CB8AC3E}">
        <p14:creationId xmlns:p14="http://schemas.microsoft.com/office/powerpoint/2010/main" val="12923088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836093"/>
            <a:ext cx="7632847" cy="4392488"/>
          </a:xfrm>
        </p:spPr>
        <p:txBody>
          <a:bodyPr/>
          <a:lstStyle/>
          <a:p>
            <a:pPr marL="0" indent="0">
              <a:lnSpc>
                <a:spcPct val="114000"/>
              </a:lnSpc>
              <a:spcBef>
                <a:spcPts val="600"/>
              </a:spcBef>
              <a:buNone/>
            </a:pPr>
            <a:r>
              <a:rPr lang="de-AT" sz="2400" b="1" dirty="0">
                <a:solidFill>
                  <a:srgbClr val="C85F09"/>
                </a:solidFill>
              </a:rPr>
              <a:t>Aufgaben</a:t>
            </a:r>
          </a:p>
          <a:p>
            <a:pPr>
              <a:lnSpc>
                <a:spcPct val="114000"/>
              </a:lnSpc>
              <a:spcBef>
                <a:spcPts val="800"/>
              </a:spcBef>
            </a:pPr>
            <a:r>
              <a:rPr lang="de-AT" sz="2100" dirty="0"/>
              <a:t>Erbringung partieller und spezieller Arbeitsleistungen </a:t>
            </a:r>
            <a:br>
              <a:rPr lang="de-AT" sz="2100" dirty="0"/>
            </a:br>
            <a:r>
              <a:rPr lang="de-AT" sz="2100" dirty="0"/>
              <a:t>unter lediglich vorübergehender Einbindung in das Projekt </a:t>
            </a:r>
            <a:br>
              <a:rPr lang="de-AT" sz="2100" dirty="0"/>
            </a:br>
            <a:r>
              <a:rPr lang="de-AT" sz="2100" dirty="0"/>
              <a:t>(nicht die gesamte Laufzeit involviert)</a:t>
            </a:r>
          </a:p>
          <a:p>
            <a:pPr marL="0" indent="0">
              <a:lnSpc>
                <a:spcPct val="114000"/>
              </a:lnSpc>
              <a:spcBef>
                <a:spcPts val="2400"/>
              </a:spcBef>
              <a:buNone/>
            </a:pPr>
            <a:r>
              <a:rPr lang="de-AT" sz="2400" b="1" dirty="0">
                <a:solidFill>
                  <a:srgbClr val="C85F09"/>
                </a:solidFill>
              </a:rPr>
              <a:t>Kompetenzen</a:t>
            </a:r>
          </a:p>
          <a:p>
            <a:pPr>
              <a:lnSpc>
                <a:spcPct val="114000"/>
              </a:lnSpc>
              <a:spcBef>
                <a:spcPts val="800"/>
              </a:spcBef>
            </a:pPr>
            <a:r>
              <a:rPr lang="de-AT" sz="2100" dirty="0"/>
              <a:t>Zugriff auf zur Arbeitserledigung benötigte Inputs </a:t>
            </a:r>
          </a:p>
          <a:p>
            <a:pPr marL="0" indent="0">
              <a:lnSpc>
                <a:spcPct val="114000"/>
              </a:lnSpc>
              <a:spcBef>
                <a:spcPts val="2400"/>
              </a:spcBef>
              <a:buNone/>
            </a:pPr>
            <a:r>
              <a:rPr lang="de-AT" sz="2400" b="1" dirty="0">
                <a:solidFill>
                  <a:srgbClr val="C85F09"/>
                </a:solidFill>
              </a:rPr>
              <a:t>Verantwortung</a:t>
            </a:r>
          </a:p>
          <a:p>
            <a:pPr>
              <a:lnSpc>
                <a:spcPct val="114000"/>
              </a:lnSpc>
              <a:spcBef>
                <a:spcPts val="800"/>
              </a:spcBef>
            </a:pPr>
            <a:r>
              <a:rPr lang="de-AT" sz="2100" dirty="0"/>
              <a:t>als Zuarbeiter für Ausführung einzelner aufgetragener Tätigkeiten</a:t>
            </a:r>
            <a:endParaRPr lang="en-US" sz="2100" dirty="0"/>
          </a:p>
        </p:txBody>
      </p:sp>
      <p:sp>
        <p:nvSpPr>
          <p:cNvPr id="2" name="Titel 1"/>
          <p:cNvSpPr>
            <a:spLocks noGrp="1"/>
          </p:cNvSpPr>
          <p:nvPr>
            <p:ph type="title"/>
          </p:nvPr>
        </p:nvSpPr>
        <p:spPr/>
        <p:txBody>
          <a:bodyPr/>
          <a:lstStyle/>
          <a:p>
            <a:r>
              <a:rPr lang="de-AT" dirty="0"/>
              <a:t>Rolle des Projektmitarbeiters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19154940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836093"/>
            <a:ext cx="7668814" cy="4274194"/>
          </a:xfrm>
        </p:spPr>
        <p:txBody>
          <a:bodyPr/>
          <a:lstStyle/>
          <a:p>
            <a:pPr>
              <a:spcBef>
                <a:spcPts val="3000"/>
              </a:spcBef>
            </a:pPr>
            <a:r>
              <a:rPr lang="de-AT" sz="2400" dirty="0"/>
              <a:t>Prüfen und Entscheiden von Projektaufträgen</a:t>
            </a:r>
          </a:p>
          <a:p>
            <a:pPr>
              <a:spcBef>
                <a:spcPts val="3600"/>
              </a:spcBef>
            </a:pPr>
            <a:r>
              <a:rPr lang="de-AT" sz="2400" dirty="0"/>
              <a:t>Verteilung von Ressourcen und Budgets</a:t>
            </a:r>
          </a:p>
          <a:p>
            <a:pPr>
              <a:spcBef>
                <a:spcPts val="3600"/>
              </a:spcBef>
            </a:pPr>
            <a:r>
              <a:rPr lang="de-AT" sz="2400" dirty="0"/>
              <a:t>Prüfen und Genehmigen gravierender Projektänderungen</a:t>
            </a:r>
          </a:p>
          <a:p>
            <a:pPr>
              <a:spcBef>
                <a:spcPts val="3600"/>
              </a:spcBef>
            </a:pPr>
            <a:r>
              <a:rPr lang="de-AT" sz="2400" dirty="0"/>
              <a:t>Koordination des gesamten Projektportfolios</a:t>
            </a:r>
          </a:p>
          <a:p>
            <a:pPr>
              <a:spcBef>
                <a:spcPts val="3600"/>
              </a:spcBef>
            </a:pPr>
            <a:r>
              <a:rPr lang="de-AT" sz="2400" dirty="0"/>
              <a:t>Abnahme von Projektberichten</a:t>
            </a:r>
            <a:endParaRPr lang="en-US" sz="2400" dirty="0"/>
          </a:p>
        </p:txBody>
      </p:sp>
      <p:sp>
        <p:nvSpPr>
          <p:cNvPr id="2" name="Titel 1"/>
          <p:cNvSpPr>
            <a:spLocks noGrp="1"/>
          </p:cNvSpPr>
          <p:nvPr>
            <p:ph type="title"/>
          </p:nvPr>
        </p:nvSpPr>
        <p:spPr/>
        <p:txBody>
          <a:bodyPr/>
          <a:lstStyle/>
          <a:p>
            <a:r>
              <a:rPr lang="de-AT" dirty="0"/>
              <a:t>Rolle des Lenkungsausschusses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23</a:t>
            </a:fld>
            <a:endParaRPr lang="en-US" dirty="0"/>
          </a:p>
        </p:txBody>
      </p:sp>
    </p:spTree>
    <p:extLst>
      <p:ext uri="{BB962C8B-B14F-4D97-AF65-F5344CB8AC3E}">
        <p14:creationId xmlns:p14="http://schemas.microsoft.com/office/powerpoint/2010/main" val="34173424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2052118"/>
            <a:ext cx="7488831" cy="4058170"/>
          </a:xfrm>
        </p:spPr>
        <p:txBody>
          <a:bodyPr/>
          <a:lstStyle/>
          <a:p>
            <a:pPr>
              <a:lnSpc>
                <a:spcPct val="130000"/>
              </a:lnSpc>
              <a:spcBef>
                <a:spcPts val="4800"/>
              </a:spcBef>
            </a:pPr>
            <a:r>
              <a:rPr lang="de-AT" sz="2400" dirty="0"/>
              <a:t>Ausarbeiten eines Projektvorschlages/-antrages</a:t>
            </a:r>
          </a:p>
          <a:p>
            <a:pPr>
              <a:lnSpc>
                <a:spcPct val="130000"/>
              </a:lnSpc>
              <a:spcBef>
                <a:spcPts val="4800"/>
              </a:spcBef>
            </a:pPr>
            <a:r>
              <a:rPr lang="de-AT" sz="2400" dirty="0"/>
              <a:t>detaillierte Projektplanung  </a:t>
            </a:r>
          </a:p>
          <a:p>
            <a:pPr>
              <a:lnSpc>
                <a:spcPct val="130000"/>
              </a:lnSpc>
              <a:spcBef>
                <a:spcPts val="4800"/>
              </a:spcBef>
            </a:pPr>
            <a:r>
              <a:rPr lang="de-AT" sz="2400" dirty="0"/>
              <a:t>gemeinsame, arbeitsteilige Erfüllung der im Projektauftrag vereinbarten Ziele gemäß approbierten Plänen</a:t>
            </a:r>
            <a:endParaRPr lang="en-US" sz="2400" dirty="0"/>
          </a:p>
        </p:txBody>
      </p:sp>
      <p:sp>
        <p:nvSpPr>
          <p:cNvPr id="2" name="Titel 1"/>
          <p:cNvSpPr>
            <a:spLocks noGrp="1"/>
          </p:cNvSpPr>
          <p:nvPr>
            <p:ph type="title"/>
          </p:nvPr>
        </p:nvSpPr>
        <p:spPr/>
        <p:txBody>
          <a:bodyPr/>
          <a:lstStyle/>
          <a:p>
            <a:r>
              <a:rPr lang="de-AT" dirty="0"/>
              <a:t>Rolle des Projekt-(kern-)teams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3138855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377" y="1709384"/>
            <a:ext cx="7272807" cy="4879237"/>
          </a:xfrm>
          <a:prstGeom prst="rect">
            <a:avLst/>
          </a:prstGeom>
        </p:spPr>
      </p:pic>
      <p:sp>
        <p:nvSpPr>
          <p:cNvPr id="2" name="Titel 1"/>
          <p:cNvSpPr>
            <a:spLocks noGrp="1"/>
          </p:cNvSpPr>
          <p:nvPr>
            <p:ph type="title"/>
          </p:nvPr>
        </p:nvSpPr>
        <p:spPr/>
        <p:txBody>
          <a:bodyPr/>
          <a:lstStyle/>
          <a:p>
            <a:pPr>
              <a:lnSpc>
                <a:spcPts val="2800"/>
              </a:lnSpc>
            </a:pPr>
            <a:r>
              <a:rPr lang="de-AT" sz="2800" dirty="0"/>
              <a:t>Gestufte Projektteamstrukturen zur Bearbeitung größerer Projekte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73606298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winkliges Dreieck 25">
            <a:extLst>
              <a:ext uri="{C183D7F6-B498-43B3-948B-1728B52AA6E4}">
                <adec:decorative xmlns:adec="http://schemas.microsoft.com/office/drawing/2017/decorative" val="1"/>
              </a:ext>
            </a:extLst>
          </p:cNvPr>
          <p:cNvSpPr>
            <a:spLocks noChangeArrowheads="1"/>
          </p:cNvSpPr>
          <p:nvPr/>
        </p:nvSpPr>
        <p:spPr bwMode="auto">
          <a:xfrm>
            <a:off x="1177821" y="2794963"/>
            <a:ext cx="7640404" cy="2019776"/>
          </a:xfrm>
          <a:prstGeom prst="rtTriangle">
            <a:avLst/>
          </a:prstGeom>
          <a:solidFill>
            <a:srgbClr val="783A0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6" name="Rechtwinkliges Dreieck 24">
            <a:extLst>
              <a:ext uri="{C183D7F6-B498-43B3-948B-1728B52AA6E4}">
                <adec:decorative xmlns:adec="http://schemas.microsoft.com/office/drawing/2017/decorative" val="1"/>
              </a:ext>
            </a:extLst>
          </p:cNvPr>
          <p:cNvSpPr>
            <a:spLocks noChangeArrowheads="1"/>
          </p:cNvSpPr>
          <p:nvPr/>
        </p:nvSpPr>
        <p:spPr bwMode="auto">
          <a:xfrm rot="10800000">
            <a:off x="1251271" y="2666607"/>
            <a:ext cx="7640405" cy="1976184"/>
          </a:xfrm>
          <a:prstGeom prst="rtTriangle">
            <a:avLst/>
          </a:prstGeom>
          <a:solidFill>
            <a:srgbClr val="C85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8" name="Textfeld 1">
            <a:extLst>
              <a:ext uri="{C183D7F6-B498-43B3-948B-1728B52AA6E4}">
                <adec:decorative xmlns:adec="http://schemas.microsoft.com/office/drawing/2017/decorative" val="0"/>
              </a:ext>
            </a:extLst>
          </p:cNvPr>
          <p:cNvSpPr txBox="1">
            <a:spLocks noChangeArrowheads="1"/>
          </p:cNvSpPr>
          <p:nvPr/>
        </p:nvSpPr>
        <p:spPr bwMode="auto">
          <a:xfrm>
            <a:off x="7187949" y="3000995"/>
            <a:ext cx="15143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de-AT" altLang="en-US" sz="1800" dirty="0">
                <a:solidFill>
                  <a:schemeClr val="bg1"/>
                </a:solidFill>
                <a:latin typeface="Arial Black" pitchFamily="34" charset="0"/>
              </a:rPr>
              <a:t>technisch-</a:t>
            </a:r>
          </a:p>
          <a:p>
            <a:pPr algn="r" eaLnBrk="1" hangingPunct="1"/>
            <a:r>
              <a:rPr lang="de-AT" altLang="en-US" sz="1800" dirty="0">
                <a:solidFill>
                  <a:schemeClr val="bg1"/>
                </a:solidFill>
                <a:latin typeface="Arial Black" pitchFamily="34" charset="0"/>
              </a:rPr>
              <a:t>inhaltliche</a:t>
            </a:r>
          </a:p>
          <a:p>
            <a:pPr algn="r" eaLnBrk="1" hangingPunct="1"/>
            <a:r>
              <a:rPr lang="de-AT" altLang="en-US" sz="1800" dirty="0">
                <a:solidFill>
                  <a:schemeClr val="bg1"/>
                </a:solidFill>
                <a:latin typeface="Arial Black" pitchFamily="34" charset="0"/>
              </a:rPr>
              <a:t>Aufgaben</a:t>
            </a:r>
            <a:endParaRPr lang="en-US" altLang="en-US" sz="1800" dirty="0">
              <a:solidFill>
                <a:schemeClr val="bg1"/>
              </a:solidFill>
              <a:latin typeface="Arial Black" pitchFamily="34" charset="0"/>
            </a:endParaRPr>
          </a:p>
        </p:txBody>
      </p:sp>
      <p:sp>
        <p:nvSpPr>
          <p:cNvPr id="9" name="Textfeld 27">
            <a:extLst>
              <a:ext uri="{C183D7F6-B498-43B3-948B-1728B52AA6E4}">
                <adec:decorative xmlns:adec="http://schemas.microsoft.com/office/drawing/2017/decorative" val="0"/>
              </a:ext>
            </a:extLst>
          </p:cNvPr>
          <p:cNvSpPr txBox="1">
            <a:spLocks noChangeArrowheads="1"/>
          </p:cNvSpPr>
          <p:nvPr/>
        </p:nvSpPr>
        <p:spPr bwMode="auto">
          <a:xfrm>
            <a:off x="1367159" y="3492277"/>
            <a:ext cx="15298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AT" altLang="en-US" sz="1800" dirty="0">
                <a:solidFill>
                  <a:schemeClr val="bg1"/>
                </a:solidFill>
                <a:latin typeface="Arial Black" pitchFamily="34" charset="0"/>
              </a:rPr>
              <a:t>prozess-</a:t>
            </a:r>
            <a:br>
              <a:rPr lang="de-AT" altLang="en-US" sz="1800" dirty="0">
                <a:solidFill>
                  <a:schemeClr val="bg1"/>
                </a:solidFill>
                <a:latin typeface="Arial Black" pitchFamily="34" charset="0"/>
              </a:rPr>
            </a:br>
            <a:r>
              <a:rPr lang="de-AT" altLang="en-US" sz="1800" dirty="0">
                <a:solidFill>
                  <a:schemeClr val="bg1"/>
                </a:solidFill>
                <a:latin typeface="Arial Black" pitchFamily="34" charset="0"/>
              </a:rPr>
              <a:t>orientierte</a:t>
            </a:r>
            <a:br>
              <a:rPr lang="de-AT" altLang="en-US" sz="1800" dirty="0">
                <a:solidFill>
                  <a:schemeClr val="bg1"/>
                </a:solidFill>
                <a:latin typeface="Arial Black" pitchFamily="34" charset="0"/>
              </a:rPr>
            </a:br>
            <a:r>
              <a:rPr lang="de-AT" altLang="en-US" sz="1800" dirty="0">
                <a:solidFill>
                  <a:schemeClr val="bg1"/>
                </a:solidFill>
                <a:latin typeface="Arial Black" pitchFamily="34" charset="0"/>
              </a:rPr>
              <a:t>Aufgaben</a:t>
            </a:r>
            <a:endParaRPr lang="en-US" altLang="en-US" sz="1800" dirty="0">
              <a:solidFill>
                <a:schemeClr val="bg1"/>
              </a:solidFill>
              <a:latin typeface="Arial Black" pitchFamily="34" charset="0"/>
            </a:endParaRPr>
          </a:p>
        </p:txBody>
      </p:sp>
      <p:sp>
        <p:nvSpPr>
          <p:cNvPr id="10" name="Textfeld 28">
            <a:extLst>
              <a:ext uri="{C183D7F6-B498-43B3-948B-1728B52AA6E4}">
                <adec:decorative xmlns:adec="http://schemas.microsoft.com/office/drawing/2017/decorative" val="1"/>
              </a:ext>
            </a:extLst>
          </p:cNvPr>
          <p:cNvSpPr txBox="1">
            <a:spLocks noChangeArrowheads="1"/>
          </p:cNvSpPr>
          <p:nvPr/>
        </p:nvSpPr>
        <p:spPr bwMode="auto">
          <a:xfrm>
            <a:off x="4772309" y="2268142"/>
            <a:ext cx="4156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de-AT" altLang="en-US" sz="1600" b="1" dirty="0">
                <a:latin typeface="Arial Narrow" pitchFamily="34" charset="0"/>
              </a:rPr>
              <a:t>Projektteammitglied/Arbeitspaketverantwortlicher</a:t>
            </a:r>
            <a:endParaRPr lang="en-US" altLang="en-US" sz="1600" b="1" dirty="0">
              <a:latin typeface="Arial Narrow" pitchFamily="34" charset="0"/>
            </a:endParaRPr>
          </a:p>
        </p:txBody>
      </p:sp>
      <p:sp>
        <p:nvSpPr>
          <p:cNvPr id="11" name="Textfeld 29">
            <a:extLst>
              <a:ext uri="{C183D7F6-B498-43B3-948B-1728B52AA6E4}">
                <adec:decorative xmlns:adec="http://schemas.microsoft.com/office/drawing/2017/decorative" val="1"/>
              </a:ext>
            </a:extLst>
          </p:cNvPr>
          <p:cNvSpPr txBox="1">
            <a:spLocks noChangeArrowheads="1"/>
          </p:cNvSpPr>
          <p:nvPr/>
        </p:nvSpPr>
        <p:spPr bwMode="auto">
          <a:xfrm>
            <a:off x="1080344" y="4894657"/>
            <a:ext cx="3212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AT" altLang="en-US" sz="1600" b="1" dirty="0">
                <a:latin typeface="Arial Narrow" pitchFamily="34" charset="0"/>
              </a:rPr>
              <a:t>Projektleiter/Projektmanager                </a:t>
            </a:r>
            <a:endParaRPr lang="en-US" altLang="en-US" sz="1400" b="1" dirty="0">
              <a:latin typeface="Arial Narrow" pitchFamily="34" charset="0"/>
            </a:endParaRPr>
          </a:p>
        </p:txBody>
      </p:sp>
      <p:sp>
        <p:nvSpPr>
          <p:cNvPr id="2" name="Titel 1"/>
          <p:cNvSpPr>
            <a:spLocks noGrp="1"/>
          </p:cNvSpPr>
          <p:nvPr>
            <p:ph type="title"/>
          </p:nvPr>
        </p:nvSpPr>
        <p:spPr/>
        <p:txBody>
          <a:bodyPr/>
          <a:lstStyle/>
          <a:p>
            <a:r>
              <a:rPr lang="de-AT" sz="2400" dirty="0"/>
              <a:t>Interne Teilung der Arbeitsschwerpunkte zwischen Leiter und Teammitgliedern</a:t>
            </a:r>
            <a:endParaRPr lang="en-US" sz="24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26</a:t>
            </a:fld>
            <a:endParaRPr lang="en-US" dirty="0"/>
          </a:p>
        </p:txBody>
      </p:sp>
    </p:spTree>
    <p:extLst>
      <p:ext uri="{BB962C8B-B14F-4D97-AF65-F5344CB8AC3E}">
        <p14:creationId xmlns:p14="http://schemas.microsoft.com/office/powerpoint/2010/main" val="37528731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mit Pfeil 7">
            <a:extLst>
              <a:ext uri="{C183D7F6-B498-43B3-948B-1728B52AA6E4}">
                <adec:decorative xmlns:adec="http://schemas.microsoft.com/office/drawing/2017/decorative" val="1"/>
              </a:ext>
            </a:extLst>
          </p:cNvPr>
          <p:cNvCxnSpPr/>
          <p:nvPr/>
        </p:nvCxnSpPr>
        <p:spPr>
          <a:xfrm>
            <a:off x="1851272" y="3826398"/>
            <a:ext cx="5951619" cy="1588"/>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C183D7F6-B498-43B3-948B-1728B52AA6E4}">
                <adec:decorative xmlns:adec="http://schemas.microsoft.com/office/drawing/2017/decorative" val="1"/>
              </a:ext>
            </a:extLst>
          </p:cNvPr>
          <p:cNvCxnSpPr/>
          <p:nvPr/>
        </p:nvCxnSpPr>
        <p:spPr>
          <a:xfrm>
            <a:off x="4881850" y="2132756"/>
            <a:ext cx="0" cy="3349016"/>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feld 9">
            <a:extLst>
              <a:ext uri="{C183D7F6-B498-43B3-948B-1728B52AA6E4}">
                <adec:decorative xmlns:adec="http://schemas.microsoft.com/office/drawing/2017/decorative" val="1"/>
              </a:ext>
            </a:extLst>
          </p:cNvPr>
          <p:cNvSpPr txBox="1"/>
          <p:nvPr/>
        </p:nvSpPr>
        <p:spPr>
          <a:xfrm>
            <a:off x="991145" y="3626343"/>
            <a:ext cx="900063" cy="369332"/>
          </a:xfrm>
          <a:prstGeom prst="rect">
            <a:avLst/>
          </a:prstGeom>
          <a:noFill/>
        </p:spPr>
        <p:txBody>
          <a:bodyPr wrap="square" rtlCol="0">
            <a:spAutoFit/>
          </a:bodyPr>
          <a:lstStyle/>
          <a:p>
            <a:pPr algn="r"/>
            <a:r>
              <a:rPr lang="de-DE" sz="1800" dirty="0">
                <a:latin typeface="Arial Narrow" pitchFamily="34" charset="0"/>
              </a:rPr>
              <a:t>Umfeld</a:t>
            </a:r>
          </a:p>
        </p:txBody>
      </p:sp>
      <p:sp>
        <p:nvSpPr>
          <p:cNvPr id="11" name="Textfeld 10">
            <a:extLst>
              <a:ext uri="{C183D7F6-B498-43B3-948B-1728B52AA6E4}">
                <adec:decorative xmlns:adec="http://schemas.microsoft.com/office/drawing/2017/decorative" val="1"/>
              </a:ext>
            </a:extLst>
          </p:cNvPr>
          <p:cNvSpPr txBox="1"/>
          <p:nvPr/>
        </p:nvSpPr>
        <p:spPr>
          <a:xfrm>
            <a:off x="7757746" y="3472455"/>
            <a:ext cx="1387494" cy="646331"/>
          </a:xfrm>
          <a:prstGeom prst="rect">
            <a:avLst/>
          </a:prstGeom>
          <a:noFill/>
        </p:spPr>
        <p:txBody>
          <a:bodyPr wrap="square" rtlCol="0">
            <a:spAutoFit/>
          </a:bodyPr>
          <a:lstStyle/>
          <a:p>
            <a:r>
              <a:rPr lang="de-DE" sz="1800" dirty="0">
                <a:latin typeface="Arial Narrow" pitchFamily="34" charset="0"/>
              </a:rPr>
              <a:t>Team</a:t>
            </a:r>
            <a:br>
              <a:rPr lang="de-DE" sz="1800" dirty="0">
                <a:latin typeface="Arial Narrow" pitchFamily="34" charset="0"/>
              </a:rPr>
            </a:br>
            <a:r>
              <a:rPr lang="de-DE" sz="1800" dirty="0">
                <a:latin typeface="Arial Narrow" pitchFamily="34" charset="0"/>
              </a:rPr>
              <a:t>Mitarbeiter</a:t>
            </a:r>
          </a:p>
        </p:txBody>
      </p:sp>
      <p:sp>
        <p:nvSpPr>
          <p:cNvPr id="12" name="Textfeld 11">
            <a:extLst>
              <a:ext uri="{C183D7F6-B498-43B3-948B-1728B52AA6E4}">
                <adec:decorative xmlns:adec="http://schemas.microsoft.com/office/drawing/2017/decorative" val="1"/>
              </a:ext>
            </a:extLst>
          </p:cNvPr>
          <p:cNvSpPr txBox="1"/>
          <p:nvPr/>
        </p:nvSpPr>
        <p:spPr>
          <a:xfrm>
            <a:off x="4709975" y="3409923"/>
            <a:ext cx="2885171" cy="836126"/>
          </a:xfrm>
          <a:prstGeom prst="rect">
            <a:avLst/>
          </a:prstGeom>
          <a:noFill/>
        </p:spPr>
        <p:txBody>
          <a:bodyPr wrap="square" rtlCol="0">
            <a:spAutoFit/>
          </a:bodyPr>
          <a:lstStyle/>
          <a:p>
            <a:pPr algn="ctr">
              <a:lnSpc>
                <a:spcPts val="2900"/>
              </a:lnSpc>
            </a:pPr>
            <a:r>
              <a:rPr lang="de-DE" sz="1800" dirty="0">
                <a:solidFill>
                  <a:srgbClr val="C85F09"/>
                </a:solidFill>
                <a:latin typeface="Arial Black" pitchFamily="34" charset="0"/>
              </a:rPr>
              <a:t>personelle</a:t>
            </a:r>
            <a:br>
              <a:rPr lang="de-DE" sz="1800" dirty="0">
                <a:solidFill>
                  <a:srgbClr val="C85F09"/>
                </a:solidFill>
                <a:latin typeface="Arial Black" pitchFamily="34" charset="0"/>
              </a:rPr>
            </a:br>
            <a:r>
              <a:rPr lang="de-DE" sz="1800" dirty="0">
                <a:solidFill>
                  <a:srgbClr val="C85F09"/>
                </a:solidFill>
                <a:latin typeface="Arial Black" pitchFamily="34" charset="0"/>
              </a:rPr>
              <a:t>Führung</a:t>
            </a:r>
          </a:p>
        </p:txBody>
      </p:sp>
      <p:sp>
        <p:nvSpPr>
          <p:cNvPr id="13" name="Textfeld 12">
            <a:extLst>
              <a:ext uri="{C183D7F6-B498-43B3-948B-1728B52AA6E4}">
                <adec:decorative xmlns:adec="http://schemas.microsoft.com/office/drawing/2017/decorative" val="1"/>
              </a:ext>
            </a:extLst>
          </p:cNvPr>
          <p:cNvSpPr txBox="1"/>
          <p:nvPr/>
        </p:nvSpPr>
        <p:spPr>
          <a:xfrm>
            <a:off x="1965392" y="3394350"/>
            <a:ext cx="3176631" cy="836126"/>
          </a:xfrm>
          <a:prstGeom prst="rect">
            <a:avLst/>
          </a:prstGeom>
          <a:noFill/>
        </p:spPr>
        <p:txBody>
          <a:bodyPr wrap="square" rtlCol="0">
            <a:spAutoFit/>
          </a:bodyPr>
          <a:lstStyle/>
          <a:p>
            <a:pPr algn="ctr">
              <a:lnSpc>
                <a:spcPts val="2900"/>
              </a:lnSpc>
            </a:pPr>
            <a:r>
              <a:rPr lang="de-DE" sz="1800" dirty="0">
                <a:solidFill>
                  <a:srgbClr val="C85F09"/>
                </a:solidFill>
                <a:latin typeface="Arial Black" pitchFamily="34" charset="0"/>
              </a:rPr>
              <a:t>Repräsentant</a:t>
            </a:r>
            <a:br>
              <a:rPr lang="de-DE" sz="1800" dirty="0">
                <a:solidFill>
                  <a:srgbClr val="C85F09"/>
                </a:solidFill>
                <a:latin typeface="Arial Black" pitchFamily="34" charset="0"/>
              </a:rPr>
            </a:br>
            <a:r>
              <a:rPr lang="de-DE" sz="1800" dirty="0">
                <a:solidFill>
                  <a:srgbClr val="C85F09"/>
                </a:solidFill>
                <a:latin typeface="Arial Black" pitchFamily="34" charset="0"/>
              </a:rPr>
              <a:t>Berater</a:t>
            </a:r>
          </a:p>
        </p:txBody>
      </p:sp>
      <p:sp>
        <p:nvSpPr>
          <p:cNvPr id="14" name="Textfeld 13">
            <a:extLst>
              <a:ext uri="{C183D7F6-B498-43B3-948B-1728B52AA6E4}">
                <adec:decorative xmlns:adec="http://schemas.microsoft.com/office/drawing/2017/decorative" val="1"/>
              </a:ext>
            </a:extLst>
          </p:cNvPr>
          <p:cNvSpPr txBox="1"/>
          <p:nvPr/>
        </p:nvSpPr>
        <p:spPr>
          <a:xfrm>
            <a:off x="3768203" y="5469012"/>
            <a:ext cx="2227293" cy="646331"/>
          </a:xfrm>
          <a:prstGeom prst="rect">
            <a:avLst/>
          </a:prstGeom>
          <a:noFill/>
        </p:spPr>
        <p:txBody>
          <a:bodyPr wrap="square" rtlCol="0">
            <a:spAutoFit/>
          </a:bodyPr>
          <a:lstStyle/>
          <a:p>
            <a:pPr algn="ctr"/>
            <a:r>
              <a:rPr lang="de-DE" sz="1800" dirty="0">
                <a:latin typeface="Arial Narrow" pitchFamily="34" charset="0"/>
              </a:rPr>
              <a:t>Ressourcen</a:t>
            </a:r>
            <a:br>
              <a:rPr lang="de-DE" sz="1800" dirty="0">
                <a:latin typeface="Arial Narrow" pitchFamily="34" charset="0"/>
              </a:rPr>
            </a:br>
            <a:r>
              <a:rPr lang="de-DE" sz="1800" dirty="0">
                <a:latin typeface="Arial Narrow" pitchFamily="34" charset="0"/>
              </a:rPr>
              <a:t>Rahmenbedingungen</a:t>
            </a:r>
          </a:p>
        </p:txBody>
      </p:sp>
      <p:sp>
        <p:nvSpPr>
          <p:cNvPr id="15" name="Textfeld 14">
            <a:extLst>
              <a:ext uri="{C183D7F6-B498-43B3-948B-1728B52AA6E4}">
                <adec:decorative xmlns:adec="http://schemas.microsoft.com/office/drawing/2017/decorative" val="1"/>
              </a:ext>
            </a:extLst>
          </p:cNvPr>
          <p:cNvSpPr txBox="1"/>
          <p:nvPr/>
        </p:nvSpPr>
        <p:spPr>
          <a:xfrm>
            <a:off x="3786461" y="1544005"/>
            <a:ext cx="2227293" cy="646331"/>
          </a:xfrm>
          <a:prstGeom prst="rect">
            <a:avLst/>
          </a:prstGeom>
          <a:noFill/>
        </p:spPr>
        <p:txBody>
          <a:bodyPr wrap="square" rtlCol="0">
            <a:spAutoFit/>
          </a:bodyPr>
          <a:lstStyle/>
          <a:p>
            <a:pPr algn="ctr"/>
            <a:r>
              <a:rPr lang="de-DE" sz="1800" dirty="0">
                <a:latin typeface="Arial Narrow" pitchFamily="34" charset="0"/>
              </a:rPr>
              <a:t>Fachliche Ziele</a:t>
            </a:r>
            <a:br>
              <a:rPr lang="de-DE" sz="1800" dirty="0">
                <a:latin typeface="Arial Narrow" pitchFamily="34" charset="0"/>
              </a:rPr>
            </a:br>
            <a:r>
              <a:rPr lang="de-DE" sz="1800" dirty="0">
                <a:latin typeface="Arial Narrow" pitchFamily="34" charset="0"/>
              </a:rPr>
              <a:t>Qualität</a:t>
            </a:r>
          </a:p>
        </p:txBody>
      </p:sp>
      <p:sp>
        <p:nvSpPr>
          <p:cNvPr id="16" name="Textfeld 15">
            <a:extLst>
              <a:ext uri="{C183D7F6-B498-43B3-948B-1728B52AA6E4}">
                <adec:decorative xmlns:adec="http://schemas.microsoft.com/office/drawing/2017/decorative" val="1"/>
              </a:ext>
            </a:extLst>
          </p:cNvPr>
          <p:cNvSpPr txBox="1"/>
          <p:nvPr/>
        </p:nvSpPr>
        <p:spPr>
          <a:xfrm>
            <a:off x="2021180" y="4701324"/>
            <a:ext cx="3048835" cy="369332"/>
          </a:xfrm>
          <a:prstGeom prst="rect">
            <a:avLst/>
          </a:prstGeom>
          <a:noFill/>
        </p:spPr>
        <p:txBody>
          <a:bodyPr wrap="square" rtlCol="0">
            <a:spAutoFit/>
          </a:bodyPr>
          <a:lstStyle/>
          <a:p>
            <a:pPr algn="ctr"/>
            <a:r>
              <a:rPr lang="de-DE" sz="1800" dirty="0">
                <a:solidFill>
                  <a:srgbClr val="C85F09"/>
                </a:solidFill>
                <a:latin typeface="Arial Black" pitchFamily="34" charset="0"/>
              </a:rPr>
              <a:t>Ressourcenverwalter   </a:t>
            </a:r>
            <a:endParaRPr lang="de-DE" sz="2400" dirty="0">
              <a:solidFill>
                <a:srgbClr val="C85F09"/>
              </a:solidFill>
              <a:latin typeface="Arial Black" pitchFamily="34" charset="0"/>
            </a:endParaRPr>
          </a:p>
        </p:txBody>
      </p:sp>
      <p:sp>
        <p:nvSpPr>
          <p:cNvPr id="17" name="Textfeld 16">
            <a:extLst>
              <a:ext uri="{C183D7F6-B498-43B3-948B-1728B52AA6E4}">
                <adec:decorative xmlns:adec="http://schemas.microsoft.com/office/drawing/2017/decorative" val="1"/>
              </a:ext>
            </a:extLst>
          </p:cNvPr>
          <p:cNvSpPr txBox="1"/>
          <p:nvPr/>
        </p:nvSpPr>
        <p:spPr>
          <a:xfrm>
            <a:off x="4723853" y="4701324"/>
            <a:ext cx="2866271" cy="369332"/>
          </a:xfrm>
          <a:prstGeom prst="rect">
            <a:avLst/>
          </a:prstGeom>
          <a:noFill/>
        </p:spPr>
        <p:txBody>
          <a:bodyPr wrap="square" rtlCol="0">
            <a:spAutoFit/>
          </a:bodyPr>
          <a:lstStyle/>
          <a:p>
            <a:pPr algn="ctr"/>
            <a:r>
              <a:rPr lang="de-DE" sz="1800" dirty="0">
                <a:solidFill>
                  <a:srgbClr val="C85F09"/>
                </a:solidFill>
                <a:latin typeface="Arial Black" pitchFamily="34" charset="0"/>
              </a:rPr>
              <a:t>Manager</a:t>
            </a:r>
          </a:p>
        </p:txBody>
      </p:sp>
      <p:sp>
        <p:nvSpPr>
          <p:cNvPr id="18" name="Textfeld 17">
            <a:extLst>
              <a:ext uri="{C183D7F6-B498-43B3-948B-1728B52AA6E4}">
                <adec:decorative xmlns:adec="http://schemas.microsoft.com/office/drawing/2017/decorative" val="1"/>
              </a:ext>
            </a:extLst>
          </p:cNvPr>
          <p:cNvSpPr txBox="1"/>
          <p:nvPr/>
        </p:nvSpPr>
        <p:spPr>
          <a:xfrm>
            <a:off x="2021180" y="2519598"/>
            <a:ext cx="3048835" cy="369332"/>
          </a:xfrm>
          <a:prstGeom prst="rect">
            <a:avLst/>
          </a:prstGeom>
          <a:noFill/>
        </p:spPr>
        <p:txBody>
          <a:bodyPr wrap="square" rtlCol="0">
            <a:spAutoFit/>
          </a:bodyPr>
          <a:lstStyle/>
          <a:p>
            <a:pPr algn="ctr"/>
            <a:r>
              <a:rPr lang="de-DE" sz="1800" dirty="0">
                <a:solidFill>
                  <a:srgbClr val="C85F09"/>
                </a:solidFill>
                <a:latin typeface="Arial Black" pitchFamily="34" charset="0"/>
              </a:rPr>
              <a:t>Experte</a:t>
            </a:r>
          </a:p>
        </p:txBody>
      </p:sp>
      <p:sp>
        <p:nvSpPr>
          <p:cNvPr id="19" name="Textfeld 18">
            <a:extLst>
              <a:ext uri="{C183D7F6-B498-43B3-948B-1728B52AA6E4}">
                <adec:decorative xmlns:adec="http://schemas.microsoft.com/office/drawing/2017/decorative" val="1"/>
              </a:ext>
            </a:extLst>
          </p:cNvPr>
          <p:cNvSpPr txBox="1"/>
          <p:nvPr/>
        </p:nvSpPr>
        <p:spPr>
          <a:xfrm>
            <a:off x="4709975" y="2519598"/>
            <a:ext cx="2866271" cy="369332"/>
          </a:xfrm>
          <a:prstGeom prst="rect">
            <a:avLst/>
          </a:prstGeom>
          <a:noFill/>
        </p:spPr>
        <p:txBody>
          <a:bodyPr wrap="square" rtlCol="0">
            <a:spAutoFit/>
          </a:bodyPr>
          <a:lstStyle/>
          <a:p>
            <a:pPr algn="ctr"/>
            <a:r>
              <a:rPr lang="de-DE" sz="1800" dirty="0">
                <a:solidFill>
                  <a:srgbClr val="C85F09"/>
                </a:solidFill>
                <a:latin typeface="Arial Black" pitchFamily="34" charset="0"/>
              </a:rPr>
              <a:t>fachliche Führung</a:t>
            </a:r>
          </a:p>
        </p:txBody>
      </p:sp>
      <p:sp>
        <p:nvSpPr>
          <p:cNvPr id="2" name="Titel 1">
            <a:extLst>
              <a:ext uri="{C183D7F6-B498-43B3-948B-1728B52AA6E4}">
                <adec:decorative xmlns:adec="http://schemas.microsoft.com/office/drawing/2017/decorative" val="1"/>
              </a:ext>
            </a:extLst>
          </p:cNvPr>
          <p:cNvSpPr>
            <a:spLocks noGrp="1"/>
          </p:cNvSpPr>
          <p:nvPr>
            <p:ph type="title"/>
          </p:nvPr>
        </p:nvSpPr>
        <p:spPr>
          <a:xfrm>
            <a:off x="864321" y="396430"/>
            <a:ext cx="6480719" cy="863600"/>
          </a:xfrm>
        </p:spPr>
        <p:txBody>
          <a:bodyPr/>
          <a:lstStyle/>
          <a:p>
            <a:r>
              <a:rPr lang="de-AT" sz="2800" dirty="0"/>
              <a:t>Hauptdimensionen der Projektleiterrolle</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27</a:t>
            </a:fld>
            <a:endParaRPr lang="en-US" dirty="0"/>
          </a:p>
        </p:txBody>
      </p:sp>
    </p:spTree>
    <p:extLst>
      <p:ext uri="{BB962C8B-B14F-4D97-AF65-F5344CB8AC3E}">
        <p14:creationId xmlns:p14="http://schemas.microsoft.com/office/powerpoint/2010/main" val="19565431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400" y="1510387"/>
            <a:ext cx="6696744" cy="5006226"/>
          </a:xfrm>
          <a:prstGeom prst="rect">
            <a:avLst/>
          </a:prstGeom>
        </p:spPr>
      </p:pic>
      <p:sp>
        <p:nvSpPr>
          <p:cNvPr id="2" name="Titel 1"/>
          <p:cNvSpPr>
            <a:spLocks noGrp="1"/>
          </p:cNvSpPr>
          <p:nvPr>
            <p:ph type="title"/>
          </p:nvPr>
        </p:nvSpPr>
        <p:spPr/>
        <p:txBody>
          <a:bodyPr/>
          <a:lstStyle/>
          <a:p>
            <a:pPr>
              <a:lnSpc>
                <a:spcPts val="2800"/>
              </a:lnSpc>
            </a:pPr>
            <a:r>
              <a:rPr lang="de-AT" sz="2800" dirty="0"/>
              <a:t>Anforderungen an eine Projektleiterpersönlichkeit</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28</a:t>
            </a:fld>
            <a:endParaRPr lang="en-US" dirty="0"/>
          </a:p>
        </p:txBody>
      </p:sp>
    </p:spTree>
    <p:extLst>
      <p:ext uri="{BB962C8B-B14F-4D97-AF65-F5344CB8AC3E}">
        <p14:creationId xmlns:p14="http://schemas.microsoft.com/office/powerpoint/2010/main" val="1849109314"/>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975"/>
          <a:stretch/>
        </p:blipFill>
        <p:spPr bwMode="auto">
          <a:xfrm>
            <a:off x="1008335" y="1988493"/>
            <a:ext cx="9411385" cy="388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Projektleiterprofil I</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29</a:t>
            </a:fld>
            <a:endParaRPr lang="en-US" dirty="0"/>
          </a:p>
        </p:txBody>
      </p:sp>
    </p:spTree>
    <p:extLst>
      <p:ext uri="{BB962C8B-B14F-4D97-AF65-F5344CB8AC3E}">
        <p14:creationId xmlns:p14="http://schemas.microsoft.com/office/powerpoint/2010/main" val="1135108020"/>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FCE8D8"/>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C85F09"/>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2" name="Gruppieren 41">
            <a:extLst>
              <a:ext uri="{C183D7F6-B498-43B3-948B-1728B52AA6E4}">
                <adec:decorative xmlns:adec="http://schemas.microsoft.com/office/drawing/2017/decorative" val="1"/>
              </a:ext>
            </a:extLst>
          </p:cNvPr>
          <p:cNvGrpSpPr/>
          <p:nvPr/>
        </p:nvGrpSpPr>
        <p:grpSpPr>
          <a:xfrm>
            <a:off x="1226090" y="3852317"/>
            <a:ext cx="502326" cy="505265"/>
            <a:chOff x="1226090" y="2049699"/>
            <a:chExt cx="502326" cy="505265"/>
          </a:xfrm>
        </p:grpSpPr>
        <p:sp>
          <p:nvSpPr>
            <p:cNvPr id="43" name="Oval 26"/>
            <p:cNvSpPr>
              <a:spLocks noChangeArrowheads="1"/>
            </p:cNvSpPr>
            <p:nvPr/>
          </p:nvSpPr>
          <p:spPr bwMode="auto">
            <a:xfrm>
              <a:off x="1310832" y="2132971"/>
              <a:ext cx="333088" cy="333088"/>
            </a:xfrm>
            <a:prstGeom prst="ellipse">
              <a:avLst/>
            </a:prstGeom>
            <a:solidFill>
              <a:schemeClr val="bg1"/>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44" name="Oval 26"/>
            <p:cNvSpPr>
              <a:spLocks noChangeArrowheads="1"/>
            </p:cNvSpPr>
            <p:nvPr/>
          </p:nvSpPr>
          <p:spPr bwMode="auto">
            <a:xfrm>
              <a:off x="1375175" y="2200376"/>
              <a:ext cx="204156" cy="204156"/>
            </a:xfrm>
            <a:prstGeom prst="ellipse">
              <a:avLst/>
            </a:prstGeom>
            <a:solidFill>
              <a:srgbClr val="FCE8D8"/>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45" name="Gerade Verbindung 44"/>
            <p:cNvCxnSpPr/>
            <p:nvPr/>
          </p:nvCxnSpPr>
          <p:spPr>
            <a:xfrm flipV="1">
              <a:off x="1226090" y="2296821"/>
              <a:ext cx="502326" cy="5633"/>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1477375" y="2049699"/>
              <a:ext cx="0" cy="505265"/>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sp>
          <p:nvSpPr>
            <p:cNvPr id="47" name="Oval 26"/>
            <p:cNvSpPr>
              <a:spLocks noChangeArrowheads="1"/>
            </p:cNvSpPr>
            <p:nvPr/>
          </p:nvSpPr>
          <p:spPr bwMode="auto">
            <a:xfrm>
              <a:off x="1442967" y="2266454"/>
              <a:ext cx="72000" cy="72000"/>
            </a:xfrm>
            <a:prstGeom prst="ellipse">
              <a:avLst/>
            </a:prstGeom>
            <a:solidFill>
              <a:srgbClr val="C85F09"/>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8" name="Gruppieren 47">
            <a:extLst>
              <a:ext uri="{C183D7F6-B498-43B3-948B-1728B52AA6E4}">
                <adec:decorative xmlns:adec="http://schemas.microsoft.com/office/drawing/2017/decorative" val="1"/>
              </a:ext>
            </a:extLst>
          </p:cNvPr>
          <p:cNvGrpSpPr/>
          <p:nvPr/>
        </p:nvGrpSpPr>
        <p:grpSpPr>
          <a:xfrm>
            <a:off x="1226090" y="5266179"/>
            <a:ext cx="502326" cy="505265"/>
            <a:chOff x="1226090" y="2049699"/>
            <a:chExt cx="502326" cy="505265"/>
          </a:xfrm>
        </p:grpSpPr>
        <p:sp>
          <p:nvSpPr>
            <p:cNvPr id="49" name="Oval 26"/>
            <p:cNvSpPr>
              <a:spLocks noChangeArrowheads="1"/>
            </p:cNvSpPr>
            <p:nvPr/>
          </p:nvSpPr>
          <p:spPr bwMode="auto">
            <a:xfrm>
              <a:off x="1310832" y="2132971"/>
              <a:ext cx="333088" cy="333088"/>
            </a:xfrm>
            <a:prstGeom prst="ellipse">
              <a:avLst/>
            </a:prstGeom>
            <a:solidFill>
              <a:schemeClr val="bg1"/>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50" name="Oval 26"/>
            <p:cNvSpPr>
              <a:spLocks noChangeArrowheads="1"/>
            </p:cNvSpPr>
            <p:nvPr/>
          </p:nvSpPr>
          <p:spPr bwMode="auto">
            <a:xfrm>
              <a:off x="1375175" y="2200376"/>
              <a:ext cx="204156" cy="204156"/>
            </a:xfrm>
            <a:prstGeom prst="ellipse">
              <a:avLst/>
            </a:prstGeom>
            <a:solidFill>
              <a:srgbClr val="FCE8D8"/>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51" name="Gerade Verbindung 50"/>
            <p:cNvCxnSpPr/>
            <p:nvPr/>
          </p:nvCxnSpPr>
          <p:spPr>
            <a:xfrm flipV="1">
              <a:off x="1226090" y="2296821"/>
              <a:ext cx="502326" cy="5633"/>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1477375" y="2049699"/>
              <a:ext cx="0" cy="505265"/>
            </a:xfrm>
            <a:prstGeom prst="line">
              <a:avLst/>
            </a:prstGeom>
            <a:ln w="22225">
              <a:solidFill>
                <a:srgbClr val="C85F09"/>
              </a:solidFill>
            </a:ln>
          </p:spPr>
          <p:style>
            <a:lnRef idx="1">
              <a:schemeClr val="accent1"/>
            </a:lnRef>
            <a:fillRef idx="0">
              <a:schemeClr val="accent1"/>
            </a:fillRef>
            <a:effectRef idx="0">
              <a:schemeClr val="accent1"/>
            </a:effectRef>
            <a:fontRef idx="minor">
              <a:schemeClr val="tx1"/>
            </a:fontRef>
          </p:style>
        </p:cxnSp>
        <p:sp>
          <p:nvSpPr>
            <p:cNvPr id="53" name="Oval 26"/>
            <p:cNvSpPr>
              <a:spLocks noChangeArrowheads="1"/>
            </p:cNvSpPr>
            <p:nvPr/>
          </p:nvSpPr>
          <p:spPr bwMode="auto">
            <a:xfrm>
              <a:off x="1442967" y="2266454"/>
              <a:ext cx="72000" cy="72000"/>
            </a:xfrm>
            <a:prstGeom prst="ellipse">
              <a:avLst/>
            </a:prstGeom>
            <a:solidFill>
              <a:srgbClr val="C85F09"/>
            </a:solidFill>
            <a:ln w="22225">
              <a:solidFill>
                <a:srgbClr val="C85F0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6912768" cy="4514850"/>
          </a:xfrm>
        </p:spPr>
        <p:txBody>
          <a:bodyPr/>
          <a:lstStyle/>
          <a:p>
            <a:pPr marL="0" indent="0">
              <a:lnSpc>
                <a:spcPct val="110000"/>
              </a:lnSpc>
              <a:spcBef>
                <a:spcPts val="4200"/>
              </a:spcBef>
              <a:buNone/>
            </a:pPr>
            <a:r>
              <a:rPr lang="de-AT" sz="2600" dirty="0"/>
              <a:t>Verständnis für Eigenheiten, Nutzung und Grenzen </a:t>
            </a:r>
            <a:br>
              <a:rPr lang="de-AT" sz="2600" dirty="0"/>
            </a:br>
            <a:r>
              <a:rPr lang="de-AT" sz="2600" dirty="0"/>
              <a:t>der Projektorganisation und für die Einbindung von Projekten in bestehende Organisationsstrukturen</a:t>
            </a:r>
          </a:p>
          <a:p>
            <a:pPr marL="0" indent="0">
              <a:lnSpc>
                <a:spcPct val="110000"/>
              </a:lnSpc>
              <a:spcBef>
                <a:spcPts val="4200"/>
              </a:spcBef>
              <a:buNone/>
            </a:pPr>
            <a:r>
              <a:rPr lang="de-AT" dirty="0"/>
              <a:t>Identifikation unterschiedlicher Rollen in Projekten sowie ihrer jeweiligen Aufgaben und Verantwortungen</a:t>
            </a:r>
          </a:p>
          <a:p>
            <a:pPr marL="0" indent="0">
              <a:lnSpc>
                <a:spcPct val="110000"/>
              </a:lnSpc>
              <a:spcBef>
                <a:spcPts val="4200"/>
              </a:spcBef>
              <a:buNone/>
            </a:pPr>
            <a:r>
              <a:rPr lang="de-AT" sz="2600" dirty="0"/>
              <a:t>Vertrautheit mit Grundsätzen der Teambildung und Phasen der Teamentwicklung</a:t>
            </a:r>
            <a:endParaRPr lang="en-US" sz="2600" dirty="0"/>
          </a:p>
        </p:txBody>
      </p:sp>
      <p:sp>
        <p:nvSpPr>
          <p:cNvPr id="2" name="Titel 1"/>
          <p:cNvSpPr>
            <a:spLocks noGrp="1"/>
          </p:cNvSpPr>
          <p:nvPr>
            <p:ph type="title"/>
          </p:nvPr>
        </p:nvSpPr>
        <p:spPr>
          <a:xfrm>
            <a:off x="864321" y="396430"/>
            <a:ext cx="6552727" cy="863600"/>
          </a:xfrm>
        </p:spPr>
        <p:txBody>
          <a:bodyPr/>
          <a:lstStyle/>
          <a:p>
            <a:r>
              <a:rPr lang="de-AT" sz="2800" spc="-20" dirty="0"/>
              <a:t>Lehr- und Lernziele – Projektorganisation</a:t>
            </a:r>
            <a:endParaRPr lang="en-US" sz="2800" spc="-2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31653951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24" b="36945"/>
          <a:stretch/>
        </p:blipFill>
        <p:spPr bwMode="auto">
          <a:xfrm>
            <a:off x="1008335" y="2412105"/>
            <a:ext cx="941138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499"/>
          <a:stretch/>
        </p:blipFill>
        <p:spPr bwMode="auto">
          <a:xfrm>
            <a:off x="1008335" y="1980109"/>
            <a:ext cx="9411385" cy="49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Projektleiterprofil II</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30</a:t>
            </a:fld>
            <a:endParaRPr lang="en-US" dirty="0"/>
          </a:p>
        </p:txBody>
      </p:sp>
    </p:spTree>
    <p:extLst>
      <p:ext uri="{BB962C8B-B14F-4D97-AF65-F5344CB8AC3E}">
        <p14:creationId xmlns:p14="http://schemas.microsoft.com/office/powerpoint/2010/main" val="19788774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053" b="3587"/>
          <a:stretch/>
        </p:blipFill>
        <p:spPr bwMode="auto">
          <a:xfrm>
            <a:off x="1008335" y="2478781"/>
            <a:ext cx="941138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499"/>
          <a:stretch/>
        </p:blipFill>
        <p:spPr bwMode="auto">
          <a:xfrm>
            <a:off x="1008335" y="1980109"/>
            <a:ext cx="9411385" cy="49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Projektleiterprofil III</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31</a:t>
            </a:fld>
            <a:endParaRPr lang="en-US" dirty="0"/>
          </a:p>
        </p:txBody>
      </p:sp>
    </p:spTree>
    <p:extLst>
      <p:ext uri="{BB962C8B-B14F-4D97-AF65-F5344CB8AC3E}">
        <p14:creationId xmlns:p14="http://schemas.microsoft.com/office/powerpoint/2010/main" val="378183197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980110"/>
            <a:ext cx="7668814" cy="4130178"/>
          </a:xfrm>
        </p:spPr>
        <p:txBody>
          <a:bodyPr/>
          <a:lstStyle/>
          <a:p>
            <a:pPr lvl="0">
              <a:spcBef>
                <a:spcPts val="3600"/>
              </a:spcBef>
            </a:pPr>
            <a:r>
              <a:rPr lang="de-AT" dirty="0">
                <a:solidFill>
                  <a:srgbClr val="000000"/>
                </a:solidFill>
              </a:rPr>
              <a:t>Projektauftraggeber</a:t>
            </a:r>
          </a:p>
          <a:p>
            <a:pPr lvl="0">
              <a:spcBef>
                <a:spcPts val="3600"/>
              </a:spcBef>
            </a:pPr>
            <a:r>
              <a:rPr lang="de-AT" dirty="0">
                <a:solidFill>
                  <a:srgbClr val="000000"/>
                </a:solidFill>
              </a:rPr>
              <a:t>Prozessverantwortlicher</a:t>
            </a:r>
          </a:p>
          <a:p>
            <a:pPr lvl="0">
              <a:spcBef>
                <a:spcPts val="3600"/>
              </a:spcBef>
            </a:pPr>
            <a:r>
              <a:rPr lang="de-AT" dirty="0">
                <a:solidFill>
                  <a:srgbClr val="000000"/>
                </a:solidFill>
              </a:rPr>
              <a:t>Produktverantwortlicher</a:t>
            </a:r>
          </a:p>
          <a:p>
            <a:pPr lvl="0">
              <a:spcBef>
                <a:spcPts val="3600"/>
              </a:spcBef>
            </a:pPr>
            <a:r>
              <a:rPr lang="de-AT" dirty="0">
                <a:solidFill>
                  <a:srgbClr val="000000"/>
                </a:solidFill>
              </a:rPr>
              <a:t>(Entwicklungs-)Teammitglied</a:t>
            </a:r>
            <a:endParaRPr lang="en-US" dirty="0"/>
          </a:p>
        </p:txBody>
      </p:sp>
      <p:sp>
        <p:nvSpPr>
          <p:cNvPr id="2" name="Titel 1"/>
          <p:cNvSpPr>
            <a:spLocks noGrp="1"/>
          </p:cNvSpPr>
          <p:nvPr>
            <p:ph type="title"/>
          </p:nvPr>
        </p:nvSpPr>
        <p:spPr/>
        <p:txBody>
          <a:bodyPr/>
          <a:lstStyle/>
          <a:p>
            <a:r>
              <a:rPr lang="de-AT" dirty="0"/>
              <a:t>Rollen im agilen Projektmanagement</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32</a:t>
            </a:fld>
            <a:endParaRPr lang="en-US" dirty="0"/>
          </a:p>
        </p:txBody>
      </p:sp>
    </p:spTree>
    <p:extLst>
      <p:ext uri="{BB962C8B-B14F-4D97-AF65-F5344CB8AC3E}">
        <p14:creationId xmlns:p14="http://schemas.microsoft.com/office/powerpoint/2010/main" val="176919333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1224000" y="1620000"/>
            <a:ext cx="7668814" cy="4320480"/>
          </a:xfrm>
        </p:spPr>
        <p:txBody>
          <a:bodyPr/>
          <a:lstStyle/>
          <a:p>
            <a:pPr marL="0" indent="0">
              <a:lnSpc>
                <a:spcPct val="100000"/>
              </a:lnSpc>
              <a:spcBef>
                <a:spcPts val="900"/>
              </a:spcBef>
              <a:buNone/>
            </a:pPr>
            <a:r>
              <a:rPr lang="de-AT" sz="2400" b="1" dirty="0">
                <a:solidFill>
                  <a:srgbClr val="C85F09"/>
                </a:solidFill>
              </a:rPr>
              <a:t>Aufgaben</a:t>
            </a:r>
          </a:p>
          <a:p>
            <a:pPr>
              <a:lnSpc>
                <a:spcPct val="100000"/>
              </a:lnSpc>
              <a:spcBef>
                <a:spcPts val="600"/>
              </a:spcBef>
            </a:pPr>
            <a:r>
              <a:rPr lang="de-AT" sz="2100" dirty="0"/>
              <a:t>erteilt Projektauftrag und nimmt Zwischenprodukte ab</a:t>
            </a:r>
          </a:p>
          <a:p>
            <a:pPr>
              <a:lnSpc>
                <a:spcPct val="100000"/>
              </a:lnSpc>
              <a:spcBef>
                <a:spcPts val="900"/>
              </a:spcBef>
            </a:pPr>
            <a:r>
              <a:rPr lang="de-AT" sz="2100" dirty="0"/>
              <a:t>regelmäßige Kontaktpflege mit Projektteam und Feedbacks</a:t>
            </a:r>
          </a:p>
          <a:p>
            <a:pPr>
              <a:lnSpc>
                <a:spcPct val="100000"/>
              </a:lnSpc>
              <a:spcBef>
                <a:spcPts val="900"/>
              </a:spcBef>
            </a:pPr>
            <a:r>
              <a:rPr lang="de-AT" sz="2100" dirty="0"/>
              <a:t>Ressourcenbereitstellung</a:t>
            </a:r>
          </a:p>
          <a:p>
            <a:pPr marL="0" indent="0">
              <a:lnSpc>
                <a:spcPct val="100000"/>
              </a:lnSpc>
              <a:spcBef>
                <a:spcPts val="2400"/>
              </a:spcBef>
              <a:buNone/>
            </a:pPr>
            <a:r>
              <a:rPr lang="de-AT" sz="2400" b="1" dirty="0">
                <a:solidFill>
                  <a:srgbClr val="C85F09"/>
                </a:solidFill>
              </a:rPr>
              <a:t>Kompetenzen</a:t>
            </a:r>
          </a:p>
          <a:p>
            <a:pPr>
              <a:lnSpc>
                <a:spcPct val="100000"/>
              </a:lnSpc>
              <a:spcBef>
                <a:spcPts val="600"/>
              </a:spcBef>
            </a:pPr>
            <a:r>
              <a:rPr lang="de-AT" sz="2100" dirty="0"/>
              <a:t>Anordnungsbefugnisse</a:t>
            </a:r>
          </a:p>
          <a:p>
            <a:pPr>
              <a:lnSpc>
                <a:spcPct val="100000"/>
              </a:lnSpc>
              <a:spcBef>
                <a:spcPts val="900"/>
              </a:spcBef>
            </a:pPr>
            <a:r>
              <a:rPr lang="de-AT" sz="2100" dirty="0"/>
              <a:t>Verfügungsberechtigung über Ressourcen</a:t>
            </a:r>
          </a:p>
          <a:p>
            <a:pPr>
              <a:lnSpc>
                <a:spcPct val="100000"/>
              </a:lnSpc>
              <a:spcBef>
                <a:spcPts val="900"/>
              </a:spcBef>
            </a:pPr>
            <a:r>
              <a:rPr lang="de-AT" sz="2100" dirty="0"/>
              <a:t>Recht auf Information</a:t>
            </a:r>
          </a:p>
          <a:p>
            <a:pPr marL="0" indent="0">
              <a:lnSpc>
                <a:spcPct val="100000"/>
              </a:lnSpc>
              <a:spcBef>
                <a:spcPts val="2400"/>
              </a:spcBef>
              <a:buNone/>
            </a:pPr>
            <a:r>
              <a:rPr lang="de-AT" sz="2400" b="1" dirty="0">
                <a:solidFill>
                  <a:srgbClr val="C85F09"/>
                </a:solidFill>
              </a:rPr>
              <a:t>Verantwortung</a:t>
            </a:r>
          </a:p>
          <a:p>
            <a:pPr>
              <a:lnSpc>
                <a:spcPct val="100000"/>
              </a:lnSpc>
              <a:spcBef>
                <a:spcPts val="600"/>
              </a:spcBef>
            </a:pPr>
            <a:r>
              <a:rPr lang="de-AT" sz="2100" dirty="0"/>
              <a:t>strategische Verantwortung für Projekterfolg</a:t>
            </a:r>
            <a:endParaRPr lang="en-US" sz="2100" dirty="0"/>
          </a:p>
        </p:txBody>
      </p:sp>
      <p:sp>
        <p:nvSpPr>
          <p:cNvPr id="2" name="Titel 1"/>
          <p:cNvSpPr>
            <a:spLocks noGrp="1"/>
          </p:cNvSpPr>
          <p:nvPr>
            <p:ph type="title"/>
          </p:nvPr>
        </p:nvSpPr>
        <p:spPr/>
        <p:txBody>
          <a:bodyPr/>
          <a:lstStyle/>
          <a:p>
            <a:r>
              <a:rPr lang="de-DE" dirty="0"/>
              <a:t>Auftraggeber agiler Projekte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33</a:t>
            </a:fld>
            <a:endParaRPr lang="en-US" dirty="0"/>
          </a:p>
        </p:txBody>
      </p:sp>
    </p:spTree>
    <p:extLst>
      <p:ext uri="{BB962C8B-B14F-4D97-AF65-F5344CB8AC3E}">
        <p14:creationId xmlns:p14="http://schemas.microsoft.com/office/powerpoint/2010/main" val="26481282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1224000" y="1764084"/>
            <a:ext cx="7668814" cy="4298765"/>
          </a:xfrm>
        </p:spPr>
        <p:txBody>
          <a:bodyPr/>
          <a:lstStyle/>
          <a:p>
            <a:pPr marL="0" indent="0">
              <a:lnSpc>
                <a:spcPct val="110000"/>
              </a:lnSpc>
              <a:spcBef>
                <a:spcPts val="900"/>
              </a:spcBef>
              <a:buNone/>
            </a:pPr>
            <a:r>
              <a:rPr lang="de-AT" sz="2400" b="1" dirty="0">
                <a:solidFill>
                  <a:srgbClr val="C85F09"/>
                </a:solidFill>
              </a:rPr>
              <a:t>Aufgaben</a:t>
            </a:r>
          </a:p>
          <a:p>
            <a:pPr>
              <a:lnSpc>
                <a:spcPct val="110000"/>
              </a:lnSpc>
              <a:spcBef>
                <a:spcPts val="600"/>
              </a:spcBef>
            </a:pPr>
            <a:r>
              <a:rPr lang="de-AT" sz="2100" dirty="0"/>
              <a:t>Schulung und Unterstützung des Teams</a:t>
            </a:r>
          </a:p>
          <a:p>
            <a:pPr>
              <a:lnSpc>
                <a:spcPct val="110000"/>
              </a:lnSpc>
              <a:spcBef>
                <a:spcPts val="900"/>
              </a:spcBef>
            </a:pPr>
            <a:r>
              <a:rPr lang="de-AT" sz="2100" dirty="0"/>
              <a:t>Beseitigung organisatorischer Hindernisse und Moderation</a:t>
            </a:r>
          </a:p>
          <a:p>
            <a:pPr marL="0" indent="0">
              <a:lnSpc>
                <a:spcPct val="110000"/>
              </a:lnSpc>
              <a:spcBef>
                <a:spcPts val="2400"/>
              </a:spcBef>
              <a:buNone/>
            </a:pPr>
            <a:r>
              <a:rPr lang="de-AT" sz="2400" b="1" dirty="0">
                <a:solidFill>
                  <a:srgbClr val="C85F09"/>
                </a:solidFill>
              </a:rPr>
              <a:t>Kompetenzen</a:t>
            </a:r>
          </a:p>
          <a:p>
            <a:pPr>
              <a:lnSpc>
                <a:spcPct val="110000"/>
              </a:lnSpc>
              <a:spcBef>
                <a:spcPts val="600"/>
              </a:spcBef>
            </a:pPr>
            <a:r>
              <a:rPr lang="de-AT" sz="2100" dirty="0"/>
              <a:t>Agiles Mindset</a:t>
            </a:r>
          </a:p>
          <a:p>
            <a:pPr>
              <a:lnSpc>
                <a:spcPct val="110000"/>
              </a:lnSpc>
              <a:spcBef>
                <a:spcPts val="900"/>
              </a:spcBef>
            </a:pPr>
            <a:r>
              <a:rPr lang="de-AT" sz="2100" dirty="0"/>
              <a:t>Emotionale Intelligenz, Fähigkeit zu erklären und Konflikte zu managen</a:t>
            </a:r>
          </a:p>
          <a:p>
            <a:pPr marL="0" indent="0">
              <a:lnSpc>
                <a:spcPct val="110000"/>
              </a:lnSpc>
              <a:spcBef>
                <a:spcPts val="2400"/>
              </a:spcBef>
              <a:buNone/>
            </a:pPr>
            <a:r>
              <a:rPr lang="de-AT" sz="2400" b="1" dirty="0">
                <a:solidFill>
                  <a:srgbClr val="C85F09"/>
                </a:solidFill>
              </a:rPr>
              <a:t>Verantwortung</a:t>
            </a:r>
          </a:p>
          <a:p>
            <a:pPr>
              <a:lnSpc>
                <a:spcPct val="110000"/>
              </a:lnSpc>
              <a:spcBef>
                <a:spcPts val="600"/>
              </a:spcBef>
            </a:pPr>
            <a:r>
              <a:rPr lang="de-AT" sz="2100" dirty="0"/>
              <a:t>für richtigen Einsatz der agilen Methode und für Einhaltung der Prozessregeln</a:t>
            </a:r>
            <a:endParaRPr lang="en-US" sz="2100" dirty="0"/>
          </a:p>
        </p:txBody>
      </p:sp>
      <p:sp>
        <p:nvSpPr>
          <p:cNvPr id="2" name="Titel 1"/>
          <p:cNvSpPr>
            <a:spLocks noGrp="1"/>
          </p:cNvSpPr>
          <p:nvPr>
            <p:ph type="title"/>
          </p:nvPr>
        </p:nvSpPr>
        <p:spPr/>
        <p:txBody>
          <a:bodyPr/>
          <a:lstStyle/>
          <a:p>
            <a:pPr>
              <a:lnSpc>
                <a:spcPts val="2700"/>
              </a:lnSpc>
            </a:pPr>
            <a:r>
              <a:rPr lang="de-DE" sz="2800" dirty="0"/>
              <a:t>Prozessverantwortlicher </a:t>
            </a:r>
            <a:br>
              <a:rPr lang="de-DE" sz="2800" dirty="0"/>
            </a:br>
            <a:r>
              <a:rPr lang="de-DE" sz="2800" dirty="0"/>
              <a:t>(Agile Coach, Scrum Master)</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34</a:t>
            </a:fld>
            <a:endParaRPr lang="en-US" dirty="0"/>
          </a:p>
        </p:txBody>
      </p:sp>
    </p:spTree>
    <p:extLst>
      <p:ext uri="{BB962C8B-B14F-4D97-AF65-F5344CB8AC3E}">
        <p14:creationId xmlns:p14="http://schemas.microsoft.com/office/powerpoint/2010/main" val="40498830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ts val="2800"/>
              </a:lnSpc>
            </a:pPr>
            <a:r>
              <a:rPr lang="de-DE" sz="2800" dirty="0"/>
              <a:t>Produktverantwortlicher </a:t>
            </a:r>
            <a:br>
              <a:rPr lang="de-DE" sz="2800" dirty="0"/>
            </a:br>
            <a:r>
              <a:rPr lang="de-DE" sz="2800" dirty="0"/>
              <a:t>(Product Owner, Customer-Proxy)</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35</a:t>
            </a:fld>
            <a:endParaRPr lang="en-US" dirty="0"/>
          </a:p>
        </p:txBody>
      </p:sp>
      <p:sp>
        <p:nvSpPr>
          <p:cNvPr id="5" name="Inhaltsplatzhalter 2"/>
          <p:cNvSpPr>
            <a:spLocks noGrp="1"/>
          </p:cNvSpPr>
          <p:nvPr>
            <p:ph idx="1"/>
          </p:nvPr>
        </p:nvSpPr>
        <p:spPr>
          <a:xfrm>
            <a:off x="1224000" y="1548000"/>
            <a:ext cx="7668814" cy="4514850"/>
          </a:xfrm>
        </p:spPr>
        <p:txBody>
          <a:bodyPr/>
          <a:lstStyle/>
          <a:p>
            <a:pPr marL="0" indent="0">
              <a:lnSpc>
                <a:spcPct val="110000"/>
              </a:lnSpc>
              <a:spcBef>
                <a:spcPts val="900"/>
              </a:spcBef>
              <a:buNone/>
            </a:pPr>
            <a:r>
              <a:rPr lang="de-AT" sz="2400" b="1" dirty="0">
                <a:solidFill>
                  <a:srgbClr val="C85F09"/>
                </a:solidFill>
              </a:rPr>
              <a:t>Aufgaben</a:t>
            </a:r>
          </a:p>
          <a:p>
            <a:pPr>
              <a:lnSpc>
                <a:spcPct val="110000"/>
              </a:lnSpc>
              <a:spcBef>
                <a:spcPts val="600"/>
              </a:spcBef>
            </a:pPr>
            <a:r>
              <a:rPr lang="de-AT" sz="2100" dirty="0"/>
              <a:t>Regelmäßige Rücksprache mit Stakeholdern</a:t>
            </a:r>
          </a:p>
          <a:p>
            <a:pPr>
              <a:lnSpc>
                <a:spcPct val="110000"/>
              </a:lnSpc>
              <a:spcBef>
                <a:spcPts val="900"/>
              </a:spcBef>
            </a:pPr>
            <a:r>
              <a:rPr lang="de-AT" sz="2100" dirty="0"/>
              <a:t>Bereitstellung von Expertenwissen zum Produkt</a:t>
            </a:r>
          </a:p>
          <a:p>
            <a:pPr>
              <a:lnSpc>
                <a:spcPct val="110000"/>
              </a:lnSpc>
              <a:spcBef>
                <a:spcPts val="900"/>
              </a:spcBef>
            </a:pPr>
            <a:r>
              <a:rPr lang="de-AT" sz="2100" dirty="0"/>
              <a:t>Produktvision entwickeln und Product Backlog pflegen</a:t>
            </a:r>
          </a:p>
          <a:p>
            <a:pPr marL="0" indent="0">
              <a:lnSpc>
                <a:spcPct val="110000"/>
              </a:lnSpc>
              <a:spcBef>
                <a:spcPts val="2400"/>
              </a:spcBef>
              <a:buNone/>
            </a:pPr>
            <a:r>
              <a:rPr lang="de-AT" sz="2400" b="1" dirty="0">
                <a:solidFill>
                  <a:srgbClr val="C85F09"/>
                </a:solidFill>
              </a:rPr>
              <a:t>Kompetenzen</a:t>
            </a:r>
          </a:p>
          <a:p>
            <a:pPr>
              <a:lnSpc>
                <a:spcPct val="110000"/>
              </a:lnSpc>
              <a:spcBef>
                <a:spcPts val="600"/>
              </a:spcBef>
            </a:pPr>
            <a:r>
              <a:rPr lang="de-AT" sz="2100" dirty="0"/>
              <a:t>Produktexpertise</a:t>
            </a:r>
          </a:p>
          <a:p>
            <a:pPr>
              <a:lnSpc>
                <a:spcPct val="110000"/>
              </a:lnSpc>
              <a:spcBef>
                <a:spcPts val="900"/>
              </a:spcBef>
            </a:pPr>
            <a:r>
              <a:rPr lang="de-AT" sz="2100" dirty="0"/>
              <a:t>Entscheidungsbevollmächtigung</a:t>
            </a:r>
          </a:p>
          <a:p>
            <a:pPr marL="0" indent="0">
              <a:lnSpc>
                <a:spcPct val="110000"/>
              </a:lnSpc>
              <a:spcBef>
                <a:spcPts val="2400"/>
              </a:spcBef>
              <a:buNone/>
            </a:pPr>
            <a:r>
              <a:rPr lang="de-AT" sz="2400" b="1" dirty="0">
                <a:solidFill>
                  <a:srgbClr val="C85F09"/>
                </a:solidFill>
              </a:rPr>
              <a:t>Verantwortung</a:t>
            </a:r>
          </a:p>
          <a:p>
            <a:pPr>
              <a:lnSpc>
                <a:spcPct val="110000"/>
              </a:lnSpc>
              <a:spcBef>
                <a:spcPts val="600"/>
              </a:spcBef>
            </a:pPr>
            <a:r>
              <a:rPr lang="de-DE" sz="2100" dirty="0"/>
              <a:t>Verständnis der Kundenbedürfnisse und Festlegung der Produktanforderungen</a:t>
            </a:r>
            <a:endParaRPr lang="en-US" sz="2100" dirty="0"/>
          </a:p>
        </p:txBody>
      </p:sp>
    </p:spTree>
    <p:extLst>
      <p:ext uri="{BB962C8B-B14F-4D97-AF65-F5344CB8AC3E}">
        <p14:creationId xmlns:p14="http://schemas.microsoft.com/office/powerpoint/2010/main" val="12535753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1224000" y="1692076"/>
            <a:ext cx="7668814" cy="4370773"/>
          </a:xfrm>
        </p:spPr>
        <p:txBody>
          <a:bodyPr/>
          <a:lstStyle/>
          <a:p>
            <a:pPr marL="0" indent="0">
              <a:lnSpc>
                <a:spcPct val="110000"/>
              </a:lnSpc>
              <a:spcBef>
                <a:spcPts val="900"/>
              </a:spcBef>
              <a:buNone/>
            </a:pPr>
            <a:r>
              <a:rPr lang="de-AT" sz="2400" b="1" dirty="0">
                <a:solidFill>
                  <a:srgbClr val="C85F09"/>
                </a:solidFill>
              </a:rPr>
              <a:t>Aufgaben</a:t>
            </a:r>
          </a:p>
          <a:p>
            <a:pPr>
              <a:lnSpc>
                <a:spcPct val="110000"/>
              </a:lnSpc>
              <a:spcBef>
                <a:spcPts val="600"/>
              </a:spcBef>
            </a:pPr>
            <a:r>
              <a:rPr lang="de-AT" sz="2100" dirty="0"/>
              <a:t>Kundenanforderungen in das fertige Produkt umsetzen</a:t>
            </a:r>
          </a:p>
          <a:p>
            <a:pPr>
              <a:lnSpc>
                <a:spcPct val="110000"/>
              </a:lnSpc>
              <a:spcBef>
                <a:spcPts val="600"/>
              </a:spcBef>
            </a:pPr>
            <a:r>
              <a:rPr lang="de-AT" sz="2100" dirty="0"/>
              <a:t>Mitwirkung an autonomer Planung, Review und Retrospektive</a:t>
            </a:r>
          </a:p>
          <a:p>
            <a:pPr>
              <a:lnSpc>
                <a:spcPct val="110000"/>
              </a:lnSpc>
              <a:spcBef>
                <a:spcPts val="900"/>
              </a:spcBef>
            </a:pPr>
            <a:r>
              <a:rPr lang="de-AT" sz="2100" dirty="0"/>
              <a:t>Kurzfristige Reaktion auf Auftraggeberfeedback</a:t>
            </a:r>
          </a:p>
          <a:p>
            <a:pPr marL="0" indent="0">
              <a:lnSpc>
                <a:spcPct val="110000"/>
              </a:lnSpc>
              <a:spcBef>
                <a:spcPts val="2600"/>
              </a:spcBef>
              <a:buNone/>
            </a:pPr>
            <a:r>
              <a:rPr lang="de-AT" sz="2400" b="1" dirty="0">
                <a:solidFill>
                  <a:srgbClr val="C85F09"/>
                </a:solidFill>
              </a:rPr>
              <a:t>Kompetenzen</a:t>
            </a:r>
          </a:p>
          <a:p>
            <a:pPr>
              <a:lnSpc>
                <a:spcPct val="110000"/>
              </a:lnSpc>
              <a:spcBef>
                <a:spcPts val="600"/>
              </a:spcBef>
            </a:pPr>
            <a:r>
              <a:rPr lang="de-AT" sz="2100" dirty="0"/>
              <a:t>Vielseitige Qualifikation</a:t>
            </a:r>
          </a:p>
          <a:p>
            <a:pPr>
              <a:lnSpc>
                <a:spcPct val="110000"/>
              </a:lnSpc>
              <a:spcBef>
                <a:spcPts val="900"/>
              </a:spcBef>
            </a:pPr>
            <a:r>
              <a:rPr lang="de-AT" sz="2100" dirty="0"/>
              <a:t>Selbstorganisation des Teams</a:t>
            </a:r>
          </a:p>
          <a:p>
            <a:pPr marL="0" indent="0">
              <a:lnSpc>
                <a:spcPct val="110000"/>
              </a:lnSpc>
              <a:spcBef>
                <a:spcPts val="2600"/>
              </a:spcBef>
              <a:buNone/>
            </a:pPr>
            <a:r>
              <a:rPr lang="de-AT" sz="2400" b="1" dirty="0">
                <a:solidFill>
                  <a:srgbClr val="C85F09"/>
                </a:solidFill>
              </a:rPr>
              <a:t>Verantwortung</a:t>
            </a:r>
          </a:p>
          <a:p>
            <a:pPr>
              <a:lnSpc>
                <a:spcPct val="110000"/>
              </a:lnSpc>
              <a:spcBef>
                <a:spcPts val="600"/>
              </a:spcBef>
            </a:pPr>
            <a:r>
              <a:rPr lang="de-DE" sz="2100" dirty="0"/>
              <a:t>kollektiv für Erfolg des Projektes</a:t>
            </a:r>
            <a:endParaRPr lang="en-US" sz="2100" dirty="0"/>
          </a:p>
        </p:txBody>
      </p:sp>
      <p:sp>
        <p:nvSpPr>
          <p:cNvPr id="2" name="Titel 1"/>
          <p:cNvSpPr>
            <a:spLocks noGrp="1"/>
          </p:cNvSpPr>
          <p:nvPr>
            <p:ph type="title"/>
          </p:nvPr>
        </p:nvSpPr>
        <p:spPr/>
        <p:txBody>
          <a:bodyPr/>
          <a:lstStyle/>
          <a:p>
            <a:pPr>
              <a:lnSpc>
                <a:spcPts val="2800"/>
              </a:lnSpc>
            </a:pPr>
            <a:r>
              <a:rPr lang="de-DE" sz="2800" dirty="0"/>
              <a:t>Mitglied agilen Projektteams (Developer)</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36</a:t>
            </a:fld>
            <a:endParaRPr lang="en-US" dirty="0"/>
          </a:p>
        </p:txBody>
      </p:sp>
    </p:spTree>
    <p:extLst>
      <p:ext uri="{BB962C8B-B14F-4D97-AF65-F5344CB8AC3E}">
        <p14:creationId xmlns:p14="http://schemas.microsoft.com/office/powerpoint/2010/main" val="4037272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C183D7F6-B498-43B3-948B-1728B52AA6E4}">
                <adec:decorative xmlns:adec="http://schemas.microsoft.com/office/drawing/2017/decorative" val="1"/>
              </a:ext>
            </a:extLst>
          </p:cNvPr>
          <p:cNvSpPr/>
          <p:nvPr/>
        </p:nvSpPr>
        <p:spPr bwMode="auto">
          <a:xfrm rot="10800000">
            <a:off x="2520504" y="1908097"/>
            <a:ext cx="6480720" cy="4264102"/>
          </a:xfrm>
          <a:prstGeom prst="rect">
            <a:avLst/>
          </a:prstGeom>
          <a:solidFill>
            <a:srgbClr val="C85F09"/>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chemeClr val="bg1"/>
              </a:solidFill>
              <a:effectLst/>
              <a:latin typeface="Corbel" panose="020B0503020204020204" pitchFamily="34" charset="0"/>
            </a:endParaRPr>
          </a:p>
        </p:txBody>
      </p:sp>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90" y="1336705"/>
            <a:ext cx="763227" cy="88950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253" y="1810686"/>
            <a:ext cx="763227" cy="889503"/>
          </a:xfrm>
          <a:prstGeom prst="rect">
            <a:avLst/>
          </a:prstGeom>
        </p:spPr>
      </p:pic>
      <p:pic>
        <p:nvPicPr>
          <p:cNvPr id="12" name="Grafik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158" y="2255064"/>
            <a:ext cx="763227" cy="889503"/>
          </a:xfrm>
          <a:prstGeom prst="rect">
            <a:avLst/>
          </a:prstGeom>
        </p:spPr>
      </p:pic>
      <p:sp>
        <p:nvSpPr>
          <p:cNvPr id="7" name="Inhaltsplatzhalter 2"/>
          <p:cNvSpPr txBox="1">
            <a:spLocks/>
          </p:cNvSpPr>
          <p:nvPr/>
        </p:nvSpPr>
        <p:spPr>
          <a:xfrm>
            <a:off x="2588329" y="2001763"/>
            <a:ext cx="6340894"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just">
              <a:spcBef>
                <a:spcPts val="2400"/>
              </a:spcBef>
              <a:buSzPct val="100000"/>
              <a:buNone/>
              <a:tabLst>
                <a:tab pos="541338" algn="l"/>
              </a:tabLst>
            </a:pPr>
            <a:r>
              <a:rPr lang="de-AT" altLang="en-US" sz="2100" kern="0" dirty="0">
                <a:solidFill>
                  <a:schemeClr val="bg1"/>
                </a:solidFill>
                <a:ea typeface="ＭＳ Ｐゴシック" pitchFamily="34" charset="-128"/>
              </a:rPr>
              <a:t>Setzen Sie sich in Kleingruppen (3-6 Personen) zusammen und überlegen Sie, gemeinsam, wie Sie ein ideales Team </a:t>
            </a:r>
            <a:r>
              <a:rPr lang="de-AT" altLang="en-US" sz="2100" kern="0" spc="-20" dirty="0">
                <a:solidFill>
                  <a:schemeClr val="bg1"/>
                </a:solidFill>
                <a:ea typeface="ＭＳ Ｐゴシック" pitchFamily="34" charset="-128"/>
              </a:rPr>
              <a:t>für die Planung und Bearbeitung eines Projektes zusammenstellen.</a:t>
            </a:r>
          </a:p>
          <a:p>
            <a:pPr>
              <a:spcBef>
                <a:spcPts val="2400"/>
              </a:spcBef>
              <a:buClr>
                <a:schemeClr val="bg1"/>
              </a:buClr>
              <a:buSzPct val="100000"/>
              <a:tabLst>
                <a:tab pos="541338" algn="l"/>
              </a:tabLst>
            </a:pPr>
            <a:r>
              <a:rPr lang="de-AT" sz="2100" kern="0" dirty="0">
                <a:solidFill>
                  <a:schemeClr val="bg1"/>
                </a:solidFill>
              </a:rPr>
              <a:t>Wie groß sollte das Team sein?</a:t>
            </a:r>
          </a:p>
          <a:p>
            <a:pPr>
              <a:buClr>
                <a:schemeClr val="bg1"/>
              </a:buClr>
              <a:buSzPct val="100000"/>
              <a:tabLst>
                <a:tab pos="541338" algn="l"/>
              </a:tabLst>
            </a:pPr>
            <a:r>
              <a:rPr lang="de-AT" sz="2100" kern="0" dirty="0">
                <a:solidFill>
                  <a:schemeClr val="bg1"/>
                </a:solidFill>
              </a:rPr>
              <a:t>Nach welchen Kriterien wählen Sie Personen aus?</a:t>
            </a:r>
          </a:p>
          <a:p>
            <a:pPr>
              <a:buClr>
                <a:schemeClr val="bg1"/>
              </a:buClr>
              <a:buSzPct val="100000"/>
              <a:tabLst>
                <a:tab pos="541338" algn="l"/>
              </a:tabLst>
            </a:pPr>
            <a:r>
              <a:rPr lang="de-AT" sz="2100" kern="0" dirty="0">
                <a:solidFill>
                  <a:schemeClr val="bg1"/>
                </a:solidFill>
              </a:rPr>
              <a:t>Wie rekrutieren Sie die Leute?</a:t>
            </a:r>
          </a:p>
          <a:p>
            <a:pPr marL="0" indent="0">
              <a:spcBef>
                <a:spcPts val="2400"/>
              </a:spcBef>
              <a:buClr>
                <a:schemeClr val="bg1"/>
              </a:buClr>
              <a:buSzPct val="100000"/>
              <a:buNone/>
              <a:tabLst>
                <a:tab pos="541338" algn="l"/>
              </a:tabLst>
            </a:pPr>
            <a:r>
              <a:rPr lang="de-AT" sz="2100" kern="0" dirty="0">
                <a:solidFill>
                  <a:schemeClr val="bg1"/>
                </a:solidFill>
              </a:rPr>
              <a:t>Gestalten Sie innerhalb von 30 Minuten ein Flipchart (oder ein Slide)!</a:t>
            </a:r>
            <a:endParaRPr lang="en-US" sz="2100" kern="0" dirty="0">
              <a:solidFill>
                <a:schemeClr val="bg1"/>
              </a:solidFill>
            </a:endParaRPr>
          </a:p>
        </p:txBody>
      </p:sp>
      <p:sp>
        <p:nvSpPr>
          <p:cNvPr id="2" name="Titel 1"/>
          <p:cNvSpPr>
            <a:spLocks noGrp="1"/>
          </p:cNvSpPr>
          <p:nvPr>
            <p:ph type="title"/>
          </p:nvPr>
        </p:nvSpPr>
        <p:spPr>
          <a:xfrm>
            <a:off x="864320" y="396429"/>
            <a:ext cx="6192688" cy="863600"/>
          </a:xfrm>
        </p:spPr>
        <p:txBody>
          <a:bodyPr/>
          <a:lstStyle/>
          <a:p>
            <a:r>
              <a:rPr lang="de-AT" sz="2800" dirty="0"/>
              <a:t>Übung – Teamzusammenstellung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37</a:t>
            </a:fld>
            <a:endParaRPr lang="en-US" dirty="0"/>
          </a:p>
        </p:txBody>
      </p:sp>
    </p:spTree>
    <p:extLst>
      <p:ext uri="{BB962C8B-B14F-4D97-AF65-F5344CB8AC3E}">
        <p14:creationId xmlns:p14="http://schemas.microsoft.com/office/powerpoint/2010/main" val="3751452436"/>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28416" y="1395571"/>
            <a:ext cx="6182941" cy="5337066"/>
          </a:xfrm>
          <a:prstGeom prst="rect">
            <a:avLst/>
          </a:prstGeom>
        </p:spPr>
      </p:pic>
      <p:sp>
        <p:nvSpPr>
          <p:cNvPr id="2" name="Titel 1"/>
          <p:cNvSpPr>
            <a:spLocks noGrp="1"/>
          </p:cNvSpPr>
          <p:nvPr>
            <p:ph type="title"/>
          </p:nvPr>
        </p:nvSpPr>
        <p:spPr/>
        <p:txBody>
          <a:bodyPr/>
          <a:lstStyle/>
          <a:p>
            <a:r>
              <a:rPr lang="de-AT" dirty="0"/>
              <a:t>Phasen der Teamentwicklung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38</a:t>
            </a:fld>
            <a:endParaRPr lang="en-US" dirty="0"/>
          </a:p>
        </p:txBody>
      </p:sp>
    </p:spTree>
    <p:extLst>
      <p:ext uri="{BB962C8B-B14F-4D97-AF65-F5344CB8AC3E}">
        <p14:creationId xmlns:p14="http://schemas.microsoft.com/office/powerpoint/2010/main" val="174044051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20" y="1548061"/>
            <a:ext cx="8376585" cy="4752528"/>
          </a:xfrm>
          <a:prstGeom prst="rect">
            <a:avLst/>
          </a:prstGeom>
        </p:spPr>
      </p:pic>
      <p:sp>
        <p:nvSpPr>
          <p:cNvPr id="2" name="Titel 1"/>
          <p:cNvSpPr>
            <a:spLocks noGrp="1"/>
          </p:cNvSpPr>
          <p:nvPr>
            <p:ph type="title"/>
          </p:nvPr>
        </p:nvSpPr>
        <p:spPr/>
        <p:txBody>
          <a:bodyPr/>
          <a:lstStyle/>
          <a:p>
            <a:pPr>
              <a:lnSpc>
                <a:spcPts val="2800"/>
              </a:lnSpc>
            </a:pPr>
            <a:r>
              <a:rPr lang="de-AT" sz="2800" dirty="0"/>
              <a:t>Optimierung der Personalbesetzung </a:t>
            </a:r>
            <a:br>
              <a:rPr lang="de-AT" sz="2800" dirty="0"/>
            </a:br>
            <a:r>
              <a:rPr lang="de-AT" sz="2800" dirty="0"/>
              <a:t>in einem Projekt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39</a:t>
            </a:fld>
            <a:endParaRPr lang="en-US" dirty="0"/>
          </a:p>
        </p:txBody>
      </p:sp>
    </p:spTree>
    <p:extLst>
      <p:ext uri="{BB962C8B-B14F-4D97-AF65-F5344CB8AC3E}">
        <p14:creationId xmlns:p14="http://schemas.microsoft.com/office/powerpoint/2010/main" val="2819416235"/>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7571297"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spcBef>
                <a:spcPts val="3600"/>
              </a:spcBef>
              <a:buClr>
                <a:srgbClr val="C85F09"/>
              </a:buClr>
              <a:buFont typeface="Wingdings" panose="05000000000000000000" pitchFamily="2" charset="2"/>
              <a:buChar char=""/>
            </a:pPr>
            <a:r>
              <a:rPr lang="de-AT" kern="0" dirty="0"/>
              <a:t>situationsadäquate Auswahl aus unterschiedlichen Modellen der Projektorganisation treffen können</a:t>
            </a:r>
          </a:p>
          <a:p>
            <a:pPr marL="533400" indent="-533400">
              <a:spcBef>
                <a:spcPts val="3600"/>
              </a:spcBef>
              <a:buClr>
                <a:srgbClr val="C85F09"/>
              </a:buClr>
              <a:buFont typeface="Wingdings" panose="05000000000000000000" pitchFamily="2" charset="2"/>
              <a:buChar char=""/>
            </a:pPr>
            <a:r>
              <a:rPr lang="de-AT" kern="0" dirty="0"/>
              <a:t>wenigstens 3 zentrale Rollen in Projekten identifizieren und klar definieren können</a:t>
            </a:r>
          </a:p>
          <a:p>
            <a:pPr marL="533400" indent="-533400">
              <a:spcBef>
                <a:spcPts val="3600"/>
              </a:spcBef>
              <a:buClr>
                <a:srgbClr val="C85F09"/>
              </a:buClr>
              <a:buFont typeface="Wingdings" panose="05000000000000000000" pitchFamily="2" charset="2"/>
              <a:buChar char=""/>
            </a:pPr>
            <a:r>
              <a:rPr lang="de-AT" kern="0" dirty="0"/>
              <a:t>imstande sein, wenigstens 5 Prinzipien der Teambildung praktisch umzusetzen</a:t>
            </a:r>
            <a:endParaRPr lang="en-US" kern="0" dirty="0"/>
          </a:p>
        </p:txBody>
      </p:sp>
      <p:sp>
        <p:nvSpPr>
          <p:cNvPr id="2" name="Titel 1"/>
          <p:cNvSpPr>
            <a:spLocks noGrp="1"/>
          </p:cNvSpPr>
          <p:nvPr>
            <p:ph type="title"/>
          </p:nvPr>
        </p:nvSpPr>
        <p:spPr>
          <a:xfrm>
            <a:off x="864320" y="396429"/>
            <a:ext cx="6336704" cy="863600"/>
          </a:xfrm>
        </p:spPr>
        <p:txBody>
          <a:bodyPr/>
          <a:lstStyle/>
          <a:p>
            <a:pPr>
              <a:lnSpc>
                <a:spcPts val="3000"/>
              </a:lnSpc>
            </a:pPr>
            <a:r>
              <a:rPr lang="de-AT" sz="2800" dirty="0"/>
              <a:t>Learning Outcomes – Projektorganisation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5926153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440" y="1553876"/>
            <a:ext cx="5956579" cy="5100938"/>
          </a:xfrm>
          <a:prstGeom prst="rect">
            <a:avLst/>
          </a:prstGeom>
        </p:spPr>
      </p:pic>
      <p:sp>
        <p:nvSpPr>
          <p:cNvPr id="2" name="Titel 1"/>
          <p:cNvSpPr>
            <a:spLocks noGrp="1"/>
          </p:cNvSpPr>
          <p:nvPr>
            <p:ph type="title"/>
          </p:nvPr>
        </p:nvSpPr>
        <p:spPr/>
        <p:txBody>
          <a:bodyPr/>
          <a:lstStyle/>
          <a:p>
            <a:r>
              <a:rPr lang="de-AT" dirty="0"/>
              <a:t>Mitarbeitertypen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40</a:t>
            </a:fld>
            <a:endParaRPr lang="en-US" dirty="0"/>
          </a:p>
        </p:txBody>
      </p:sp>
    </p:spTree>
    <p:extLst>
      <p:ext uri="{BB962C8B-B14F-4D97-AF65-F5344CB8AC3E}">
        <p14:creationId xmlns:p14="http://schemas.microsoft.com/office/powerpoint/2010/main" val="2160203361"/>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936328" y="1692077"/>
            <a:ext cx="9361040" cy="455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Mitarbeitertypen und für sie </a:t>
            </a:r>
            <a:br>
              <a:rPr lang="de-AT" sz="2800" dirty="0"/>
            </a:br>
            <a:r>
              <a:rPr lang="de-AT" sz="2800" dirty="0"/>
              <a:t>jeweils prädestinierte Aufgaben I</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41</a:t>
            </a:fld>
            <a:endParaRPr lang="en-US" dirty="0"/>
          </a:p>
        </p:txBody>
      </p:sp>
    </p:spTree>
    <p:extLst>
      <p:ext uri="{BB962C8B-B14F-4D97-AF65-F5344CB8AC3E}">
        <p14:creationId xmlns:p14="http://schemas.microsoft.com/office/powerpoint/2010/main" val="298066302"/>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328" b="-1414"/>
          <a:stretch/>
        </p:blipFill>
        <p:spPr bwMode="auto">
          <a:xfrm>
            <a:off x="936328" y="1908101"/>
            <a:ext cx="9361040" cy="49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657"/>
          <a:stretch/>
        </p:blipFill>
        <p:spPr bwMode="auto">
          <a:xfrm>
            <a:off x="936328" y="1692077"/>
            <a:ext cx="9361040" cy="48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Mitarbeitertypen und für sie </a:t>
            </a:r>
            <a:br>
              <a:rPr lang="de-AT" sz="2800" dirty="0"/>
            </a:br>
            <a:r>
              <a:rPr lang="de-AT" sz="2800" dirty="0"/>
              <a:t>jeweils prädestinierte Aufgaben II</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42</a:t>
            </a:fld>
            <a:endParaRPr lang="en-US" dirty="0"/>
          </a:p>
        </p:txBody>
      </p:sp>
    </p:spTree>
    <p:extLst>
      <p:ext uri="{BB962C8B-B14F-4D97-AF65-F5344CB8AC3E}">
        <p14:creationId xmlns:p14="http://schemas.microsoft.com/office/powerpoint/2010/main" val="2206921648"/>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C6E07FA8-9B8A-4217-A642-BB9848CAC74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3645" y="1476053"/>
            <a:ext cx="8311635" cy="4610605"/>
          </a:xfrm>
        </p:spPr>
      </p:pic>
      <p:pic>
        <p:nvPicPr>
          <p:cNvPr id="8" name="Inhaltsplatzhalter 6">
            <a:extLst>
              <a:ext uri="{FF2B5EF4-FFF2-40B4-BE49-F238E27FC236}">
                <a16:creationId xmlns:a16="http://schemas.microsoft.com/office/drawing/2014/main" id="{EE63D72B-8BDF-4B1F-95CC-B597D32E471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46" y="1938683"/>
            <a:ext cx="8311634" cy="4147975"/>
          </a:xfrm>
          <a:prstGeom prst="rect">
            <a:avLst/>
          </a:prstGeom>
        </p:spPr>
      </p:pic>
      <p:pic>
        <p:nvPicPr>
          <p:cNvPr id="9" name="Inhaltsplatzhalter 6">
            <a:extLst>
              <a:ext uri="{FF2B5EF4-FFF2-40B4-BE49-F238E27FC236}">
                <a16:creationId xmlns:a16="http://schemas.microsoft.com/office/drawing/2014/main" id="{9DE76CD1-F7D7-4106-BF18-88817027D2E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646" y="1938683"/>
            <a:ext cx="8311632" cy="4147975"/>
          </a:xfrm>
          <a:prstGeom prst="rect">
            <a:avLst/>
          </a:prstGeom>
        </p:spPr>
      </p:pic>
      <p:sp>
        <p:nvSpPr>
          <p:cNvPr id="2" name="Titel 1">
            <a:extLst>
              <a:ext uri="{FF2B5EF4-FFF2-40B4-BE49-F238E27FC236}">
                <a16:creationId xmlns:a16="http://schemas.microsoft.com/office/drawing/2014/main" id="{DE63C521-C36C-4CA9-A896-559AC14B5334}"/>
              </a:ext>
            </a:extLst>
          </p:cNvPr>
          <p:cNvSpPr>
            <a:spLocks noGrp="1"/>
          </p:cNvSpPr>
          <p:nvPr>
            <p:ph type="title"/>
          </p:nvPr>
        </p:nvSpPr>
        <p:spPr/>
        <p:txBody>
          <a:bodyPr/>
          <a:lstStyle/>
          <a:p>
            <a:r>
              <a:rPr lang="de-DE" dirty="0"/>
              <a:t>Neun Teampersönlichkeitstypen </a:t>
            </a:r>
            <a:endParaRPr lang="de-AT" dirty="0"/>
          </a:p>
        </p:txBody>
      </p:sp>
      <p:sp>
        <p:nvSpPr>
          <p:cNvPr id="4" name="Foliennummernplatzhalter 3">
            <a:extLst>
              <a:ext uri="{FF2B5EF4-FFF2-40B4-BE49-F238E27FC236}">
                <a16:creationId xmlns:a16="http://schemas.microsoft.com/office/drawing/2014/main" id="{ECE651C2-ED1E-44A9-852D-0F64A5026139}"/>
              </a:ext>
            </a:extLst>
          </p:cNvPr>
          <p:cNvSpPr>
            <a:spLocks noGrp="1"/>
          </p:cNvSpPr>
          <p:nvPr>
            <p:ph type="sldNum" sz="quarter" idx="11"/>
          </p:nvPr>
        </p:nvSpPr>
        <p:spPr/>
        <p:txBody>
          <a:bodyPr/>
          <a:lstStyle/>
          <a:p>
            <a:fld id="{1B0257E5-75A0-4F46-BAAD-A8D9FF434F26}" type="slidenum">
              <a:rPr lang="en-US" smtClean="0"/>
              <a:pPr/>
              <a:t>43</a:t>
            </a:fld>
            <a:endParaRPr lang="en-US" dirty="0"/>
          </a:p>
        </p:txBody>
      </p:sp>
    </p:spTree>
    <p:extLst>
      <p:ext uri="{BB962C8B-B14F-4D97-AF65-F5344CB8AC3E}">
        <p14:creationId xmlns:p14="http://schemas.microsoft.com/office/powerpoint/2010/main" val="17582404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feld 54">
            <a:extLst>
              <a:ext uri="{C183D7F6-B498-43B3-948B-1728B52AA6E4}">
                <adec:decorative xmlns:adec="http://schemas.microsoft.com/office/drawing/2017/decorative" val="1"/>
              </a:ext>
            </a:extLst>
          </p:cNvPr>
          <p:cNvSpPr txBox="1"/>
          <p:nvPr/>
        </p:nvSpPr>
        <p:spPr>
          <a:xfrm>
            <a:off x="4760707" y="5794956"/>
            <a:ext cx="499673" cy="505633"/>
          </a:xfrm>
          <a:prstGeom prst="rect">
            <a:avLst/>
          </a:prstGeom>
          <a:noFill/>
        </p:spPr>
        <p:txBody>
          <a:bodyPr wrap="square" rtlCol="0">
            <a:noAutofit/>
          </a:bodyPr>
          <a:lstStyle/>
          <a:p>
            <a:pPr algn="ctr"/>
            <a:r>
              <a:rPr lang="de-DE" b="1" dirty="0">
                <a:latin typeface="Arial Black"/>
              </a:rPr>
              <a:t>–</a:t>
            </a:r>
            <a:endParaRPr lang="de-DE" b="1" dirty="0"/>
          </a:p>
        </p:txBody>
      </p:sp>
      <p:cxnSp>
        <p:nvCxnSpPr>
          <p:cNvPr id="39" name="Gerade Verbindung mit Pfeil 38">
            <a:extLst>
              <a:ext uri="{C183D7F6-B498-43B3-948B-1728B52AA6E4}">
                <adec:decorative xmlns:adec="http://schemas.microsoft.com/office/drawing/2017/decorative" val="1"/>
              </a:ext>
            </a:extLst>
          </p:cNvPr>
          <p:cNvCxnSpPr/>
          <p:nvPr/>
        </p:nvCxnSpPr>
        <p:spPr>
          <a:xfrm rot="10800000" flipH="1">
            <a:off x="2639247" y="4157141"/>
            <a:ext cx="4718870" cy="0"/>
          </a:xfrm>
          <a:prstGeom prst="straightConnector1">
            <a:avLst/>
          </a:prstGeom>
          <a:noFill/>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feld 42">
            <a:extLst>
              <a:ext uri="{C183D7F6-B498-43B3-948B-1728B52AA6E4}">
                <adec:decorative xmlns:adec="http://schemas.microsoft.com/office/drawing/2017/decorative" val="1"/>
              </a:ext>
            </a:extLst>
          </p:cNvPr>
          <p:cNvSpPr txBox="1"/>
          <p:nvPr/>
        </p:nvSpPr>
        <p:spPr>
          <a:xfrm>
            <a:off x="4785037" y="1690500"/>
            <a:ext cx="479885" cy="505633"/>
          </a:xfrm>
          <a:prstGeom prst="rect">
            <a:avLst/>
          </a:prstGeom>
          <a:noFill/>
        </p:spPr>
        <p:txBody>
          <a:bodyPr wrap="square" rtlCol="0">
            <a:noAutofit/>
          </a:bodyPr>
          <a:lstStyle/>
          <a:p>
            <a:pPr algn="ctr"/>
            <a:r>
              <a:rPr lang="de-DE" sz="4000" b="1" dirty="0"/>
              <a:t>+</a:t>
            </a:r>
          </a:p>
        </p:txBody>
      </p:sp>
      <p:sp>
        <p:nvSpPr>
          <p:cNvPr id="45" name="Textfeld 44">
            <a:extLst>
              <a:ext uri="{C183D7F6-B498-43B3-948B-1728B52AA6E4}">
                <adec:decorative xmlns:adec="http://schemas.microsoft.com/office/drawing/2017/decorative" val="1"/>
              </a:ext>
            </a:extLst>
          </p:cNvPr>
          <p:cNvSpPr txBox="1"/>
          <p:nvPr/>
        </p:nvSpPr>
        <p:spPr>
          <a:xfrm>
            <a:off x="2103597" y="3742933"/>
            <a:ext cx="499673" cy="505633"/>
          </a:xfrm>
          <a:prstGeom prst="rect">
            <a:avLst/>
          </a:prstGeom>
          <a:noFill/>
        </p:spPr>
        <p:txBody>
          <a:bodyPr wrap="square" rtlCol="0">
            <a:noAutofit/>
          </a:bodyPr>
          <a:lstStyle/>
          <a:p>
            <a:pPr algn="ctr"/>
            <a:r>
              <a:rPr lang="de-DE" b="1" dirty="0">
                <a:latin typeface="Arial Black"/>
              </a:rPr>
              <a:t>–</a:t>
            </a:r>
            <a:endParaRPr lang="de-DE" b="1" dirty="0"/>
          </a:p>
        </p:txBody>
      </p:sp>
      <p:sp>
        <p:nvSpPr>
          <p:cNvPr id="46" name="Textfeld 45">
            <a:extLst>
              <a:ext uri="{C183D7F6-B498-43B3-948B-1728B52AA6E4}">
                <adec:decorative xmlns:adec="http://schemas.microsoft.com/office/drawing/2017/decorative" val="1"/>
              </a:ext>
            </a:extLst>
          </p:cNvPr>
          <p:cNvSpPr txBox="1"/>
          <p:nvPr/>
        </p:nvSpPr>
        <p:spPr>
          <a:xfrm>
            <a:off x="7345040" y="3778732"/>
            <a:ext cx="479885" cy="505633"/>
          </a:xfrm>
          <a:prstGeom prst="rect">
            <a:avLst/>
          </a:prstGeom>
          <a:noFill/>
        </p:spPr>
        <p:txBody>
          <a:bodyPr wrap="square" rtlCol="0">
            <a:noAutofit/>
          </a:bodyPr>
          <a:lstStyle/>
          <a:p>
            <a:pPr algn="ctr"/>
            <a:r>
              <a:rPr lang="de-DE" sz="4000" b="1" dirty="0"/>
              <a:t>+</a:t>
            </a:r>
          </a:p>
        </p:txBody>
      </p:sp>
      <p:grpSp>
        <p:nvGrpSpPr>
          <p:cNvPr id="47" name="Gruppieren 46">
            <a:extLst>
              <a:ext uri="{C183D7F6-B498-43B3-948B-1728B52AA6E4}">
                <adec:decorative xmlns:adec="http://schemas.microsoft.com/office/drawing/2017/decorative" val="1"/>
              </a:ext>
            </a:extLst>
          </p:cNvPr>
          <p:cNvGrpSpPr/>
          <p:nvPr/>
        </p:nvGrpSpPr>
        <p:grpSpPr>
          <a:xfrm>
            <a:off x="5392269" y="4329578"/>
            <a:ext cx="1388143" cy="1404500"/>
            <a:chOff x="4456693" y="2800462"/>
            <a:chExt cx="1267435" cy="1282370"/>
          </a:xfrm>
        </p:grpSpPr>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693" y="2800462"/>
              <a:ext cx="1267435" cy="1282370"/>
            </a:xfrm>
            <a:prstGeom prst="rect">
              <a:avLst/>
            </a:prstGeom>
          </p:spPr>
        </p:pic>
        <p:sp>
          <p:nvSpPr>
            <p:cNvPr id="49" name="Textfeld 48"/>
            <p:cNvSpPr txBox="1"/>
            <p:nvPr/>
          </p:nvSpPr>
          <p:spPr>
            <a:xfrm>
              <a:off x="4944041" y="3009726"/>
              <a:ext cx="617364" cy="461665"/>
            </a:xfrm>
            <a:prstGeom prst="rect">
              <a:avLst/>
            </a:prstGeom>
            <a:noFill/>
          </p:spPr>
          <p:txBody>
            <a:bodyPr wrap="square" rtlCol="0">
              <a:noAutofit/>
            </a:bodyPr>
            <a:lstStyle/>
            <a:p>
              <a:r>
                <a:rPr lang="de-DE" sz="6000" dirty="0">
                  <a:latin typeface="Arial Black" pitchFamily="34" charset="0"/>
                </a:rPr>
                <a:t>?</a:t>
              </a:r>
              <a:endParaRPr lang="de-DE" sz="2400" b="1" dirty="0">
                <a:latin typeface="Arial Black" pitchFamily="34" charset="0"/>
              </a:endParaRPr>
            </a:p>
          </p:txBody>
        </p:sp>
      </p:grpSp>
      <p:sp>
        <p:nvSpPr>
          <p:cNvPr id="50" name="Stern mit 5 Zacken 49">
            <a:extLst>
              <a:ext uri="{C183D7F6-B498-43B3-948B-1728B52AA6E4}">
                <adec:decorative xmlns:adec="http://schemas.microsoft.com/office/drawing/2017/decorative" val="1"/>
              </a:ext>
            </a:extLst>
          </p:cNvPr>
          <p:cNvSpPr/>
          <p:nvPr/>
        </p:nvSpPr>
        <p:spPr>
          <a:xfrm>
            <a:off x="5297845" y="2297677"/>
            <a:ext cx="1679732" cy="1616177"/>
          </a:xfrm>
          <a:prstGeom prst="star5">
            <a:avLst/>
          </a:prstGeom>
          <a:solidFill>
            <a:srgbClr val="DFD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pic>
        <p:nvPicPr>
          <p:cNvPr id="51" name="Grafik 50">
            <a:extLst>
              <a:ext uri="{C183D7F6-B498-43B3-948B-1728B52AA6E4}">
                <adec:decorative xmlns:adec="http://schemas.microsoft.com/office/drawing/2017/decorative" val="1"/>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192014" y="2593001"/>
            <a:ext cx="1416963" cy="1360286"/>
          </a:xfrm>
          <a:prstGeom prst="rect">
            <a:avLst/>
          </a:prstGeom>
        </p:spPr>
      </p:pic>
      <p:pic>
        <p:nvPicPr>
          <p:cNvPr id="52" name="Grafik 51">
            <a:extLs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tretch>
            <a:fillRect/>
          </a:stretch>
        </p:blipFill>
        <p:spPr>
          <a:xfrm rot="3990364">
            <a:off x="3273725" y="4423050"/>
            <a:ext cx="1459750" cy="1645927"/>
          </a:xfrm>
          <a:prstGeom prst="rect">
            <a:avLst/>
          </a:prstGeom>
        </p:spPr>
      </p:pic>
      <p:cxnSp>
        <p:nvCxnSpPr>
          <p:cNvPr id="53" name="Gerade Verbindung mit Pfeil 52">
            <a:extLst>
              <a:ext uri="{C183D7F6-B498-43B3-948B-1728B52AA6E4}">
                <adec:decorative xmlns:adec="http://schemas.microsoft.com/office/drawing/2017/decorative" val="1"/>
              </a:ext>
            </a:extLst>
          </p:cNvPr>
          <p:cNvCxnSpPr/>
          <p:nvPr/>
        </p:nvCxnSpPr>
        <p:spPr>
          <a:xfrm flipV="1">
            <a:off x="5005929" y="2270142"/>
            <a:ext cx="0" cy="3715093"/>
          </a:xfrm>
          <a:prstGeom prst="straightConnector1">
            <a:avLst/>
          </a:prstGeom>
          <a:noFill/>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feld 53">
            <a:extLst>
              <a:ext uri="{C183D7F6-B498-43B3-948B-1728B52AA6E4}">
                <adec:decorative xmlns:adec="http://schemas.microsoft.com/office/drawing/2017/decorative" val="1"/>
              </a:ext>
            </a:extLst>
          </p:cNvPr>
          <p:cNvSpPr txBox="1"/>
          <p:nvPr/>
        </p:nvSpPr>
        <p:spPr>
          <a:xfrm>
            <a:off x="7561064" y="3806273"/>
            <a:ext cx="1467233" cy="910140"/>
          </a:xfrm>
          <a:prstGeom prst="rect">
            <a:avLst/>
          </a:prstGeom>
          <a:noFill/>
        </p:spPr>
        <p:txBody>
          <a:bodyPr wrap="square" rtlCol="0">
            <a:noAutofit/>
          </a:bodyPr>
          <a:lstStyle/>
          <a:p>
            <a:pPr algn="ctr">
              <a:lnSpc>
                <a:spcPts val="2200"/>
              </a:lnSpc>
            </a:pPr>
            <a:r>
              <a:rPr lang="de-DE" sz="2200" dirty="0">
                <a:latin typeface="Arial Narrow" pitchFamily="34" charset="0"/>
              </a:rPr>
              <a:t>kulturelle Passung</a:t>
            </a:r>
            <a:endParaRPr lang="de-DE" sz="2200" b="1" dirty="0">
              <a:latin typeface="Arial Narrow" pitchFamily="34" charset="0"/>
            </a:endParaRPr>
          </a:p>
        </p:txBody>
      </p:sp>
      <p:sp>
        <p:nvSpPr>
          <p:cNvPr id="56" name="Textfeld 55">
            <a:extLst>
              <a:ext uri="{C183D7F6-B498-43B3-948B-1728B52AA6E4}">
                <adec:decorative xmlns:adec="http://schemas.microsoft.com/office/drawing/2017/decorative" val="1"/>
              </a:ext>
            </a:extLst>
          </p:cNvPr>
          <p:cNvSpPr txBox="1"/>
          <p:nvPr/>
        </p:nvSpPr>
        <p:spPr>
          <a:xfrm>
            <a:off x="3319083" y="6237623"/>
            <a:ext cx="3359196" cy="505634"/>
          </a:xfrm>
          <a:prstGeom prst="rect">
            <a:avLst/>
          </a:prstGeom>
          <a:noFill/>
        </p:spPr>
        <p:txBody>
          <a:bodyPr wrap="square" rtlCol="0">
            <a:noAutofit/>
          </a:bodyPr>
          <a:lstStyle/>
          <a:p>
            <a:pPr algn="ctr">
              <a:lnSpc>
                <a:spcPts val="2200"/>
              </a:lnSpc>
            </a:pPr>
            <a:r>
              <a:rPr lang="de-DE" sz="2200" dirty="0">
                <a:latin typeface="Arial Narrow" pitchFamily="34" charset="0"/>
              </a:rPr>
              <a:t>fachliche Eignung</a:t>
            </a:r>
          </a:p>
          <a:p>
            <a:pPr algn="ctr">
              <a:lnSpc>
                <a:spcPts val="2200"/>
              </a:lnSpc>
            </a:pPr>
            <a:endParaRPr lang="de-DE" sz="2200" dirty="0">
              <a:latin typeface="Arial Narrow" pitchFamily="34" charset="0"/>
            </a:endParaRPr>
          </a:p>
        </p:txBody>
      </p:sp>
      <p:sp>
        <p:nvSpPr>
          <p:cNvPr id="42" name="Textfeld 41">
            <a:extLst>
              <a:ext uri="{C183D7F6-B498-43B3-948B-1728B52AA6E4}">
                <adec:decorative xmlns:adec="http://schemas.microsoft.com/office/drawing/2017/decorative" val="0"/>
              </a:ext>
            </a:extLst>
          </p:cNvPr>
          <p:cNvSpPr txBox="1"/>
          <p:nvPr/>
        </p:nvSpPr>
        <p:spPr>
          <a:xfrm>
            <a:off x="909255" y="3806273"/>
            <a:ext cx="1467233" cy="910140"/>
          </a:xfrm>
          <a:prstGeom prst="rect">
            <a:avLst/>
          </a:prstGeom>
          <a:noFill/>
        </p:spPr>
        <p:txBody>
          <a:bodyPr wrap="square" rtlCol="0">
            <a:noAutofit/>
          </a:bodyPr>
          <a:lstStyle/>
          <a:p>
            <a:pPr algn="ctr">
              <a:lnSpc>
                <a:spcPts val="2200"/>
              </a:lnSpc>
            </a:pPr>
            <a:r>
              <a:rPr lang="de-DE" sz="2200" dirty="0">
                <a:latin typeface="Arial Narrow" pitchFamily="34" charset="0"/>
              </a:rPr>
              <a:t>kulturelle Passung</a:t>
            </a:r>
            <a:endParaRPr lang="de-DE" sz="2200" b="1" dirty="0">
              <a:latin typeface="Arial Narrow" pitchFamily="34" charset="0"/>
            </a:endParaRPr>
          </a:p>
        </p:txBody>
      </p:sp>
      <p:sp>
        <p:nvSpPr>
          <p:cNvPr id="40" name="Textfeld 39">
            <a:extLst>
              <a:ext uri="{C183D7F6-B498-43B3-948B-1728B52AA6E4}">
                <adec:decorative xmlns:adec="http://schemas.microsoft.com/office/drawing/2017/decorative" val="0"/>
              </a:ext>
            </a:extLst>
          </p:cNvPr>
          <p:cNvSpPr txBox="1"/>
          <p:nvPr/>
        </p:nvSpPr>
        <p:spPr>
          <a:xfrm>
            <a:off x="3319083" y="1485094"/>
            <a:ext cx="3359196" cy="1719151"/>
          </a:xfrm>
          <a:prstGeom prst="rect">
            <a:avLst/>
          </a:prstGeom>
          <a:noFill/>
        </p:spPr>
        <p:txBody>
          <a:bodyPr wrap="square" rtlCol="0">
            <a:noAutofit/>
          </a:bodyPr>
          <a:lstStyle/>
          <a:p>
            <a:pPr algn="ctr">
              <a:lnSpc>
                <a:spcPts val="2200"/>
              </a:lnSpc>
            </a:pPr>
            <a:r>
              <a:rPr lang="de-DE" sz="2200" dirty="0">
                <a:latin typeface="Arial Narrow" pitchFamily="34" charset="0"/>
              </a:rPr>
              <a:t>fachliche Eignung</a:t>
            </a:r>
          </a:p>
          <a:p>
            <a:pPr algn="ctr">
              <a:lnSpc>
                <a:spcPts val="2200"/>
              </a:lnSpc>
            </a:pPr>
            <a:endParaRPr lang="de-DE" sz="2200" dirty="0">
              <a:latin typeface="Arial Narrow" pitchFamily="34" charset="0"/>
            </a:endParaRPr>
          </a:p>
          <a:p>
            <a:pPr algn="ctr">
              <a:lnSpc>
                <a:spcPts val="2200"/>
              </a:lnSpc>
            </a:pPr>
            <a:r>
              <a:rPr lang="de-DE" sz="2200" b="1" dirty="0">
                <a:solidFill>
                  <a:schemeClr val="bg1"/>
                </a:solidFill>
                <a:latin typeface="Arial Narrow" pitchFamily="34" charset="0"/>
              </a:rPr>
              <a:t>+</a:t>
            </a:r>
          </a:p>
        </p:txBody>
      </p:sp>
      <p:sp>
        <p:nvSpPr>
          <p:cNvPr id="2" name="Titel 1"/>
          <p:cNvSpPr>
            <a:spLocks noGrp="1"/>
          </p:cNvSpPr>
          <p:nvPr>
            <p:ph type="title"/>
          </p:nvPr>
        </p:nvSpPr>
        <p:spPr/>
        <p:txBody>
          <a:bodyPr/>
          <a:lstStyle/>
          <a:p>
            <a:pPr>
              <a:lnSpc>
                <a:spcPts val="2800"/>
              </a:lnSpc>
            </a:pPr>
            <a:r>
              <a:rPr lang="de-AT" sz="2800" dirty="0"/>
              <a:t>Value-Result-Matrix als Basis für Personalauswahl­­entscheidungen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44</a:t>
            </a:fld>
            <a:endParaRPr lang="en-US" dirty="0"/>
          </a:p>
        </p:txBody>
      </p:sp>
    </p:spTree>
    <p:extLst>
      <p:ext uri="{BB962C8B-B14F-4D97-AF65-F5344CB8AC3E}">
        <p14:creationId xmlns:p14="http://schemas.microsoft.com/office/powerpoint/2010/main" val="41447886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019" y="2813468"/>
            <a:ext cx="1979202" cy="2033712"/>
          </a:xfrm>
          <a:prstGeom prst="rect">
            <a:avLst/>
          </a:prstGeom>
        </p:spPr>
      </p:pic>
      <p:sp>
        <p:nvSpPr>
          <p:cNvPr id="7" name="Text Box 5"/>
          <p:cNvSpPr txBox="1">
            <a:spLocks noChangeArrowheads="1"/>
          </p:cNvSpPr>
          <p:nvPr/>
        </p:nvSpPr>
        <p:spPr bwMode="auto">
          <a:xfrm>
            <a:off x="7022679" y="4847180"/>
            <a:ext cx="2193883" cy="1669508"/>
          </a:xfrm>
          <a:prstGeom prst="rect">
            <a:avLst/>
          </a:prstGeom>
          <a:solidFill>
            <a:srgbClr val="FCE8D8"/>
          </a:solidFill>
          <a:ln w="9525">
            <a:solidFill>
              <a:srgbClr val="C85F09"/>
            </a:solidFill>
            <a:miter lim="800000"/>
            <a:headEnd/>
            <a:tailEnd/>
          </a:ln>
        </p:spPr>
        <p:txBody>
          <a:bodyPr wrap="square" tIns="108000">
            <a:noAutofit/>
          </a:bodyPr>
          <a:lstStyle>
            <a:lvl1pPr marL="90488" indent="-90488"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marL="0" indent="0" algn="ctr" eaLnBrk="1" hangingPunct="1">
              <a:spcBef>
                <a:spcPts val="600"/>
              </a:spcBef>
            </a:pPr>
            <a:r>
              <a:rPr lang="de-DE" altLang="en-US" sz="2000" i="0" dirty="0">
                <a:latin typeface="Arial Narrow" charset="0"/>
              </a:rPr>
              <a:t>introvertiert/penibel</a:t>
            </a:r>
          </a:p>
          <a:p>
            <a:pPr marL="0" indent="0" algn="ctr" eaLnBrk="1" hangingPunct="1">
              <a:spcBef>
                <a:spcPts val="600"/>
              </a:spcBef>
            </a:pPr>
            <a:r>
              <a:rPr lang="de-DE" altLang="en-US" sz="2000" i="0" dirty="0">
                <a:latin typeface="Arial Narrow" charset="0"/>
              </a:rPr>
              <a:t>spaßig/oberflächig</a:t>
            </a:r>
          </a:p>
          <a:p>
            <a:pPr marL="0" indent="0" algn="ctr" eaLnBrk="1" hangingPunct="1">
              <a:spcBef>
                <a:spcPts val="600"/>
              </a:spcBef>
            </a:pPr>
            <a:r>
              <a:rPr lang="de-DE" altLang="en-US" sz="2000" i="0" dirty="0">
                <a:latin typeface="Arial Narrow" charset="0"/>
              </a:rPr>
              <a:t>graue Maus</a:t>
            </a:r>
          </a:p>
          <a:p>
            <a:pPr marL="0" indent="0" algn="ctr" eaLnBrk="1" hangingPunct="1">
              <a:spcBef>
                <a:spcPts val="600"/>
              </a:spcBef>
            </a:pPr>
            <a:r>
              <a:rPr lang="de-DE" altLang="en-US" sz="2000" i="0" dirty="0">
                <a:latin typeface="Arial Narrow" charset="0"/>
              </a:rPr>
              <a:t>extrovertiert</a:t>
            </a:r>
          </a:p>
        </p:txBody>
      </p:sp>
      <p:sp>
        <p:nvSpPr>
          <p:cNvPr id="8" name="Line 6">
            <a:extLst>
              <a:ext uri="{C183D7F6-B498-43B3-948B-1728B52AA6E4}">
                <adec:decorative xmlns:adec="http://schemas.microsoft.com/office/drawing/2017/decorative" val="1"/>
              </a:ext>
            </a:extLst>
          </p:cNvPr>
          <p:cNvSpPr>
            <a:spLocks noChangeShapeType="1"/>
          </p:cNvSpPr>
          <p:nvPr/>
        </p:nvSpPr>
        <p:spPr bwMode="auto">
          <a:xfrm flipV="1">
            <a:off x="6115053" y="5940290"/>
            <a:ext cx="1068861" cy="0"/>
          </a:xfrm>
          <a:prstGeom prst="line">
            <a:avLst/>
          </a:prstGeom>
          <a:solidFill>
            <a:srgbClr val="FCE8D8"/>
          </a:solidFill>
          <a:ln w="38100">
            <a:solidFill>
              <a:srgbClr val="C85F09"/>
            </a:solidFill>
            <a:round/>
            <a:headEnd/>
            <a:tailEnd type="triangle" w="med" len="med"/>
          </a:ln>
          <a:extLst/>
        </p:spPr>
        <p:txBody>
          <a:bodyPr/>
          <a:lstStyle/>
          <a:p>
            <a:endParaRPr lang="en-US" dirty="0"/>
          </a:p>
        </p:txBody>
      </p:sp>
      <p:sp>
        <p:nvSpPr>
          <p:cNvPr id="5" name="Rectangle 4"/>
          <p:cNvSpPr>
            <a:spLocks noChangeArrowheads="1"/>
          </p:cNvSpPr>
          <p:nvPr/>
        </p:nvSpPr>
        <p:spPr bwMode="auto">
          <a:xfrm>
            <a:off x="1039440" y="2848545"/>
            <a:ext cx="5801544" cy="3668068"/>
          </a:xfrm>
          <a:prstGeom prst="rect">
            <a:avLst/>
          </a:prstGeom>
          <a:solidFill>
            <a:srgbClr val="FCE8D8"/>
          </a:solidFill>
          <a:ln>
            <a:solidFill>
              <a:srgbClr val="C85F09"/>
            </a:solidFill>
          </a:ln>
        </p:spPr>
        <p:txBody>
          <a:bodyPr lIns="144000" tIns="144000" rIns="36000"/>
          <a:lstStyle>
            <a:lvl1pPr marL="342900" indent="-342900"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eaLnBrk="1" hangingPunct="1">
              <a:lnSpc>
                <a:spcPct val="90000"/>
              </a:lnSpc>
              <a:spcBef>
                <a:spcPct val="20000"/>
              </a:spcBef>
              <a:buClr>
                <a:srgbClr val="FF9900"/>
              </a:buClr>
              <a:buFont typeface="Wingdings" charset="2"/>
              <a:buNone/>
            </a:pPr>
            <a:r>
              <a:rPr lang="de-DE" altLang="en-US" sz="2300" b="1" i="0" dirty="0">
                <a:solidFill>
                  <a:srgbClr val="C85F09"/>
                </a:solidFill>
                <a:latin typeface="Arial Narrow" charset="0"/>
              </a:rPr>
              <a:t>Auswahl der Mitarbeiter</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sachliche Kompetenz</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Teamfähigkeit</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Projektvorerfahrung</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Zeugnisse</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Vereinstätigkeit (spiegelt Gruppenzusammenhalt wieder)</a:t>
            </a:r>
          </a:p>
          <a:p>
            <a:pPr eaLnBrk="1" hangingPunct="1">
              <a:lnSpc>
                <a:spcPct val="90000"/>
              </a:lnSpc>
              <a:spcBef>
                <a:spcPts val="900"/>
              </a:spcBef>
              <a:buClr>
                <a:srgbClr val="C85F09"/>
              </a:buClr>
              <a:buSzPct val="110000"/>
              <a:buFont typeface="Wingdings" charset="2"/>
              <a:buChar char="§"/>
            </a:pPr>
            <a:r>
              <a:rPr lang="de-DE" altLang="en-US" sz="2000" i="0" dirty="0">
                <a:latin typeface="Arial Narrow" charset="0"/>
              </a:rPr>
              <a:t>Leute müssen zusammenpassen</a:t>
            </a:r>
          </a:p>
          <a:p>
            <a:pPr eaLnBrk="1" hangingPunct="1">
              <a:lnSpc>
                <a:spcPct val="90000"/>
              </a:lnSpc>
              <a:spcBef>
                <a:spcPts val="900"/>
              </a:spcBef>
              <a:buClr>
                <a:srgbClr val="C85F09"/>
              </a:buClr>
              <a:buSzPct val="110000"/>
              <a:buFont typeface="Wingdings" charset="2"/>
              <a:buChar char="§"/>
            </a:pPr>
            <a:r>
              <a:rPr lang="de-DE" altLang="en-US" sz="2100" b="1" i="0" dirty="0">
                <a:solidFill>
                  <a:srgbClr val="C85F09"/>
                </a:solidFill>
                <a:latin typeface="Arial Narrow" charset="0"/>
              </a:rPr>
              <a:t>Es sollte eine ausgewogene Mischung aus informellen Typen bestehen.</a:t>
            </a:r>
          </a:p>
        </p:txBody>
      </p:sp>
      <p:sp>
        <p:nvSpPr>
          <p:cNvPr id="3" name="Inhaltsplatzhalter 2"/>
          <p:cNvSpPr>
            <a:spLocks noGrp="1"/>
          </p:cNvSpPr>
          <p:nvPr>
            <p:ph idx="1"/>
          </p:nvPr>
        </p:nvSpPr>
        <p:spPr>
          <a:xfrm>
            <a:off x="936328" y="1476053"/>
            <a:ext cx="8136904" cy="1368152"/>
          </a:xfrm>
        </p:spPr>
        <p:txBody>
          <a:bodyPr/>
          <a:lstStyle/>
          <a:p>
            <a:pPr>
              <a:lnSpc>
                <a:spcPct val="100000"/>
              </a:lnSpc>
              <a:spcBef>
                <a:spcPts val="600"/>
              </a:spcBef>
              <a:buSzPct val="100000"/>
            </a:pPr>
            <a:r>
              <a:rPr lang="de-AT" sz="2300" b="1" dirty="0">
                <a:solidFill>
                  <a:srgbClr val="C85F09"/>
                </a:solidFill>
              </a:rPr>
              <a:t>formelle und informelle Rollen </a:t>
            </a:r>
            <a:r>
              <a:rPr lang="de-AT" sz="2000" dirty="0"/>
              <a:t>ergeben unter-</a:t>
            </a:r>
            <a:br>
              <a:rPr lang="de-AT" sz="2000" dirty="0"/>
            </a:br>
            <a:r>
              <a:rPr lang="de-AT" sz="2000" dirty="0"/>
              <a:t>schiedliche Zugänge und Meinungen</a:t>
            </a:r>
          </a:p>
          <a:p>
            <a:pPr>
              <a:lnSpc>
                <a:spcPct val="100000"/>
              </a:lnSpc>
              <a:spcBef>
                <a:spcPts val="600"/>
              </a:spcBef>
            </a:pPr>
            <a:r>
              <a:rPr lang="de-AT" sz="2000" dirty="0"/>
              <a:t>Kernaufgaben müssen </a:t>
            </a:r>
            <a:r>
              <a:rPr lang="de-AT" sz="2300" b="1" dirty="0">
                <a:solidFill>
                  <a:srgbClr val="C85F09"/>
                </a:solidFill>
              </a:rPr>
              <a:t>definiert</a:t>
            </a:r>
            <a:r>
              <a:rPr lang="de-AT" sz="2000" dirty="0">
                <a:solidFill>
                  <a:srgbClr val="C85F09"/>
                </a:solidFill>
              </a:rPr>
              <a:t> </a:t>
            </a:r>
            <a:r>
              <a:rPr lang="de-AT" sz="2000" dirty="0"/>
              <a:t>sein (für jeden klar erkenntlich)</a:t>
            </a:r>
          </a:p>
          <a:p>
            <a:endParaRPr lang="en-US" dirty="0"/>
          </a:p>
        </p:txBody>
      </p:sp>
      <p:sp>
        <p:nvSpPr>
          <p:cNvPr id="2" name="Titel 1"/>
          <p:cNvSpPr>
            <a:spLocks noGrp="1"/>
          </p:cNvSpPr>
          <p:nvPr>
            <p:ph type="title"/>
          </p:nvPr>
        </p:nvSpPr>
        <p:spPr/>
        <p:txBody>
          <a:bodyPr/>
          <a:lstStyle/>
          <a:p>
            <a:r>
              <a:rPr lang="de-AT" dirty="0"/>
              <a:t>Rollenzuteilung – Teambildung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45</a:t>
            </a:fld>
            <a:endParaRPr lang="en-US" dirty="0"/>
          </a:p>
        </p:txBody>
      </p:sp>
    </p:spTree>
    <p:extLst>
      <p:ext uri="{BB962C8B-B14F-4D97-AF65-F5344CB8AC3E}">
        <p14:creationId xmlns:p14="http://schemas.microsoft.com/office/powerpoint/2010/main" val="3151978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534694"/>
              </p:ext>
            </p:extLst>
          </p:nvPr>
        </p:nvGraphicFramePr>
        <p:xfrm>
          <a:off x="798513" y="1764085"/>
          <a:ext cx="8562975" cy="4718050"/>
        </p:xfrm>
        <a:graphic>
          <a:graphicData uri="http://schemas.openxmlformats.org/presentationml/2006/ole">
            <mc:AlternateContent xmlns:mc="http://schemas.openxmlformats.org/markup-compatibility/2006">
              <mc:Choice xmlns:v="urn:schemas-microsoft-com:vml" Requires="v">
                <p:oleObj spid="_x0000_s14606" name="Präsentation" r:id="rId4" imgW="4204794" imgH="2317238" progId="PowerPoint.Show.12">
                  <p:embed/>
                </p:oleObj>
              </mc:Choice>
              <mc:Fallback>
                <p:oleObj name="Präsentation" r:id="rId4" imgW="4204794" imgH="2317238" progId="PowerPoint.Show.12">
                  <p:embed/>
                  <p:pic>
                    <p:nvPicPr>
                      <p:cNvPr id="0" name="Object 21"/>
                      <p:cNvPicPr>
                        <a:picLocks noChangeAspect="1" noChangeArrowheads="1"/>
                      </p:cNvPicPr>
                      <p:nvPr/>
                    </p:nvPicPr>
                    <p:blipFill>
                      <a:blip r:embed="rId5"/>
                      <a:srcRect t="5247" r="17253" b="3212"/>
                      <a:stretch>
                        <a:fillRect/>
                      </a:stretch>
                    </p:blipFill>
                    <p:spPr bwMode="auto">
                      <a:xfrm>
                        <a:off x="798513" y="1764085"/>
                        <a:ext cx="8562975" cy="4718050"/>
                      </a:xfrm>
                      <a:prstGeom prst="rect">
                        <a:avLst/>
                      </a:prstGeom>
                      <a:noFill/>
                    </p:spPr>
                  </p:pic>
                </p:oleObj>
              </mc:Fallback>
            </mc:AlternateContent>
          </a:graphicData>
        </a:graphic>
      </p:graphicFrame>
      <p:sp>
        <p:nvSpPr>
          <p:cNvPr id="3" name="Inhaltsplatzhalter 2"/>
          <p:cNvSpPr>
            <a:spLocks noGrp="1"/>
          </p:cNvSpPr>
          <p:nvPr>
            <p:ph idx="1"/>
          </p:nvPr>
        </p:nvSpPr>
        <p:spPr>
          <a:xfrm>
            <a:off x="1044378" y="1497707"/>
            <a:ext cx="7668814" cy="4514850"/>
          </a:xfrm>
        </p:spPr>
        <p:txBody>
          <a:bodyPr/>
          <a:lstStyle/>
          <a:p>
            <a:pPr marL="0" indent="0">
              <a:lnSpc>
                <a:spcPct val="100000"/>
              </a:lnSpc>
              <a:buNone/>
            </a:pPr>
            <a:r>
              <a:rPr lang="de-AT" sz="2400" dirty="0">
                <a:solidFill>
                  <a:srgbClr val="C85F09"/>
                </a:solidFill>
              </a:rPr>
              <a:t>Organigramm einer </a:t>
            </a:r>
            <a:br>
              <a:rPr lang="de-AT" sz="2400" dirty="0">
                <a:solidFill>
                  <a:srgbClr val="C85F09"/>
                </a:solidFill>
              </a:rPr>
            </a:br>
            <a:r>
              <a:rPr lang="de-AT" sz="2400" dirty="0">
                <a:solidFill>
                  <a:srgbClr val="C85F09"/>
                </a:solidFill>
              </a:rPr>
              <a:t>klassischen Linienorganisation</a:t>
            </a:r>
            <a:endParaRPr lang="en-US" sz="2400" dirty="0">
              <a:solidFill>
                <a:srgbClr val="C85F09"/>
              </a:solidFill>
            </a:endParaRPr>
          </a:p>
        </p:txBody>
      </p:sp>
      <p:sp>
        <p:nvSpPr>
          <p:cNvPr id="2" name="Titel 1"/>
          <p:cNvSpPr>
            <a:spLocks noGrp="1"/>
          </p:cNvSpPr>
          <p:nvPr>
            <p:ph type="title"/>
          </p:nvPr>
        </p:nvSpPr>
        <p:spPr/>
        <p:txBody>
          <a:bodyPr/>
          <a:lstStyle/>
          <a:p>
            <a:r>
              <a:rPr lang="de-AT" dirty="0"/>
              <a:t>Projektorganisationsformen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132916921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5935708"/>
              </p:ext>
            </p:extLst>
          </p:nvPr>
        </p:nvGraphicFramePr>
        <p:xfrm>
          <a:off x="936328" y="1546225"/>
          <a:ext cx="7488832" cy="5155188"/>
        </p:xfrm>
        <a:graphic>
          <a:graphicData uri="http://schemas.openxmlformats.org/presentationml/2006/ole">
            <mc:AlternateContent xmlns:mc="http://schemas.openxmlformats.org/markup-compatibility/2006">
              <mc:Choice xmlns:v="urn:schemas-microsoft-com:vml" Requires="v">
                <p:oleObj spid="_x0000_s23803" name="Presentation" r:id="rId4" imgW="3406313" imgH="2554292" progId="PowerPoint.Show.8">
                  <p:embed/>
                </p:oleObj>
              </mc:Choice>
              <mc:Fallback>
                <p:oleObj name="Presentation" r:id="rId4" imgW="3406313" imgH="2554292" progId="PowerPoint.Show.8">
                  <p:embed/>
                  <p:pic>
                    <p:nvPicPr>
                      <p:cNvPr id="0" name=""/>
                      <p:cNvPicPr>
                        <a:picLocks noChangeAspect="1" noChangeArrowheads="1"/>
                      </p:cNvPicPr>
                      <p:nvPr/>
                    </p:nvPicPr>
                    <p:blipFill>
                      <a:blip r:embed="rId5"/>
                      <a:srcRect t="4237" b="3673"/>
                      <a:stretch>
                        <a:fillRect/>
                      </a:stretch>
                    </p:blipFill>
                    <p:spPr bwMode="auto">
                      <a:xfrm>
                        <a:off x="936328" y="1546225"/>
                        <a:ext cx="7488832" cy="5155188"/>
                      </a:xfrm>
                      <a:prstGeom prst="rect">
                        <a:avLst/>
                      </a:prstGeom>
                      <a:noFill/>
                    </p:spPr>
                  </p:pic>
                </p:oleObj>
              </mc:Fallback>
            </mc:AlternateContent>
          </a:graphicData>
        </a:graphic>
      </p:graphicFrame>
      <p:sp>
        <p:nvSpPr>
          <p:cNvPr id="9" name="Textfeld 8">
            <a:extLst>
              <a:ext uri="{C183D7F6-B498-43B3-948B-1728B52AA6E4}">
                <adec:decorative xmlns:adec="http://schemas.microsoft.com/office/drawing/2017/decorative" val="1"/>
              </a:ext>
            </a:extLst>
          </p:cNvPr>
          <p:cNvSpPr txBox="1"/>
          <p:nvPr/>
        </p:nvSpPr>
        <p:spPr>
          <a:xfrm>
            <a:off x="5537675" y="2135363"/>
            <a:ext cx="1886607" cy="297519"/>
          </a:xfrm>
          <a:prstGeom prst="rect">
            <a:avLst/>
          </a:prstGeom>
          <a:noFill/>
          <a:ln w="12700">
            <a:noFill/>
          </a:ln>
        </p:spPr>
        <p:txBody>
          <a:bodyPr wrap="square" rtlCol="0">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lang="de-DE" sz="1400" kern="0" dirty="0">
                <a:solidFill>
                  <a:srgbClr val="C85F09"/>
                </a:solidFill>
              </a:rPr>
              <a:t>Stabsstelle</a:t>
            </a:r>
            <a:endParaRPr kumimoji="0" lang="de-DE" sz="1400" b="0" i="0" u="none" strike="noStrike" kern="0" cap="none" spc="0" normalizeH="0" baseline="0" noProof="0" dirty="0">
              <a:ln>
                <a:noFill/>
              </a:ln>
              <a:solidFill>
                <a:srgbClr val="C85F09"/>
              </a:solidFill>
              <a:effectLst/>
              <a:uLnTx/>
              <a:uFillTx/>
            </a:endParaRPr>
          </a:p>
        </p:txBody>
      </p:sp>
      <p:sp>
        <p:nvSpPr>
          <p:cNvPr id="7" name="Rechteck 6"/>
          <p:cNvSpPr/>
          <p:nvPr/>
        </p:nvSpPr>
        <p:spPr>
          <a:xfrm>
            <a:off x="936328" y="4114209"/>
            <a:ext cx="4679950" cy="830997"/>
          </a:xfrm>
          <a:prstGeom prst="rect">
            <a:avLst/>
          </a:prstGeom>
        </p:spPr>
        <p:txBody>
          <a:bodyPr>
            <a:spAutoFit/>
          </a:bodyPr>
          <a:lstStyle/>
          <a:p>
            <a:pPr lvl="0">
              <a:spcBef>
                <a:spcPts val="1200"/>
              </a:spcBef>
              <a:buClr>
                <a:srgbClr val="C85F09"/>
              </a:buClr>
              <a:buSzPct val="110000"/>
            </a:pPr>
            <a:r>
              <a:rPr lang="de-AT" sz="2400" kern="0" dirty="0">
                <a:solidFill>
                  <a:srgbClr val="C85F09"/>
                </a:solidFill>
                <a:latin typeface="Arial Narrow"/>
              </a:rPr>
              <a:t>Organigramm einer </a:t>
            </a:r>
            <a:br>
              <a:rPr lang="de-AT" sz="2400" kern="0" dirty="0">
                <a:solidFill>
                  <a:srgbClr val="C85F09"/>
                </a:solidFill>
                <a:latin typeface="Arial Narrow"/>
              </a:rPr>
            </a:br>
            <a:r>
              <a:rPr lang="de-AT" sz="2400" kern="0" dirty="0">
                <a:solidFill>
                  <a:srgbClr val="C85F09"/>
                </a:solidFill>
                <a:latin typeface="Arial Narrow"/>
              </a:rPr>
              <a:t>Mehrlinienorganisation</a:t>
            </a:r>
            <a:endParaRPr lang="en-US" sz="2400" kern="0" dirty="0">
              <a:solidFill>
                <a:srgbClr val="C85F09"/>
              </a:solidFill>
              <a:latin typeface="Arial Narrow"/>
            </a:endParaRPr>
          </a:p>
        </p:txBody>
      </p:sp>
      <p:sp>
        <p:nvSpPr>
          <p:cNvPr id="3" name="Rechteck 2"/>
          <p:cNvSpPr/>
          <p:nvPr/>
        </p:nvSpPr>
        <p:spPr>
          <a:xfrm>
            <a:off x="859988" y="1620069"/>
            <a:ext cx="4679950" cy="830997"/>
          </a:xfrm>
          <a:prstGeom prst="rect">
            <a:avLst/>
          </a:prstGeom>
        </p:spPr>
        <p:txBody>
          <a:bodyPr>
            <a:spAutoFit/>
          </a:bodyPr>
          <a:lstStyle/>
          <a:p>
            <a:pPr lvl="0">
              <a:spcBef>
                <a:spcPts val="1200"/>
              </a:spcBef>
              <a:buClr>
                <a:srgbClr val="C85F09"/>
              </a:buClr>
              <a:buSzPct val="110000"/>
            </a:pPr>
            <a:r>
              <a:rPr lang="de-AT" sz="2400" kern="0" dirty="0">
                <a:solidFill>
                  <a:srgbClr val="C85F09"/>
                </a:solidFill>
                <a:latin typeface="Arial Narrow"/>
              </a:rPr>
              <a:t>Organigramm einer </a:t>
            </a:r>
            <a:br>
              <a:rPr lang="de-AT" sz="2400" kern="0" dirty="0">
                <a:solidFill>
                  <a:srgbClr val="C85F09"/>
                </a:solidFill>
                <a:latin typeface="Arial Narrow"/>
              </a:rPr>
            </a:br>
            <a:r>
              <a:rPr lang="de-AT" sz="2400" kern="0" dirty="0">
                <a:solidFill>
                  <a:srgbClr val="C85F09"/>
                </a:solidFill>
                <a:latin typeface="Arial Narrow"/>
              </a:rPr>
              <a:t>Stab-Linienorganisation</a:t>
            </a:r>
            <a:endParaRPr lang="en-US" sz="2400" kern="0" dirty="0">
              <a:solidFill>
                <a:srgbClr val="C85F09"/>
              </a:solidFill>
              <a:latin typeface="Arial Narrow"/>
            </a:endParaRPr>
          </a:p>
        </p:txBody>
      </p:sp>
      <p:sp>
        <p:nvSpPr>
          <p:cNvPr id="2" name="Titel 1"/>
          <p:cNvSpPr>
            <a:spLocks noGrp="1"/>
          </p:cNvSpPr>
          <p:nvPr>
            <p:ph type="title"/>
          </p:nvPr>
        </p:nvSpPr>
        <p:spPr>
          <a:xfrm>
            <a:off x="864321" y="396430"/>
            <a:ext cx="6408711" cy="863600"/>
          </a:xfrm>
        </p:spPr>
        <p:txBody>
          <a:bodyPr/>
          <a:lstStyle/>
          <a:p>
            <a:pPr>
              <a:lnSpc>
                <a:spcPts val="2800"/>
              </a:lnSpc>
            </a:pPr>
            <a:r>
              <a:rPr lang="de-DE" sz="2800" dirty="0"/>
              <a:t>Varianten der Linienorganisation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6</a:t>
            </a:fld>
            <a:endParaRPr lang="en-US" dirty="0"/>
          </a:p>
        </p:txBody>
      </p:sp>
    </p:spTree>
    <p:extLst>
      <p:ext uri="{BB962C8B-B14F-4D97-AF65-F5344CB8AC3E}">
        <p14:creationId xmlns:p14="http://schemas.microsoft.com/office/powerpoint/2010/main" val="2880080963"/>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5849447"/>
              </p:ext>
            </p:extLst>
          </p:nvPr>
        </p:nvGraphicFramePr>
        <p:xfrm>
          <a:off x="1185884" y="1548061"/>
          <a:ext cx="7743332" cy="5331007"/>
        </p:xfrm>
        <a:graphic>
          <a:graphicData uri="http://schemas.openxmlformats.org/presentationml/2006/ole">
            <mc:AlternateContent xmlns:mc="http://schemas.openxmlformats.org/markup-compatibility/2006">
              <mc:Choice xmlns:v="urn:schemas-microsoft-com:vml" Requires="v">
                <p:oleObj spid="_x0000_s24648" name="Präsentation" r:id="rId4" imgW="3404514" imgH="2552852" progId="PowerPoint.Show.8">
                  <p:embed/>
                </p:oleObj>
              </mc:Choice>
              <mc:Fallback>
                <p:oleObj name="Präsentation" r:id="rId4" imgW="3404514" imgH="2552852" progId="PowerPoint.Show.8">
                  <p:embed/>
                  <p:pic>
                    <p:nvPicPr>
                      <p:cNvPr id="5" name="Objekt 4"/>
                      <p:cNvPicPr>
                        <a:picLocks noChangeAspect="1" noChangeArrowheads="1"/>
                      </p:cNvPicPr>
                      <p:nvPr/>
                    </p:nvPicPr>
                    <p:blipFill>
                      <a:blip r:embed="rId5">
                        <a:extLst>
                          <a:ext uri="{28A0092B-C50C-407E-A947-70E740481C1C}">
                            <a14:useLocalDpi xmlns:a14="http://schemas.microsoft.com/office/drawing/2010/main" val="0"/>
                          </a:ext>
                        </a:extLst>
                      </a:blip>
                      <a:srcRect t="4237" b="3673"/>
                      <a:stretch>
                        <a:fillRect/>
                      </a:stretch>
                    </p:blipFill>
                    <p:spPr bwMode="auto">
                      <a:xfrm>
                        <a:off x="1185884" y="1548061"/>
                        <a:ext cx="7743332" cy="5331007"/>
                      </a:xfrm>
                      <a:prstGeom prst="rect">
                        <a:avLst/>
                      </a:prstGeom>
                      <a:noFill/>
                    </p:spPr>
                  </p:pic>
                </p:oleObj>
              </mc:Fallback>
            </mc:AlternateContent>
          </a:graphicData>
        </a:graphic>
      </p:graphicFrame>
      <p:sp>
        <p:nvSpPr>
          <p:cNvPr id="2" name="Titel 1"/>
          <p:cNvSpPr>
            <a:spLocks noGrp="1"/>
          </p:cNvSpPr>
          <p:nvPr>
            <p:ph type="title"/>
          </p:nvPr>
        </p:nvSpPr>
        <p:spPr>
          <a:xfrm>
            <a:off x="864321" y="396430"/>
            <a:ext cx="6408711" cy="863600"/>
          </a:xfrm>
        </p:spPr>
        <p:txBody>
          <a:bodyPr/>
          <a:lstStyle/>
          <a:p>
            <a:pPr>
              <a:lnSpc>
                <a:spcPts val="2800"/>
              </a:lnSpc>
            </a:pPr>
            <a:r>
              <a:rPr lang="de-AT" sz="2800" dirty="0"/>
              <a:t>Einfluss- oder </a:t>
            </a:r>
            <a:br>
              <a:rPr lang="de-AT" sz="2800" dirty="0"/>
            </a:br>
            <a:r>
              <a:rPr lang="de-AT" sz="2800" dirty="0"/>
              <a:t>Stab-Linien-Projektorganisation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3986163634"/>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3388086"/>
              </p:ext>
            </p:extLst>
          </p:nvPr>
        </p:nvGraphicFramePr>
        <p:xfrm>
          <a:off x="1078474" y="1548061"/>
          <a:ext cx="7850742" cy="5256584"/>
        </p:xfrm>
        <a:graphic>
          <a:graphicData uri="http://schemas.openxmlformats.org/presentationml/2006/ole">
            <mc:AlternateContent xmlns:mc="http://schemas.openxmlformats.org/markup-compatibility/2006">
              <mc:Choice xmlns:v="urn:schemas-microsoft-com:vml" Requires="v">
                <p:oleObj spid="_x0000_s15628" name="Präsentation" r:id="rId4" imgW="3558548" imgH="2670052" progId="PowerPoint.Show.8">
                  <p:embed/>
                </p:oleObj>
              </mc:Choice>
              <mc:Fallback>
                <p:oleObj name="Präsentation" r:id="rId4" imgW="3558548" imgH="2670052"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428" b="3107"/>
                      <a:stretch>
                        <a:fillRect/>
                      </a:stretch>
                    </p:blipFill>
                    <p:spPr bwMode="auto">
                      <a:xfrm>
                        <a:off x="1078474" y="1548061"/>
                        <a:ext cx="7850742" cy="5256584"/>
                      </a:xfrm>
                      <a:prstGeom prst="rect">
                        <a:avLst/>
                      </a:prstGeom>
                      <a:noFill/>
                    </p:spPr>
                  </p:pic>
                </p:oleObj>
              </mc:Fallback>
            </mc:AlternateContent>
          </a:graphicData>
        </a:graphic>
      </p:graphicFrame>
      <p:sp>
        <p:nvSpPr>
          <p:cNvPr id="2" name="Titel 1"/>
          <p:cNvSpPr>
            <a:spLocks noGrp="1"/>
          </p:cNvSpPr>
          <p:nvPr>
            <p:ph type="title"/>
          </p:nvPr>
        </p:nvSpPr>
        <p:spPr/>
        <p:txBody>
          <a:bodyPr/>
          <a:lstStyle/>
          <a:p>
            <a:r>
              <a:rPr lang="de-AT" dirty="0"/>
              <a:t>Matrix-Projektorganisation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302671195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1737001"/>
              </p:ext>
            </p:extLst>
          </p:nvPr>
        </p:nvGraphicFramePr>
        <p:xfrm>
          <a:off x="1289996" y="1404045"/>
          <a:ext cx="7927252" cy="5301876"/>
        </p:xfrm>
        <a:graphic>
          <a:graphicData uri="http://schemas.openxmlformats.org/presentationml/2006/ole">
            <mc:AlternateContent xmlns:mc="http://schemas.openxmlformats.org/markup-compatibility/2006">
              <mc:Choice xmlns:v="urn:schemas-microsoft-com:vml" Requires="v">
                <p:oleObj spid="_x0000_s16652" name="Präsentation" r:id="rId4" imgW="3558548" imgH="2670052" progId="PowerPoint.Show.8">
                  <p:embed/>
                </p:oleObj>
              </mc:Choice>
              <mc:Fallback>
                <p:oleObj name="Präsentation" r:id="rId4" imgW="3558548" imgH="2670052"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428" b="3107"/>
                      <a:stretch>
                        <a:fillRect/>
                      </a:stretch>
                    </p:blipFill>
                    <p:spPr bwMode="auto">
                      <a:xfrm>
                        <a:off x="1289996" y="1404045"/>
                        <a:ext cx="7927252" cy="5301876"/>
                      </a:xfrm>
                      <a:prstGeom prst="rect">
                        <a:avLst/>
                      </a:prstGeom>
                      <a:noFill/>
                    </p:spPr>
                  </p:pic>
                </p:oleObj>
              </mc:Fallback>
            </mc:AlternateContent>
          </a:graphicData>
        </a:graphic>
      </p:graphicFrame>
      <p:sp>
        <p:nvSpPr>
          <p:cNvPr id="6" name="Rectangle 2"/>
          <p:cNvSpPr>
            <a:spLocks noChangeArrowheads="1"/>
          </p:cNvSpPr>
          <p:nvPr/>
        </p:nvSpPr>
        <p:spPr bwMode="auto">
          <a:xfrm>
            <a:off x="0" y="0"/>
            <a:ext cx="93614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itel 1"/>
          <p:cNvSpPr>
            <a:spLocks noGrp="1"/>
          </p:cNvSpPr>
          <p:nvPr>
            <p:ph type="title"/>
          </p:nvPr>
        </p:nvSpPr>
        <p:spPr/>
        <p:txBody>
          <a:bodyPr/>
          <a:lstStyle/>
          <a:p>
            <a:r>
              <a:rPr lang="de-AT" dirty="0"/>
              <a:t>Reine Projektorganisation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9</a:t>
            </a:fld>
            <a:endParaRPr lang="en-US" dirty="0"/>
          </a:p>
        </p:txBody>
      </p:sp>
    </p:spTree>
    <p:extLst>
      <p:ext uri="{BB962C8B-B14F-4D97-AF65-F5344CB8AC3E}">
        <p14:creationId xmlns:p14="http://schemas.microsoft.com/office/powerpoint/2010/main" val="4165501890"/>
      </p:ext>
    </p:extLst>
  </p:cSld>
  <p:clrMapOvr>
    <a:masterClrMapping/>
  </p:clrMapOvr>
  <p:transition>
    <p:zoom/>
  </p:transition>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3370</Words>
  <Application>Microsoft Office PowerPoint</Application>
  <PresentationFormat>Benutzerdefiniert</PresentationFormat>
  <Paragraphs>454</Paragraphs>
  <Slides>45</Slides>
  <Notes>45</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45</vt:i4>
      </vt:variant>
    </vt:vector>
  </HeadingPairs>
  <TitlesOfParts>
    <vt:vector size="55" baseType="lpstr">
      <vt:lpstr>ＭＳ Ｐゴシック</vt:lpstr>
      <vt:lpstr>Arial</vt:lpstr>
      <vt:lpstr>Arial Black</vt:lpstr>
      <vt:lpstr>Arial Narrow</vt:lpstr>
      <vt:lpstr>Cambria Math</vt:lpstr>
      <vt:lpstr>Corbel</vt:lpstr>
      <vt:lpstr>Wingdings</vt:lpstr>
      <vt:lpstr>BOKU-Marketing</vt:lpstr>
      <vt:lpstr>Präsentation</vt:lpstr>
      <vt:lpstr>Presentation</vt:lpstr>
      <vt:lpstr>Projektmanagement</vt:lpstr>
      <vt:lpstr>Übersicht – Projektorganisation</vt:lpstr>
      <vt:lpstr>Lehr- und Lernziele – Projektorganisation</vt:lpstr>
      <vt:lpstr>Learning Outcomes – Projektorganisation</vt:lpstr>
      <vt:lpstr>Projektorganisationsformen</vt:lpstr>
      <vt:lpstr>Varianten der Linienorganisation</vt:lpstr>
      <vt:lpstr>Einfluss- oder  Stab-Linien-Projektorganisation</vt:lpstr>
      <vt:lpstr>Matrix-Projektorganisation</vt:lpstr>
      <vt:lpstr>Reine Projektorganisation</vt:lpstr>
      <vt:lpstr>Anwendungsfelder unterschiedlicher Spielarten der Projektorgani­sa­tion </vt:lpstr>
      <vt:lpstr>Anwendungsfelder unterschiedlicher Projektmanagementansätze</vt:lpstr>
      <vt:lpstr>Klassisch oder agil</vt:lpstr>
      <vt:lpstr>Vergleich: klassisch und  agil</vt:lpstr>
      <vt:lpstr>Vergleich: klassisch und  agil</vt:lpstr>
      <vt:lpstr>Agile Varianten</vt:lpstr>
      <vt:lpstr>Rollen im Projekt</vt:lpstr>
      <vt:lpstr>Klassische projektbezogene Individualrollen</vt:lpstr>
      <vt:lpstr>Klassische projektbezogene Gruppenrollen</vt:lpstr>
      <vt:lpstr>Rolle des Projektauftraggebers </vt:lpstr>
      <vt:lpstr>Rolle des Projektleiters</vt:lpstr>
      <vt:lpstr>Rolle des Projektteammitglieds</vt:lpstr>
      <vt:lpstr>Rolle des Projektmitarbeiters</vt:lpstr>
      <vt:lpstr>Rolle des Lenkungsausschusses</vt:lpstr>
      <vt:lpstr>Rolle des Projekt-(kern-)teams</vt:lpstr>
      <vt:lpstr>Gestufte Projektteamstrukturen zur Bearbeitung größerer Projekte</vt:lpstr>
      <vt:lpstr>Interne Teilung der Arbeitsschwerpunkte zwischen Leiter und Teammitgliedern</vt:lpstr>
      <vt:lpstr>Hauptdimensionen der Projektleiterrolle</vt:lpstr>
      <vt:lpstr>Anforderungen an eine Projektleiterpersönlichkeit</vt:lpstr>
      <vt:lpstr>Projektleiterprofil I</vt:lpstr>
      <vt:lpstr>Projektleiterprofil II</vt:lpstr>
      <vt:lpstr>Projektleiterprofil III</vt:lpstr>
      <vt:lpstr>Rollen im agilen Projektmanagement</vt:lpstr>
      <vt:lpstr>Auftraggeber agiler Projekte</vt:lpstr>
      <vt:lpstr>Prozessverantwortlicher  (Agile Coach, Scrum Master)</vt:lpstr>
      <vt:lpstr>Produktverantwortlicher  (Product Owner, Customer-Proxy)</vt:lpstr>
      <vt:lpstr>Mitglied agilen Projektteams (Developer)</vt:lpstr>
      <vt:lpstr>Übung – Teamzusammenstellung </vt:lpstr>
      <vt:lpstr>Phasen der Teamentwicklung</vt:lpstr>
      <vt:lpstr>Optimierung der Personalbesetzung  in einem Projekt </vt:lpstr>
      <vt:lpstr>Mitarbeitertypen </vt:lpstr>
      <vt:lpstr>Mitarbeitertypen und für sie  jeweils prädestinierte Aufgaben I</vt:lpstr>
      <vt:lpstr>Mitarbeitertypen und für sie  jeweils prädestinierte Aufgaben II</vt:lpstr>
      <vt:lpstr>Neun Teampersönlichkeitstypen </vt:lpstr>
      <vt:lpstr>Value-Result-Matrix als Basis für Personalauswahl­­entscheidungen </vt:lpstr>
      <vt:lpstr>Rollenzuteilung – Teambildung </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3) zum Lehrbuch Projektmanagement. Der erfolgreiche Einstieg. 6. Auflage, 2023, Facultas, Wien, Österreich</dc:title>
  <dc:creator>Hans Karl Wytrzens</dc:creator>
  <cp:lastModifiedBy>Roder C</cp:lastModifiedBy>
  <cp:revision>535</cp:revision>
  <cp:lastPrinted>2014-09-18T11:47:00Z</cp:lastPrinted>
  <dcterms:created xsi:type="dcterms:W3CDTF">2003-09-23T06:28:36Z</dcterms:created>
  <dcterms:modified xsi:type="dcterms:W3CDTF">2023-06-02T08:35:43Z</dcterms:modified>
</cp:coreProperties>
</file>