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60" r:id="rId2"/>
    <p:sldId id="334" r:id="rId3"/>
    <p:sldId id="383" r:id="rId4"/>
    <p:sldId id="384" r:id="rId5"/>
    <p:sldId id="373" r:id="rId6"/>
    <p:sldId id="374" r:id="rId7"/>
    <p:sldId id="336" r:id="rId8"/>
    <p:sldId id="337" r:id="rId9"/>
    <p:sldId id="338" r:id="rId10"/>
    <p:sldId id="340" r:id="rId11"/>
    <p:sldId id="339" r:id="rId12"/>
    <p:sldId id="346" r:id="rId13"/>
    <p:sldId id="385" r:id="rId14"/>
    <p:sldId id="347" r:id="rId15"/>
    <p:sldId id="376" r:id="rId16"/>
    <p:sldId id="348" r:id="rId17"/>
    <p:sldId id="386" r:id="rId18"/>
    <p:sldId id="350" r:id="rId19"/>
    <p:sldId id="379" r:id="rId20"/>
    <p:sldId id="351" r:id="rId21"/>
    <p:sldId id="353" r:id="rId22"/>
    <p:sldId id="352" r:id="rId23"/>
    <p:sldId id="380" r:id="rId24"/>
    <p:sldId id="387" r:id="rId25"/>
    <p:sldId id="388" r:id="rId26"/>
    <p:sldId id="381" r:id="rId27"/>
    <p:sldId id="389" r:id="rId28"/>
    <p:sldId id="382" r:id="rId29"/>
    <p:sldId id="355" r:id="rId30"/>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DAEEF3"/>
    <a:srgbClr val="BCE292"/>
    <a:srgbClr val="ABDB77"/>
    <a:srgbClr val="E5F4F7"/>
    <a:srgbClr val="C85F09"/>
    <a:srgbClr val="FCE8D8"/>
    <a:srgbClr val="F7282F"/>
    <a:srgbClr val="7030A0"/>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218" autoAdjust="0"/>
  </p:normalViewPr>
  <p:slideViewPr>
    <p:cSldViewPr>
      <p:cViewPr varScale="1">
        <p:scale>
          <a:sx n="49" d="100"/>
          <a:sy n="49" d="100"/>
        </p:scale>
        <p:origin x="689" y="31"/>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368"/>
    </p:cViewPr>
  </p:sorterViewPr>
  <p:notesViewPr>
    <p:cSldViewPr>
      <p:cViewPr>
        <p:scale>
          <a:sx n="80" d="100"/>
          <a:sy n="80" d="100"/>
        </p:scale>
        <p:origin x="686" y="-2383"/>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4541" y="4714875"/>
            <a:ext cx="515667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 einer Projektwürdigkeitsfeststellung</a:t>
            </a:r>
            <a:r>
              <a:rPr lang="de-AT" baseline="0" dirty="0"/>
              <a:t> sollte vorab die </a:t>
            </a:r>
            <a:r>
              <a:rPr lang="de-AT" b="1" baseline="0" dirty="0"/>
              <a:t>Realisierungsmöglichkeit</a:t>
            </a:r>
            <a:r>
              <a:rPr lang="de-AT" baseline="0" dirty="0"/>
              <a:t> eines Vorhabens festgestellt werden.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363991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dirty="0"/>
              <a:t>Eine</a:t>
            </a:r>
            <a:r>
              <a:rPr lang="de-AT" baseline="0" dirty="0"/>
              <a:t> Machbarkeitsprüfung arbeitet mit einer s</a:t>
            </a:r>
            <a:r>
              <a:rPr lang="de-AT" dirty="0"/>
              <a:t>ystematischen </a:t>
            </a:r>
            <a:r>
              <a:rPr lang="de-AT" i="1" dirty="0"/>
              <a:t>Abfolge von </a:t>
            </a:r>
            <a:r>
              <a:rPr lang="de-AT" dirty="0"/>
              <a:t>universellen </a:t>
            </a:r>
            <a:r>
              <a:rPr lang="de-AT" i="1" dirty="0"/>
              <a:t>ja/nein-Fragen</a:t>
            </a:r>
            <a:r>
              <a:rPr lang="de-AT" dirty="0"/>
              <a:t> zur Prüfung von Ideen.</a:t>
            </a:r>
          </a:p>
          <a:p>
            <a:r>
              <a:rPr lang="de-AT" dirty="0"/>
              <a:t>Deren Beantwortung soll allfällige Hindernisse zu Tage fördern, welche einer Realisation der Idee entgegenstehen.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100521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altLang="en-US" dirty="0">
                <a:ea typeface="ＭＳ Ｐゴシック" pitchFamily="34" charset="-128"/>
              </a:rPr>
              <a:t>Die Einstufung der </a:t>
            </a:r>
            <a:r>
              <a:rPr lang="de-AT" altLang="en-US" i="1" dirty="0">
                <a:ea typeface="ＭＳ Ｐゴシック" pitchFamily="34" charset="-128"/>
              </a:rPr>
              <a:t>strategischen Bedeutung </a:t>
            </a:r>
            <a:r>
              <a:rPr lang="de-AT" altLang="en-US" dirty="0">
                <a:ea typeface="ＭＳ Ｐゴシック" pitchFamily="34" charset="-128"/>
              </a:rPr>
              <a:t>basiert auf subjektiver Einschätzung; stellt auf die Verfolgung von Zielen ab, welche auf einen längerfristigen Zeithorizont betrachtet, wichtig sind. </a:t>
            </a:r>
          </a:p>
          <a:p>
            <a:r>
              <a:rPr lang="de-AT" altLang="en-US" i="1" dirty="0">
                <a:ea typeface="ＭＳ Ｐゴシック" pitchFamily="34" charset="-128"/>
              </a:rPr>
              <a:t>Wirtschaftliche Bedeutung </a:t>
            </a:r>
            <a:r>
              <a:rPr lang="de-AT" altLang="en-US" dirty="0">
                <a:ea typeface="ＭＳ Ｐゴシック" pitchFamily="34" charset="-128"/>
              </a:rPr>
              <a:t>kann das finanzielle Projektvolumen betreffen oder den erwartbaren Gewinn etc. </a:t>
            </a:r>
          </a:p>
          <a:p>
            <a:r>
              <a:rPr lang="de-AT" altLang="en-US" dirty="0">
                <a:ea typeface="ＭＳ Ｐゴシック" pitchFamily="34" charset="-128"/>
              </a:rPr>
              <a:t>Die auf 2 Kriterien gestützte Entscheidungsfindung ist wenig differenziert.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236036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0" y="4714875"/>
            <a:ext cx="5209059" cy="4467225"/>
          </a:xfrm>
        </p:spPr>
        <p:txBody>
          <a:bodyPr/>
          <a:lstStyle/>
          <a:p>
            <a:pPr marL="171450" indent="-171450">
              <a:buSzPct val="110000"/>
              <a:buFont typeface="Arial Narrow" panose="020B0606020202030204" pitchFamily="34" charset="0"/>
              <a:buChar char="+"/>
            </a:pPr>
            <a:r>
              <a:rPr lang="de-AT" altLang="en-US" dirty="0">
                <a:ea typeface="ＭＳ Ｐゴシック" pitchFamily="34" charset="-128"/>
              </a:rPr>
              <a:t>Mehrere</a:t>
            </a:r>
            <a:r>
              <a:rPr lang="de-AT" altLang="en-US" baseline="0" dirty="0">
                <a:ea typeface="ＭＳ Ｐゴシック" pitchFamily="34" charset="-128"/>
              </a:rPr>
              <a:t> Projekte in einem Portfolio anzuordnen, geht relativ einfach und rasch.</a:t>
            </a:r>
          </a:p>
          <a:p>
            <a:pPr marL="171450" indent="-171450">
              <a:buSzPct val="110000"/>
              <a:buFont typeface="Arial Narrow" panose="020B0606020202030204" pitchFamily="34" charset="0"/>
              <a:buChar char="+"/>
            </a:pPr>
            <a:r>
              <a:rPr lang="de-AT" altLang="en-US" baseline="0" dirty="0">
                <a:ea typeface="ＭＳ Ｐゴシック" pitchFamily="34" charset="-128"/>
              </a:rPr>
              <a:t>Die graphische Darstellung ist anschaulich.</a:t>
            </a:r>
          </a:p>
          <a:p>
            <a:pPr marL="171450" indent="-171450">
              <a:buSzPct val="110000"/>
              <a:buFont typeface="Symbol" panose="05050102010706020507" pitchFamily="18" charset="2"/>
              <a:buChar char="-"/>
            </a:pPr>
            <a:r>
              <a:rPr lang="de-AT" altLang="en-US" baseline="0" dirty="0">
                <a:ea typeface="ＭＳ Ｐゴシック" pitchFamily="34" charset="-128"/>
              </a:rPr>
              <a:t>Die Technik erlaubt keine besonders differenzierte Entscheidungsfindung.</a:t>
            </a:r>
          </a:p>
          <a:p>
            <a:pPr marL="171450" indent="-171450">
              <a:buSzPct val="110000"/>
              <a:buFont typeface="Symbol" panose="05050102010706020507" pitchFamily="18" charset="2"/>
              <a:buChar char="-"/>
            </a:pPr>
            <a:r>
              <a:rPr lang="de-AT" altLang="en-US" baseline="0" dirty="0">
                <a:ea typeface="ＭＳ Ｐゴシック" pitchFamily="34" charset="-128"/>
              </a:rPr>
              <a:t>Diese Methode liefert nur sehr begrenzte Argumentationshilfen zur Begründung von Auswahlentscheidungen.</a:t>
            </a:r>
            <a:endParaRPr lang="de-AT"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236036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ea typeface="ＭＳ Ｐゴシック" pitchFamily="34" charset="-128"/>
              </a:rPr>
              <a:t>Hier sind </a:t>
            </a:r>
            <a:r>
              <a:rPr lang="de-AT" altLang="en-US" i="1" dirty="0">
                <a:ea typeface="ＭＳ Ｐゴシック" pitchFamily="34" charset="-128"/>
              </a:rPr>
              <a:t>weitere Kriterien </a:t>
            </a:r>
            <a:r>
              <a:rPr lang="de-AT" altLang="en-US" dirty="0">
                <a:ea typeface="ＭＳ Ｐゴシック" pitchFamily="34" charset="-128"/>
              </a:rPr>
              <a:t>eingebaut:</a:t>
            </a:r>
          </a:p>
          <a:p>
            <a:pPr marL="171450" indent="-171450">
              <a:spcBef>
                <a:spcPts val="300"/>
              </a:spcBef>
              <a:buFont typeface="Arial" panose="020B0604020202020204" pitchFamily="34" charset="0"/>
              <a:buChar char="•"/>
            </a:pPr>
            <a:r>
              <a:rPr lang="de-AT" altLang="en-US" b="1" dirty="0">
                <a:ea typeface="ＭＳ Ｐゴシック" pitchFamily="34" charset="-128"/>
              </a:rPr>
              <a:t>Größe</a:t>
            </a:r>
            <a:r>
              <a:rPr lang="de-AT" altLang="en-US" dirty="0">
                <a:ea typeface="ＭＳ Ｐゴシック" pitchFamily="34" charset="-128"/>
              </a:rPr>
              <a:t> der Kreise: z.B. </a:t>
            </a:r>
            <a:r>
              <a:rPr lang="de-AT" altLang="en-US" b="1" dirty="0">
                <a:ea typeface="ＭＳ Ｐゴシック" pitchFamily="34" charset="-128"/>
              </a:rPr>
              <a:t>Leistung</a:t>
            </a:r>
            <a:r>
              <a:rPr lang="de-AT" altLang="en-US" dirty="0">
                <a:ea typeface="ＭＳ Ｐゴシック" pitchFamily="34" charset="-128"/>
              </a:rPr>
              <a:t>sumfang</a:t>
            </a:r>
          </a:p>
          <a:p>
            <a:pPr marL="171450" indent="-171450">
              <a:spcBef>
                <a:spcPts val="300"/>
              </a:spcBef>
              <a:buFont typeface="Arial" panose="020B0604020202020204" pitchFamily="34" charset="0"/>
              <a:buChar char="•"/>
            </a:pPr>
            <a:r>
              <a:rPr lang="de-AT" altLang="en-US" dirty="0">
                <a:ea typeface="ＭＳ Ｐゴシック" pitchFamily="34" charset="-128"/>
              </a:rPr>
              <a:t>in </a:t>
            </a:r>
            <a:r>
              <a:rPr lang="de-AT" altLang="en-US" b="1" dirty="0">
                <a:ea typeface="ＭＳ Ｐゴシック" pitchFamily="34" charset="-128"/>
              </a:rPr>
              <a:t>Umsetzung</a:t>
            </a:r>
            <a:r>
              <a:rPr lang="de-AT" altLang="en-US" dirty="0">
                <a:ea typeface="ＭＳ Ｐゴシック" pitchFamily="34" charset="-128"/>
              </a:rPr>
              <a:t> befindliche Projekte </a:t>
            </a:r>
            <a:r>
              <a:rPr lang="de-AT" altLang="en-US" b="1" dirty="0">
                <a:ea typeface="ＭＳ Ｐゴシック" pitchFamily="34" charset="-128"/>
              </a:rPr>
              <a:t>fettgedruckt</a:t>
            </a:r>
          </a:p>
          <a:p>
            <a:pPr marL="171450" indent="-171450">
              <a:spcBef>
                <a:spcPts val="300"/>
              </a:spcBef>
              <a:buFont typeface="Arial" panose="020B0604020202020204" pitchFamily="34" charset="0"/>
              <a:buChar char="•"/>
            </a:pPr>
            <a:r>
              <a:rPr lang="de-AT" altLang="en-US" b="1" dirty="0">
                <a:ea typeface="ＭＳ Ｐゴシック" pitchFamily="34" charset="-128"/>
              </a:rPr>
              <a:t>Neu </a:t>
            </a:r>
            <a:r>
              <a:rPr lang="de-AT" altLang="en-US" b="0" dirty="0">
                <a:ea typeface="ＭＳ Ｐゴシック" pitchFamily="34" charset="-128"/>
              </a:rPr>
              <a:t>erwogene Vorhaben </a:t>
            </a:r>
            <a:r>
              <a:rPr lang="de-AT" altLang="en-US" dirty="0">
                <a:ea typeface="ＭＳ Ｐゴシック" pitchFamily="34" charset="-128"/>
              </a:rPr>
              <a:t>sind nicht fett und </a:t>
            </a:r>
            <a:r>
              <a:rPr lang="de-AT" altLang="en-US" b="1" dirty="0">
                <a:ea typeface="ＭＳ Ｐゴシック" pitchFamily="34" charset="-128"/>
              </a:rPr>
              <a:t>kursiv</a:t>
            </a:r>
            <a:r>
              <a:rPr lang="de-AT" altLang="en-US" dirty="0">
                <a:ea typeface="ＭＳ Ｐゴシック" pitchFamily="34" charset="-128"/>
              </a:rPr>
              <a:t>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407825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Verwendung anderer Kriterien (Achsen) wie Komplexität der Vorhaben einerseits und Neuartigkeit der Projekte andererseits, führt zu einer Unterscheidung zwischen Pionier-, Wiederholungs-, Standard- und Potenzialprojekten.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174321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ea typeface="ＭＳ Ｐゴシック" pitchFamily="34" charset="-128"/>
              </a:rPr>
              <a:t>Auswahlentscheidungen kann man auch anhand eines Risikoportfolios treffen. </a:t>
            </a:r>
          </a:p>
          <a:p>
            <a:r>
              <a:rPr lang="de-AT" altLang="en-US" dirty="0">
                <a:ea typeface="ＭＳ Ｐゴシック" pitchFamily="34" charset="-128"/>
              </a:rPr>
              <a:t>Wenn ein ähnliches Projekt zuvor schon einmal ausgeführt wurde und die beim Projekt anzuwendenden Verfahren bereits erprobt sind, ist die Wahrscheinlichkeit eines Fehlschlagens und damit das Risiko geringer als bei Vorhaben,</a:t>
            </a:r>
            <a:r>
              <a:rPr lang="de-AT" altLang="en-US" baseline="0" dirty="0">
                <a:ea typeface="ＭＳ Ｐゴシック" pitchFamily="34" charset="-128"/>
              </a:rPr>
              <a:t> bei denen </a:t>
            </a:r>
            <a:r>
              <a:rPr lang="de-AT" altLang="en-US" dirty="0">
                <a:ea typeface="ＭＳ Ｐゴシック" pitchFamily="34" charset="-128"/>
              </a:rPr>
              <a:t>der erstrebte Projektoutput noch niemals ausgeführt wurde und vorher noch nie angewandte Verfahren einzusetzen sind!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121450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Eine für jede Projektidee erstellte stichwortartige Auflistung von Stärken und Schwächen</a:t>
            </a:r>
            <a:r>
              <a:rPr lang="de-AT" baseline="0" dirty="0"/>
              <a:t> sowie Chancen und Gefahren liefert differenziertere Argumente, deren Vergleichbarkeit allerdings u.U. nur schwer oder gar nicht herzustellen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130894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dirty="0"/>
              <a:t>Beispiel einer SWOT-Analyse für eine Projektidee</a:t>
            </a:r>
          </a:p>
          <a:p>
            <a:r>
              <a:rPr lang="de-AT" dirty="0"/>
              <a:t>Wäre ähnlich für jede alternative Idee zu erstellen. Bei mehreren Alternativen werden die</a:t>
            </a:r>
            <a:r>
              <a:rPr lang="de-AT" baseline="0" dirty="0"/>
              <a:t> </a:t>
            </a:r>
            <a:r>
              <a:rPr lang="de-AT" dirty="0"/>
              <a:t> Zusammenschau und die Abwägung der Einzelpunkte oft relativ schwierig.</a:t>
            </a:r>
          </a:p>
          <a:p>
            <a:r>
              <a:rPr lang="de-AT" dirty="0"/>
              <a:t>Eine SWOT-Analyse hilft bei strategischer Projektwahl, vor allem wenn man sich von vorneherein klar ist, einen bestimmten Strategietyp anzustreben.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29689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Es</a:t>
            </a:r>
            <a:r>
              <a:rPr lang="de-AT" baseline="0" dirty="0"/>
              <a:t> lassen sich 4 grundsätzliche Strategietypen bilden.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426119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249373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pPr eaLnBrk="1" hangingPunct="1"/>
            <a:r>
              <a:rPr lang="de-DE" altLang="en-US" dirty="0">
                <a:ea typeface="ＭＳ Ｐゴシック" pitchFamily="34" charset="-128"/>
              </a:rPr>
              <a:t>auch Punktwertverfahren, Scoring-Modell oder </a:t>
            </a:r>
            <a:r>
              <a:rPr lang="de-DE" altLang="en-US" b="1" dirty="0">
                <a:ea typeface="ＭＳ Ｐゴシック" pitchFamily="34" charset="-128"/>
              </a:rPr>
              <a:t>Multifaktorentechnik</a:t>
            </a:r>
            <a:r>
              <a:rPr lang="de-DE" altLang="en-US" dirty="0">
                <a:ea typeface="ＭＳ Ｐゴシック" pitchFamily="34" charset="-128"/>
              </a:rPr>
              <a:t> genannt</a:t>
            </a:r>
          </a:p>
          <a:p>
            <a:pPr eaLnBrk="1" hangingPunct="1"/>
            <a:r>
              <a:rPr lang="de-DE" altLang="en-US" dirty="0">
                <a:ea typeface="ＭＳ Ｐゴシック" pitchFamily="34" charset="-128"/>
              </a:rPr>
              <a:t>Mit dieser Technik lassen sich Projekte </a:t>
            </a:r>
            <a:r>
              <a:rPr lang="de-DE" altLang="en-US" i="1" dirty="0">
                <a:ea typeface="ＭＳ Ｐゴシック" pitchFamily="34" charset="-128"/>
              </a:rPr>
              <a:t>nach bestimmten Kriterien reihen, die man selbst festlegt.  </a:t>
            </a:r>
            <a:r>
              <a:rPr lang="de-DE" altLang="en-US" dirty="0">
                <a:ea typeface="ＭＳ Ｐゴシック" pitchFamily="34" charset="-128"/>
              </a:rPr>
              <a:t>(Die Kriterien sind so zu wählen, dass sie den Eigenarten der zur Wahl stehenden Projekte sachlich entsprechen und sich für alle zu beurteilenden Projekte feststellen lassen.)</a:t>
            </a:r>
          </a:p>
          <a:p>
            <a:pPr eaLnBrk="1" hangingPunct="1"/>
            <a:r>
              <a:rPr lang="de-DE" altLang="en-US" dirty="0">
                <a:ea typeface="ＭＳ Ｐゴシック" pitchFamily="34" charset="-128"/>
              </a:rPr>
              <a:t>Das Verfahren bestimmt die </a:t>
            </a:r>
            <a:r>
              <a:rPr lang="de-DE" altLang="en-US" i="1" dirty="0">
                <a:ea typeface="ＭＳ Ｐゴシック" pitchFamily="34" charset="-128"/>
              </a:rPr>
              <a:t>relative Vorteilhaftigkeit der Entscheidungsalternativen </a:t>
            </a:r>
            <a:r>
              <a:rPr lang="de-DE" altLang="en-US" dirty="0">
                <a:ea typeface="ＭＳ Ｐゴシック" pitchFamily="34" charset="-128"/>
              </a:rPr>
              <a:t>(Projekte).</a:t>
            </a:r>
          </a:p>
          <a:p>
            <a:pPr eaLnBrk="1" hangingPunct="1">
              <a:spcBef>
                <a:spcPts val="900"/>
              </a:spcBef>
            </a:pPr>
            <a:r>
              <a:rPr lang="de-DE" altLang="en-US" b="1" dirty="0">
                <a:ea typeface="ＭＳ Ｐゴシック" pitchFamily="34" charset="-128"/>
              </a:rPr>
              <a:t>Vor-/Nachteile der Nutzwertanalyse</a:t>
            </a:r>
          </a:p>
          <a:p>
            <a:pPr marL="182563" indent="-182563" eaLnBrk="1" hangingPunct="1">
              <a:buSzPct val="110000"/>
              <a:buFont typeface="Arial Narrow" panose="020B0606020202030204" pitchFamily="34" charset="0"/>
              <a:buChar char="+"/>
            </a:pPr>
            <a:r>
              <a:rPr lang="de-DE" altLang="en-US" dirty="0">
                <a:ea typeface="ＭＳ Ｐゴシック" pitchFamily="34" charset="-128"/>
              </a:rPr>
              <a:t>leicht anwendbar </a:t>
            </a:r>
          </a:p>
          <a:p>
            <a:pPr marL="182563" indent="-182563" eaLnBrk="1" hangingPunct="1">
              <a:spcBef>
                <a:spcPts val="300"/>
              </a:spcBef>
              <a:buSzPct val="110000"/>
              <a:buFont typeface="Arial Narrow" panose="020B0606020202030204" pitchFamily="34" charset="0"/>
              <a:buChar char="+"/>
            </a:pPr>
            <a:r>
              <a:rPr lang="de-DE" altLang="en-US" dirty="0">
                <a:ea typeface="ＭＳ Ｐゴシック" pitchFamily="34" charset="-128"/>
              </a:rPr>
              <a:t>schnell durchführbar</a:t>
            </a:r>
          </a:p>
          <a:p>
            <a:pPr marL="171450" indent="-171450" eaLnBrk="1" hangingPunct="1">
              <a:spcBef>
                <a:spcPts val="300"/>
              </a:spcBef>
              <a:buFont typeface="Arial Black" panose="020B0A04020102020204" pitchFamily="34" charset="0"/>
              <a:buChar char="–"/>
            </a:pPr>
            <a:r>
              <a:rPr lang="de-DE" altLang="en-US" dirty="0">
                <a:ea typeface="ＭＳ Ｐゴシック" pitchFamily="34" charset="-128"/>
              </a:rPr>
              <a:t>sehr subjektiv  </a:t>
            </a:r>
          </a:p>
          <a:p>
            <a:pPr marL="171450" indent="-171450" eaLnBrk="1" hangingPunct="1">
              <a:spcBef>
                <a:spcPts val="300"/>
              </a:spcBef>
              <a:buFont typeface="Arial Black" panose="020B0A04020102020204" pitchFamily="34" charset="0"/>
              <a:buChar char="–"/>
            </a:pPr>
            <a:r>
              <a:rPr lang="de-DE" altLang="en-US" dirty="0">
                <a:ea typeface="ＭＳ Ｐゴシック" pitchFamily="34" charset="-128"/>
              </a:rPr>
              <a:t>spiegelt Scheingenauigkeit vor</a:t>
            </a:r>
          </a:p>
          <a:p>
            <a:pPr marL="171450" indent="-171450" eaLnBrk="1" hangingPunct="1">
              <a:spcBef>
                <a:spcPts val="300"/>
              </a:spcBef>
              <a:buFont typeface="Arial Black" panose="020B0A04020102020204" pitchFamily="34" charset="0"/>
              <a:buChar char="–"/>
            </a:pPr>
            <a:r>
              <a:rPr lang="de-DE" altLang="en-US" dirty="0">
                <a:ea typeface="ＭＳ Ｐゴシック" pitchFamily="34" charset="-128"/>
              </a:rPr>
              <a:t>basiert auf subjektiv festgelegten Kriterien – da kann es passieren, dass wichtige Kriterien übersehen werden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1410888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Man bestimmt für jede Projektidee </a:t>
            </a:r>
            <a:r>
              <a:rPr lang="de-AT" b="1" dirty="0"/>
              <a:t>treibende und hemmende Kräfte </a:t>
            </a:r>
            <a:r>
              <a:rPr lang="de-AT" dirty="0"/>
              <a:t>und schätzt sowohl</a:t>
            </a:r>
            <a:r>
              <a:rPr lang="de-AT" baseline="0" dirty="0"/>
              <a:t> deren Intensität als auch deren relatives Gewicht ein.</a:t>
            </a:r>
            <a:endParaRPr lang="de-AT" dirty="0"/>
          </a:p>
          <a:p>
            <a:r>
              <a:rPr lang="de-AT" dirty="0"/>
              <a:t>Die Resultate dieser Einschätzungen werden </a:t>
            </a:r>
            <a:r>
              <a:rPr lang="de-AT" i="1" dirty="0"/>
              <a:t>für jede Projektidee </a:t>
            </a:r>
            <a:r>
              <a:rPr lang="de-AT" dirty="0"/>
              <a:t>in</a:t>
            </a:r>
            <a:r>
              <a:rPr lang="de-AT" baseline="0" dirty="0"/>
              <a:t> einer </a:t>
            </a:r>
            <a:r>
              <a:rPr lang="de-AT" i="1" baseline="0" dirty="0"/>
              <a:t>eigenen Grafik</a:t>
            </a:r>
            <a:r>
              <a:rPr lang="de-AT" i="1" dirty="0"/>
              <a:t> </a:t>
            </a:r>
            <a:r>
              <a:rPr lang="de-AT" dirty="0"/>
              <a:t>visualisiert;</a:t>
            </a:r>
            <a:r>
              <a:rPr lang="de-AT" baseline="0" dirty="0"/>
              <a:t> außerdem lassen sich die Flächen der Balken berechnen und die Summe aller Balkenflächen, die treibende symbolisieren saldieren mit der Summe aller Balkenflächen, die für hemmende Kräfte stehen, sodass man auch quantitative Werte erhalten kann.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298373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kern="1200" baseline="0" dirty="0">
                <a:solidFill>
                  <a:schemeClr val="tx1"/>
                </a:solidFill>
                <a:effectLst/>
              </a:rPr>
              <a:t>(nach </a:t>
            </a:r>
            <a:r>
              <a:rPr lang="de-AT" kern="1200" cap="small" baseline="0" dirty="0">
                <a:solidFill>
                  <a:schemeClr val="tx1"/>
                </a:solidFill>
                <a:effectLst/>
              </a:rPr>
              <a:t>Hölzle</a:t>
            </a:r>
            <a:r>
              <a:rPr lang="de-AT" kern="1200" baseline="0" dirty="0">
                <a:solidFill>
                  <a:schemeClr val="tx1"/>
                </a:solidFill>
                <a:effectLst/>
              </a:rPr>
              <a:t> 2007, 67)</a:t>
            </a:r>
          </a:p>
          <a:p>
            <a:pPr>
              <a:spcBef>
                <a:spcPts val="900"/>
              </a:spcBef>
            </a:pPr>
            <a:r>
              <a:rPr lang="de-AT" altLang="en-US" dirty="0">
                <a:ea typeface="ＭＳ Ｐゴシック" pitchFamily="34" charset="-128"/>
              </a:rPr>
              <a:t>Beispiel für die Einschätzung einer Projektidee</a:t>
            </a:r>
          </a:p>
          <a:p>
            <a:pPr marL="171450" indent="-171450" eaLnBrk="1" hangingPunct="1">
              <a:buFont typeface="Arial" panose="020B0604020202020204" pitchFamily="34" charset="0"/>
              <a:buChar char="•"/>
            </a:pPr>
            <a:r>
              <a:rPr lang="de-DE" altLang="en-US" dirty="0">
                <a:ea typeface="ＭＳ Ｐゴシック" pitchFamily="34" charset="-128"/>
              </a:rPr>
              <a:t>Bei jedem Vorhaben gibt es </a:t>
            </a:r>
            <a:r>
              <a:rPr lang="de-DE" altLang="en-US" i="1" dirty="0">
                <a:ea typeface="ＭＳ Ｐゴシック" pitchFamily="34" charset="-128"/>
              </a:rPr>
              <a:t>Momente und Beweggründe</a:t>
            </a:r>
            <a:r>
              <a:rPr lang="de-DE" altLang="en-US" dirty="0">
                <a:ea typeface="ＭＳ Ｐゴシック" pitchFamily="34" charset="-128"/>
              </a:rPr>
              <a:t>, die dessen Realisierung </a:t>
            </a:r>
            <a:r>
              <a:rPr lang="de-DE" altLang="en-US" i="1" dirty="0">
                <a:ea typeface="ＭＳ Ｐゴシック" pitchFamily="34" charset="-128"/>
              </a:rPr>
              <a:t>begünstigen</a:t>
            </a:r>
            <a:r>
              <a:rPr lang="de-DE" altLang="en-US" b="1" dirty="0">
                <a:ea typeface="ＭＳ Ｐゴシック" pitchFamily="34" charset="-128"/>
              </a:rPr>
              <a:t> </a:t>
            </a:r>
            <a:r>
              <a:rPr lang="de-DE" altLang="en-US" dirty="0">
                <a:ea typeface="ＭＳ Ｐゴシック" pitchFamily="34" charset="-128"/>
              </a:rPr>
              <a:t>(treibende Kräfte) bzw. </a:t>
            </a:r>
            <a:r>
              <a:rPr lang="de-DE" altLang="en-US" i="1" dirty="0">
                <a:ea typeface="ＭＳ Ｐゴシック" pitchFamily="34" charset="-128"/>
              </a:rPr>
              <a:t>behindern </a:t>
            </a:r>
            <a:r>
              <a:rPr lang="de-DE" altLang="en-US" dirty="0">
                <a:ea typeface="ＭＳ Ｐゴシック" pitchFamily="34" charset="-128"/>
              </a:rPr>
              <a:t>oder bremsen (hemmende Kräfte).</a:t>
            </a:r>
          </a:p>
          <a:p>
            <a:pPr marL="171450" indent="-171450" eaLnBrk="1" hangingPunct="1">
              <a:spcBef>
                <a:spcPts val="300"/>
              </a:spcBef>
              <a:buFont typeface="Arial" panose="020B0604020202020204" pitchFamily="34" charset="0"/>
              <a:buChar char="•"/>
            </a:pPr>
            <a:r>
              <a:rPr lang="de-DE" altLang="en-US" dirty="0">
                <a:ea typeface="ＭＳ Ｐゴシック" pitchFamily="34" charset="-128"/>
              </a:rPr>
              <a:t>Für jedes in Frage kommende Projekt sollten vorweg die </a:t>
            </a:r>
            <a:r>
              <a:rPr lang="de-DE" altLang="en-US" i="1" dirty="0">
                <a:ea typeface="ＭＳ Ｐゴシック" pitchFamily="34" charset="-128"/>
              </a:rPr>
              <a:t>einzelnen Kräfte dargestellt </a:t>
            </a:r>
            <a:r>
              <a:rPr lang="de-DE" altLang="en-US" dirty="0">
                <a:ea typeface="ＭＳ Ｐゴシック" pitchFamily="34" charset="-128"/>
              </a:rPr>
              <a:t>sowie deren </a:t>
            </a:r>
            <a:r>
              <a:rPr lang="de-DE" altLang="en-US" i="1" dirty="0">
                <a:ea typeface="ＭＳ Ｐゴシック" pitchFamily="34" charset="-128"/>
              </a:rPr>
              <a:t>Wichtigkeit und Stärke</a:t>
            </a:r>
            <a:r>
              <a:rPr lang="de-DE" altLang="en-US" dirty="0">
                <a:ea typeface="ＭＳ Ｐゴシック" pitchFamily="34" charset="-128"/>
              </a:rPr>
              <a:t> quantitativ abgeschätzt werden. </a:t>
            </a:r>
          </a:p>
          <a:p>
            <a:pPr>
              <a:spcBef>
                <a:spcPts val="900"/>
              </a:spcBef>
            </a:pPr>
            <a:r>
              <a:rPr lang="de-AT" altLang="en-US" dirty="0">
                <a:ea typeface="ＭＳ Ｐゴシック" pitchFamily="34" charset="-128"/>
              </a:rPr>
              <a:t>Bei adäquater graphischer Umsetzung lässt sich u.U. ein Vergleich anstellen und eine Auswahlentscheidung treffen.</a:t>
            </a:r>
          </a:p>
          <a:p>
            <a:r>
              <a:rPr lang="de-AT" altLang="en-US" dirty="0">
                <a:ea typeface="ＭＳ Ｐゴシック" pitchFamily="34" charset="-128"/>
              </a:rPr>
              <a:t>Aufgrund einer SWOT-Analyse könnte man z.B. eine Projektidee verwerfen, weil relativ viele Schwächen angeführt sind. Bei der Kraftfeldanalyse könnten die gleichen Schwächen als hemmende Kräfte auftauchen, aber weil sie als weniger wichtig (kleinere Balkenbreite) bzw. weniger stark (kürzere Balken) einzuschätzen sind, könnten im Endeffekt die treibenden Kräfte überwiegen, sodass man sich für die Weiterverfolgung der Projektidee entscheiden würde.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2458307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kern="1200" baseline="0" dirty="0">
                <a:solidFill>
                  <a:schemeClr val="tx1"/>
                </a:solidFill>
                <a:effectLst/>
              </a:rPr>
              <a:t>(nach </a:t>
            </a:r>
            <a:r>
              <a:rPr lang="de-AT" kern="1200" cap="small" baseline="0" dirty="0">
                <a:solidFill>
                  <a:schemeClr val="tx1"/>
                </a:solidFill>
                <a:effectLst/>
              </a:rPr>
              <a:t>Nausner</a:t>
            </a:r>
            <a:r>
              <a:rPr lang="de-AT" kern="1200" baseline="0" dirty="0">
                <a:solidFill>
                  <a:schemeClr val="tx1"/>
                </a:solidFill>
                <a:effectLst/>
              </a:rPr>
              <a:t> 2006)</a:t>
            </a:r>
          </a:p>
          <a:p>
            <a:pPr>
              <a:spcBef>
                <a:spcPts val="900"/>
              </a:spcBef>
            </a:pPr>
            <a:r>
              <a:rPr lang="de-AT" dirty="0"/>
              <a:t>Kraftfeldanalyse lässt sich mit </a:t>
            </a:r>
            <a:r>
              <a:rPr lang="de-AT" i="1" dirty="0"/>
              <a:t>Stakeholderanalyse</a:t>
            </a:r>
            <a:r>
              <a:rPr lang="de-AT" dirty="0"/>
              <a:t> (= Übersicht über für das Vorhaben relevante Anspruchsgruppen) verknüpfen.</a:t>
            </a:r>
          </a:p>
          <a:p>
            <a:pPr marL="355600" indent="-355600" eaLnBrk="1" hangingPunct="1">
              <a:lnSpc>
                <a:spcPct val="100000"/>
              </a:lnSpc>
              <a:spcBef>
                <a:spcPct val="50000"/>
              </a:spcBef>
            </a:pPr>
            <a:r>
              <a:rPr lang="de-DE" altLang="en-US" dirty="0"/>
              <a:t>Die </a:t>
            </a:r>
            <a:r>
              <a:rPr lang="de-DE" altLang="en-US" i="1" dirty="0"/>
              <a:t>Umfeldanalyse</a:t>
            </a:r>
            <a:r>
              <a:rPr lang="de-DE" altLang="en-US" dirty="0"/>
              <a:t> untersucht die Projektumgebung (auch Kontextanalyse).</a:t>
            </a:r>
          </a:p>
          <a:p>
            <a:pPr>
              <a:defRPr/>
            </a:pPr>
            <a:r>
              <a:rPr lang="de-AT" altLang="en-US" i="1" dirty="0"/>
              <a:t>Definition gemäß ICB </a:t>
            </a:r>
            <a:r>
              <a:rPr lang="de-AT" altLang="en-US" dirty="0"/>
              <a:t>(Projektmanagement-Standard IPMA Competence Baseline): </a:t>
            </a:r>
          </a:p>
          <a:p>
            <a:pPr>
              <a:spcBef>
                <a:spcPts val="200"/>
              </a:spcBef>
              <a:defRPr/>
            </a:pPr>
            <a:r>
              <a:rPr lang="de-AT" altLang="en-US" dirty="0"/>
              <a:t>„Projektumfeld ist die Umgebung, in der das Projekt formuliert, bewertet und durchgeführt wird und die das Projekt direkt oder indirekt beeinflusst und/oder von dessen Auswirkungen betroffen ist.</a:t>
            </a:r>
          </a:p>
          <a:p>
            <a:pPr>
              <a:spcBef>
                <a:spcPts val="300"/>
              </a:spcBef>
              <a:defRPr/>
            </a:pPr>
            <a:r>
              <a:rPr lang="de-AT" altLang="en-US" spc="-10" dirty="0"/>
              <a:t>Diese äußeren Einflüsse können physische, ökologische, gesellschaftliche, psychologische, kulturelle</a:t>
            </a:r>
            <a:r>
              <a:rPr lang="de-AT" altLang="en-US" dirty="0"/>
              <a:t>, politische, wirtschaftliche, finanzielle, juristische, vertragliche, organisatorische, technologische und ästhetische Faktoren sein“. </a:t>
            </a:r>
          </a:p>
          <a:p>
            <a:pPr>
              <a:spcBef>
                <a:spcPts val="300"/>
              </a:spcBef>
              <a:defRPr/>
            </a:pPr>
            <a:r>
              <a:rPr lang="de-AT" altLang="en-US" dirty="0"/>
              <a:t>Auf einem Überblick über die konkreten Anspruchsgruppen eines Projektes kann eine Stakeholderanalyse</a:t>
            </a:r>
            <a:r>
              <a:rPr lang="de-AT" altLang="en-US" baseline="0" dirty="0"/>
              <a:t> aufbauen.</a:t>
            </a:r>
            <a:endParaRPr lang="de-DE" altLang="en-US" sz="1200" b="1" dirty="0"/>
          </a:p>
          <a:p>
            <a:pPr>
              <a:spcBef>
                <a:spcPts val="900"/>
              </a:spcBef>
            </a:pP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289892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Stakeholdern zählen alle, die das Projekt tangiert.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230945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en-US" dirty="0"/>
              <a:t>Warum macht man eine Stakeholderanalyse?</a:t>
            </a:r>
          </a:p>
          <a:p>
            <a:pPr>
              <a:spcBef>
                <a:spcPts val="300"/>
              </a:spcBef>
            </a:pPr>
            <a:r>
              <a:rPr lang="de-DE" altLang="en-US" dirty="0"/>
              <a:t>Um abzuschätzen, welche Auswirkungen die Meinungen und Handlungen von Stakeholdern haben können, um deren Bedürfnisse und Interessen zu verstehen, und um noch vor aufwendigen Projektplanungen abzuschätzen, ob eine Projektidee überhaupt eine Chance hat oder ob so große Widerstände absehbar sind, dass eine Projektverwirklichung unrealistisch sein dürfte.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1922077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r>
              <a:rPr lang="de-AT" dirty="0"/>
              <a:t>Zur Hinterlegung der Kraftfeldanalyse lässt sich auch eine </a:t>
            </a:r>
            <a:r>
              <a:rPr lang="de-AT" i="1" dirty="0"/>
              <a:t>Stakeholder-Einflussmatri</a:t>
            </a:r>
            <a:r>
              <a:rPr lang="de-AT" dirty="0"/>
              <a:t>x erstellen, woraus sich auch eine komplexe Kraftfeldanalyse ableiten lässt.</a:t>
            </a:r>
          </a:p>
          <a:p>
            <a:r>
              <a:rPr lang="de-AT" dirty="0"/>
              <a:t>Im Rahmen einer Stakeholderanalyse vergegenwärtigt man sich, wie die einzelnen Stakeholder dem</a:t>
            </a:r>
            <a:r>
              <a:rPr lang="de-AT" baseline="0" dirty="0"/>
              <a:t> Projekt gegenüber eingestellt sind – ob wohl gesonnen oder Gegnerschaft – und welchen Einfluss sie besitzen – ob sie einflussreich oder weitgehend einflusslos sind.</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57430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Aus der Analyse</a:t>
            </a:r>
            <a:r>
              <a:rPr lang="de-AT" baseline="0" dirty="0"/>
              <a:t> der Stakeholder lassen sich dann</a:t>
            </a:r>
            <a:r>
              <a:rPr lang="de-AT" b="1" baseline="0" dirty="0"/>
              <a:t> Strategien</a:t>
            </a:r>
            <a:r>
              <a:rPr lang="de-AT" baseline="0" dirty="0"/>
              <a:t> ableiten, wie man mit den einzelnen umgeht.</a:t>
            </a:r>
          </a:p>
          <a:p>
            <a:r>
              <a:rPr lang="de-AT" baseline="0" dirty="0"/>
              <a:t>Wenn man die Stakeholderanalyse im Vorfeld der Festlegung eines Projektauftrages erstellt, ermöglicht das auch – etwa bei der konkreten Fixierung von Projektzielen – </a:t>
            </a:r>
            <a:r>
              <a:rPr lang="de-AT" i="1" baseline="0" dirty="0"/>
              <a:t>Stakeholderanliegen </a:t>
            </a:r>
            <a:r>
              <a:rPr lang="de-AT" baseline="0" dirty="0"/>
              <a:t>zu </a:t>
            </a:r>
            <a:r>
              <a:rPr lang="de-AT" i="1" baseline="0" dirty="0"/>
              <a:t>berücksichtigen</a:t>
            </a:r>
            <a:r>
              <a:rPr lang="de-AT" baseline="0" dirty="0"/>
              <a:t>.</a:t>
            </a:r>
            <a:endParaRPr lang="de-AT" dirty="0"/>
          </a:p>
        </p:txBody>
      </p:sp>
      <p:sp>
        <p:nvSpPr>
          <p:cNvPr id="4" name="Foliennummernplatzhalter 3"/>
          <p:cNvSpPr>
            <a:spLocks noGrp="1"/>
          </p:cNvSpPr>
          <p:nvPr>
            <p:ph type="sldNum" sz="quarter" idx="5"/>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1244002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kern="1200" baseline="0" dirty="0">
                <a:solidFill>
                  <a:schemeClr val="tx1"/>
                </a:solidFill>
                <a:effectLst/>
              </a:rPr>
              <a:t>(in Anlehnung an </a:t>
            </a:r>
            <a:r>
              <a:rPr lang="de-AT" kern="1200" cap="small" baseline="0" dirty="0">
                <a:solidFill>
                  <a:schemeClr val="tx1"/>
                </a:solidFill>
                <a:effectLst/>
              </a:rPr>
              <a:t>Hölzle</a:t>
            </a:r>
            <a:r>
              <a:rPr lang="de-AT" kern="1200" baseline="0" dirty="0">
                <a:solidFill>
                  <a:schemeClr val="tx1"/>
                </a:solidFill>
                <a:effectLst/>
              </a:rPr>
              <a:t> 2007, 67)</a:t>
            </a:r>
          </a:p>
          <a:p>
            <a:pPr>
              <a:spcBef>
                <a:spcPts val="1200"/>
              </a:spcBef>
            </a:pPr>
            <a:r>
              <a:rPr lang="de-AT" kern="1200" baseline="0" dirty="0">
                <a:solidFill>
                  <a:schemeClr val="tx1"/>
                </a:solidFill>
                <a:effectLst/>
              </a:rPr>
              <a:t>Die stakeholderbezogenen Erwägungen können dann in eine komplexe Kraftfeldanalyse münden, welche man wiederum für jede Projektidee separat erstellt.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1886149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928964"/>
          </a:xfrm>
        </p:spPr>
        <p:txBody>
          <a:bodyPr/>
          <a:lstStyle/>
          <a:p>
            <a:pPr marL="171450" indent="-171450">
              <a:spcBef>
                <a:spcPts val="300"/>
              </a:spcBef>
              <a:buFont typeface="Arial" panose="020B0604020202020204" pitchFamily="34" charset="0"/>
              <a:buChar char="•"/>
            </a:pPr>
            <a:r>
              <a:rPr lang="de-AT" altLang="en-US" i="1" dirty="0">
                <a:ea typeface="ＭＳ Ｐゴシック" pitchFamily="34" charset="-128"/>
              </a:rPr>
              <a:t>Beispiele</a:t>
            </a:r>
            <a:r>
              <a:rPr lang="de-AT" altLang="en-US" dirty="0">
                <a:ea typeface="ＭＳ Ｐゴシック" pitchFamily="34" charset="-128"/>
              </a:rPr>
              <a:t> für typische von Studierendengruppen zu bewältigende Projektideen wären etwa:</a:t>
            </a:r>
          </a:p>
          <a:p>
            <a:pPr marL="355600" lvl="1" indent="-171450">
              <a:spcBef>
                <a:spcPts val="150"/>
              </a:spcBef>
              <a:buSzPct val="100000"/>
              <a:buFont typeface="Arial Narrow" panose="020B0606020202030204" pitchFamily="34" charset="0"/>
              <a:buChar char="–"/>
            </a:pPr>
            <a:r>
              <a:rPr lang="de-AT" altLang="en-US" dirty="0">
                <a:ea typeface="ＭＳ Ｐゴシック" pitchFamily="34" charset="-128"/>
              </a:rPr>
              <a:t>Organisation einer Veranstaltung zur Bekanntmachung des Studienprogrammes oder</a:t>
            </a:r>
          </a:p>
          <a:p>
            <a:pPr marL="355600" lvl="1" indent="-171450">
              <a:spcBef>
                <a:spcPts val="150"/>
              </a:spcBef>
              <a:buSzPct val="100000"/>
              <a:buFont typeface="Arial Narrow" panose="020B0606020202030204" pitchFamily="34" charset="0"/>
              <a:buChar char="–"/>
            </a:pPr>
            <a:r>
              <a:rPr lang="de-AT" altLang="en-US" dirty="0">
                <a:ea typeface="ＭＳ Ｐゴシック" pitchFamily="34" charset="-128"/>
              </a:rPr>
              <a:t>Produktion eines Videos zur Imagepflege der Ausbildungsstätte etc.</a:t>
            </a:r>
          </a:p>
          <a:p>
            <a:pPr marL="171450" indent="-171450">
              <a:spcBef>
                <a:spcPts val="300"/>
              </a:spcBef>
              <a:buFont typeface="Arial" panose="020B0604020202020204" pitchFamily="34" charset="0"/>
              <a:buChar char="•"/>
            </a:pPr>
            <a:r>
              <a:rPr lang="de-AT" altLang="en-US" dirty="0">
                <a:ea typeface="ＭＳ Ｐゴシック" pitchFamily="34" charset="-128"/>
              </a:rPr>
              <a:t>Zu Ideen könnte die Gruppe durch </a:t>
            </a:r>
            <a:r>
              <a:rPr lang="de-AT" altLang="en-US" i="1" dirty="0">
                <a:ea typeface="ＭＳ Ｐゴシック" pitchFamily="34" charset="-128"/>
              </a:rPr>
              <a:t>Einsatz von Kreativitätstechniken </a:t>
            </a:r>
            <a:r>
              <a:rPr lang="de-AT" altLang="en-US" dirty="0">
                <a:ea typeface="ＭＳ Ｐゴシック" pitchFamily="34" charset="-128"/>
              </a:rPr>
              <a:t>(Brainstorming, Mind-mapping etc.) kommen.</a:t>
            </a:r>
          </a:p>
          <a:p>
            <a:pPr>
              <a:spcBef>
                <a:spcPts val="1200"/>
              </a:spcBef>
            </a:pPr>
            <a:r>
              <a:rPr lang="de-AT" altLang="en-US" b="1" dirty="0">
                <a:ea typeface="ＭＳ Ｐゴシック" pitchFamily="34" charset="-128"/>
              </a:rPr>
              <a:t>Feedback zu Gruppenarbeiten</a:t>
            </a:r>
          </a:p>
          <a:p>
            <a:pPr>
              <a:spcBef>
                <a:spcPts val="300"/>
              </a:spcBef>
            </a:pPr>
            <a:r>
              <a:rPr lang="de-AT" altLang="en-US" dirty="0">
                <a:ea typeface="ＭＳ Ｐゴシック" pitchFamily="34" charset="-128"/>
              </a:rPr>
              <a:t>Sind die in Erwägung gezogenen Ideen tatsächlich alle projekttauglich und wurden nicht-projektwürdige Vorschläge vorab eliminiert? Etwa sofort auszuscheiden wären unbefristete Vorhaben (z.B. kontinuierliche Betreuung einer Webseite).</a:t>
            </a:r>
          </a:p>
          <a:p>
            <a:r>
              <a:rPr lang="de-AT" altLang="en-US" dirty="0">
                <a:ea typeface="ＭＳ Ｐゴシック" pitchFamily="34" charset="-128"/>
              </a:rPr>
              <a:t>Wurden tatsächlich alle projektwürdigen Ideen zunächst unvoreingenommen geprüft oder wurde aus dem Bauch heraus gleich eine Idee favorisiert und dann allenfalls eine Darstellung des Auswahlprozesses „hingebogen“? – Letzteres wäre ein bedenkliches Vorgehen, denn: Rein intuitive Entscheidungen sind kaum nachvollziehbar und schwer rational argumentierbar.</a:t>
            </a:r>
          </a:p>
          <a:p>
            <a:r>
              <a:rPr lang="de-AT" altLang="en-US" dirty="0">
                <a:ea typeface="ＭＳ Ｐゴシック" pitchFamily="34" charset="-128"/>
              </a:rPr>
              <a:t>Wer etwa in einem Projektauswahlgremium sitzt (z.B. bei einer Behörde, oder in einer firmeninternen Steuerungsgruppe), der muss seine Selektionsentscheidung rechtfertigen können und sich auf klare Kriterien stützen!</a:t>
            </a:r>
            <a:endParaRPr lang="en-US" dirty="0"/>
          </a:p>
          <a:p>
            <a:r>
              <a:rPr lang="de-AT" altLang="en-US" dirty="0">
                <a:ea typeface="ＭＳ Ｐゴシック" pitchFamily="34" charset="-128"/>
              </a:rPr>
              <a:t>Führt man unvoreingenommen eine Nutzwertanalyse durch, so kann es passieren, dass ein Ergebnis herauskommt, das die Gruppe innerlich ablehnt; dann sollte man überprüfen, ob vielleicht Kriterien vergessen wurden, die aber unterbewusst wichtig für die Gruppe wären.</a:t>
            </a:r>
          </a:p>
          <a:p>
            <a:r>
              <a:rPr lang="de-AT" altLang="en-US" dirty="0">
                <a:ea typeface="ＭＳ Ｐゴシック" pitchFamily="34" charset="-128"/>
              </a:rPr>
              <a:t>Durch geschickte gruppeninterne Arbeitsteilung könnten zuerst die verschiedenen Projektideen parallel nach unterschiedlichen Verfahren bewertet und Auswahlvorschläge unterbreitet werden; danach könnten die Auswahlvorschläge miteinander verglichen und diskutiert werden, sodass die Gruppe zu einer fundierten, rational argumentierbaren und nachvollziehbaren Selektionsentscheidung kommt.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29</a:t>
            </a:fld>
            <a:endParaRPr lang="de-DE" dirty="0"/>
          </a:p>
        </p:txBody>
      </p:sp>
    </p:spTree>
    <p:extLst>
      <p:ext uri="{BB962C8B-B14F-4D97-AF65-F5344CB8AC3E}">
        <p14:creationId xmlns:p14="http://schemas.microsoft.com/office/powerpoint/2010/main" val="38362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78557" y="4714875"/>
            <a:ext cx="5012656" cy="4467225"/>
          </a:xfrm>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b="0" dirty="0"/>
              <a:t>Die </a:t>
            </a:r>
            <a:r>
              <a:rPr lang="de-AT" b="1" dirty="0"/>
              <a:t>Anbahnungsphase</a:t>
            </a:r>
            <a:r>
              <a:rPr lang="de-AT" dirty="0"/>
              <a:t> umfasst</a:t>
            </a:r>
          </a:p>
          <a:p>
            <a:pPr marL="171450" indent="-171450">
              <a:spcBef>
                <a:spcPts val="400"/>
              </a:spcBef>
              <a:buFont typeface="Arial" panose="020B0604020202020204" pitchFamily="34" charset="0"/>
              <a:buChar char="•"/>
            </a:pPr>
            <a:r>
              <a:rPr lang="de-AT" i="1" dirty="0"/>
              <a:t>Abstimmung zwischen </a:t>
            </a:r>
            <a:r>
              <a:rPr lang="de-AT" dirty="0"/>
              <a:t>potentiellen </a:t>
            </a:r>
            <a:r>
              <a:rPr lang="de-AT" i="1" dirty="0"/>
              <a:t>Projektpartnern</a:t>
            </a:r>
            <a:r>
              <a:rPr lang="de-AT" dirty="0"/>
              <a:t>,</a:t>
            </a:r>
          </a:p>
          <a:p>
            <a:pPr marL="171450" indent="-171450">
              <a:spcBef>
                <a:spcPts val="400"/>
              </a:spcBef>
              <a:buFont typeface="Arial" panose="020B0604020202020204" pitchFamily="34" charset="0"/>
              <a:buChar char="•"/>
            </a:pPr>
            <a:r>
              <a:rPr lang="de-AT" i="1" dirty="0"/>
              <a:t>Ideensammlung</a:t>
            </a:r>
            <a:r>
              <a:rPr lang="de-AT" dirty="0"/>
              <a:t> für Vorhaben,</a:t>
            </a:r>
          </a:p>
          <a:p>
            <a:pPr marL="171450" indent="-171450">
              <a:spcBef>
                <a:spcPts val="400"/>
              </a:spcBef>
              <a:buFont typeface="Arial" panose="020B0604020202020204" pitchFamily="34" charset="0"/>
              <a:buChar char="•"/>
            </a:pPr>
            <a:r>
              <a:rPr lang="de-AT" dirty="0"/>
              <a:t>Auswahl und Klärung, </a:t>
            </a:r>
            <a:r>
              <a:rPr lang="de-AT" i="1" dirty="0"/>
              <a:t>welche Ideen </a:t>
            </a:r>
            <a:r>
              <a:rPr lang="de-AT" i="0" dirty="0"/>
              <a:t>als</a:t>
            </a:r>
            <a:r>
              <a:rPr lang="de-AT" i="1" dirty="0"/>
              <a:t> verfolgenswert </a:t>
            </a:r>
            <a:r>
              <a:rPr lang="de-AT" i="0" dirty="0"/>
              <a:t>anzusehen sind</a:t>
            </a:r>
            <a:r>
              <a:rPr lang="de-AT" dirty="0"/>
              <a:t>,</a:t>
            </a:r>
          </a:p>
          <a:p>
            <a:pPr marL="171450" indent="-171450">
              <a:spcBef>
                <a:spcPts val="400"/>
              </a:spcBef>
              <a:buFont typeface="Arial" panose="020B0604020202020204" pitchFamily="34" charset="0"/>
              <a:buChar char="•"/>
            </a:pPr>
            <a:r>
              <a:rPr lang="de-AT" i="1" dirty="0"/>
              <a:t>Machbarkeitsüberprüfung</a:t>
            </a:r>
            <a:r>
              <a:rPr lang="en-US" dirty="0"/>
              <a:t>,</a:t>
            </a:r>
          </a:p>
          <a:p>
            <a:pPr marL="171450" indent="-171450">
              <a:spcBef>
                <a:spcPts val="400"/>
              </a:spcBef>
              <a:buFont typeface="Arial" panose="020B0604020202020204" pitchFamily="34" charset="0"/>
              <a:buChar char="•"/>
            </a:pPr>
            <a:r>
              <a:rPr lang="de-AT" dirty="0"/>
              <a:t>allererste </a:t>
            </a:r>
            <a:r>
              <a:rPr lang="de-AT" i="1" dirty="0"/>
              <a:t>Projekt-Grobskizzen</a:t>
            </a:r>
            <a:r>
              <a:rPr lang="de-AT" dirty="0"/>
              <a:t>,</a:t>
            </a:r>
          </a:p>
          <a:p>
            <a:pPr marL="171450" indent="-171450">
              <a:spcBef>
                <a:spcPts val="400"/>
              </a:spcBef>
              <a:buFont typeface="Arial" panose="020B0604020202020204" pitchFamily="34" charset="0"/>
              <a:buChar char="•"/>
            </a:pPr>
            <a:r>
              <a:rPr lang="de-AT" i="1" dirty="0"/>
              <a:t>Entscheidung über Weiterbearbeitung </a:t>
            </a:r>
            <a:r>
              <a:rPr lang="de-AT" dirty="0"/>
              <a:t>der Projektidee.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286592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r>
              <a:rPr lang="de-AT" kern="1200" baseline="0" dirty="0">
                <a:solidFill>
                  <a:schemeClr val="tx1"/>
                </a:solidFill>
                <a:effectLst/>
                <a:latin typeface="Arial Narrow" panose="020B0606020202030204" pitchFamily="34" charset="0"/>
                <a:ea typeface="+mn-ea"/>
                <a:cs typeface="+mn-cs"/>
              </a:rPr>
              <a:t>(nach </a:t>
            </a:r>
            <a:r>
              <a:rPr lang="de-AT" kern="1200" cap="small" baseline="0" dirty="0">
                <a:solidFill>
                  <a:schemeClr val="tx1"/>
                </a:solidFill>
                <a:effectLst/>
                <a:latin typeface="Arial Narrow" panose="020B0606020202030204" pitchFamily="34" charset="0"/>
                <a:ea typeface="+mn-ea"/>
                <a:cs typeface="+mn-cs"/>
              </a:rPr>
              <a:t>Young</a:t>
            </a:r>
            <a:r>
              <a:rPr lang="de-AT" kern="1200" baseline="0" dirty="0">
                <a:solidFill>
                  <a:schemeClr val="tx1"/>
                </a:solidFill>
                <a:effectLst/>
                <a:latin typeface="Arial Narrow" panose="020B0606020202030204" pitchFamily="34" charset="0"/>
                <a:ea typeface="+mn-ea"/>
                <a:cs typeface="+mn-cs"/>
              </a:rPr>
              <a:t> 2006, 41)</a:t>
            </a:r>
          </a:p>
          <a:p>
            <a:pPr>
              <a:spcBef>
                <a:spcPts val="800"/>
              </a:spcBef>
            </a:pPr>
            <a:r>
              <a:rPr lang="de-AT" sz="1050" b="1" dirty="0"/>
              <a:t>Herausforderung </a:t>
            </a:r>
            <a:r>
              <a:rPr lang="de-AT" sz="1050" dirty="0"/>
              <a:t>zu Beginn der Projektarbeit: </a:t>
            </a:r>
            <a:r>
              <a:rPr lang="de-AT" sz="1050" i="1" dirty="0"/>
              <a:t>Schrittweises Eingrenzen </a:t>
            </a:r>
            <a:r>
              <a:rPr lang="de-AT" sz="1050" dirty="0"/>
              <a:t>und dadurch aus zahlreichen vagen Vorstellungen, was man alles machen könnte, jene Ideen herauszufinden, die man weiter verfolgen sollte.</a:t>
            </a:r>
          </a:p>
          <a:p>
            <a:endParaRPr lang="en-US" sz="105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255679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r>
              <a:rPr lang="de-AT" kern="1200" baseline="0" dirty="0">
                <a:solidFill>
                  <a:schemeClr val="tx1"/>
                </a:solidFill>
                <a:effectLst/>
                <a:latin typeface="Arial Narrow" panose="020B0606020202030204" pitchFamily="34" charset="0"/>
                <a:ea typeface="+mn-ea"/>
                <a:cs typeface="+mn-cs"/>
              </a:rPr>
              <a:t>(in Anlehnung an </a:t>
            </a:r>
            <a:r>
              <a:rPr lang="de-AT" kern="1200" cap="small" baseline="0" dirty="0">
                <a:solidFill>
                  <a:schemeClr val="tx1"/>
                </a:solidFill>
                <a:effectLst/>
                <a:latin typeface="Arial Narrow" panose="020B0606020202030204" pitchFamily="34" charset="0"/>
                <a:ea typeface="+mn-ea"/>
                <a:cs typeface="+mn-cs"/>
              </a:rPr>
              <a:t>Jenny</a:t>
            </a:r>
            <a:r>
              <a:rPr lang="de-AT" kern="1200" baseline="0" dirty="0">
                <a:solidFill>
                  <a:schemeClr val="tx1"/>
                </a:solidFill>
                <a:effectLst/>
                <a:latin typeface="Arial Narrow" panose="020B0606020202030204" pitchFamily="34" charset="0"/>
                <a:ea typeface="+mn-ea"/>
                <a:cs typeface="+mn-cs"/>
              </a:rPr>
              <a:t> 2003,15)</a:t>
            </a:r>
          </a:p>
          <a:p>
            <a:pPr>
              <a:spcBef>
                <a:spcPts val="800"/>
              </a:spcBef>
            </a:pPr>
            <a:r>
              <a:rPr lang="de-AT" altLang="en-US" b="0" dirty="0">
                <a:ea typeface="ＭＳ Ｐゴシック" pitchFamily="34" charset="-128"/>
              </a:rPr>
              <a:t>Am Beginn steht ein </a:t>
            </a:r>
            <a:r>
              <a:rPr lang="de-AT" altLang="en-US" b="1" dirty="0">
                <a:ea typeface="ＭＳ Ｐゴシック" pitchFamily="34" charset="-128"/>
              </a:rPr>
              <a:t>Ideenfindungsprozess</a:t>
            </a:r>
            <a:r>
              <a:rPr lang="de-AT" altLang="en-US" dirty="0">
                <a:ea typeface="ＭＳ Ｐゴシック" pitchFamily="34" charset="-128"/>
              </a:rPr>
              <a:t>:</a:t>
            </a:r>
          </a:p>
          <a:p>
            <a:pPr marL="171450" indent="-171450">
              <a:spcBef>
                <a:spcPts val="400"/>
              </a:spcBef>
              <a:buFont typeface="Arial" panose="020B0604020202020204" pitchFamily="34" charset="0"/>
              <a:buChar char="•"/>
            </a:pPr>
            <a:r>
              <a:rPr lang="de-AT" altLang="en-US" dirty="0">
                <a:ea typeface="ＭＳ Ｐゴシック" pitchFamily="34" charset="-128"/>
              </a:rPr>
              <a:t>spontane </a:t>
            </a:r>
            <a:r>
              <a:rPr lang="de-AT" altLang="en-US" i="1" dirty="0">
                <a:ea typeface="ＭＳ Ｐゴシック" pitchFamily="34" charset="-128"/>
              </a:rPr>
              <a:t>Inspiration,</a:t>
            </a:r>
          </a:p>
          <a:p>
            <a:pPr marL="171450" indent="-171450">
              <a:spcBef>
                <a:spcPts val="400"/>
              </a:spcBef>
              <a:buFont typeface="Arial" panose="020B0604020202020204" pitchFamily="34" charset="0"/>
              <a:buChar char="•"/>
            </a:pPr>
            <a:r>
              <a:rPr lang="de-AT" altLang="en-US" i="1" dirty="0">
                <a:ea typeface="ＭＳ Ｐゴシック" pitchFamily="34" charset="-128"/>
              </a:rPr>
              <a:t>externe Anregungen,</a:t>
            </a:r>
          </a:p>
          <a:p>
            <a:pPr marL="171450" indent="-171450">
              <a:spcBef>
                <a:spcPts val="400"/>
              </a:spcBef>
              <a:buFont typeface="Arial" panose="020B0604020202020204" pitchFamily="34" charset="0"/>
              <a:buChar char="•"/>
            </a:pPr>
            <a:r>
              <a:rPr lang="de-AT" altLang="en-US" i="1" dirty="0">
                <a:ea typeface="ＭＳ Ｐゴシック" pitchFamily="34" charset="-128"/>
              </a:rPr>
              <a:t>systematische Ideensammlung </a:t>
            </a:r>
            <a:r>
              <a:rPr lang="de-AT" altLang="en-US" dirty="0">
                <a:ea typeface="ＭＳ Ｐゴシック" pitchFamily="34" charset="-128"/>
              </a:rPr>
              <a:t>mit Hilfe von Kreativitätstechniken (Brainstorming, Brainwriting, konzeptuelle Morphologie etc.).</a:t>
            </a:r>
          </a:p>
          <a:p>
            <a:pPr>
              <a:spcBef>
                <a:spcPts val="800"/>
              </a:spcBef>
            </a:pPr>
            <a:r>
              <a:rPr lang="de-AT" altLang="en-US" dirty="0">
                <a:ea typeface="ＭＳ Ｐゴシック" pitchFamily="34" charset="-128"/>
              </a:rPr>
              <a:t>Bei einiger Originalität und Kreativität sind meist mehr Ideen vorhanden, als angesichts begrenzter Zeit und Ressourcen realisierbar. Daher Notwendigkeit </a:t>
            </a:r>
            <a:r>
              <a:rPr lang="de-AT" altLang="en-US" i="1" dirty="0">
                <a:ea typeface="ＭＳ Ｐゴシック" pitchFamily="34" charset="-128"/>
              </a:rPr>
              <a:t>systematischer Ideenselektion</a:t>
            </a:r>
            <a:r>
              <a:rPr lang="de-AT" altLang="en-US" dirty="0">
                <a:ea typeface="ＭＳ Ｐゴシック" pitchFamily="34" charset="-128"/>
              </a:rPr>
              <a:t>.</a:t>
            </a:r>
          </a:p>
          <a:p>
            <a:r>
              <a:rPr lang="de-AT" altLang="en-US" dirty="0">
                <a:ea typeface="ＭＳ Ｐゴシック" pitchFamily="34" charset="-128"/>
              </a:rPr>
              <a:t>Devise: Keine Zeit mit Ideen verschwenden, die nicht realisierbar sind.</a:t>
            </a: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264662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Wer über</a:t>
            </a:r>
            <a:r>
              <a:rPr lang="de-AT" baseline="0" dirty="0"/>
              <a:t> die Vergabe von Projektaufträgen zu entscheiden hat, muss sich rechtfertigen und möglichst </a:t>
            </a:r>
            <a:r>
              <a:rPr lang="de-AT" b="1" baseline="0" dirty="0"/>
              <a:t>nachvollziehbar argumentieren </a:t>
            </a:r>
            <a:r>
              <a:rPr lang="de-AT" baseline="0" dirty="0"/>
              <a:t>können, warum </a:t>
            </a:r>
            <a:r>
              <a:rPr lang="de-AT" i="1" baseline="0" dirty="0"/>
              <a:t>welches Vorhaben zum Zug kommen </a:t>
            </a:r>
            <a:r>
              <a:rPr lang="de-AT" baseline="0" dirty="0"/>
              <a:t>soll.</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297038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Um aus Projektideen rational und nachvollziehbar auszuwählen, stehen zwei Gruppen von Verfahren zur Verfügung</a:t>
            </a:r>
          </a:p>
          <a:p>
            <a:pPr marL="171450" indent="-171450">
              <a:buFont typeface="Arial" panose="020B0604020202020204" pitchFamily="34" charset="0"/>
              <a:buChar char="•"/>
            </a:pPr>
            <a:r>
              <a:rPr lang="de-AT" i="1" dirty="0"/>
              <a:t>qualitative</a:t>
            </a:r>
            <a:r>
              <a:rPr lang="de-AT" i="1" baseline="0" dirty="0"/>
              <a:t> </a:t>
            </a:r>
            <a:r>
              <a:rPr lang="de-AT" baseline="0" dirty="0"/>
              <a:t>(inhaltlich argumentierende, auf Messgrößen verzichtende),</a:t>
            </a:r>
            <a:endParaRPr lang="de-AT" dirty="0"/>
          </a:p>
          <a:p>
            <a:pPr marL="171450" indent="-171450">
              <a:buFont typeface="Arial" panose="020B0604020202020204" pitchFamily="34" charset="0"/>
              <a:buChar char="•"/>
            </a:pPr>
            <a:r>
              <a:rPr lang="de-AT" i="1" dirty="0"/>
              <a:t>quantitative</a:t>
            </a:r>
            <a:r>
              <a:rPr lang="de-AT" dirty="0"/>
              <a:t>, also solche, die sich auf (numerisch)</a:t>
            </a:r>
            <a:r>
              <a:rPr lang="de-AT" baseline="0" dirty="0"/>
              <a:t> messbare Größen stützten</a:t>
            </a:r>
            <a:r>
              <a:rPr lang="de-AT" dirty="0"/>
              <a:t> </a:t>
            </a:r>
            <a:r>
              <a:rPr lang="de-AT" baseline="0"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18813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31859C"/>
              </a:buClr>
              <a:defRPr sz="2600">
                <a:latin typeface="+mn-lt"/>
              </a:defRPr>
            </a:lvl1pPr>
            <a:lvl2pPr marL="742950" indent="-285750">
              <a:lnSpc>
                <a:spcPct val="120000"/>
              </a:lnSpc>
              <a:spcBef>
                <a:spcPts val="1200"/>
              </a:spcBef>
              <a:buClr>
                <a:srgbClr val="31859C"/>
              </a:buClr>
              <a:buFont typeface="Arial Narrow" panose="020B0606020202030204" pitchFamily="34" charset="0"/>
              <a:buChar char="–"/>
              <a:defRPr sz="2400">
                <a:latin typeface="+mn-lt"/>
              </a:defRPr>
            </a:lvl2pPr>
            <a:lvl3pPr>
              <a:lnSpc>
                <a:spcPct val="120000"/>
              </a:lnSpc>
              <a:spcBef>
                <a:spcPts val="600"/>
              </a:spcBef>
              <a:buClr>
                <a:srgbClr val="31859C"/>
              </a:buClr>
              <a:defRPr sz="2200">
                <a:latin typeface="+mn-lt"/>
              </a:defRPr>
            </a:lvl3pPr>
            <a:lvl4pPr>
              <a:lnSpc>
                <a:spcPct val="120000"/>
              </a:lnSpc>
              <a:spcBef>
                <a:spcPts val="600"/>
              </a:spcBef>
              <a:buClr>
                <a:srgbClr val="31859C"/>
              </a:buClr>
              <a:defRPr sz="2000">
                <a:latin typeface="+mn-lt"/>
              </a:defRPr>
            </a:lvl4pPr>
            <a:lvl5pPr>
              <a:lnSpc>
                <a:spcPct val="120000"/>
              </a:lnSpc>
              <a:buClr>
                <a:srgbClr val="31859C"/>
              </a:buClr>
              <a:defRPr sz="1600">
                <a:latin typeface="+mn-lt"/>
              </a:defRPr>
            </a:lvl5pPr>
          </a:lstStyle>
          <a:p>
            <a:pPr lvl="0"/>
            <a:r>
              <a:rPr lang="de-AT" noProof="0" dirty="0"/>
              <a:t>Textmasterformat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AT" noProof="0" dirty="0"/>
              <a:t>Titelmasterformat durch Klicken bearbeiten</a:t>
            </a:r>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de-AT" noProof="0" smtClean="0"/>
              <a:pPr/>
              <a:t>‹Nr.›</a:t>
            </a:fld>
            <a:endParaRPr lang="de-AT" noProof="0"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31859C"/>
              </a:buClr>
              <a:defRPr sz="2600">
                <a:latin typeface="+mj-lt"/>
              </a:defRPr>
            </a:lvl1pPr>
            <a:lvl2pPr marL="742950" indent="-285750">
              <a:buClr>
                <a:srgbClr val="31859C"/>
              </a:buClr>
              <a:buFont typeface="Arial Narrow" panose="020B0606020202030204" pitchFamily="34" charset="0"/>
              <a:buChar char="–"/>
              <a:defRPr sz="2400">
                <a:latin typeface="+mj-lt"/>
              </a:defRPr>
            </a:lvl2pPr>
            <a:lvl3pPr>
              <a:buClr>
                <a:srgbClr val="31859C"/>
              </a:buClr>
              <a:defRPr sz="2000">
                <a:latin typeface="+mj-lt"/>
              </a:defRPr>
            </a:lvl3pPr>
            <a:lvl4pPr>
              <a:buClr>
                <a:srgbClr val="31859C"/>
              </a:buClr>
              <a:defRPr sz="1800">
                <a:latin typeface="+mj-lt"/>
              </a:defRPr>
            </a:lvl4pPr>
            <a:lvl5pPr>
              <a:buClr>
                <a:srgbClr val="31859C"/>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31859C"/>
              </a:buClr>
              <a:defRPr sz="2600">
                <a:latin typeface="+mj-lt"/>
              </a:defRPr>
            </a:lvl1pPr>
            <a:lvl2pPr marL="742950" indent="-285750">
              <a:buClr>
                <a:srgbClr val="31859C"/>
              </a:buClr>
              <a:buFont typeface="Arial Narrow" panose="020B0606020202030204" pitchFamily="34" charset="0"/>
              <a:buChar char="–"/>
              <a:defRPr sz="2400">
                <a:latin typeface="+mj-lt"/>
              </a:defRPr>
            </a:lvl2pPr>
            <a:lvl3pPr>
              <a:buClr>
                <a:srgbClr val="31859C"/>
              </a:buClr>
              <a:defRPr sz="2000">
                <a:latin typeface="+mj-lt"/>
              </a:defRPr>
            </a:lvl3pPr>
            <a:lvl4pPr>
              <a:buClr>
                <a:srgbClr val="31859C"/>
              </a:buClr>
              <a:defRPr sz="1800">
                <a:latin typeface="+mj-lt"/>
              </a:defRPr>
            </a:lvl4pPr>
            <a:lvl5pPr>
              <a:buClr>
                <a:srgbClr val="31859C"/>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31859C"/>
              </a:buClr>
              <a:defRPr sz="2400">
                <a:latin typeface="+mn-lt"/>
              </a:defRPr>
            </a:lvl1pPr>
            <a:lvl2pPr marL="742950" indent="-285750">
              <a:buClr>
                <a:srgbClr val="31859C"/>
              </a:buClr>
              <a:buFont typeface="Arial Narrow" panose="020B0606020202030204" pitchFamily="34" charset="0"/>
              <a:buChar char="–"/>
              <a:defRPr sz="2000">
                <a:latin typeface="+mn-lt"/>
              </a:defRPr>
            </a:lvl2pPr>
            <a:lvl3pPr>
              <a:buClr>
                <a:srgbClr val="31859C"/>
              </a:buClr>
              <a:defRPr sz="1800">
                <a:latin typeface="+mn-lt"/>
              </a:defRPr>
            </a:lvl3pPr>
            <a:lvl4pPr>
              <a:buClr>
                <a:srgbClr val="31859C"/>
              </a:buClr>
              <a:defRPr sz="1600">
                <a:latin typeface="+mn-lt"/>
              </a:defRPr>
            </a:lvl4pPr>
            <a:lvl5pPr>
              <a:buClr>
                <a:srgbClr val="31859C"/>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31859C"/>
              </a:buClr>
              <a:defRPr sz="2400">
                <a:latin typeface="+mn-lt"/>
              </a:defRPr>
            </a:lvl1pPr>
            <a:lvl2pPr marL="742950" indent="-285750">
              <a:buClr>
                <a:srgbClr val="31859C"/>
              </a:buClr>
              <a:buFont typeface="Arial Narrow" panose="020B0606020202030204" pitchFamily="34" charset="0"/>
              <a:buChar char="–"/>
              <a:defRPr sz="2000">
                <a:latin typeface="+mn-lt"/>
              </a:defRPr>
            </a:lvl2pPr>
            <a:lvl3pPr>
              <a:buClr>
                <a:srgbClr val="31859C"/>
              </a:buClr>
              <a:defRPr sz="1800">
                <a:latin typeface="+mn-lt"/>
              </a:defRPr>
            </a:lvl3pPr>
            <a:lvl4pPr>
              <a:buClr>
                <a:srgbClr val="31859C"/>
              </a:buClr>
              <a:defRPr sz="1600">
                <a:latin typeface="+mn-lt"/>
              </a:defRPr>
            </a:lvl4pPr>
            <a:lvl5pPr>
              <a:buClr>
                <a:srgbClr val="31859C"/>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31859C"/>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noProof="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05" name="Line 33"/>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4" name="Line 42"/>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5" name="Line 43"/>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de-AT" sz="1800" b="0" noProof="0" dirty="0">
                <a:solidFill>
                  <a:schemeClr val="bg1"/>
                </a:solidFill>
                <a:latin typeface="Corbel" panose="020B0503020204020204" pitchFamily="34" charset="0"/>
                <a:ea typeface="+mj-ea"/>
                <a:cs typeface="+mj-cs"/>
              </a:rPr>
              <a:t>Projektanbahnung und -auswahl</a:t>
            </a:r>
          </a:p>
        </p:txBody>
      </p:sp>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noProof="0"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de-AT" noProof="0" smtClean="0"/>
              <a:pPr/>
              <a:t>‹Nr.›</a:t>
            </a:fld>
            <a:endParaRPr lang="de-AT" noProof="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7.emf"/><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DAB0583-90FC-4372-83AB-56A66A3C2B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de-AT" smtClean="0"/>
              <a:pPr/>
              <a:t>1</a:t>
            </a:fld>
            <a:endParaRPr lang="de-AT"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31859C"/>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dirty="0"/>
              <a:t>© Wytrzens</a:t>
            </a:r>
          </a:p>
        </p:txBody>
      </p:sp>
      <p:sp>
        <p:nvSpPr>
          <p:cNvPr id="14" name="Untertitel 5"/>
          <p:cNvSpPr txBox="1">
            <a:spLocks/>
          </p:cNvSpPr>
          <p:nvPr/>
        </p:nvSpPr>
        <p:spPr>
          <a:xfrm>
            <a:off x="2" y="4068229"/>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Projektanbahnung </a:t>
            </a:r>
            <a:br>
              <a:rPr lang="de-AT" sz="5500" dirty="0">
                <a:solidFill>
                  <a:schemeClr val="bg1"/>
                </a:solidFill>
                <a:latin typeface="Corbel" panose="020B0503020204020204" pitchFamily="34" charset="0"/>
                <a:ea typeface="+mj-ea"/>
                <a:cs typeface="+mj-cs"/>
              </a:rPr>
            </a:br>
            <a:r>
              <a:rPr lang="de-AT" sz="5500" dirty="0">
                <a:solidFill>
                  <a:schemeClr val="bg1"/>
                </a:solidFill>
                <a:latin typeface="Corbel" panose="020B0503020204020204" pitchFamily="34" charset="0"/>
                <a:ea typeface="+mj-ea"/>
                <a:cs typeface="+mj-cs"/>
              </a:rPr>
              <a:t>und -auswahl</a:t>
            </a: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p>
        </p:txBody>
      </p:sp>
      <p:sp>
        <p:nvSpPr>
          <p:cNvPr id="5" name="Titel 4"/>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AT" sz="2200" dirty="0"/>
              <a:t>→  vorab durchführen, um aussichtslose Ideen zu identifizieren</a:t>
            </a:r>
          </a:p>
          <a:p>
            <a:pPr marL="0" indent="0">
              <a:spcBef>
                <a:spcPts val="2400"/>
              </a:spcBef>
              <a:buNone/>
            </a:pPr>
            <a:r>
              <a:rPr lang="de-AT" sz="2200" dirty="0"/>
              <a:t>Ist Projektidee grundsätzlich durchführbar?</a:t>
            </a:r>
          </a:p>
          <a:p>
            <a:r>
              <a:rPr lang="de-AT" sz="2200" dirty="0"/>
              <a:t>Sind die wichtigsten Voraussetzungen gegeben?</a:t>
            </a:r>
          </a:p>
          <a:p>
            <a:r>
              <a:rPr lang="de-AT" sz="2200" b="1" dirty="0">
                <a:solidFill>
                  <a:srgbClr val="31859C"/>
                </a:solidFill>
              </a:rPr>
              <a:t>Wirtschaftlichkeit</a:t>
            </a:r>
            <a:r>
              <a:rPr lang="de-AT" sz="2200" dirty="0"/>
              <a:t>?</a:t>
            </a:r>
          </a:p>
          <a:p>
            <a:r>
              <a:rPr lang="de-AT" sz="2200" b="1" dirty="0">
                <a:solidFill>
                  <a:srgbClr val="31859C"/>
                </a:solidFill>
              </a:rPr>
              <a:t>technische</a:t>
            </a:r>
            <a:r>
              <a:rPr lang="de-AT" sz="2200" dirty="0"/>
              <a:t> und </a:t>
            </a:r>
            <a:r>
              <a:rPr lang="de-AT" sz="2200" b="1" dirty="0">
                <a:solidFill>
                  <a:srgbClr val="31859C"/>
                </a:solidFill>
              </a:rPr>
              <a:t>rechtlichen</a:t>
            </a:r>
            <a:r>
              <a:rPr lang="de-AT" sz="2200" dirty="0"/>
              <a:t> Aspekte prüfen.</a:t>
            </a:r>
          </a:p>
          <a:p>
            <a:r>
              <a:rPr lang="de-AT" sz="2200" b="1" dirty="0">
                <a:solidFill>
                  <a:srgbClr val="31859C"/>
                </a:solidFill>
              </a:rPr>
              <a:t>kommerzielle</a:t>
            </a:r>
            <a:r>
              <a:rPr lang="de-AT" sz="2200" dirty="0"/>
              <a:t>, </a:t>
            </a:r>
            <a:r>
              <a:rPr lang="de-AT" sz="2200" b="1" dirty="0">
                <a:solidFill>
                  <a:srgbClr val="31859C"/>
                </a:solidFill>
              </a:rPr>
              <a:t>soziale</a:t>
            </a:r>
            <a:r>
              <a:rPr lang="de-AT" sz="2200" dirty="0"/>
              <a:t> und </a:t>
            </a:r>
            <a:r>
              <a:rPr lang="de-AT" sz="2200" b="1" dirty="0">
                <a:solidFill>
                  <a:srgbClr val="31859C"/>
                </a:solidFill>
              </a:rPr>
              <a:t>ökologische</a:t>
            </a:r>
            <a:r>
              <a:rPr lang="de-AT" sz="2200" dirty="0"/>
              <a:t> Gesichtspunkte nicht vergessen</a:t>
            </a:r>
          </a:p>
          <a:p>
            <a:pPr marL="0" indent="0">
              <a:spcBef>
                <a:spcPts val="2400"/>
              </a:spcBef>
              <a:buNone/>
            </a:pPr>
            <a:r>
              <a:rPr lang="de-AT" sz="2200" b="1" dirty="0">
                <a:solidFill>
                  <a:srgbClr val="31859C"/>
                </a:solidFill>
              </a:rPr>
              <a:t>Grundsatzentscheidung, ob Idee für das Vorhaben weiter verfolgt oder verworfen wird.</a:t>
            </a:r>
          </a:p>
          <a:p>
            <a:endParaRPr lang="de-AT" sz="2000" dirty="0"/>
          </a:p>
        </p:txBody>
      </p:sp>
      <p:sp>
        <p:nvSpPr>
          <p:cNvPr id="2" name="Titel 1"/>
          <p:cNvSpPr>
            <a:spLocks noGrp="1"/>
          </p:cNvSpPr>
          <p:nvPr>
            <p:ph type="title"/>
          </p:nvPr>
        </p:nvSpPr>
        <p:spPr>
          <a:xfrm>
            <a:off x="864321" y="396430"/>
            <a:ext cx="6480719" cy="863600"/>
          </a:xfrm>
        </p:spPr>
        <p:txBody>
          <a:bodyPr/>
          <a:lstStyle/>
          <a:p>
            <a:pPr>
              <a:lnSpc>
                <a:spcPts val="3000"/>
              </a:lnSpc>
            </a:pPr>
            <a:r>
              <a:rPr lang="de-AT" dirty="0"/>
              <a:t>Qualitative Machbarkeitsüberprüfung</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10</a:t>
            </a:fld>
            <a:endParaRPr lang="de-AT" dirty="0"/>
          </a:p>
        </p:txBody>
      </p:sp>
    </p:spTree>
    <p:extLst>
      <p:ext uri="{BB962C8B-B14F-4D97-AF65-F5344CB8AC3E}">
        <p14:creationId xmlns:p14="http://schemas.microsoft.com/office/powerpoint/2010/main" val="31637844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7" name="Picture 2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04" y="230486"/>
            <a:ext cx="700649" cy="110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C183D7F6-B498-43B3-948B-1728B52AA6E4}">
                <adec:decorative xmlns:adec="http://schemas.microsoft.com/office/drawing/2017/decorative" val="1"/>
              </a:ext>
            </a:extLst>
          </p:cNvPr>
          <p:cNvSpPr/>
          <p:nvPr/>
        </p:nvSpPr>
        <p:spPr bwMode="auto">
          <a:xfrm>
            <a:off x="936328" y="107901"/>
            <a:ext cx="7200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grpSp>
        <p:nvGrpSpPr>
          <p:cNvPr id="16" name="Gruppieren 15">
            <a:extLst>
              <a:ext uri="{C183D7F6-B498-43B3-948B-1728B52AA6E4}">
                <adec:decorative xmlns:adec="http://schemas.microsoft.com/office/drawing/2017/decorative" val="1"/>
              </a:ext>
            </a:extLst>
          </p:cNvPr>
          <p:cNvGrpSpPr/>
          <p:nvPr/>
        </p:nvGrpSpPr>
        <p:grpSpPr>
          <a:xfrm>
            <a:off x="864321" y="-1345145"/>
            <a:ext cx="10449856" cy="8507782"/>
            <a:chOff x="864321" y="-1345145"/>
            <a:chExt cx="10449856" cy="8507782"/>
          </a:xfrm>
        </p:grpSpPr>
        <p:graphicFrame>
          <p:nvGraphicFramePr>
            <p:cNvPr id="10" name="Objekt 9"/>
            <p:cNvGraphicFramePr>
              <a:graphicFrameLocks noChangeAspect="1"/>
            </p:cNvGraphicFramePr>
            <p:nvPr>
              <p:extLst>
                <p:ext uri="{D42A27DB-BD31-4B8C-83A1-F6EECF244321}">
                  <p14:modId xmlns:p14="http://schemas.microsoft.com/office/powerpoint/2010/main" val="123285085"/>
                </p:ext>
              </p:extLst>
            </p:nvPr>
          </p:nvGraphicFramePr>
          <p:xfrm>
            <a:off x="864321" y="-1201129"/>
            <a:ext cx="6272402" cy="8363766"/>
          </p:xfrm>
          <a:graphic>
            <a:graphicData uri="http://schemas.openxmlformats.org/presentationml/2006/ole">
              <mc:AlternateContent xmlns:mc="http://schemas.openxmlformats.org/markup-compatibility/2006">
                <mc:Choice xmlns:v="urn:schemas-microsoft-com:vml" Requires="v">
                  <p:oleObj spid="_x0000_s13914" name="Präsentation" r:id="rId5" imgW="3427542" imgH="4570364" progId="PowerPoint.Show.8">
                    <p:embed/>
                  </p:oleObj>
                </mc:Choice>
                <mc:Fallback>
                  <p:oleObj name="Präsentation" r:id="rId5" imgW="3427542" imgH="4570364" progId="PowerPoint.Show.8">
                    <p:embed/>
                    <p:pic>
                      <p:nvPicPr>
                        <p:cNvPr id="0" name="Object 9"/>
                        <p:cNvPicPr>
                          <a:picLocks noChangeAspect="1" noChangeArrowheads="1"/>
                        </p:cNvPicPr>
                        <p:nvPr/>
                      </p:nvPicPr>
                      <p:blipFill>
                        <a:blip r:embed="rId6"/>
                        <a:srcRect b="3944"/>
                        <a:stretch>
                          <a:fillRect/>
                        </a:stretch>
                      </p:blipFill>
                      <p:spPr bwMode="auto">
                        <a:xfrm>
                          <a:off x="864321" y="-1201129"/>
                          <a:ext cx="6272402" cy="8363766"/>
                        </a:xfrm>
                        <a:prstGeom prst="rect">
                          <a:avLst/>
                        </a:prstGeom>
                        <a:noFill/>
                      </p:spPr>
                    </p:pic>
                  </p:oleObj>
                </mc:Fallback>
              </mc:AlternateContent>
            </a:graphicData>
          </a:graphic>
        </p:graphicFrame>
        <p:graphicFrame>
          <p:nvGraphicFramePr>
            <p:cNvPr id="6" name="Objek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9015795"/>
                </p:ext>
              </p:extLst>
            </p:nvPr>
          </p:nvGraphicFramePr>
          <p:xfrm>
            <a:off x="5041775" y="-1345145"/>
            <a:ext cx="6272402" cy="8363766"/>
          </p:xfrm>
          <a:graphic>
            <a:graphicData uri="http://schemas.openxmlformats.org/presentationml/2006/ole">
              <mc:AlternateContent xmlns:mc="http://schemas.openxmlformats.org/markup-compatibility/2006">
                <mc:Choice xmlns:v="urn:schemas-microsoft-com:vml" Requires="v">
                  <p:oleObj spid="_x0000_s13915" name="Präsentation" r:id="rId7" imgW="3427542" imgH="4570364" progId="PowerPoint.Show.8">
                    <p:embed/>
                  </p:oleObj>
                </mc:Choice>
                <mc:Fallback>
                  <p:oleObj name="Präsentation" r:id="rId7" imgW="3427542" imgH="4570364" progId="PowerPoint.Show.8">
                    <p:embed/>
                    <p:pic>
                      <p:nvPicPr>
                        <p:cNvPr id="0" name="Objekt 9"/>
                        <p:cNvPicPr>
                          <a:picLocks noChangeAspect="1" noChangeArrowheads="1"/>
                        </p:cNvPicPr>
                        <p:nvPr/>
                      </p:nvPicPr>
                      <p:blipFill>
                        <a:blip r:embed="rId8"/>
                        <a:srcRect b="3944"/>
                        <a:stretch>
                          <a:fillRect/>
                        </a:stretch>
                      </p:blipFill>
                      <p:spPr bwMode="auto">
                        <a:xfrm>
                          <a:off x="5041775" y="-1345145"/>
                          <a:ext cx="6272402" cy="8363766"/>
                        </a:xfrm>
                        <a:prstGeom prst="rect">
                          <a:avLst/>
                        </a:prstGeom>
                        <a:noFill/>
                        <a:ln>
                          <a:noFill/>
                        </a:ln>
                        <a:extLst/>
                      </p:spPr>
                    </p:pic>
                  </p:oleObj>
                </mc:Fallback>
              </mc:AlternateContent>
            </a:graphicData>
          </a:graphic>
        </p:graphicFrame>
      </p:grpSp>
      <p:pic>
        <p:nvPicPr>
          <p:cNvPr id="13" name="Grafik 12">
            <a:extLst>
              <a:ext uri="{FF2B5EF4-FFF2-40B4-BE49-F238E27FC236}">
                <a16:creationId xmlns:a16="http://schemas.microsoft.com/office/drawing/2014/main" id="{49C4B69F-C826-47B3-9420-331B74048474}"/>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34479" r="46830"/>
          <a:stretch/>
        </p:blipFill>
        <p:spPr>
          <a:xfrm>
            <a:off x="3227802" y="5118"/>
            <a:ext cx="1749671" cy="1542788"/>
          </a:xfrm>
          <a:prstGeom prst="rect">
            <a:avLst/>
          </a:prstGeom>
        </p:spPr>
      </p:pic>
      <p:sp>
        <p:nvSpPr>
          <p:cNvPr id="12" name="Titel 1">
            <a:extLst>
              <a:ext uri="{FF2B5EF4-FFF2-40B4-BE49-F238E27FC236}">
                <a16:creationId xmlns:a16="http://schemas.microsoft.com/office/drawing/2014/main" id="{73260912-86C8-4F94-B4C9-CE5D59F921E1}"/>
              </a:ext>
            </a:extLst>
          </p:cNvPr>
          <p:cNvSpPr txBox="1">
            <a:spLocks/>
          </p:cNvSpPr>
          <p:nvPr/>
        </p:nvSpPr>
        <p:spPr bwMode="auto">
          <a:xfrm>
            <a:off x="3292104" y="395934"/>
            <a:ext cx="311683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a:lstStyle>
          <a:p>
            <a:pPr>
              <a:lnSpc>
                <a:spcPts val="2700"/>
              </a:lnSpc>
            </a:pPr>
            <a:r>
              <a:rPr lang="de-AT" sz="2400" kern="0" dirty="0"/>
              <a:t>Feasibility-</a:t>
            </a:r>
            <a:br>
              <a:rPr lang="de-AT" sz="2400" kern="0" dirty="0"/>
            </a:br>
            <a:r>
              <a:rPr lang="de-AT" sz="2400" kern="0" dirty="0"/>
              <a:t>Checks</a:t>
            </a:r>
            <a:endParaRPr lang="en-US" sz="2400" kern="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6879804"/>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96368" y="3492278"/>
            <a:ext cx="6912768" cy="2952327"/>
          </a:xfrm>
        </p:spPr>
        <p:txBody>
          <a:bodyPr/>
          <a:lstStyle/>
          <a:p>
            <a:pPr marL="0" indent="0">
              <a:lnSpc>
                <a:spcPct val="110000"/>
              </a:lnSpc>
              <a:spcBef>
                <a:spcPts val="1800"/>
              </a:spcBef>
              <a:buNone/>
            </a:pPr>
            <a:r>
              <a:rPr lang="de-AT" sz="2300" dirty="0"/>
              <a:t>Dargestellt üblicherweise in </a:t>
            </a:r>
            <a:r>
              <a:rPr lang="de-AT" sz="2350" b="1" dirty="0">
                <a:solidFill>
                  <a:srgbClr val="31859C"/>
                </a:solidFill>
              </a:rPr>
              <a:t>4-Feld-Matrix</a:t>
            </a:r>
            <a:r>
              <a:rPr lang="de-AT" sz="2300" dirty="0"/>
              <a:t>, bei der Projekte meist  nach nur </a:t>
            </a:r>
            <a:r>
              <a:rPr lang="de-AT" sz="2350" b="1" dirty="0">
                <a:solidFill>
                  <a:srgbClr val="31859C"/>
                </a:solidFill>
              </a:rPr>
              <a:t>zwei Merkmalen </a:t>
            </a:r>
            <a:r>
              <a:rPr lang="de-AT" sz="2300" dirty="0"/>
              <a:t>(Dimensionen) eingestuft werden, z.B.:</a:t>
            </a:r>
          </a:p>
          <a:p>
            <a:pPr>
              <a:lnSpc>
                <a:spcPct val="110000"/>
              </a:lnSpc>
              <a:spcBef>
                <a:spcPts val="1800"/>
              </a:spcBef>
            </a:pPr>
            <a:r>
              <a:rPr lang="de-AT" sz="2300" dirty="0"/>
              <a:t>wirtschaftliche (Projektvolumen) und</a:t>
            </a:r>
          </a:p>
          <a:p>
            <a:pPr>
              <a:lnSpc>
                <a:spcPct val="110000"/>
              </a:lnSpc>
              <a:spcBef>
                <a:spcPts val="1800"/>
              </a:spcBef>
            </a:pPr>
            <a:r>
              <a:rPr lang="de-AT" sz="2300" dirty="0"/>
              <a:t>strategische Bedeutung eines Projektes </a:t>
            </a:r>
            <a:br>
              <a:rPr lang="de-AT" sz="2300" dirty="0"/>
            </a:br>
            <a:r>
              <a:rPr lang="de-AT" sz="2300" dirty="0"/>
              <a:t>(grundsätzliche Ausrichtung). </a:t>
            </a:r>
          </a:p>
          <a:p>
            <a:endParaRPr lang="de-AT" sz="2050" dirty="0"/>
          </a:p>
        </p:txBody>
      </p:sp>
      <p:sp>
        <p:nvSpPr>
          <p:cNvPr id="7" name="Inhaltsplatzhalter 2"/>
          <p:cNvSpPr txBox="1">
            <a:spLocks/>
          </p:cNvSpPr>
          <p:nvPr/>
        </p:nvSpPr>
        <p:spPr>
          <a:xfrm>
            <a:off x="1296368" y="1692074"/>
            <a:ext cx="6624736" cy="1432125"/>
          </a:xfrm>
          <a:prstGeom prst="rect">
            <a:avLst/>
          </a:prstGeom>
          <a:solidFill>
            <a:srgbClr val="31859C"/>
          </a:solidFill>
        </p:spPr>
        <p:txBody>
          <a:bodyPr lIns="108000" tIns="108000"/>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ts val="3100"/>
              </a:lnSpc>
              <a:spcBef>
                <a:spcPct val="20000"/>
              </a:spcBef>
              <a:buClr>
                <a:srgbClr val="FF9900"/>
              </a:buClr>
              <a:buFont typeface="Wingdings" charset="2"/>
              <a:buNone/>
            </a:pPr>
            <a:r>
              <a:rPr lang="de-AT" altLang="en-US" sz="2350" b="1" kern="0" spc="-10" dirty="0">
                <a:solidFill>
                  <a:schemeClr val="bg1"/>
                </a:solidFill>
                <a:effectLst>
                  <a:outerShdw blurRad="38100" dist="38100" dir="2700000" algn="tl">
                    <a:srgbClr val="000000">
                      <a:alpha val="43137"/>
                    </a:srgbClr>
                  </a:outerShdw>
                </a:effectLst>
                <a:latin typeface="+mj-lt"/>
              </a:rPr>
              <a:t>Projektportfolio</a:t>
            </a:r>
            <a:r>
              <a:rPr lang="de-AT" altLang="en-US" sz="2350" kern="0" spc="-10" dirty="0">
                <a:solidFill>
                  <a:schemeClr val="bg1"/>
                </a:solidFill>
                <a:effectLst>
                  <a:outerShdw blurRad="38100" dist="38100" dir="2700000" algn="tl">
                    <a:srgbClr val="000000">
                      <a:alpha val="43137"/>
                    </a:srgbClr>
                  </a:outerShdw>
                </a:effectLst>
                <a:latin typeface="+mj-lt"/>
              </a:rPr>
              <a:t> </a:t>
            </a:r>
            <a:r>
              <a:rPr lang="de-AT" altLang="en-US" sz="2350" kern="0" spc="-10" dirty="0">
                <a:solidFill>
                  <a:schemeClr val="bg1"/>
                </a:solidFill>
                <a:latin typeface="+mj-lt"/>
              </a:rPr>
              <a:t>= Menge von Projekten oder Projektideen, welche gemeinsam koordiniert werden, um Nutzen für die  Trägerorganisation zu optimieren</a:t>
            </a:r>
          </a:p>
        </p:txBody>
      </p:sp>
      <p:sp>
        <p:nvSpPr>
          <p:cNvPr id="2" name="Titel 1"/>
          <p:cNvSpPr>
            <a:spLocks noGrp="1"/>
          </p:cNvSpPr>
          <p:nvPr>
            <p:ph type="title"/>
          </p:nvPr>
        </p:nvSpPr>
        <p:spPr/>
        <p:txBody>
          <a:bodyPr/>
          <a:lstStyle/>
          <a:p>
            <a:r>
              <a:rPr lang="de-AT" dirty="0"/>
              <a:t>Qualitatives Projektportfolio</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12</a:t>
            </a:fld>
            <a:endParaRPr lang="de-AT" dirty="0"/>
          </a:p>
        </p:txBody>
      </p:sp>
    </p:spTree>
    <p:extLst>
      <p:ext uri="{BB962C8B-B14F-4D97-AF65-F5344CB8AC3E}">
        <p14:creationId xmlns:p14="http://schemas.microsoft.com/office/powerpoint/2010/main" val="20973258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26" y="6350538"/>
            <a:ext cx="71596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Group 9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6873549"/>
              </p:ext>
            </p:extLst>
          </p:nvPr>
        </p:nvGraphicFramePr>
        <p:xfrm>
          <a:off x="1142306" y="3780309"/>
          <a:ext cx="7930926" cy="2843328"/>
        </p:xfrm>
        <a:graphic>
          <a:graphicData uri="http://schemas.openxmlformats.org/drawingml/2006/table">
            <a:tbl>
              <a:tblPr/>
              <a:tblGrid>
                <a:gridCol w="1440160">
                  <a:extLst>
                    <a:ext uri="{9D8B030D-6E8A-4147-A177-3AD203B41FA5}">
                      <a16:colId xmlns:a16="http://schemas.microsoft.com/office/drawing/2014/main" val="20000"/>
                    </a:ext>
                  </a:extLst>
                </a:gridCol>
                <a:gridCol w="827484">
                  <a:extLst>
                    <a:ext uri="{9D8B030D-6E8A-4147-A177-3AD203B41FA5}">
                      <a16:colId xmlns:a16="http://schemas.microsoft.com/office/drawing/2014/main" val="20001"/>
                    </a:ext>
                  </a:extLst>
                </a:gridCol>
                <a:gridCol w="2828925">
                  <a:extLst>
                    <a:ext uri="{9D8B030D-6E8A-4147-A177-3AD203B41FA5}">
                      <a16:colId xmlns:a16="http://schemas.microsoft.com/office/drawing/2014/main" val="20002"/>
                    </a:ext>
                  </a:extLst>
                </a:gridCol>
                <a:gridCol w="2834357">
                  <a:extLst>
                    <a:ext uri="{9D8B030D-6E8A-4147-A177-3AD203B41FA5}">
                      <a16:colId xmlns:a16="http://schemas.microsoft.com/office/drawing/2014/main" val="20003"/>
                    </a:ext>
                  </a:extLst>
                </a:gridCol>
              </a:tblGrid>
              <a:tr h="273880">
                <a:tc>
                  <a:txBody>
                    <a:bodyPr/>
                    <a:lstStyle/>
                    <a:p>
                      <a:pPr marL="0" marR="0" lvl="0" indent="0" algn="ctr" defTabSz="914400" rtl="0" eaLnBrk="1" fontAlgn="base" latinLnBrk="0" hangingPunct="1">
                        <a:lnSpc>
                          <a:spcPts val="1800"/>
                        </a:lnSpc>
                        <a:spcBef>
                          <a:spcPts val="300"/>
                        </a:spcBef>
                        <a:spcAft>
                          <a:spcPct val="0"/>
                        </a:spcAft>
                        <a:buClrTx/>
                        <a:buSzTx/>
                        <a:buFontTx/>
                        <a:buNone/>
                        <a:tabLst/>
                      </a:pPr>
                      <a:endParaRPr kumimoji="0" lang="de-DE" sz="1750" b="0" i="0" u="none" strike="noStrike" cap="none" normalizeH="0" baseline="0" dirty="0">
                        <a:ln>
                          <a:noFill/>
                        </a:ln>
                        <a:solidFill>
                          <a:schemeClr val="bg1"/>
                        </a:solidFill>
                        <a:effectLst/>
                        <a:latin typeface="+mj-lt"/>
                        <a:ea typeface="ＭＳ Ｐゴシック" pitchFamily="34" charset="-128"/>
                        <a:cs typeface="Times New Roman" pitchFamily="18"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endPar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72000" marB="72000" anchor="ctr" horzOverflow="overflow">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de-DE" sz="1750" b="0" i="0" u="none" strike="noStrike" cap="none" normalizeH="0" baseline="0" dirty="0">
                          <a:ln>
                            <a:noFill/>
                          </a:ln>
                          <a:solidFill>
                            <a:schemeClr val="bg1"/>
                          </a:solidFill>
                          <a:effectLst/>
                          <a:latin typeface="+mj-lt"/>
                          <a:ea typeface="ＭＳ Ｐゴシック" pitchFamily="34" charset="-128"/>
                          <a:cs typeface="Times New Roman" pitchFamily="18" charset="0"/>
                        </a:rPr>
                        <a:t>strategische Bedeutung (Problemtyp)</a:t>
                      </a:r>
                    </a:p>
                  </a:txBody>
                  <a:tcPr marL="0" marR="0" marT="72000" marB="7200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31859C"/>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45710" marB="45710" anchor="ctr" horzOverflow="overflow">
                    <a:lnL w="12700" cap="flat" cmpd="sng" algn="ctr">
                      <a:solidFill>
                        <a:srgbClr val="C85F09"/>
                      </a:solidFill>
                      <a:prstDash val="solid"/>
                      <a:round/>
                      <a:headEnd type="none" w="med" len="med"/>
                      <a:tailEnd type="none" w="med" len="med"/>
                    </a:lnL>
                    <a:lnR w="12700" cap="flat" cmpd="sng" algn="ctr">
                      <a:solidFill>
                        <a:srgbClr val="C85F09"/>
                      </a:solidFill>
                      <a:prstDash val="solid"/>
                      <a:round/>
                      <a:headEnd type="none" w="med" len="med"/>
                      <a:tailEnd type="none" w="med" len="med"/>
                    </a:lnR>
                    <a:lnT w="12700" cap="flat" cmpd="sng" algn="ctr">
                      <a:solidFill>
                        <a:srgbClr val="C85F09"/>
                      </a:solidFill>
                      <a:prstDash val="solid"/>
                      <a:round/>
                      <a:headEnd type="none" w="med" len="med"/>
                      <a:tailEnd type="none" w="med" len="med"/>
                    </a:lnT>
                    <a:lnB w="12700" cap="flat" cmpd="sng" algn="ctr">
                      <a:solidFill>
                        <a:srgbClr val="C85F09"/>
                      </a:solidFill>
                      <a:prstDash val="solid"/>
                      <a:round/>
                      <a:headEnd type="none" w="med" len="med"/>
                      <a:tailEnd type="none" w="med" len="med"/>
                    </a:lnB>
                    <a:lnTlToBr>
                      <a:noFill/>
                    </a:lnTlToBr>
                    <a:lnBlToTr>
                      <a:noFill/>
                    </a:lnBlToTr>
                    <a:solidFill>
                      <a:srgbClr val="C85F09"/>
                    </a:solidFill>
                  </a:tcPr>
                </a:tc>
                <a:extLst>
                  <a:ext uri="{0D108BD9-81ED-4DB2-BD59-A6C34878D82A}">
                    <a16:rowId xmlns:a16="http://schemas.microsoft.com/office/drawing/2014/main" val="10000"/>
                  </a:ext>
                </a:extLst>
              </a:tr>
              <a:tr h="274028">
                <a:tc>
                  <a:txBody>
                    <a:bodyPr/>
                    <a:lstStyle/>
                    <a:p>
                      <a:pPr marL="0" marR="0" lvl="0" indent="0" algn="ctr" defTabSz="914400" rtl="0" eaLnBrk="1" fontAlgn="base" latinLnBrk="0" hangingPunct="1">
                        <a:lnSpc>
                          <a:spcPts val="1800"/>
                        </a:lnSpc>
                        <a:spcBef>
                          <a:spcPts val="300"/>
                        </a:spcBef>
                        <a:spcAft>
                          <a:spcPct val="0"/>
                        </a:spcAft>
                        <a:buClrTx/>
                        <a:buSzTx/>
                        <a:buFontTx/>
                        <a:buNone/>
                        <a:tabLst/>
                      </a:pPr>
                      <a:endParaRPr kumimoji="0" lang="de-DE" sz="1750" b="0" i="0" u="none" strike="noStrike" cap="none" normalizeH="0" baseline="0" dirty="0">
                        <a:ln>
                          <a:noFill/>
                        </a:ln>
                        <a:solidFill>
                          <a:schemeClr val="bg1"/>
                        </a:solidFill>
                        <a:effectLst/>
                        <a:latin typeface="+mj-lt"/>
                        <a:ea typeface="ＭＳ Ｐゴシック" pitchFamily="34" charset="-128"/>
                        <a:cs typeface="Times New Roman" pitchFamily="18" charset="0"/>
                      </a:endParaRPr>
                    </a:p>
                  </a:txBody>
                  <a:tcPr marL="0" marR="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endPar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72000" marB="72000" anchor="ctr" horzOverflow="overflow">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t>akuter Handlungsbedarf</a:t>
                      </a:r>
                    </a:p>
                  </a:txBody>
                  <a:tcPr marL="0" marR="0" marT="72000" marB="7200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t>strategisch/innovativ</a:t>
                      </a:r>
                    </a:p>
                  </a:txBody>
                  <a:tcPr marL="0" marR="0" marT="72000" marB="7200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DAEEF3"/>
                    </a:solidFill>
                  </a:tcPr>
                </a:tc>
                <a:extLst>
                  <a:ext uri="{0D108BD9-81ED-4DB2-BD59-A6C34878D82A}">
                    <a16:rowId xmlns:a16="http://schemas.microsoft.com/office/drawing/2014/main" val="10001"/>
                  </a:ext>
                </a:extLst>
              </a:tr>
              <a:tr h="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750" b="0" i="0" u="none" strike="noStrike" cap="none" normalizeH="0" baseline="0" dirty="0">
                          <a:ln>
                            <a:noFill/>
                          </a:ln>
                          <a:solidFill>
                            <a:schemeClr val="bg1"/>
                          </a:solidFill>
                          <a:effectLst/>
                          <a:latin typeface="+mj-lt"/>
                          <a:ea typeface="ＭＳ Ｐゴシック" pitchFamily="34" charset="-128"/>
                          <a:cs typeface="Times New Roman" pitchFamily="18" charset="0"/>
                        </a:rPr>
                        <a:t>wirtschaftliche Bedeutung</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de-DE" sz="1750" b="0" i="0" u="none" strike="noStrike" cap="none" normalizeH="0" baseline="0" dirty="0">
                          <a:ln>
                            <a:noFill/>
                          </a:ln>
                          <a:solidFill>
                            <a:schemeClr val="bg1"/>
                          </a:solidFill>
                          <a:effectLst/>
                          <a:latin typeface="+mj-lt"/>
                          <a:ea typeface="ＭＳ Ｐゴシック" pitchFamily="34" charset="-128"/>
                          <a:cs typeface="Times New Roman" pitchFamily="18" charset="0"/>
                        </a:rPr>
                        <a:t>(Projektvolumen)</a:t>
                      </a:r>
                    </a:p>
                  </a:txBody>
                  <a:tcPr marL="0" marR="0" marT="45710" marB="4571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3185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t>hoch</a:t>
                      </a:r>
                    </a:p>
                  </a:txBody>
                  <a:tcPr marL="0" marR="0" marT="45710" marB="4571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b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br>
                      <a:b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br>
                      <a:endPar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45710" marB="4571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ysDot"/>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ysDot"/>
                      <a:round/>
                      <a:headEnd type="none" w="med" len="med"/>
                      <a:tailEnd type="none" w="med" len="med"/>
                    </a:lnB>
                    <a:lnTlToBr>
                      <a:noFill/>
                    </a:lnTlToBr>
                    <a:lnBlToTr>
                      <a:noFill/>
                    </a:lnBlToTr>
                    <a:solidFill>
                      <a:srgbClr val="E5F4F7"/>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b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br>
                      <a:endPar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45710" marB="45710" anchor="ctr" horzOverflow="overflow">
                    <a:lnL w="12700" cap="flat" cmpd="sng" algn="ctr">
                      <a:solidFill>
                        <a:srgbClr val="31859C"/>
                      </a:solidFill>
                      <a:prstDash val="sysDot"/>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ysDot"/>
                      <a:round/>
                      <a:headEnd type="none" w="med" len="med"/>
                      <a:tailEnd type="none" w="med" len="med"/>
                    </a:lnB>
                    <a:lnTlToBr>
                      <a:noFill/>
                    </a:lnTlToBr>
                    <a:lnBlToTr>
                      <a:noFill/>
                    </a:lnBlToTr>
                    <a:solidFill>
                      <a:srgbClr val="E5F4F7"/>
                    </a:solidFill>
                  </a:tcPr>
                </a:tc>
                <a:extLst>
                  <a:ext uri="{0D108BD9-81ED-4DB2-BD59-A6C34878D82A}">
                    <a16:rowId xmlns:a16="http://schemas.microsoft.com/office/drawing/2014/main" val="10002"/>
                  </a:ext>
                </a:extLst>
              </a:tr>
              <a:tr h="143809">
                <a:tc vMerge="1">
                  <a:txBody>
                    <a:bodyPr/>
                    <a:lstStyle/>
                    <a:p>
                      <a:endParaRPr lang="de-A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t>niedrig</a:t>
                      </a:r>
                    </a:p>
                  </a:txBody>
                  <a:tcPr marL="0" marR="0" marT="45710" marB="4571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b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br>
                      <a:b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br>
                      <a:endPar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45710" marB="45710" anchor="ctr" horzOverflow="overflow">
                    <a:lnL w="12700" cap="flat" cmpd="sng" algn="ctr">
                      <a:solidFill>
                        <a:srgbClr val="31859C"/>
                      </a:solidFill>
                      <a:prstDash val="solid"/>
                      <a:round/>
                      <a:headEnd type="none" w="med" len="med"/>
                      <a:tailEnd type="none" w="med" len="med"/>
                    </a:lnL>
                    <a:lnR w="12700" cap="flat" cmpd="sng" algn="ctr">
                      <a:solidFill>
                        <a:srgbClr val="31859C"/>
                      </a:solidFill>
                      <a:prstDash val="sysDot"/>
                      <a:round/>
                      <a:headEnd type="none" w="med" len="med"/>
                      <a:tailEnd type="none" w="med" len="med"/>
                    </a:lnR>
                    <a:lnT w="12700" cap="flat" cmpd="sng" algn="ctr">
                      <a:solidFill>
                        <a:srgbClr val="31859C"/>
                      </a:solidFill>
                      <a:prstDash val="sysDot"/>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E5F4F7"/>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br>
                        <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rPr>
                      </a:br>
                      <a:endParaRPr kumimoji="0" lang="de-DE" sz="1750" b="0" i="0" u="none" strike="noStrike" cap="none" normalizeH="0" baseline="0" dirty="0">
                        <a:ln>
                          <a:noFill/>
                        </a:ln>
                        <a:solidFill>
                          <a:schemeClr val="tx1"/>
                        </a:solidFill>
                        <a:effectLst/>
                        <a:latin typeface="+mj-lt"/>
                        <a:ea typeface="ＭＳ Ｐゴシック" pitchFamily="34" charset="-128"/>
                        <a:cs typeface="Times New Roman" pitchFamily="18" charset="0"/>
                      </a:endParaRPr>
                    </a:p>
                  </a:txBody>
                  <a:tcPr marL="0" marR="0" marT="45710" marB="45710" anchor="ctr" horzOverflow="overflow">
                    <a:lnL w="12700" cap="flat" cmpd="sng" algn="ctr">
                      <a:solidFill>
                        <a:srgbClr val="31859C"/>
                      </a:solidFill>
                      <a:prstDash val="sysDot"/>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ysDot"/>
                      <a:round/>
                      <a:headEnd type="none" w="med" len="med"/>
                      <a:tailEnd type="none" w="med" len="med"/>
                    </a:lnT>
                    <a:lnB w="12700" cap="flat" cmpd="sng" algn="ctr">
                      <a:solidFill>
                        <a:srgbClr val="31859C"/>
                      </a:solidFill>
                      <a:prstDash val="solid"/>
                      <a:round/>
                      <a:headEnd type="none" w="med" len="med"/>
                      <a:tailEnd type="none" w="med" len="med"/>
                    </a:lnB>
                    <a:lnTlToBr>
                      <a:noFill/>
                    </a:lnTlToBr>
                    <a:lnBlToTr>
                      <a:noFill/>
                    </a:lnBlToTr>
                    <a:solidFill>
                      <a:srgbClr val="E5F4F7"/>
                    </a:solidFill>
                  </a:tcPr>
                </a:tc>
                <a:extLst>
                  <a:ext uri="{0D108BD9-81ED-4DB2-BD59-A6C34878D82A}">
                    <a16:rowId xmlns:a16="http://schemas.microsoft.com/office/drawing/2014/main" val="10003"/>
                  </a:ext>
                </a:extLst>
              </a:tr>
            </a:tbl>
          </a:graphicData>
        </a:graphic>
      </p:graphicFrame>
      <p:sp>
        <p:nvSpPr>
          <p:cNvPr id="9" name="Rechteck 8">
            <a:extLst>
              <a:ext uri="{C183D7F6-B498-43B3-948B-1728B52AA6E4}">
                <adec:decorative xmlns:adec="http://schemas.microsoft.com/office/drawing/2017/decorative" val="1"/>
              </a:ext>
            </a:extLst>
          </p:cNvPr>
          <p:cNvSpPr/>
          <p:nvPr/>
        </p:nvSpPr>
        <p:spPr bwMode="auto">
          <a:xfrm>
            <a:off x="6243249" y="5580509"/>
            <a:ext cx="2820317" cy="1062000"/>
          </a:xfrm>
          <a:prstGeom prst="rect">
            <a:avLst/>
          </a:prstGeom>
          <a:solidFill>
            <a:srgbClr val="BCE29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grpSp>
        <p:nvGrpSpPr>
          <p:cNvPr id="20" name="Gruppieren 19">
            <a:extLst>
              <a:ext uri="{C183D7F6-B498-43B3-948B-1728B52AA6E4}">
                <adec:decorative xmlns:adec="http://schemas.microsoft.com/office/drawing/2017/decorative" val="1"/>
              </a:ext>
            </a:extLst>
          </p:cNvPr>
          <p:cNvGrpSpPr/>
          <p:nvPr/>
        </p:nvGrpSpPr>
        <p:grpSpPr>
          <a:xfrm>
            <a:off x="3533447" y="4572397"/>
            <a:ext cx="5390938" cy="2015430"/>
            <a:chOff x="3533447" y="4500389"/>
            <a:chExt cx="5390938" cy="2015430"/>
          </a:xfrm>
        </p:grpSpPr>
        <p:sp>
          <p:nvSpPr>
            <p:cNvPr id="12" name="Rectangle 15"/>
            <p:cNvSpPr>
              <a:spLocks noChangeArrowheads="1"/>
            </p:cNvSpPr>
            <p:nvPr/>
          </p:nvSpPr>
          <p:spPr bwMode="auto">
            <a:xfrm>
              <a:off x="3533447" y="4500390"/>
              <a:ext cx="273147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de-AT" altLang="en-US" sz="1350" b="0" i="0" u="none" strike="noStrike" cap="none" normalizeH="0" baseline="0" dirty="0">
                  <a:ln>
                    <a:noFill/>
                  </a:ln>
                  <a:solidFill>
                    <a:srgbClr val="000000"/>
                  </a:solidFill>
                  <a:effectLst/>
                  <a:latin typeface="Arial Narrow" pitchFamily="34" charset="0"/>
                  <a:cs typeface="Arial" pitchFamily="34" charset="0"/>
                </a:rPr>
                <a:t>Neue Fertigungshalle wegen Produktionsengpass</a:t>
              </a:r>
              <a:endParaRPr kumimoji="0" lang="de-AT" altLang="en-US" sz="1350" b="0" i="0" u="none" strike="noStrike" cap="none" normalizeH="0" baseline="0" dirty="0">
                <a:ln>
                  <a:noFill/>
                </a:ln>
                <a:solidFill>
                  <a:schemeClr val="tx1"/>
                </a:solidFill>
                <a:effectLst/>
                <a:cs typeface="Arial" pitchFamily="34" charset="0"/>
              </a:endParaRPr>
            </a:p>
          </p:txBody>
        </p:sp>
        <p:sp>
          <p:nvSpPr>
            <p:cNvPr id="13" name="Oval 227"/>
            <p:cNvSpPr>
              <a:spLocks noChangeArrowheads="1"/>
            </p:cNvSpPr>
            <p:nvPr/>
          </p:nvSpPr>
          <p:spPr bwMode="auto">
            <a:xfrm>
              <a:off x="4128985" y="4934759"/>
              <a:ext cx="167932" cy="177072"/>
            </a:xfrm>
            <a:prstGeom prst="ellipse">
              <a:avLst/>
            </a:prstGeom>
            <a:solidFill>
              <a:srgbClr val="31859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AT" dirty="0"/>
            </a:p>
          </p:txBody>
        </p:sp>
        <p:sp>
          <p:nvSpPr>
            <p:cNvPr id="14" name="Oval 228"/>
            <p:cNvSpPr>
              <a:spLocks noChangeArrowheads="1"/>
            </p:cNvSpPr>
            <p:nvPr/>
          </p:nvSpPr>
          <p:spPr bwMode="auto">
            <a:xfrm>
              <a:off x="8713192" y="5092981"/>
              <a:ext cx="169075" cy="177072"/>
            </a:xfrm>
            <a:prstGeom prst="ellipse">
              <a:avLst/>
            </a:prstGeom>
            <a:solidFill>
              <a:srgbClr val="31859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AT" dirty="0"/>
            </a:p>
          </p:txBody>
        </p:sp>
        <p:sp>
          <p:nvSpPr>
            <p:cNvPr id="15" name="Oval 229"/>
            <p:cNvSpPr>
              <a:spLocks noChangeArrowheads="1"/>
            </p:cNvSpPr>
            <p:nvPr/>
          </p:nvSpPr>
          <p:spPr bwMode="auto">
            <a:xfrm>
              <a:off x="8137128" y="5978310"/>
              <a:ext cx="167932" cy="177072"/>
            </a:xfrm>
            <a:prstGeom prst="ellipse">
              <a:avLst/>
            </a:prstGeom>
            <a:solidFill>
              <a:srgbClr val="31859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AT" dirty="0"/>
            </a:p>
          </p:txBody>
        </p:sp>
        <p:sp>
          <p:nvSpPr>
            <p:cNvPr id="16" name="Oval 230"/>
            <p:cNvSpPr>
              <a:spLocks noChangeArrowheads="1"/>
            </p:cNvSpPr>
            <p:nvPr/>
          </p:nvSpPr>
          <p:spPr bwMode="auto">
            <a:xfrm>
              <a:off x="3791923" y="5796533"/>
              <a:ext cx="167932" cy="177072"/>
            </a:xfrm>
            <a:prstGeom prst="ellipse">
              <a:avLst/>
            </a:prstGeom>
            <a:solidFill>
              <a:srgbClr val="31859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AT" dirty="0"/>
            </a:p>
          </p:txBody>
        </p:sp>
        <p:sp>
          <p:nvSpPr>
            <p:cNvPr id="17" name="Rectangle 15"/>
            <p:cNvSpPr>
              <a:spLocks noChangeArrowheads="1"/>
            </p:cNvSpPr>
            <p:nvPr/>
          </p:nvSpPr>
          <p:spPr bwMode="auto">
            <a:xfrm>
              <a:off x="3533447" y="6156746"/>
              <a:ext cx="273147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ts val="1400"/>
                </a:lnSpc>
                <a:spcBef>
                  <a:spcPct val="0"/>
                </a:spcBef>
                <a:spcAft>
                  <a:spcPct val="0"/>
                </a:spcAft>
                <a:buClrTx/>
                <a:buSzTx/>
                <a:buFontTx/>
                <a:buNone/>
                <a:tabLst/>
              </a:pPr>
              <a:r>
                <a:rPr kumimoji="0" lang="de-AT" altLang="en-US" sz="1350" b="0" i="0" u="none" strike="noStrike" cap="none" normalizeH="0" baseline="0" dirty="0">
                  <a:ln>
                    <a:noFill/>
                  </a:ln>
                  <a:solidFill>
                    <a:srgbClr val="000000"/>
                  </a:solidFill>
                  <a:effectLst/>
                  <a:latin typeface="Arial Narrow" pitchFamily="34" charset="0"/>
                  <a:cs typeface="Arial" pitchFamily="34" charset="0"/>
                </a:rPr>
                <a:t>Reparatur </a:t>
              </a:r>
              <a:br>
                <a:rPr kumimoji="0" lang="de-AT" altLang="en-US" sz="1350" b="0" i="0" u="none" strike="noStrike" cap="none" normalizeH="0" baseline="0" dirty="0">
                  <a:ln>
                    <a:noFill/>
                  </a:ln>
                  <a:solidFill>
                    <a:srgbClr val="000000"/>
                  </a:solidFill>
                  <a:effectLst/>
                  <a:latin typeface="Arial Narrow" pitchFamily="34" charset="0"/>
                  <a:cs typeface="Arial" pitchFamily="34" charset="0"/>
                </a:rPr>
              </a:br>
              <a:r>
                <a:rPr kumimoji="0" lang="de-AT" altLang="en-US" sz="1350" b="0" i="0" u="none" strike="noStrike" cap="none" normalizeH="0" baseline="0" dirty="0">
                  <a:ln>
                    <a:noFill/>
                  </a:ln>
                  <a:solidFill>
                    <a:srgbClr val="000000"/>
                  </a:solidFill>
                  <a:effectLst/>
                  <a:latin typeface="Arial Narrow" pitchFamily="34" charset="0"/>
                  <a:cs typeface="Arial" pitchFamily="34" charset="0"/>
                </a:rPr>
                <a:t>der</a:t>
              </a:r>
              <a:r>
                <a:rPr kumimoji="0" lang="de-AT" altLang="en-US" sz="1350" b="0" i="0" u="none" strike="noStrike" cap="none" normalizeH="0" dirty="0">
                  <a:ln>
                    <a:noFill/>
                  </a:ln>
                  <a:solidFill>
                    <a:srgbClr val="000000"/>
                  </a:solidFill>
                  <a:effectLst/>
                  <a:latin typeface="Arial Narrow" pitchFamily="34" charset="0"/>
                  <a:cs typeface="Arial" pitchFamily="34" charset="0"/>
                </a:rPr>
                <a:t> Heizung</a:t>
              </a:r>
              <a:endParaRPr kumimoji="0" lang="de-AT" altLang="en-US" sz="1350" b="0" i="0" u="none" strike="noStrike" cap="none" normalizeH="0" baseline="0" dirty="0">
                <a:ln>
                  <a:noFill/>
                </a:ln>
                <a:solidFill>
                  <a:schemeClr val="tx1"/>
                </a:solidFill>
                <a:effectLst/>
                <a:cs typeface="Arial" pitchFamily="34" charset="0"/>
              </a:endParaRPr>
            </a:p>
          </p:txBody>
        </p:sp>
        <p:sp>
          <p:nvSpPr>
            <p:cNvPr id="18" name="Rectangle 15"/>
            <p:cNvSpPr>
              <a:spLocks noChangeArrowheads="1"/>
            </p:cNvSpPr>
            <p:nvPr/>
          </p:nvSpPr>
          <p:spPr bwMode="auto">
            <a:xfrm>
              <a:off x="6192912" y="6156746"/>
              <a:ext cx="273147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ts val="1400"/>
                </a:lnSpc>
                <a:spcBef>
                  <a:spcPct val="0"/>
                </a:spcBef>
                <a:spcAft>
                  <a:spcPct val="0"/>
                </a:spcAft>
                <a:buClrTx/>
                <a:buSzTx/>
                <a:buFontTx/>
                <a:buNone/>
                <a:tabLst/>
              </a:pPr>
              <a:r>
                <a:rPr kumimoji="0" lang="de-AT" altLang="en-US" sz="1350" b="0" i="0" u="none" strike="noStrike" cap="none" normalizeH="0" baseline="0" dirty="0">
                  <a:ln>
                    <a:noFill/>
                  </a:ln>
                  <a:solidFill>
                    <a:srgbClr val="000000"/>
                  </a:solidFill>
                  <a:effectLst/>
                  <a:latin typeface="Arial Narrow" pitchFamily="34" charset="0"/>
                  <a:cs typeface="Arial" pitchFamily="34" charset="0"/>
                </a:rPr>
                <a:t>Erhebung von Kunden-</a:t>
              </a:r>
              <a:br>
                <a:rPr kumimoji="0" lang="de-AT" altLang="en-US" sz="1350" b="0" i="0" u="none" strike="noStrike" cap="none" normalizeH="0" baseline="0" dirty="0">
                  <a:ln>
                    <a:noFill/>
                  </a:ln>
                  <a:solidFill>
                    <a:srgbClr val="000000"/>
                  </a:solidFill>
                  <a:effectLst/>
                  <a:latin typeface="Arial Narrow" pitchFamily="34" charset="0"/>
                  <a:cs typeface="Arial" pitchFamily="34" charset="0"/>
                </a:rPr>
              </a:br>
              <a:r>
                <a:rPr kumimoji="0" lang="de-AT" altLang="en-US" sz="1350" b="0" i="0" u="none" strike="noStrike" cap="none" normalizeH="0" baseline="0" dirty="0">
                  <a:ln>
                    <a:noFill/>
                  </a:ln>
                  <a:solidFill>
                    <a:srgbClr val="000000"/>
                  </a:solidFill>
                  <a:effectLst/>
                  <a:latin typeface="Arial Narrow" pitchFamily="34" charset="0"/>
                  <a:cs typeface="Arial" pitchFamily="34" charset="0"/>
                </a:rPr>
                <a:t>wünschen und Markttrends</a:t>
              </a:r>
              <a:endParaRPr kumimoji="0" lang="de-AT" altLang="en-US" sz="1350" b="0" i="0" u="none" strike="noStrike" cap="none" normalizeH="0" baseline="0" dirty="0">
                <a:ln>
                  <a:noFill/>
                </a:ln>
                <a:solidFill>
                  <a:schemeClr val="tx1"/>
                </a:solidFill>
                <a:effectLst/>
                <a:cs typeface="Arial" pitchFamily="34" charset="0"/>
              </a:endParaRPr>
            </a:p>
          </p:txBody>
        </p:sp>
        <p:sp>
          <p:nvSpPr>
            <p:cNvPr id="19" name="Rectangle 15"/>
            <p:cNvSpPr>
              <a:spLocks noChangeArrowheads="1"/>
            </p:cNvSpPr>
            <p:nvPr/>
          </p:nvSpPr>
          <p:spPr bwMode="auto">
            <a:xfrm>
              <a:off x="6192912" y="4500389"/>
              <a:ext cx="273147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ts val="1400"/>
                </a:lnSpc>
                <a:spcBef>
                  <a:spcPct val="0"/>
                </a:spcBef>
                <a:spcAft>
                  <a:spcPct val="0"/>
                </a:spcAft>
                <a:buClrTx/>
                <a:buSzTx/>
                <a:buFontTx/>
                <a:buNone/>
                <a:tabLst/>
              </a:pPr>
              <a:r>
                <a:rPr kumimoji="0" lang="de-AT" altLang="en-US" sz="1350" b="0" i="0" u="none" strike="noStrike" cap="none" normalizeH="0" baseline="0" dirty="0">
                  <a:ln>
                    <a:noFill/>
                  </a:ln>
                  <a:solidFill>
                    <a:srgbClr val="000000"/>
                  </a:solidFill>
                  <a:effectLst/>
                  <a:latin typeface="Arial Narrow" pitchFamily="34" charset="0"/>
                  <a:cs typeface="Arial" pitchFamily="34" charset="0"/>
                </a:rPr>
                <a:t>Implementation innovativer </a:t>
              </a:r>
              <a:br>
                <a:rPr kumimoji="0" lang="de-AT" altLang="en-US" sz="1350" b="0" i="0" u="none" strike="noStrike" cap="none" normalizeH="0" baseline="0" dirty="0">
                  <a:ln>
                    <a:noFill/>
                  </a:ln>
                  <a:solidFill>
                    <a:srgbClr val="000000"/>
                  </a:solidFill>
                  <a:effectLst/>
                  <a:latin typeface="Arial Narrow" pitchFamily="34" charset="0"/>
                  <a:cs typeface="Arial" pitchFamily="34" charset="0"/>
                </a:rPr>
              </a:br>
              <a:r>
                <a:rPr kumimoji="0" lang="de-AT" altLang="en-US" sz="1350" b="0" i="0" u="none" strike="noStrike" cap="none" normalizeH="0" baseline="0" dirty="0">
                  <a:ln>
                    <a:noFill/>
                  </a:ln>
                  <a:solidFill>
                    <a:srgbClr val="000000"/>
                  </a:solidFill>
                  <a:effectLst/>
                  <a:latin typeface="Arial Narrow" pitchFamily="34" charset="0"/>
                  <a:cs typeface="Arial" pitchFamily="34" charset="0"/>
                </a:rPr>
                <a:t>Fertigungstechniken, neuer Managementmethoden</a:t>
              </a:r>
              <a:endParaRPr kumimoji="0" lang="de-AT" altLang="en-US" sz="1350" b="0" i="0" u="none" strike="noStrike" cap="none" normalizeH="0" baseline="0" dirty="0">
                <a:ln>
                  <a:noFill/>
                </a:ln>
                <a:solidFill>
                  <a:schemeClr val="tx1"/>
                </a:solidFill>
                <a:effectLst/>
                <a:cs typeface="Arial" pitchFamily="34" charset="0"/>
              </a:endParaRPr>
            </a:p>
          </p:txBody>
        </p:sp>
      </p:grpSp>
      <p:sp>
        <p:nvSpPr>
          <p:cNvPr id="3" name="Inhaltsplatzhalter 2"/>
          <p:cNvSpPr>
            <a:spLocks noGrp="1"/>
          </p:cNvSpPr>
          <p:nvPr>
            <p:ph idx="1"/>
          </p:nvPr>
        </p:nvSpPr>
        <p:spPr>
          <a:xfrm>
            <a:off x="1080344" y="1476053"/>
            <a:ext cx="8136904" cy="4006205"/>
          </a:xfrm>
        </p:spPr>
        <p:txBody>
          <a:bodyPr/>
          <a:lstStyle/>
          <a:p>
            <a:pPr marL="0" indent="0">
              <a:lnSpc>
                <a:spcPct val="100000"/>
              </a:lnSpc>
              <a:spcBef>
                <a:spcPts val="700"/>
              </a:spcBef>
              <a:buNone/>
            </a:pPr>
            <a:r>
              <a:rPr lang="de-AT" altLang="en-US" sz="2200" dirty="0">
                <a:ea typeface="ＭＳ Ｐゴシック" pitchFamily="34" charset="-128"/>
              </a:rPr>
              <a:t>Bei Einsatz des Projektportfolios als Verfahren zur Projektauswahl:</a:t>
            </a:r>
          </a:p>
          <a:p>
            <a:pPr>
              <a:lnSpc>
                <a:spcPts val="2500"/>
              </a:lnSpc>
              <a:spcBef>
                <a:spcPts val="900"/>
              </a:spcBef>
            </a:pPr>
            <a:r>
              <a:rPr lang="de-AT" altLang="en-US" sz="2200" dirty="0">
                <a:ea typeface="ＭＳ Ｐゴシック" pitchFamily="34" charset="-128"/>
              </a:rPr>
              <a:t>zuerst bestimmen, welchen „Zielquadranten“ man innerhalb </a:t>
            </a:r>
            <a:br>
              <a:rPr lang="de-AT" altLang="en-US" sz="2200" dirty="0">
                <a:ea typeface="ＭＳ Ｐゴシック" pitchFamily="34" charset="-128"/>
              </a:rPr>
            </a:br>
            <a:r>
              <a:rPr lang="de-AT" altLang="en-US" sz="2200" dirty="0">
                <a:ea typeface="ＭＳ Ｐゴシック" pitchFamily="34" charset="-128"/>
              </a:rPr>
              <a:t>der 4-Feldmatrix ansteuern möchte, wo Projekt liegen sollte,</a:t>
            </a:r>
          </a:p>
          <a:p>
            <a:pPr>
              <a:lnSpc>
                <a:spcPts val="2500"/>
              </a:lnSpc>
              <a:spcBef>
                <a:spcPts val="900"/>
              </a:spcBef>
            </a:pPr>
            <a:r>
              <a:rPr lang="de-AT" altLang="en-US" sz="2200" dirty="0">
                <a:ea typeface="ＭＳ Ｐゴシック" pitchFamily="34" charset="-128"/>
              </a:rPr>
              <a:t>dann die einzelnen Projektideen in Matrix einzeichnen,</a:t>
            </a:r>
          </a:p>
          <a:p>
            <a:pPr>
              <a:lnSpc>
                <a:spcPts val="2500"/>
              </a:lnSpc>
              <a:spcBef>
                <a:spcPts val="900"/>
              </a:spcBef>
            </a:pPr>
            <a:r>
              <a:rPr lang="de-AT" altLang="en-US" sz="2200" dirty="0">
                <a:ea typeface="ＭＳ Ｐゴシック" pitchFamily="34" charset="-128"/>
              </a:rPr>
              <a:t>gewählt wird jene Idee, die im oder am nächsten beim Zielgebiet </a:t>
            </a:r>
            <a:br>
              <a:rPr lang="de-AT" altLang="en-US" sz="2200" dirty="0">
                <a:ea typeface="ＭＳ Ｐゴシック" pitchFamily="34" charset="-128"/>
              </a:rPr>
            </a:br>
            <a:r>
              <a:rPr lang="de-AT" altLang="en-US" sz="2200" dirty="0">
                <a:ea typeface="ＭＳ Ｐゴシック" pitchFamily="34" charset="-128"/>
              </a:rPr>
              <a:t>zu liegen kommt.</a:t>
            </a:r>
          </a:p>
          <a:p>
            <a:endParaRPr lang="de-AT" sz="2100" dirty="0"/>
          </a:p>
        </p:txBody>
      </p:sp>
      <p:sp>
        <p:nvSpPr>
          <p:cNvPr id="2" name="Titel 1"/>
          <p:cNvSpPr>
            <a:spLocks noGrp="1"/>
          </p:cNvSpPr>
          <p:nvPr>
            <p:ph type="title"/>
          </p:nvPr>
        </p:nvSpPr>
        <p:spPr/>
        <p:txBody>
          <a:bodyPr/>
          <a:lstStyle/>
          <a:p>
            <a:r>
              <a:rPr lang="de-AT" dirty="0"/>
              <a:t>Qualitatives Projektportfolio</a:t>
            </a:r>
          </a:p>
        </p:txBody>
      </p:sp>
      <p:sp>
        <p:nvSpPr>
          <p:cNvPr id="4" name="Foliennummernplatzhalter 3">
            <a:extLst>
              <a:ext uri="{C183D7F6-B498-43B3-948B-1728B52AA6E4}">
                <adec:decorative xmlns:adec="http://schemas.microsoft.com/office/drawing/2017/decorative" val="0"/>
              </a:ext>
            </a:extLst>
          </p:cNvPr>
          <p:cNvSpPr>
            <a:spLocks noGrp="1"/>
          </p:cNvSpPr>
          <p:nvPr>
            <p:ph type="sldNum" sz="quarter" idx="11"/>
          </p:nvPr>
        </p:nvSpPr>
        <p:spPr/>
        <p:txBody>
          <a:bodyPr/>
          <a:lstStyle/>
          <a:p>
            <a:fld id="{1B0257E5-75A0-4F46-BAAD-A8D9FF434F26}" type="slidenum">
              <a:rPr lang="de-AT" smtClean="0"/>
              <a:pPr/>
              <a:t>13</a:t>
            </a:fld>
            <a:endParaRPr lang="de-AT" dirty="0"/>
          </a:p>
        </p:txBody>
      </p:sp>
    </p:spTree>
    <p:extLst>
      <p:ext uri="{BB962C8B-B14F-4D97-AF65-F5344CB8AC3E}">
        <p14:creationId xmlns:p14="http://schemas.microsoft.com/office/powerpoint/2010/main" val="6703513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1116384" y="1518785"/>
            <a:ext cx="7740824" cy="5069836"/>
          </a:xfrm>
          <a:prstGeom prst="rect">
            <a:avLst/>
          </a:prstGeom>
        </p:spPr>
      </p:pic>
      <p:sp>
        <p:nvSpPr>
          <p:cNvPr id="2" name="Titel 1"/>
          <p:cNvSpPr>
            <a:spLocks noGrp="1"/>
          </p:cNvSpPr>
          <p:nvPr>
            <p:ph type="title"/>
          </p:nvPr>
        </p:nvSpPr>
        <p:spPr/>
        <p:txBody>
          <a:bodyPr/>
          <a:lstStyle/>
          <a:p>
            <a:pPr>
              <a:lnSpc>
                <a:spcPts val="2800"/>
              </a:lnSpc>
            </a:pPr>
            <a:r>
              <a:rPr lang="de-AT" sz="2800" dirty="0"/>
              <a:t>Beispiel für Projektportfolio </a:t>
            </a:r>
            <a:br>
              <a:rPr lang="de-AT" sz="2800" dirty="0"/>
            </a:br>
            <a:r>
              <a:rPr lang="de-AT" sz="2800" dirty="0"/>
              <a:t>mit 4 Kriterien</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14</a:t>
            </a:fld>
            <a:endParaRPr lang="de-AT" dirty="0"/>
          </a:p>
        </p:txBody>
      </p:sp>
    </p:spTree>
    <p:extLst>
      <p:ext uri="{BB962C8B-B14F-4D97-AF65-F5344CB8AC3E}">
        <p14:creationId xmlns:p14="http://schemas.microsoft.com/office/powerpoint/2010/main" val="319509862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117" y="1511946"/>
            <a:ext cx="8021333" cy="5076000"/>
          </a:xfrm>
          <a:prstGeom prst="rect">
            <a:avLst/>
          </a:prstGeom>
        </p:spPr>
      </p:pic>
      <p:sp>
        <p:nvSpPr>
          <p:cNvPr id="2" name="Titel 1"/>
          <p:cNvSpPr>
            <a:spLocks noGrp="1"/>
          </p:cNvSpPr>
          <p:nvPr>
            <p:ph type="title"/>
          </p:nvPr>
        </p:nvSpPr>
        <p:spPr/>
        <p:txBody>
          <a:bodyPr/>
          <a:lstStyle/>
          <a:p>
            <a:pPr>
              <a:lnSpc>
                <a:spcPts val="2800"/>
              </a:lnSpc>
            </a:pPr>
            <a:r>
              <a:rPr lang="de-AT" sz="2800" dirty="0"/>
              <a:t>Typische Portfolio-Positionierung einzelner Projektarten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15</a:t>
            </a:fld>
            <a:endParaRPr lang="en-US" dirty="0"/>
          </a:p>
        </p:txBody>
      </p:sp>
    </p:spTree>
    <p:extLst>
      <p:ext uri="{BB962C8B-B14F-4D97-AF65-F5344CB8AC3E}">
        <p14:creationId xmlns:p14="http://schemas.microsoft.com/office/powerpoint/2010/main" val="385547257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1846314"/>
              </p:ext>
            </p:extLst>
          </p:nvPr>
        </p:nvGraphicFramePr>
        <p:xfrm>
          <a:off x="1152525" y="2200275"/>
          <a:ext cx="7915275" cy="4448175"/>
        </p:xfrm>
        <a:graphic>
          <a:graphicData uri="http://schemas.openxmlformats.org/presentationml/2006/ole">
            <mc:AlternateContent xmlns:mc="http://schemas.openxmlformats.org/markup-compatibility/2006">
              <mc:Choice xmlns:v="urn:schemas-microsoft-com:vml" Requires="v">
                <p:oleObj spid="_x0000_s17695" name="Dokument" r:id="rId4" imgW="4849153" imgH="2725220" progId="Word.Document.12">
                  <p:embed/>
                </p:oleObj>
              </mc:Choice>
              <mc:Fallback>
                <p:oleObj name="Dokument" r:id="rId4" imgW="4849153" imgH="2725220" progId="Word.Document.12">
                  <p:embed/>
                  <p:pic>
                    <p:nvPicPr>
                      <p:cNvPr id="0" name=""/>
                      <p:cNvPicPr/>
                      <p:nvPr/>
                    </p:nvPicPr>
                    <p:blipFill>
                      <a:blip r:embed="rId5"/>
                      <a:stretch>
                        <a:fillRect/>
                      </a:stretch>
                    </p:blipFill>
                    <p:spPr>
                      <a:xfrm>
                        <a:off x="1152525" y="2200275"/>
                        <a:ext cx="7915275" cy="4448175"/>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AT" dirty="0"/>
              <a:t>Beispiel für Risikoportfolio</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16</a:t>
            </a:fld>
            <a:endParaRPr lang="de-AT" dirty="0"/>
          </a:p>
        </p:txBody>
      </p:sp>
    </p:spTree>
    <p:extLst>
      <p:ext uri="{BB962C8B-B14F-4D97-AF65-F5344CB8AC3E}">
        <p14:creationId xmlns:p14="http://schemas.microsoft.com/office/powerpoint/2010/main" val="223656363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764084"/>
            <a:ext cx="7920880" cy="4346203"/>
          </a:xfrm>
        </p:spPr>
        <p:txBody>
          <a:bodyPr/>
          <a:lstStyle/>
          <a:p>
            <a:r>
              <a:rPr lang="de-AT" sz="2500" dirty="0"/>
              <a:t>für jede Projektidee separat</a:t>
            </a:r>
          </a:p>
          <a:p>
            <a:pPr lvl="1"/>
            <a:r>
              <a:rPr lang="de-AT" b="1" dirty="0">
                <a:solidFill>
                  <a:srgbClr val="31859C"/>
                </a:solidFill>
              </a:rPr>
              <a:t>gegenwartsbezogen</a:t>
            </a:r>
            <a:br>
              <a:rPr lang="de-AT" sz="2300" dirty="0"/>
            </a:br>
            <a:r>
              <a:rPr lang="de-AT" sz="2300" dirty="0"/>
              <a:t>jene internen Stärken und Schwächen feststellen, welche Trägerorganisation in Hinblick auf das Vorhaben aufweist sowie </a:t>
            </a:r>
          </a:p>
          <a:p>
            <a:pPr lvl="1"/>
            <a:r>
              <a:rPr lang="de-AT" b="1" dirty="0">
                <a:solidFill>
                  <a:srgbClr val="31859C"/>
                </a:solidFill>
              </a:rPr>
              <a:t>zukunftsbezogen</a:t>
            </a:r>
            <a:br>
              <a:rPr lang="de-AT" sz="2300" dirty="0"/>
            </a:br>
            <a:r>
              <a:rPr lang="de-AT" sz="2300" dirty="0"/>
              <a:t>externe (im Projektumfeld aufkeimende) Chancen und </a:t>
            </a:r>
            <a:br>
              <a:rPr lang="de-AT" sz="2300" dirty="0"/>
            </a:br>
            <a:r>
              <a:rPr lang="de-AT" sz="2300" dirty="0"/>
              <a:t>Gefahren abschätzen</a:t>
            </a:r>
          </a:p>
          <a:p>
            <a:pPr>
              <a:spcBef>
                <a:spcPts val="3000"/>
              </a:spcBef>
            </a:pPr>
            <a:r>
              <a:rPr lang="de-AT" sz="2500" dirty="0"/>
              <a:t>auf Basis der qualitativen Beurteilungen strategische Auswahlentscheidung treffen</a:t>
            </a:r>
            <a:endParaRPr lang="en-US" sz="2500" dirty="0"/>
          </a:p>
        </p:txBody>
      </p:sp>
      <p:sp>
        <p:nvSpPr>
          <p:cNvPr id="2" name="Titel 1"/>
          <p:cNvSpPr>
            <a:spLocks noGrp="1"/>
          </p:cNvSpPr>
          <p:nvPr>
            <p:ph type="title"/>
          </p:nvPr>
        </p:nvSpPr>
        <p:spPr/>
        <p:txBody>
          <a:bodyPr/>
          <a:lstStyle/>
          <a:p>
            <a:r>
              <a:rPr lang="de-AT" dirty="0"/>
              <a:t>SWOT-Analyse zur Projektauswahl</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17</a:t>
            </a:fld>
            <a:endParaRPr lang="de-AT" noProof="0" dirty="0"/>
          </a:p>
        </p:txBody>
      </p:sp>
    </p:spTree>
    <p:extLst>
      <p:ext uri="{BB962C8B-B14F-4D97-AF65-F5344CB8AC3E}">
        <p14:creationId xmlns:p14="http://schemas.microsoft.com/office/powerpoint/2010/main" val="33011436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56245123"/>
              </p:ext>
            </p:extLst>
          </p:nvPr>
        </p:nvGraphicFramePr>
        <p:xfrm>
          <a:off x="720304" y="1828145"/>
          <a:ext cx="4319893" cy="2770240"/>
        </p:xfrm>
        <a:graphic>
          <a:graphicData uri="http://schemas.openxmlformats.org/drawingml/2006/table">
            <a:tbl>
              <a:tblPr>
                <a:tableStyleId>{5C22544A-7EE6-4342-B048-85BDC9FD1C3A}</a:tableStyleId>
              </a:tblPr>
              <a:tblGrid>
                <a:gridCol w="4319893">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Stärken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Motiviertes Team</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Hervorragendes Know-how der Projektmit­arbeiter</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Gute Beziehungen zu </a:t>
                      </a:r>
                      <a:br>
                        <a:rPr lang="de-AT" sz="1700" dirty="0">
                          <a:effectLst/>
                        </a:rPr>
                      </a:br>
                      <a:r>
                        <a:rPr lang="de-AT" sz="1700" dirty="0">
                          <a:effectLst/>
                        </a:rPr>
                        <a:t>Projekt-Interessenten</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Kontakte zu Förderstellen</a:t>
                      </a:r>
                      <a:endParaRPr lang="en-US" sz="1700" dirty="0">
                        <a:effectLst/>
                      </a:endParaRPr>
                    </a:p>
                    <a:p>
                      <a:pPr marL="252000" lvl="0" indent="-252000" algn="l">
                        <a:lnSpc>
                          <a:spcPct val="100000"/>
                        </a:lnSpc>
                        <a:spcBef>
                          <a:spcPts val="360"/>
                        </a:spcBef>
                        <a:spcAft>
                          <a:spcPts val="1200"/>
                        </a:spcAft>
                        <a:buClr>
                          <a:srgbClr val="31849B"/>
                        </a:buClr>
                        <a:buSzPct val="100000"/>
                        <a:buFont typeface="Symbol"/>
                        <a:buChar char=""/>
                      </a:pPr>
                      <a:r>
                        <a:rPr lang="de-AT" sz="1700" dirty="0">
                          <a:effectLst/>
                        </a:rPr>
                        <a:t>Ausgezeichnete Verankerung in und </a:t>
                      </a:r>
                      <a:br>
                        <a:rPr lang="de-AT" sz="1700" dirty="0">
                          <a:effectLst/>
                        </a:rPr>
                      </a:br>
                      <a:r>
                        <a:rPr lang="de-AT" sz="1700" dirty="0">
                          <a:effectLst/>
                        </a:rPr>
                        <a:t>starker Rückhalt durch Lokalpolitik</a:t>
                      </a:r>
                    </a:p>
                  </a:txBody>
                  <a:tcPr marL="44450" marR="44450" marT="72000" marB="198000">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Tabelle 2">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5476536"/>
              </p:ext>
            </p:extLst>
          </p:nvPr>
        </p:nvGraphicFramePr>
        <p:xfrm>
          <a:off x="5040421" y="1828800"/>
          <a:ext cx="4321067" cy="2769140"/>
        </p:xfrm>
        <a:graphic>
          <a:graphicData uri="http://schemas.openxmlformats.org/drawingml/2006/table">
            <a:tbl>
              <a:tblPr>
                <a:tableStyleId>{5C22544A-7EE6-4342-B048-85BDC9FD1C3A}</a:tableStyleId>
              </a:tblPr>
              <a:tblGrid>
                <a:gridCol w="4321067">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Schwächen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solidFill>
                        <a:schemeClr val="bg1"/>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Noch unklare Projektziele </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Fehlende Projekterfahrung bei </a:t>
                      </a:r>
                      <a:br>
                        <a:rPr lang="de-AT" sz="1700" dirty="0">
                          <a:effectLst/>
                        </a:rPr>
                      </a:br>
                      <a:r>
                        <a:rPr lang="de-AT" sz="1700" dirty="0">
                          <a:effectLst/>
                        </a:rPr>
                        <a:t>Teammit­gliedern</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Geringes Projektbudget</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Ungenaue Projektbeschreibung</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Fehlen eines „Projektauftraggebers“</a:t>
                      </a:r>
                      <a:endParaRPr lang="en-US" sz="1700" dirty="0">
                        <a:effectLst/>
                      </a:endParaRPr>
                    </a:p>
                    <a:p>
                      <a:pPr marL="252000" lvl="0" indent="-252000" algn="l">
                        <a:lnSpc>
                          <a:spcPct val="100000"/>
                        </a:lnSpc>
                        <a:spcBef>
                          <a:spcPts val="360"/>
                        </a:spcBef>
                        <a:spcAft>
                          <a:spcPts val="600"/>
                        </a:spcAft>
                        <a:buClr>
                          <a:srgbClr val="31849B"/>
                        </a:buClr>
                        <a:buSzPct val="100000"/>
                        <a:buFont typeface="Symbol"/>
                        <a:buChar char=""/>
                      </a:pPr>
                      <a:r>
                        <a:rPr lang="de-AT" sz="1700" dirty="0">
                          <a:effectLst/>
                        </a:rPr>
                        <a:t>Mangelnder Zusammenhalt der Projekt­gruppe</a:t>
                      </a:r>
                      <a:endParaRPr lang="en-US" sz="1700" dirty="0">
                        <a:effectLst/>
                        <a:latin typeface="Arial"/>
                        <a:ea typeface="Times New Roman"/>
                        <a:cs typeface="Times New Roman"/>
                      </a:endParaRPr>
                    </a:p>
                  </a:txBody>
                  <a:tcPr marL="44450" marR="44450" marT="72000" marB="108000">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elle 4">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3986578"/>
              </p:ext>
            </p:extLst>
          </p:nvPr>
        </p:nvGraphicFramePr>
        <p:xfrm>
          <a:off x="720304" y="4597285"/>
          <a:ext cx="4319893" cy="2207360"/>
        </p:xfrm>
        <a:graphic>
          <a:graphicData uri="http://schemas.openxmlformats.org/drawingml/2006/table">
            <a:tbl>
              <a:tblPr>
                <a:tableStyleId>{5C22544A-7EE6-4342-B048-85BDC9FD1C3A}</a:tableStyleId>
              </a:tblPr>
              <a:tblGrid>
                <a:gridCol w="4319893">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Chancen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Große Marktnachfrage nach zu erwartenden Projektresultaten</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Projekt könnte als Vorbild für weitere Vor­haben dienen (Pilotcharakter)</a:t>
                      </a:r>
                      <a:endParaRPr lang="en-US" sz="1700" dirty="0">
                        <a:effectLst/>
                      </a:endParaRPr>
                    </a:p>
                    <a:p>
                      <a:pPr marL="252000" lvl="0" indent="-252000" algn="l">
                        <a:lnSpc>
                          <a:spcPct val="100000"/>
                        </a:lnSpc>
                        <a:spcBef>
                          <a:spcPts val="360"/>
                        </a:spcBef>
                        <a:spcAft>
                          <a:spcPts val="600"/>
                        </a:spcAft>
                        <a:buClr>
                          <a:srgbClr val="31849B"/>
                        </a:buClr>
                        <a:buSzPct val="100000"/>
                        <a:buFont typeface="Symbol"/>
                        <a:buChar char=""/>
                      </a:pPr>
                      <a:r>
                        <a:rPr lang="de-AT" sz="1700" dirty="0">
                          <a:effectLst/>
                        </a:rPr>
                        <a:t>Passgenauigkeit mit Subventionsschwerpunkten der Regierung</a:t>
                      </a:r>
                      <a:endParaRPr lang="en-US" sz="1700" dirty="0">
                        <a:effectLst/>
                        <a:latin typeface="Arial"/>
                        <a:ea typeface="Times New Roman"/>
                        <a:cs typeface="Times New Roman"/>
                      </a:endParaRPr>
                    </a:p>
                  </a:txBody>
                  <a:tcPr marL="44450" marR="44450" marT="72000" marB="72000">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Inhaltsplatzhalter 7">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27128076"/>
              </p:ext>
            </p:extLst>
          </p:nvPr>
        </p:nvGraphicFramePr>
        <p:xfrm>
          <a:off x="720304" y="1828145"/>
          <a:ext cx="4319893" cy="2770240"/>
        </p:xfrm>
        <a:graphic>
          <a:graphicData uri="http://schemas.openxmlformats.org/drawingml/2006/table">
            <a:tbl>
              <a:tblPr>
                <a:tableStyleId>{5C22544A-7EE6-4342-B048-85BDC9FD1C3A}</a:tableStyleId>
              </a:tblPr>
              <a:tblGrid>
                <a:gridCol w="4319893">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Stärken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solidFill>
                      <a:schemeClr val="accent4">
                        <a:lumMod val="50000"/>
                        <a:lumOff val="50000"/>
                      </a:schemeClr>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Motiviertes Team</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Hervorragendes Know-how der Projektmit­arbeiter</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Gute Beziehungen zu </a:t>
                      </a:r>
                      <a:br>
                        <a:rPr lang="de-AT" sz="1700" dirty="0">
                          <a:solidFill>
                            <a:schemeClr val="bg1">
                              <a:lumMod val="50000"/>
                            </a:schemeClr>
                          </a:solidFill>
                          <a:effectLst/>
                        </a:rPr>
                      </a:br>
                      <a:r>
                        <a:rPr lang="de-AT" sz="1700" dirty="0">
                          <a:solidFill>
                            <a:schemeClr val="bg1">
                              <a:lumMod val="50000"/>
                            </a:schemeClr>
                          </a:solidFill>
                          <a:effectLst/>
                        </a:rPr>
                        <a:t>Projekt-Interessenten</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Kontakte zu Förderstellen</a:t>
                      </a:r>
                      <a:endParaRPr lang="en-US" sz="1700" dirty="0">
                        <a:solidFill>
                          <a:schemeClr val="bg1">
                            <a:lumMod val="50000"/>
                          </a:schemeClr>
                        </a:solidFill>
                        <a:effectLst/>
                      </a:endParaRPr>
                    </a:p>
                    <a:p>
                      <a:pPr marL="252000" lvl="0" indent="-252000" algn="l">
                        <a:lnSpc>
                          <a:spcPct val="100000"/>
                        </a:lnSpc>
                        <a:spcBef>
                          <a:spcPts val="360"/>
                        </a:spcBef>
                        <a:spcAft>
                          <a:spcPts val="1200"/>
                        </a:spcAft>
                        <a:buClr>
                          <a:schemeClr val="tx1">
                            <a:lumMod val="50000"/>
                            <a:lumOff val="50000"/>
                          </a:schemeClr>
                        </a:buClr>
                        <a:buSzPct val="100000"/>
                        <a:buFont typeface="Symbol"/>
                        <a:buChar char=""/>
                      </a:pPr>
                      <a:r>
                        <a:rPr lang="de-AT" sz="1700" dirty="0">
                          <a:solidFill>
                            <a:schemeClr val="bg1">
                              <a:lumMod val="50000"/>
                            </a:schemeClr>
                          </a:solidFill>
                          <a:effectLst/>
                        </a:rPr>
                        <a:t>Ausgezeichnete Verankerung in und </a:t>
                      </a:r>
                      <a:br>
                        <a:rPr lang="de-AT" sz="1700" dirty="0">
                          <a:solidFill>
                            <a:schemeClr val="bg1">
                              <a:lumMod val="50000"/>
                            </a:schemeClr>
                          </a:solidFill>
                          <a:effectLst/>
                        </a:rPr>
                      </a:br>
                      <a:r>
                        <a:rPr lang="de-AT" sz="1700" dirty="0">
                          <a:solidFill>
                            <a:schemeClr val="bg1">
                              <a:lumMod val="50000"/>
                            </a:schemeClr>
                          </a:solidFill>
                          <a:effectLst/>
                        </a:rPr>
                        <a:t>starker Rückhalt durch Lokalpolitik</a:t>
                      </a:r>
                    </a:p>
                  </a:txBody>
                  <a:tcPr marL="44450" marR="44450" marT="72000" marB="198000">
                    <a:lnL w="12700" cap="flat" cmpd="sng" algn="ctr">
                      <a:noFill/>
                      <a:prstDash val="solid"/>
                      <a:round/>
                      <a:headEnd type="none" w="med" len="med"/>
                      <a:tailEnd type="none" w="med" len="med"/>
                    </a:lnL>
                    <a:lnR w="12700" cap="flat" cmpd="sng" algn="ctr">
                      <a:solidFill>
                        <a:schemeClr val="accent4">
                          <a:lumMod val="50000"/>
                          <a:lumOff val="50000"/>
                        </a:schemeClr>
                      </a:solid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elle 10">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0710325"/>
              </p:ext>
            </p:extLst>
          </p:nvPr>
        </p:nvGraphicFramePr>
        <p:xfrm>
          <a:off x="5040421" y="1828800"/>
          <a:ext cx="4321067" cy="2769140"/>
        </p:xfrm>
        <a:graphic>
          <a:graphicData uri="http://schemas.openxmlformats.org/drawingml/2006/table">
            <a:tbl>
              <a:tblPr>
                <a:tableStyleId>{5C22544A-7EE6-4342-B048-85BDC9FD1C3A}</a:tableStyleId>
              </a:tblPr>
              <a:tblGrid>
                <a:gridCol w="4321067">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Schwächen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solidFill>
                        <a:schemeClr val="accent4">
                          <a:lumMod val="50000"/>
                          <a:lumOff val="50000"/>
                        </a:schemeClr>
                      </a:solidFill>
                      <a:prstDash val="solid"/>
                      <a:round/>
                      <a:headEnd type="none" w="med" len="med"/>
                      <a:tailEnd type="none" w="med" len="med"/>
                    </a:lnL>
                    <a:lnR w="12700" cap="flat" cmpd="sng" algn="ctr">
                      <a:solidFill>
                        <a:schemeClr val="accent4">
                          <a:lumMod val="50000"/>
                          <a:lumOff val="50000"/>
                        </a:schemeClr>
                      </a:solid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solidFill>
                      <a:schemeClr val="accent4">
                        <a:lumMod val="50000"/>
                        <a:lumOff val="50000"/>
                      </a:schemeClr>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Noch unklare Projektziele </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Fehlende Projekterfahrung bei </a:t>
                      </a:r>
                      <a:br>
                        <a:rPr lang="de-AT" sz="1700" dirty="0">
                          <a:solidFill>
                            <a:schemeClr val="bg1">
                              <a:lumMod val="50000"/>
                            </a:schemeClr>
                          </a:solidFill>
                          <a:effectLst/>
                        </a:rPr>
                      </a:br>
                      <a:r>
                        <a:rPr lang="de-AT" sz="1700" dirty="0">
                          <a:solidFill>
                            <a:schemeClr val="bg1">
                              <a:lumMod val="50000"/>
                            </a:schemeClr>
                          </a:solidFill>
                          <a:effectLst/>
                        </a:rPr>
                        <a:t>Teammit­gliedern</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Geringes Projektbudget</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Ungenaue Projektbeschreibung</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Fehlen eines „Projektauftraggebers“</a:t>
                      </a:r>
                      <a:endParaRPr lang="en-US" sz="1700" dirty="0">
                        <a:solidFill>
                          <a:schemeClr val="bg1">
                            <a:lumMod val="50000"/>
                          </a:schemeClr>
                        </a:solidFill>
                        <a:effectLst/>
                      </a:endParaRPr>
                    </a:p>
                    <a:p>
                      <a:pPr marL="252000" lvl="0" indent="-252000" algn="l">
                        <a:lnSpc>
                          <a:spcPct val="100000"/>
                        </a:lnSpc>
                        <a:spcBef>
                          <a:spcPts val="360"/>
                        </a:spcBef>
                        <a:spcAft>
                          <a:spcPts val="600"/>
                        </a:spcAft>
                        <a:buClr>
                          <a:schemeClr val="tx1">
                            <a:lumMod val="50000"/>
                            <a:lumOff val="50000"/>
                          </a:schemeClr>
                        </a:buClr>
                        <a:buSzPct val="100000"/>
                        <a:buFont typeface="Symbol"/>
                        <a:buChar char=""/>
                      </a:pPr>
                      <a:r>
                        <a:rPr lang="de-AT" sz="1700" dirty="0">
                          <a:solidFill>
                            <a:schemeClr val="bg1">
                              <a:lumMod val="50000"/>
                            </a:schemeClr>
                          </a:solidFill>
                          <a:effectLst/>
                        </a:rPr>
                        <a:t>Mangelnder Zusammenhalt der Projekt­gruppe</a:t>
                      </a:r>
                      <a:endParaRPr lang="en-US" sz="1700" dirty="0">
                        <a:solidFill>
                          <a:schemeClr val="bg1">
                            <a:lumMod val="50000"/>
                          </a:schemeClr>
                        </a:solidFill>
                        <a:effectLst/>
                        <a:latin typeface="Arial"/>
                        <a:ea typeface="Times New Roman"/>
                        <a:cs typeface="Times New Roman"/>
                      </a:endParaRPr>
                    </a:p>
                  </a:txBody>
                  <a:tcPr marL="44450" marR="44450" marT="72000" marB="108000">
                    <a:lnL w="12700" cap="flat" cmpd="sng" algn="ctr">
                      <a:solidFill>
                        <a:schemeClr val="accent4">
                          <a:lumMod val="50000"/>
                          <a:lumOff val="50000"/>
                        </a:schemeClr>
                      </a:solidFill>
                      <a:prstDash val="solid"/>
                      <a:round/>
                      <a:headEnd type="none" w="med" len="med"/>
                      <a:tailEnd type="none" w="med" len="med"/>
                    </a:lnL>
                    <a:lnR w="12700" cap="flat" cmpd="sng" algn="ctr">
                      <a:solidFill>
                        <a:schemeClr val="accent4">
                          <a:lumMod val="50000"/>
                          <a:lumOff val="50000"/>
                        </a:schemeClr>
                      </a:solid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2" name="Tabelle 11">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8598907"/>
              </p:ext>
            </p:extLst>
          </p:nvPr>
        </p:nvGraphicFramePr>
        <p:xfrm>
          <a:off x="720304" y="4597285"/>
          <a:ext cx="4319893" cy="2207360"/>
        </p:xfrm>
        <a:graphic>
          <a:graphicData uri="http://schemas.openxmlformats.org/drawingml/2006/table">
            <a:tbl>
              <a:tblPr>
                <a:tableStyleId>{5C22544A-7EE6-4342-B048-85BDC9FD1C3A}</a:tableStyleId>
              </a:tblPr>
              <a:tblGrid>
                <a:gridCol w="4319893">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buClr>
                          <a:schemeClr val="tx1">
                            <a:lumMod val="50000"/>
                            <a:lumOff val="50000"/>
                          </a:schemeClr>
                        </a:buClr>
                      </a:pPr>
                      <a:r>
                        <a:rPr lang="de-AT" sz="1700" b="1" dirty="0">
                          <a:solidFill>
                            <a:schemeClr val="bg1"/>
                          </a:solidFill>
                          <a:effectLst/>
                        </a:rPr>
                        <a:t>Chancen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solidFill>
                      <a:schemeClr val="accent4">
                        <a:lumMod val="50000"/>
                        <a:lumOff val="50000"/>
                      </a:schemeClr>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Große Marktnachfrage nach zu erwartenden Projektresultaten</a:t>
                      </a:r>
                      <a:endParaRPr lang="en-US" sz="1700" dirty="0">
                        <a:solidFill>
                          <a:schemeClr val="bg1">
                            <a:lumMod val="50000"/>
                          </a:schemeClr>
                        </a:solidFill>
                        <a:effectLst/>
                      </a:endParaRPr>
                    </a:p>
                    <a:p>
                      <a:pPr marL="252000" lvl="0" indent="-252000" algn="l">
                        <a:lnSpc>
                          <a:spcPct val="100000"/>
                        </a:lnSpc>
                        <a:spcBef>
                          <a:spcPts val="360"/>
                        </a:spcBef>
                        <a:spcAft>
                          <a:spcPts val="300"/>
                        </a:spcAft>
                        <a:buClr>
                          <a:schemeClr val="tx1">
                            <a:lumMod val="50000"/>
                            <a:lumOff val="50000"/>
                          </a:schemeClr>
                        </a:buClr>
                        <a:buSzPct val="100000"/>
                        <a:buFont typeface="Symbol"/>
                        <a:buChar char=""/>
                      </a:pPr>
                      <a:r>
                        <a:rPr lang="de-AT" sz="1700" dirty="0">
                          <a:solidFill>
                            <a:schemeClr val="bg1">
                              <a:lumMod val="50000"/>
                            </a:schemeClr>
                          </a:solidFill>
                          <a:effectLst/>
                        </a:rPr>
                        <a:t>Projekt könnte als Vorbild für weitere Vor­haben dienen (Pilotcharakter)</a:t>
                      </a:r>
                      <a:endParaRPr lang="en-US" sz="1700" dirty="0">
                        <a:solidFill>
                          <a:schemeClr val="bg1">
                            <a:lumMod val="50000"/>
                          </a:schemeClr>
                        </a:solidFill>
                        <a:effectLst/>
                      </a:endParaRPr>
                    </a:p>
                    <a:p>
                      <a:pPr marL="252000" lvl="0" indent="-252000" algn="l">
                        <a:lnSpc>
                          <a:spcPct val="100000"/>
                        </a:lnSpc>
                        <a:spcBef>
                          <a:spcPts val="360"/>
                        </a:spcBef>
                        <a:spcAft>
                          <a:spcPts val="600"/>
                        </a:spcAft>
                        <a:buClr>
                          <a:schemeClr val="tx1">
                            <a:lumMod val="50000"/>
                            <a:lumOff val="50000"/>
                          </a:schemeClr>
                        </a:buClr>
                        <a:buSzPct val="100000"/>
                        <a:buFont typeface="Symbol"/>
                        <a:buChar char=""/>
                      </a:pPr>
                      <a:r>
                        <a:rPr lang="de-AT" sz="1700" dirty="0">
                          <a:solidFill>
                            <a:schemeClr val="bg1">
                              <a:lumMod val="50000"/>
                            </a:schemeClr>
                          </a:solidFill>
                          <a:effectLst/>
                        </a:rPr>
                        <a:t>Passgenauigkeit mit Subventionsschwerpunkten der Regierung</a:t>
                      </a:r>
                      <a:endParaRPr lang="en-US" sz="1700" dirty="0">
                        <a:solidFill>
                          <a:schemeClr val="bg1">
                            <a:lumMod val="50000"/>
                          </a:schemeClr>
                        </a:solidFill>
                        <a:effectLst/>
                        <a:latin typeface="Arial"/>
                        <a:ea typeface="Times New Roman"/>
                        <a:cs typeface="Times New Roman"/>
                      </a:endParaRPr>
                    </a:p>
                  </a:txBody>
                  <a:tcPr marL="44450" marR="44450" marT="72000" marB="72000">
                    <a:lnL w="12700" cap="flat" cmpd="sng" algn="ctr">
                      <a:noFill/>
                      <a:prstDash val="solid"/>
                      <a:round/>
                      <a:headEnd type="none" w="med" len="med"/>
                      <a:tailEnd type="none" w="med" len="med"/>
                    </a:lnL>
                    <a:lnR w="12700" cap="flat" cmpd="sng" algn="ctr">
                      <a:solidFill>
                        <a:schemeClr val="accent4">
                          <a:lumMod val="50000"/>
                          <a:lumOff val="50000"/>
                        </a:schemeClr>
                      </a:solid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813958"/>
              </p:ext>
            </p:extLst>
          </p:nvPr>
        </p:nvGraphicFramePr>
        <p:xfrm>
          <a:off x="5040421" y="4597200"/>
          <a:ext cx="4321067" cy="2216400"/>
        </p:xfrm>
        <a:graphic>
          <a:graphicData uri="http://schemas.openxmlformats.org/drawingml/2006/table">
            <a:tbl>
              <a:tblPr firstRow="1">
                <a:tableStyleId>{5C22544A-7EE6-4342-B048-85BDC9FD1C3A}</a:tableStyleId>
              </a:tblPr>
              <a:tblGrid>
                <a:gridCol w="4321067">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Gefahren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solidFill>
                        <a:schemeClr val="bg1"/>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Geplante Rechtsreformen als Realisierungs-</a:t>
                      </a:r>
                      <a:br>
                        <a:rPr lang="de-AT" sz="1700" dirty="0">
                          <a:effectLst/>
                        </a:rPr>
                      </a:br>
                      <a:r>
                        <a:rPr lang="de-AT" sz="1700" dirty="0" err="1">
                          <a:effectLst/>
                        </a:rPr>
                        <a:t>hin­dernisse</a:t>
                      </a:r>
                      <a:endParaRPr lang="en-US" sz="1700" dirty="0">
                        <a:effectLst/>
                      </a:endParaRPr>
                    </a:p>
                    <a:p>
                      <a:pPr marL="252000" lvl="0" indent="-252000" algn="l">
                        <a:lnSpc>
                          <a:spcPct val="100000"/>
                        </a:lnSpc>
                        <a:spcBef>
                          <a:spcPts val="1200"/>
                        </a:spcBef>
                        <a:spcAft>
                          <a:spcPts val="300"/>
                        </a:spcAft>
                        <a:buClr>
                          <a:srgbClr val="31849B"/>
                        </a:buClr>
                        <a:buSzPct val="100000"/>
                        <a:buFont typeface="Symbol"/>
                        <a:buChar char=""/>
                      </a:pPr>
                      <a:r>
                        <a:rPr lang="de-AT" sz="1700" dirty="0">
                          <a:effectLst/>
                        </a:rPr>
                        <a:t>Widerstände von Bürgerinitiativen</a:t>
                      </a:r>
                      <a:endParaRPr lang="en-US" sz="1700" dirty="0">
                        <a:effectLst/>
                      </a:endParaRPr>
                    </a:p>
                    <a:p>
                      <a:pPr marL="252000" lvl="0" indent="-252000" algn="l">
                        <a:lnSpc>
                          <a:spcPct val="100000"/>
                        </a:lnSpc>
                        <a:spcBef>
                          <a:spcPts val="1200"/>
                        </a:spcBef>
                        <a:spcAft>
                          <a:spcPts val="300"/>
                        </a:spcAft>
                        <a:buClr>
                          <a:srgbClr val="31849B"/>
                        </a:buClr>
                        <a:buSzPct val="100000"/>
                        <a:buFont typeface="Symbol"/>
                        <a:buChar char=""/>
                      </a:pPr>
                      <a:r>
                        <a:rPr lang="de-AT" sz="1700" dirty="0">
                          <a:effectLst/>
                        </a:rPr>
                        <a:t>Irritationen im etablierten Sozialgefüge</a:t>
                      </a:r>
                      <a:endParaRPr lang="en-US" sz="1700" dirty="0">
                        <a:effectLst/>
                        <a:latin typeface="Arial"/>
                        <a:ea typeface="Times New Roman"/>
                        <a:cs typeface="Times New Roman"/>
                      </a:endParaRPr>
                    </a:p>
                  </a:txBody>
                  <a:tcPr marL="44450" marR="44450" marT="72000" marB="396000">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4013087781"/>
              </p:ext>
            </p:extLst>
          </p:nvPr>
        </p:nvGraphicFramePr>
        <p:xfrm>
          <a:off x="720304" y="4605233"/>
          <a:ext cx="4319893" cy="2207360"/>
        </p:xfrm>
        <a:graphic>
          <a:graphicData uri="http://schemas.openxmlformats.org/drawingml/2006/table">
            <a:tbl>
              <a:tblPr firstRow="1">
                <a:tableStyleId>{5C22544A-7EE6-4342-B048-85BDC9FD1C3A}</a:tableStyleId>
              </a:tblPr>
              <a:tblGrid>
                <a:gridCol w="4319893">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Chancen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Große Marktnachfrage nach zu erwartenden Projektresultaten</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Projekt könnte als Vorbild für weitere Vor­haben dienen (Pilotcharakter)</a:t>
                      </a:r>
                      <a:endParaRPr lang="en-US" sz="1700" dirty="0">
                        <a:effectLst/>
                      </a:endParaRPr>
                    </a:p>
                    <a:p>
                      <a:pPr marL="252000" lvl="0" indent="-252000" algn="l">
                        <a:lnSpc>
                          <a:spcPct val="100000"/>
                        </a:lnSpc>
                        <a:spcBef>
                          <a:spcPts val="360"/>
                        </a:spcBef>
                        <a:spcAft>
                          <a:spcPts val="600"/>
                        </a:spcAft>
                        <a:buClr>
                          <a:srgbClr val="31849B"/>
                        </a:buClr>
                        <a:buSzPct val="100000"/>
                        <a:buFont typeface="Symbol"/>
                        <a:buChar char=""/>
                      </a:pPr>
                      <a:r>
                        <a:rPr lang="de-AT" sz="1700" dirty="0">
                          <a:effectLst/>
                        </a:rPr>
                        <a:t>Passgenauigkeit mit Subventionsschwerpunkten der Regierung</a:t>
                      </a:r>
                      <a:endParaRPr lang="en-US" sz="1700" dirty="0">
                        <a:effectLst/>
                        <a:latin typeface="Arial"/>
                        <a:ea typeface="Times New Roman"/>
                        <a:cs typeface="Times New Roman"/>
                      </a:endParaRPr>
                    </a:p>
                  </a:txBody>
                  <a:tcPr marL="44450" marR="44450" marT="72000" marB="72000">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4013954600"/>
              </p:ext>
            </p:extLst>
          </p:nvPr>
        </p:nvGraphicFramePr>
        <p:xfrm>
          <a:off x="5040421" y="1836748"/>
          <a:ext cx="4321067" cy="2769140"/>
        </p:xfrm>
        <a:graphic>
          <a:graphicData uri="http://schemas.openxmlformats.org/drawingml/2006/table">
            <a:tbl>
              <a:tblPr firstRow="1">
                <a:tableStyleId>{5C22544A-7EE6-4342-B048-85BDC9FD1C3A}</a:tableStyleId>
              </a:tblPr>
              <a:tblGrid>
                <a:gridCol w="4321067">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Schwächen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solidFill>
                        <a:schemeClr val="bg1"/>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Noch unklare Projektziele </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Fehlende Projekterfahrung bei </a:t>
                      </a:r>
                      <a:br>
                        <a:rPr lang="de-AT" sz="1700" dirty="0">
                          <a:effectLst/>
                        </a:rPr>
                      </a:br>
                      <a:r>
                        <a:rPr lang="de-AT" sz="1700" dirty="0">
                          <a:effectLst/>
                        </a:rPr>
                        <a:t>Teammit­gliedern</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Geringes Projektbudget</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Ungenaue Projektbeschreibung</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Fehlen eines „Projektauftraggebers“</a:t>
                      </a:r>
                      <a:endParaRPr lang="en-US" sz="1700" dirty="0">
                        <a:effectLst/>
                      </a:endParaRPr>
                    </a:p>
                    <a:p>
                      <a:pPr marL="252000" lvl="0" indent="-252000" algn="l">
                        <a:lnSpc>
                          <a:spcPct val="100000"/>
                        </a:lnSpc>
                        <a:spcBef>
                          <a:spcPts val="360"/>
                        </a:spcBef>
                        <a:spcAft>
                          <a:spcPts val="600"/>
                        </a:spcAft>
                        <a:buClr>
                          <a:srgbClr val="31849B"/>
                        </a:buClr>
                        <a:buSzPct val="100000"/>
                        <a:buFont typeface="Symbol"/>
                        <a:buChar char=""/>
                      </a:pPr>
                      <a:r>
                        <a:rPr lang="de-AT" sz="1700" dirty="0">
                          <a:effectLst/>
                        </a:rPr>
                        <a:t>Mangelnder Zusammenhalt der Projekt­gruppe</a:t>
                      </a:r>
                      <a:endParaRPr lang="en-US" sz="1700" dirty="0">
                        <a:effectLst/>
                        <a:latin typeface="Arial"/>
                        <a:ea typeface="Times New Roman"/>
                        <a:cs typeface="Times New Roman"/>
                      </a:endParaRPr>
                    </a:p>
                  </a:txBody>
                  <a:tcPr marL="44450" marR="44450" marT="72000" marB="108000">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Inhaltsplatzhalter 7"/>
          <p:cNvGraphicFramePr>
            <a:graphicFrameLocks/>
          </p:cNvGraphicFramePr>
          <p:nvPr>
            <p:extLst>
              <p:ext uri="{D42A27DB-BD31-4B8C-83A1-F6EECF244321}">
                <p14:modId xmlns:p14="http://schemas.microsoft.com/office/powerpoint/2010/main" val="302041628"/>
              </p:ext>
            </p:extLst>
          </p:nvPr>
        </p:nvGraphicFramePr>
        <p:xfrm>
          <a:off x="720304" y="1836093"/>
          <a:ext cx="4319893" cy="2770240"/>
        </p:xfrm>
        <a:graphic>
          <a:graphicData uri="http://schemas.openxmlformats.org/drawingml/2006/table">
            <a:tbl>
              <a:tblPr firstRow="1">
                <a:tableStyleId>{5C22544A-7EE6-4342-B048-85BDC9FD1C3A}</a:tableStyleId>
              </a:tblPr>
              <a:tblGrid>
                <a:gridCol w="4319893">
                  <a:extLst>
                    <a:ext uri="{9D8B030D-6E8A-4147-A177-3AD203B41FA5}">
                      <a16:colId xmlns:a16="http://schemas.microsoft.com/office/drawing/2014/main" val="20000"/>
                    </a:ext>
                  </a:extLst>
                </a:gridCol>
              </a:tblGrid>
              <a:tr h="0">
                <a:tc>
                  <a:txBody>
                    <a:bodyPr/>
                    <a:lstStyle/>
                    <a:p>
                      <a:pPr algn="ctr">
                        <a:lnSpc>
                          <a:spcPct val="100000"/>
                        </a:lnSpc>
                        <a:spcBef>
                          <a:spcPts val="300"/>
                        </a:spcBef>
                        <a:spcAft>
                          <a:spcPts val="300"/>
                        </a:spcAft>
                      </a:pPr>
                      <a:r>
                        <a:rPr lang="de-AT" sz="1700" b="1" dirty="0">
                          <a:solidFill>
                            <a:schemeClr val="bg1"/>
                          </a:solidFill>
                          <a:effectLst/>
                        </a:rPr>
                        <a:t>Stärken</a:t>
                      </a:r>
                      <a:endParaRPr lang="en-US" sz="1700" b="1" dirty="0">
                        <a:solidFill>
                          <a:schemeClr val="bg1"/>
                        </a:solidFill>
                        <a:effectLst/>
                        <a:latin typeface="Arial"/>
                        <a:ea typeface="Times New Roman"/>
                        <a:cs typeface="Times New Roman"/>
                      </a:endParaRPr>
                    </a:p>
                  </a:txBody>
                  <a:tcPr marL="44450" marR="44450" marT="36000" marB="36000">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31859C"/>
                    </a:solidFill>
                  </a:tcPr>
                </a:tc>
                <a:extLst>
                  <a:ext uri="{0D108BD9-81ED-4DB2-BD59-A6C34878D82A}">
                    <a16:rowId xmlns:a16="http://schemas.microsoft.com/office/drawing/2014/main" val="10000"/>
                  </a:ext>
                </a:extLst>
              </a:tr>
              <a:tr h="0">
                <a:tc>
                  <a:txBody>
                    <a:bodyPr/>
                    <a:lstStyle/>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Motiviertes Team</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Hervorragendes Know-how der Projektmit­arbeiter</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Gute Beziehungen zu </a:t>
                      </a:r>
                      <a:br>
                        <a:rPr lang="de-AT" sz="1700" dirty="0">
                          <a:effectLst/>
                        </a:rPr>
                      </a:br>
                      <a:r>
                        <a:rPr lang="de-AT" sz="1700" dirty="0">
                          <a:effectLst/>
                        </a:rPr>
                        <a:t>Projekt-Interessenten</a:t>
                      </a:r>
                      <a:endParaRPr lang="en-US" sz="1700" dirty="0">
                        <a:effectLst/>
                      </a:endParaRPr>
                    </a:p>
                    <a:p>
                      <a:pPr marL="252000" lvl="0" indent="-252000" algn="l">
                        <a:lnSpc>
                          <a:spcPct val="100000"/>
                        </a:lnSpc>
                        <a:spcBef>
                          <a:spcPts val="360"/>
                        </a:spcBef>
                        <a:spcAft>
                          <a:spcPts val="300"/>
                        </a:spcAft>
                        <a:buClr>
                          <a:srgbClr val="31849B"/>
                        </a:buClr>
                        <a:buSzPct val="100000"/>
                        <a:buFont typeface="Symbol"/>
                        <a:buChar char=""/>
                      </a:pPr>
                      <a:r>
                        <a:rPr lang="de-AT" sz="1700" dirty="0">
                          <a:effectLst/>
                        </a:rPr>
                        <a:t>Kontakte zu Förderstellen</a:t>
                      </a:r>
                      <a:endParaRPr lang="en-US" sz="1700" dirty="0">
                        <a:effectLst/>
                      </a:endParaRPr>
                    </a:p>
                    <a:p>
                      <a:pPr marL="252000" lvl="0" indent="-252000" algn="l">
                        <a:lnSpc>
                          <a:spcPct val="100000"/>
                        </a:lnSpc>
                        <a:spcBef>
                          <a:spcPts val="360"/>
                        </a:spcBef>
                        <a:spcAft>
                          <a:spcPts val="1200"/>
                        </a:spcAft>
                        <a:buClr>
                          <a:srgbClr val="31849B"/>
                        </a:buClr>
                        <a:buSzPct val="100000"/>
                        <a:buFont typeface="Symbol"/>
                        <a:buChar char=""/>
                      </a:pPr>
                      <a:r>
                        <a:rPr lang="de-AT" sz="1700" dirty="0">
                          <a:effectLst/>
                        </a:rPr>
                        <a:t>Ausgezeichnete Verankerung in und </a:t>
                      </a:r>
                      <a:br>
                        <a:rPr lang="de-AT" sz="1700" dirty="0">
                          <a:effectLst/>
                        </a:rPr>
                      </a:br>
                      <a:r>
                        <a:rPr lang="de-AT" sz="1700" dirty="0">
                          <a:effectLst/>
                        </a:rPr>
                        <a:t>starker Rückhalt durch Lokalpolitik</a:t>
                      </a:r>
                    </a:p>
                  </a:txBody>
                  <a:tcPr marL="44450" marR="44450" marT="72000" marB="198000">
                    <a:lnL w="12700" cap="flat" cmpd="sng" algn="ctr">
                      <a:no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2"/>
          <p:cNvSpPr txBox="1">
            <a:spLocks noChangeArrowheads="1"/>
          </p:cNvSpPr>
          <p:nvPr/>
        </p:nvSpPr>
        <p:spPr>
          <a:xfrm>
            <a:off x="-719856" y="1210494"/>
            <a:ext cx="9144000" cy="409575"/>
          </a:xfrm>
          <a:prstGeom prst="rect">
            <a:avLst/>
          </a:prstGeom>
        </p:spPr>
        <p:txBody>
          <a:bodyPr/>
          <a:lst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algn="ctr">
              <a:buFont typeface="Wingdings" pitchFamily="2" charset="2"/>
              <a:buNone/>
            </a:pPr>
            <a:r>
              <a:rPr lang="de-AT" altLang="en-US" sz="2000" b="1" kern="0" dirty="0">
                <a:solidFill>
                  <a:srgbClr val="31859C"/>
                </a:solidFill>
                <a:ea typeface="ＭＳ Ｐゴシック" pitchFamily="34" charset="-128"/>
              </a:rPr>
              <a:t>S </a:t>
            </a:r>
            <a:r>
              <a:rPr lang="de-AT" altLang="en-US" sz="2000" kern="0" dirty="0">
                <a:ea typeface="ＭＳ Ｐゴシック" pitchFamily="34" charset="-128"/>
              </a:rPr>
              <a:t>= Strengths; </a:t>
            </a:r>
            <a:r>
              <a:rPr lang="de-AT" altLang="en-US" sz="2000" b="1" kern="0" dirty="0">
                <a:solidFill>
                  <a:srgbClr val="31859C"/>
                </a:solidFill>
                <a:ea typeface="ＭＳ Ｐゴシック" pitchFamily="34" charset="-128"/>
              </a:rPr>
              <a:t>W</a:t>
            </a:r>
            <a:r>
              <a:rPr lang="de-AT" altLang="en-US" sz="2000" b="1" kern="0" dirty="0">
                <a:ea typeface="ＭＳ Ｐゴシック" pitchFamily="34" charset="-128"/>
              </a:rPr>
              <a:t> </a:t>
            </a:r>
            <a:r>
              <a:rPr lang="de-AT" altLang="en-US" sz="2000" kern="0" dirty="0">
                <a:ea typeface="ＭＳ Ｐゴシック" pitchFamily="34" charset="-128"/>
              </a:rPr>
              <a:t>= Weaknesses; </a:t>
            </a:r>
            <a:r>
              <a:rPr lang="de-AT" altLang="en-US" sz="2000" b="1" kern="0" dirty="0">
                <a:solidFill>
                  <a:srgbClr val="31859C"/>
                </a:solidFill>
                <a:ea typeface="ＭＳ Ｐゴシック" pitchFamily="34" charset="-128"/>
              </a:rPr>
              <a:t>O</a:t>
            </a:r>
            <a:r>
              <a:rPr lang="de-AT" altLang="en-US" sz="2000" b="1" kern="0" dirty="0">
                <a:ea typeface="ＭＳ Ｐゴシック" pitchFamily="34" charset="-128"/>
              </a:rPr>
              <a:t> </a:t>
            </a:r>
            <a:r>
              <a:rPr lang="de-AT" altLang="en-US" sz="2000" kern="0" dirty="0">
                <a:ea typeface="ＭＳ Ｐゴシック" pitchFamily="34" charset="-128"/>
              </a:rPr>
              <a:t>= Opportunities; </a:t>
            </a:r>
            <a:r>
              <a:rPr lang="de-AT" altLang="en-US" sz="2000" b="1" kern="0" dirty="0">
                <a:solidFill>
                  <a:srgbClr val="31859C"/>
                </a:solidFill>
                <a:ea typeface="ＭＳ Ｐゴシック" pitchFamily="34" charset="-128"/>
              </a:rPr>
              <a:t>T</a:t>
            </a:r>
            <a:r>
              <a:rPr lang="de-AT" altLang="en-US" sz="2000" b="1" kern="0" dirty="0">
                <a:ea typeface="ＭＳ Ｐゴシック" pitchFamily="34" charset="-128"/>
              </a:rPr>
              <a:t> </a:t>
            </a:r>
            <a:r>
              <a:rPr lang="de-AT" altLang="en-US" sz="2000" kern="0" dirty="0">
                <a:ea typeface="ＭＳ Ｐゴシック" pitchFamily="34" charset="-128"/>
              </a:rPr>
              <a:t>= Threats</a:t>
            </a:r>
          </a:p>
        </p:txBody>
      </p:sp>
      <p:sp>
        <p:nvSpPr>
          <p:cNvPr id="2" name="Titel 1"/>
          <p:cNvSpPr>
            <a:spLocks noGrp="1"/>
          </p:cNvSpPr>
          <p:nvPr>
            <p:ph type="title"/>
          </p:nvPr>
        </p:nvSpPr>
        <p:spPr/>
        <p:txBody>
          <a:bodyPr/>
          <a:lstStyle/>
          <a:p>
            <a:r>
              <a:rPr lang="de-AT" dirty="0"/>
              <a:t>Qualitativ – SWOT-Analyse</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18</a:t>
            </a:fld>
            <a:endParaRPr lang="de-AT" dirty="0"/>
          </a:p>
        </p:txBody>
      </p:sp>
    </p:spTree>
    <p:extLst>
      <p:ext uri="{BB962C8B-B14F-4D97-AF65-F5344CB8AC3E}">
        <p14:creationId xmlns:p14="http://schemas.microsoft.com/office/powerpoint/2010/main" val="33399726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360" y="1641287"/>
            <a:ext cx="9364470" cy="530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SWOT-Matrix der Strategietypen</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19</a:t>
            </a:fld>
            <a:endParaRPr lang="de-AT" dirty="0"/>
          </a:p>
        </p:txBody>
      </p:sp>
    </p:spTree>
    <p:extLst>
      <p:ext uri="{BB962C8B-B14F-4D97-AF65-F5344CB8AC3E}">
        <p14:creationId xmlns:p14="http://schemas.microsoft.com/office/powerpoint/2010/main" val="1035446685"/>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41" y="1398660"/>
            <a:ext cx="977007" cy="1121023"/>
          </a:xfrm>
          <a:prstGeom prst="rect">
            <a:avLst/>
          </a:prstGeom>
        </p:spPr>
      </p:pic>
      <p:sp>
        <p:nvSpPr>
          <p:cNvPr id="3" name="Inhaltsplatzhalter 2"/>
          <p:cNvSpPr>
            <a:spLocks noGrp="1"/>
          </p:cNvSpPr>
          <p:nvPr>
            <p:ph idx="1"/>
          </p:nvPr>
        </p:nvSpPr>
        <p:spPr>
          <a:xfrm>
            <a:off x="2592513" y="2412157"/>
            <a:ext cx="5256583" cy="3960440"/>
          </a:xfrm>
        </p:spPr>
        <p:txBody>
          <a:bodyPr/>
          <a:lstStyle/>
          <a:p>
            <a:pPr>
              <a:spcBef>
                <a:spcPts val="3600"/>
              </a:spcBef>
            </a:pPr>
            <a:r>
              <a:rPr lang="de-AT" sz="2800" dirty="0"/>
              <a:t>Projektanbahnung</a:t>
            </a:r>
          </a:p>
          <a:p>
            <a:pPr>
              <a:spcBef>
                <a:spcPts val="3600"/>
              </a:spcBef>
            </a:pPr>
            <a:r>
              <a:rPr lang="de-AT" sz="2800" dirty="0"/>
              <a:t>Projektideenfindung</a:t>
            </a:r>
          </a:p>
          <a:p>
            <a:pPr>
              <a:spcBef>
                <a:spcPts val="3600"/>
              </a:spcBef>
            </a:pPr>
            <a:r>
              <a:rPr lang="de-AT" sz="2800" dirty="0"/>
              <a:t>Projektauswahl</a:t>
            </a:r>
            <a:endParaRPr lang="en-US" sz="2800" dirty="0"/>
          </a:p>
        </p:txBody>
      </p:sp>
      <p:sp>
        <p:nvSpPr>
          <p:cNvPr id="2" name="Titel 1"/>
          <p:cNvSpPr>
            <a:spLocks noGrp="1"/>
          </p:cNvSpPr>
          <p:nvPr>
            <p:ph type="title"/>
          </p:nvPr>
        </p:nvSpPr>
        <p:spPr>
          <a:xfrm>
            <a:off x="864320" y="467941"/>
            <a:ext cx="6336703" cy="863600"/>
          </a:xfrm>
        </p:spPr>
        <p:txBody>
          <a:bodyPr tIns="54000" anchor="t" anchorCtr="0"/>
          <a:lstStyle/>
          <a:p>
            <a:pPr>
              <a:lnSpc>
                <a:spcPts val="2700"/>
              </a:lnSpc>
            </a:pPr>
            <a:r>
              <a:rPr lang="de-AT" sz="2800" dirty="0"/>
              <a:t>Übersicht – </a:t>
            </a:r>
            <a:br>
              <a:rPr lang="de-AT" sz="2800" dirty="0"/>
            </a:br>
            <a:r>
              <a:rPr lang="de-AT" sz="2800" dirty="0"/>
              <a:t>Projektanbahnung und -auswahl</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831" y="4079742"/>
            <a:ext cx="1665410" cy="246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831" y="4035730"/>
            <a:ext cx="8062401" cy="83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832" y="4039643"/>
            <a:ext cx="8043688" cy="250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a:extLs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311" y="4051724"/>
            <a:ext cx="6415700" cy="137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0831" y="4057091"/>
            <a:ext cx="6423723" cy="253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0"/>
          <p:cNvSpPr txBox="1">
            <a:spLocks noChangeArrowheads="1"/>
          </p:cNvSpPr>
          <p:nvPr/>
        </p:nvSpPr>
        <p:spPr bwMode="auto">
          <a:xfrm>
            <a:off x="577304" y="3277994"/>
            <a:ext cx="8733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eaLnBrk="0" hangingPunct="0">
              <a:spcBef>
                <a:spcPct val="20000"/>
              </a:spcBef>
              <a:buClr>
                <a:srgbClr val="FF9900"/>
              </a:buClr>
              <a:buFont typeface="Wingdings" pitchFamily="2" charset="2"/>
              <a:buChar char="§"/>
              <a:defRPr sz="3200">
                <a:solidFill>
                  <a:schemeClr val="tx1"/>
                </a:solidFill>
                <a:latin typeface="Arial Narrow" pitchFamily="34" charset="0"/>
                <a:ea typeface="ＭＳ Ｐゴシック" pitchFamily="34" charset="-128"/>
              </a:defRPr>
            </a:lvl1pPr>
            <a:lvl2pPr marL="742950" indent="-285750" eaLnBrk="0" hangingPunct="0">
              <a:spcBef>
                <a:spcPct val="20000"/>
              </a:spcBef>
              <a:buChar char="–"/>
              <a:defRPr sz="2800">
                <a:solidFill>
                  <a:schemeClr val="tx1"/>
                </a:solidFill>
                <a:latin typeface="Arial Narrow"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Narrow"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Narrow"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9pPr>
          </a:lstStyle>
          <a:p>
            <a:pPr eaLnBrk="1" hangingPunct="1">
              <a:spcBef>
                <a:spcPct val="0"/>
              </a:spcBef>
              <a:buClrTx/>
              <a:buFontTx/>
              <a:buNone/>
            </a:pPr>
            <a:r>
              <a:rPr lang="de-AT" altLang="en-US" sz="1800" b="1" dirty="0">
                <a:solidFill>
                  <a:srgbClr val="31859C"/>
                </a:solidFill>
                <a:latin typeface="+mn-lt"/>
              </a:rPr>
              <a:t>Nutzwertermittlung:</a:t>
            </a:r>
            <a:r>
              <a:rPr lang="de-AT" altLang="en-US" sz="1800" dirty="0">
                <a:solidFill>
                  <a:srgbClr val="31859C"/>
                </a:solidFill>
                <a:latin typeface="+mn-lt"/>
              </a:rPr>
              <a:t> </a:t>
            </a:r>
            <a:r>
              <a:rPr lang="de-AT" altLang="en-US" sz="1800" dirty="0">
                <a:latin typeface="+mn-lt"/>
              </a:rPr>
              <a:t>Durch Aggregation der einzelnen, gewichteten Teilnutzen wird für jede Alternative ein Gesamt-Nutzwert ermittelt.</a:t>
            </a:r>
          </a:p>
        </p:txBody>
      </p:sp>
      <p:sp>
        <p:nvSpPr>
          <p:cNvPr id="6" name="Text Box 9"/>
          <p:cNvSpPr txBox="1">
            <a:spLocks noChangeArrowheads="1"/>
          </p:cNvSpPr>
          <p:nvPr/>
        </p:nvSpPr>
        <p:spPr bwMode="auto">
          <a:xfrm>
            <a:off x="577304" y="2557914"/>
            <a:ext cx="8733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eaLnBrk="0" hangingPunct="0">
              <a:spcBef>
                <a:spcPct val="20000"/>
              </a:spcBef>
              <a:buClr>
                <a:srgbClr val="FF9900"/>
              </a:buClr>
              <a:buFont typeface="Wingdings" pitchFamily="2" charset="2"/>
              <a:buChar char="§"/>
              <a:defRPr sz="3200">
                <a:solidFill>
                  <a:schemeClr val="tx1"/>
                </a:solidFill>
                <a:latin typeface="Arial Narrow" pitchFamily="34" charset="0"/>
                <a:ea typeface="ＭＳ Ｐゴシック" pitchFamily="34" charset="-128"/>
              </a:defRPr>
            </a:lvl1pPr>
            <a:lvl2pPr marL="742950" indent="-285750" eaLnBrk="0" hangingPunct="0">
              <a:spcBef>
                <a:spcPct val="20000"/>
              </a:spcBef>
              <a:buChar char="–"/>
              <a:defRPr sz="2800">
                <a:solidFill>
                  <a:schemeClr val="tx1"/>
                </a:solidFill>
                <a:latin typeface="Arial Narrow"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Narrow"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Narrow"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9pPr>
          </a:lstStyle>
          <a:p>
            <a:pPr eaLnBrk="1" hangingPunct="1">
              <a:spcBef>
                <a:spcPct val="0"/>
              </a:spcBef>
              <a:buClrTx/>
              <a:buFontTx/>
              <a:buNone/>
            </a:pPr>
            <a:r>
              <a:rPr lang="de-AT" altLang="en-US" sz="1800" b="1" dirty="0">
                <a:solidFill>
                  <a:srgbClr val="31859C"/>
                </a:solidFill>
                <a:latin typeface="+mn-lt"/>
              </a:rPr>
              <a:t>Teilnutzenbestimmung:</a:t>
            </a:r>
            <a:r>
              <a:rPr lang="de-AT" altLang="en-US" sz="1800" dirty="0">
                <a:solidFill>
                  <a:srgbClr val="31859C"/>
                </a:solidFill>
                <a:latin typeface="+mn-lt"/>
              </a:rPr>
              <a:t> </a:t>
            </a:r>
            <a:r>
              <a:rPr lang="de-AT" altLang="en-US" sz="1800" dirty="0">
                <a:latin typeface="+mn-lt"/>
              </a:rPr>
              <a:t>isolierte, subjektive Bewertung der Erfüllung der einzelnen Zielkriterien (z.B. Punkteskala: 0...gar nicht erfüllt, 1...gerade noch erfüllt, ..., 10...ausgezeichnet erfüllt).</a:t>
            </a:r>
          </a:p>
        </p:txBody>
      </p:sp>
      <p:sp>
        <p:nvSpPr>
          <p:cNvPr id="5" name="Text Box 8"/>
          <p:cNvSpPr txBox="1">
            <a:spLocks noChangeArrowheads="1"/>
          </p:cNvSpPr>
          <p:nvPr/>
        </p:nvSpPr>
        <p:spPr bwMode="auto">
          <a:xfrm>
            <a:off x="577304" y="1854000"/>
            <a:ext cx="8733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eaLnBrk="0" hangingPunct="0">
              <a:spcBef>
                <a:spcPct val="20000"/>
              </a:spcBef>
              <a:buClr>
                <a:srgbClr val="FF9900"/>
              </a:buClr>
              <a:buFont typeface="Wingdings" pitchFamily="2" charset="2"/>
              <a:buChar char="§"/>
              <a:defRPr sz="3200">
                <a:solidFill>
                  <a:schemeClr val="tx1"/>
                </a:solidFill>
                <a:latin typeface="Arial Narrow" pitchFamily="34" charset="0"/>
                <a:ea typeface="ＭＳ Ｐゴシック" pitchFamily="34" charset="-128"/>
              </a:defRPr>
            </a:lvl1pPr>
            <a:lvl2pPr marL="742950" indent="-285750" eaLnBrk="0" hangingPunct="0">
              <a:spcBef>
                <a:spcPct val="20000"/>
              </a:spcBef>
              <a:buChar char="–"/>
              <a:defRPr sz="2800">
                <a:solidFill>
                  <a:schemeClr val="tx1"/>
                </a:solidFill>
                <a:latin typeface="Arial Narrow"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Narrow"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Narrow"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9pPr>
          </a:lstStyle>
          <a:p>
            <a:pPr eaLnBrk="1" hangingPunct="1">
              <a:spcBef>
                <a:spcPct val="0"/>
              </a:spcBef>
              <a:buClrTx/>
              <a:buFontTx/>
              <a:buNone/>
            </a:pPr>
            <a:r>
              <a:rPr lang="de-AT" altLang="en-US" sz="1800" b="1" dirty="0">
                <a:solidFill>
                  <a:srgbClr val="31859C"/>
                </a:solidFill>
                <a:latin typeface="+mn-lt"/>
              </a:rPr>
              <a:t>Zielkriteriengewichtung:</a:t>
            </a:r>
            <a:r>
              <a:rPr lang="de-AT" altLang="en-US" sz="1800" dirty="0">
                <a:solidFill>
                  <a:srgbClr val="31859C"/>
                </a:solidFill>
                <a:latin typeface="+mn-lt"/>
              </a:rPr>
              <a:t> </a:t>
            </a:r>
            <a:r>
              <a:rPr lang="de-AT" altLang="en-US" sz="1800" dirty="0">
                <a:latin typeface="+mn-lt"/>
              </a:rPr>
              <a:t>Die einzelnen Zielkriterien werden zueinander in Relation gesetzt </a:t>
            </a:r>
            <a:br>
              <a:rPr lang="de-AT" altLang="en-US" sz="1800" dirty="0">
                <a:latin typeface="+mn-lt"/>
              </a:rPr>
            </a:br>
            <a:r>
              <a:rPr lang="de-AT" altLang="en-US" sz="1800" dirty="0">
                <a:latin typeface="+mn-lt"/>
              </a:rPr>
              <a:t>(d.h. ihr relativer Stellenwert wird in Bruchteilen von 1 oder in % angegeben)</a:t>
            </a:r>
          </a:p>
        </p:txBody>
      </p:sp>
      <p:sp>
        <p:nvSpPr>
          <p:cNvPr id="8" name="Text Box 7"/>
          <p:cNvSpPr txBox="1">
            <a:spLocks noChangeArrowheads="1"/>
          </p:cNvSpPr>
          <p:nvPr/>
        </p:nvSpPr>
        <p:spPr bwMode="auto">
          <a:xfrm>
            <a:off x="577304" y="141622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spcBef>
                <a:spcPct val="20000"/>
              </a:spcBef>
              <a:buClr>
                <a:srgbClr val="FF9900"/>
              </a:buClr>
              <a:buFont typeface="Wingdings" pitchFamily="2" charset="2"/>
              <a:buChar char="§"/>
              <a:defRPr sz="3200">
                <a:solidFill>
                  <a:schemeClr val="tx1"/>
                </a:solidFill>
                <a:latin typeface="Arial Narrow" pitchFamily="34" charset="0"/>
                <a:ea typeface="ＭＳ Ｐゴシック" pitchFamily="34" charset="-128"/>
              </a:defRPr>
            </a:lvl1pPr>
            <a:lvl2pPr marL="742950" indent="-285750" eaLnBrk="0" hangingPunct="0">
              <a:spcBef>
                <a:spcPct val="20000"/>
              </a:spcBef>
              <a:buChar char="–"/>
              <a:defRPr sz="2800">
                <a:solidFill>
                  <a:schemeClr val="tx1"/>
                </a:solidFill>
                <a:latin typeface="Arial Narrow"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Narrow"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Narrow"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Narrow" pitchFamily="34" charset="0"/>
                <a:ea typeface="ＭＳ Ｐゴシック" pitchFamily="34" charset="-128"/>
              </a:defRPr>
            </a:lvl9pPr>
          </a:lstStyle>
          <a:p>
            <a:pPr eaLnBrk="1" hangingPunct="1">
              <a:spcBef>
                <a:spcPct val="0"/>
              </a:spcBef>
              <a:buClrTx/>
              <a:buFontTx/>
              <a:buNone/>
            </a:pPr>
            <a:r>
              <a:rPr lang="de-AT" altLang="en-US" sz="1800" b="1" dirty="0">
                <a:solidFill>
                  <a:srgbClr val="31859C"/>
                </a:solidFill>
                <a:latin typeface="+mn-lt"/>
              </a:rPr>
              <a:t>Zielkriterienfestlegung:</a:t>
            </a:r>
            <a:r>
              <a:rPr lang="de-AT" altLang="en-US" sz="1800" dirty="0">
                <a:solidFill>
                  <a:srgbClr val="31859C"/>
                </a:solidFill>
                <a:latin typeface="+mn-lt"/>
              </a:rPr>
              <a:t> </a:t>
            </a:r>
            <a:r>
              <a:rPr lang="de-AT" altLang="en-US" sz="1800" dirty="0">
                <a:latin typeface="+mn-lt"/>
              </a:rPr>
              <a:t>Formulierung von Teilkriterien (Zielkriterien)</a:t>
            </a:r>
          </a:p>
        </p:txBody>
      </p:sp>
      <p:sp>
        <p:nvSpPr>
          <p:cNvPr id="2" name="Titel 1"/>
          <p:cNvSpPr>
            <a:spLocks noGrp="1"/>
          </p:cNvSpPr>
          <p:nvPr>
            <p:ph type="title"/>
          </p:nvPr>
        </p:nvSpPr>
        <p:spPr/>
        <p:txBody>
          <a:bodyPr/>
          <a:lstStyle/>
          <a:p>
            <a:r>
              <a:rPr lang="de-AT" dirty="0"/>
              <a:t>Quantitativ – Nutzwertanalyse</a:t>
            </a:r>
          </a:p>
        </p:txBody>
      </p:sp>
      <p:sp>
        <p:nvSpPr>
          <p:cNvPr id="12" name="Foliennummernplatzhalter 3">
            <a:extLst>
              <a:ext uri="{FF2B5EF4-FFF2-40B4-BE49-F238E27FC236}">
                <a16:creationId xmlns:a16="http://schemas.microsoft.com/office/drawing/2014/main" id="{3ACF2503-7078-46C1-B75A-BABCA33AEBC8}"/>
              </a:ext>
            </a:extLst>
          </p:cNvPr>
          <p:cNvSpPr>
            <a:spLocks noGrp="1"/>
          </p:cNvSpPr>
          <p:nvPr>
            <p:ph type="sldNum" sz="quarter" idx="11"/>
          </p:nvPr>
        </p:nvSpPr>
        <p:spPr>
          <a:xfrm>
            <a:off x="-2" y="6516613"/>
            <a:ext cx="720308" cy="360363"/>
          </a:xfrm>
        </p:spPr>
        <p:txBody>
          <a:bodyPr/>
          <a:lstStyle/>
          <a:p>
            <a:fld id="{1B0257E5-75A0-4F46-BAAD-A8D9FF434F26}" type="slidenum">
              <a:rPr lang="de-AT" smtClean="0"/>
              <a:pPr/>
              <a:t>20</a:t>
            </a:fld>
            <a:endParaRPr lang="de-AT" dirty="0"/>
          </a:p>
        </p:txBody>
      </p:sp>
    </p:spTree>
    <p:extLst>
      <p:ext uri="{BB962C8B-B14F-4D97-AF65-F5344CB8AC3E}">
        <p14:creationId xmlns:p14="http://schemas.microsoft.com/office/powerpoint/2010/main" val="8220583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2"/>
                                      </p:to>
                                    </p:animClr>
                                  </p:subTnLst>
                                </p:cTn>
                              </p:par>
                              <p:par>
                                <p:cTn id="12" presetID="1" presetClass="entr" presetSubtype="0" fill="hold" nodeType="withEffect">
                                  <p:stCondLst>
                                    <p:cond delay="0"/>
                                  </p:stCondLst>
                                  <p:childTnLst>
                                    <p:set>
                                      <p:cBhvr>
                                        <p:cTn id="13" dur="1" fill="hold">
                                          <p:stCondLst>
                                            <p:cond delay="0"/>
                                          </p:stCondLst>
                                        </p:cTn>
                                        <p:tgtEl>
                                          <p:spTgt spid="2048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04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2"/>
                                      </p:to>
                                    </p:animClr>
                                  </p:subTnLst>
                                </p:cTn>
                              </p:par>
                              <p:par>
                                <p:cTn id="26" presetID="1" presetClass="entr" presetSubtype="0" fill="hold" nodeType="withEffect">
                                  <p:stCondLst>
                                    <p:cond delay="0"/>
                                  </p:stCondLst>
                                  <p:childTnLst>
                                    <p:set>
                                      <p:cBhvr>
                                        <p:cTn id="27" dur="1" fill="hold">
                                          <p:stCondLst>
                                            <p:cond delay="0"/>
                                          </p:stCondLst>
                                        </p:cTn>
                                        <p:tgtEl>
                                          <p:spTgt spid="2048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par>
                                <p:cTn id="33" presetID="1" presetClass="entr" presetSubtype="0" fill="hold" nodeType="withEffect">
                                  <p:stCondLst>
                                    <p:cond delay="0"/>
                                  </p:stCondLst>
                                  <p:childTnLst>
                                    <p:set>
                                      <p:cBhvr>
                                        <p:cTn id="34"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04045"/>
            <a:ext cx="8280920" cy="4514850"/>
          </a:xfrm>
        </p:spPr>
        <p:txBody>
          <a:bodyPr/>
          <a:lstStyle/>
          <a:p>
            <a:pPr marL="0" indent="0">
              <a:lnSpc>
                <a:spcPct val="110000"/>
              </a:lnSpc>
              <a:buNone/>
            </a:pPr>
            <a:r>
              <a:rPr lang="de-AT" sz="2150" dirty="0"/>
              <a:t>Darstellung hemmender und treibender Kräfte mittels </a:t>
            </a:r>
            <a:br>
              <a:rPr lang="de-AT" sz="2150" dirty="0"/>
            </a:br>
            <a:r>
              <a:rPr lang="de-AT" sz="2350" b="1" dirty="0">
                <a:solidFill>
                  <a:srgbClr val="31859C"/>
                </a:solidFill>
              </a:rPr>
              <a:t>horizontaler Balken</a:t>
            </a:r>
          </a:p>
          <a:p>
            <a:pPr>
              <a:lnSpc>
                <a:spcPct val="110000"/>
              </a:lnSpc>
              <a:spcBef>
                <a:spcPts val="900"/>
              </a:spcBef>
            </a:pPr>
            <a:r>
              <a:rPr lang="de-AT" sz="2150" dirty="0"/>
              <a:t>Länge = die zu erwartende </a:t>
            </a:r>
            <a:r>
              <a:rPr lang="de-AT" sz="2270" b="1" dirty="0">
                <a:solidFill>
                  <a:srgbClr val="31859C"/>
                </a:solidFill>
              </a:rPr>
              <a:t>Intensität</a:t>
            </a:r>
            <a:r>
              <a:rPr lang="de-AT" sz="2150" dirty="0">
                <a:solidFill>
                  <a:srgbClr val="31859C"/>
                </a:solidFill>
              </a:rPr>
              <a:t> </a:t>
            </a:r>
            <a:r>
              <a:rPr lang="de-AT" sz="2150" dirty="0"/>
              <a:t>der einzelnen Kräfte. </a:t>
            </a:r>
          </a:p>
          <a:p>
            <a:pPr>
              <a:lnSpc>
                <a:spcPct val="110000"/>
              </a:lnSpc>
              <a:spcBef>
                <a:spcPts val="900"/>
              </a:spcBef>
            </a:pPr>
            <a:r>
              <a:rPr lang="de-AT" sz="2150" dirty="0"/>
              <a:t>Balkenbreite = das </a:t>
            </a:r>
            <a:r>
              <a:rPr lang="de-AT" sz="2270" b="1" dirty="0">
                <a:solidFill>
                  <a:srgbClr val="31859C"/>
                </a:solidFill>
              </a:rPr>
              <a:t>Gewicht</a:t>
            </a:r>
            <a:r>
              <a:rPr lang="de-AT" sz="2150" dirty="0"/>
              <a:t>, welches man der jeweiligen Kraft beimisst. </a:t>
            </a:r>
          </a:p>
          <a:p>
            <a:pPr>
              <a:lnSpc>
                <a:spcPct val="110000"/>
              </a:lnSpc>
              <a:spcBef>
                <a:spcPts val="3300"/>
              </a:spcBef>
              <a:buSzPct val="100000"/>
              <a:buFont typeface="Arial Narrow" panose="020B0606020202030204" pitchFamily="34" charset="0"/>
              <a:buChar char="→"/>
            </a:pPr>
            <a:r>
              <a:rPr lang="de-AT" sz="2150" dirty="0"/>
              <a:t>Es lässt sich </a:t>
            </a:r>
            <a:r>
              <a:rPr lang="de-AT" sz="2270" b="1" dirty="0">
                <a:solidFill>
                  <a:srgbClr val="31859C"/>
                </a:solidFill>
              </a:rPr>
              <a:t>auf einen Blick </a:t>
            </a:r>
            <a:r>
              <a:rPr lang="de-AT" sz="2150" dirty="0"/>
              <a:t>feststellen, ob die treibenden oder hemmenden Kräfte für das Vorhaben </a:t>
            </a:r>
            <a:r>
              <a:rPr lang="de-AT" sz="2270" b="1" dirty="0">
                <a:solidFill>
                  <a:srgbClr val="31859C"/>
                </a:solidFill>
              </a:rPr>
              <a:t>überwiegen</a:t>
            </a:r>
            <a:r>
              <a:rPr lang="de-AT" sz="2150" dirty="0">
                <a:solidFill>
                  <a:srgbClr val="31859C"/>
                </a:solidFill>
              </a:rPr>
              <a:t> </a:t>
            </a:r>
            <a:r>
              <a:rPr lang="de-AT" sz="2150" dirty="0"/>
              <a:t>und ob die Projektidee zum Erfolg oder zum Scheitern tendiert.</a:t>
            </a:r>
          </a:p>
          <a:p>
            <a:pPr>
              <a:lnSpc>
                <a:spcPct val="110000"/>
              </a:lnSpc>
              <a:spcBef>
                <a:spcPts val="2400"/>
              </a:spcBef>
              <a:buSzPct val="100000"/>
              <a:buFont typeface="Arial Narrow" panose="020B0606020202030204" pitchFamily="34" charset="0"/>
              <a:buChar char="→"/>
            </a:pPr>
            <a:r>
              <a:rPr lang="de-AT" sz="2150" dirty="0"/>
              <a:t>Zu beachten ist, dass die Einstufung der Kräfte als treibend oder hemmend sowohl von der Projektidee als auch von der jeweiligen Gesamtkonstellation abhängt. So kann z.B. die Motivation der Mitarbeiter für die eine Idee mit Be-geisterung und für das andere Vorhaben mit Ablehnung einzuschätzen sein.</a:t>
            </a:r>
          </a:p>
          <a:p>
            <a:endParaRPr lang="de-AT" sz="2150" dirty="0"/>
          </a:p>
        </p:txBody>
      </p:sp>
      <p:sp>
        <p:nvSpPr>
          <p:cNvPr id="2" name="Titel 1"/>
          <p:cNvSpPr>
            <a:spLocks noGrp="1"/>
          </p:cNvSpPr>
          <p:nvPr>
            <p:ph type="title"/>
          </p:nvPr>
        </p:nvSpPr>
        <p:spPr/>
        <p:txBody>
          <a:bodyPr/>
          <a:lstStyle/>
          <a:p>
            <a:r>
              <a:rPr lang="de-AT" dirty="0"/>
              <a:t>Semi-quantitativ – Kraftfeldanalyse</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21</a:t>
            </a:fld>
            <a:endParaRPr lang="de-AT" dirty="0"/>
          </a:p>
        </p:txBody>
      </p:sp>
    </p:spTree>
    <p:extLst>
      <p:ext uri="{BB962C8B-B14F-4D97-AF65-F5344CB8AC3E}">
        <p14:creationId xmlns:p14="http://schemas.microsoft.com/office/powerpoint/2010/main" val="8548833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C787A67-5167-4814-8B97-AC082B14A0A5}"/>
              </a:ext>
              <a:ext uri="{C183D7F6-B498-43B3-948B-1728B52AA6E4}">
                <adec:decorative xmlns:adec="http://schemas.microsoft.com/office/drawing/2017/decorative" val="1"/>
              </a:ext>
            </a:extLst>
          </p:cNvPr>
          <p:cNvPicPr/>
          <p:nvPr/>
        </p:nvPicPr>
        <p:blipFill rotWithShape="1">
          <a:blip r:embed="rId3"/>
          <a:srcRect l="933" t="3083" r="1486" b="2013"/>
          <a:stretch/>
        </p:blipFill>
        <p:spPr bwMode="auto">
          <a:xfrm>
            <a:off x="1584400" y="1345156"/>
            <a:ext cx="6768752" cy="5475022"/>
          </a:xfrm>
          <a:prstGeom prst="rect">
            <a:avLst/>
          </a:prstGeom>
          <a:noFill/>
          <a:ln>
            <a:noFill/>
          </a:ln>
          <a:extLst>
            <a:ext uri="{53640926-AAD7-44D8-BBD7-CCE9431645EC}">
              <a14:shadowObscured xmlns:a14="http://schemas.microsoft.com/office/drawing/2010/main"/>
            </a:ext>
          </a:extLst>
        </p:spPr>
      </p:pic>
      <p:sp>
        <p:nvSpPr>
          <p:cNvPr id="2" name="Titel 1"/>
          <p:cNvSpPr>
            <a:spLocks noGrp="1"/>
          </p:cNvSpPr>
          <p:nvPr>
            <p:ph type="title"/>
          </p:nvPr>
        </p:nvSpPr>
        <p:spPr/>
        <p:txBody>
          <a:bodyPr/>
          <a:lstStyle/>
          <a:p>
            <a:r>
              <a:rPr lang="de-AT" dirty="0"/>
              <a:t>Semi-quantitativ – Kraftfeldanalyse</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22</a:t>
            </a:fld>
            <a:endParaRPr lang="de-AT" dirty="0"/>
          </a:p>
        </p:txBody>
      </p:sp>
    </p:spTree>
    <p:extLst>
      <p:ext uri="{BB962C8B-B14F-4D97-AF65-F5344CB8AC3E}">
        <p14:creationId xmlns:p14="http://schemas.microsoft.com/office/powerpoint/2010/main" val="186553516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669" y="1404045"/>
            <a:ext cx="6531459" cy="5332324"/>
          </a:xfrm>
          <a:prstGeom prst="rect">
            <a:avLst/>
          </a:prstGeom>
        </p:spPr>
      </p:pic>
      <p:sp>
        <p:nvSpPr>
          <p:cNvPr id="2" name="Titel 1"/>
          <p:cNvSpPr>
            <a:spLocks noGrp="1"/>
          </p:cNvSpPr>
          <p:nvPr>
            <p:ph type="title"/>
          </p:nvPr>
        </p:nvSpPr>
        <p:spPr/>
        <p:txBody>
          <a:bodyPr/>
          <a:lstStyle/>
          <a:p>
            <a:pPr>
              <a:lnSpc>
                <a:spcPts val="2800"/>
              </a:lnSpc>
            </a:pPr>
            <a:r>
              <a:rPr lang="de-AT" sz="2800" dirty="0"/>
              <a:t>Für die Projektarbeit </a:t>
            </a:r>
            <a:br>
              <a:rPr lang="de-AT" sz="2800" dirty="0"/>
            </a:br>
            <a:r>
              <a:rPr lang="de-AT" sz="2800" dirty="0"/>
              <a:t>relevante Anspruchsgruppen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23</a:t>
            </a:fld>
            <a:endParaRPr lang="de-AT" dirty="0"/>
          </a:p>
        </p:txBody>
      </p:sp>
    </p:spTree>
    <p:extLst>
      <p:ext uri="{BB962C8B-B14F-4D97-AF65-F5344CB8AC3E}">
        <p14:creationId xmlns:p14="http://schemas.microsoft.com/office/powerpoint/2010/main" val="1609559713"/>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622" y="4068341"/>
            <a:ext cx="2696314" cy="1952154"/>
          </a:xfrm>
          <a:prstGeom prst="rect">
            <a:avLst/>
          </a:prstGeom>
        </p:spPr>
      </p:pic>
      <p:sp>
        <p:nvSpPr>
          <p:cNvPr id="6" name="Text Box 5"/>
          <p:cNvSpPr txBox="1">
            <a:spLocks noChangeArrowheads="1"/>
          </p:cNvSpPr>
          <p:nvPr/>
        </p:nvSpPr>
        <p:spPr bwMode="auto">
          <a:xfrm>
            <a:off x="6408936" y="3582283"/>
            <a:ext cx="319405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Politik (lokal, staatlich, national, international)</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Berufsverbände, Industriehandelsgruppen</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Medien</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NGOs</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öffentliche, soziale, politische, religiöse Interessengruppen</a:t>
            </a:r>
          </a:p>
        </p:txBody>
      </p:sp>
      <p:sp>
        <p:nvSpPr>
          <p:cNvPr id="5" name="Text Box 4"/>
          <p:cNvSpPr txBox="1">
            <a:spLocks noChangeArrowheads="1"/>
          </p:cNvSpPr>
          <p:nvPr/>
        </p:nvSpPr>
        <p:spPr bwMode="auto">
          <a:xfrm>
            <a:off x="944909" y="3582283"/>
            <a:ext cx="40958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Inhaber und Aktionäre, Investoren</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Banken und Gläubiger</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Partner und Lieferanten</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Käufer, Kunden und </a:t>
            </a:r>
            <a:br>
              <a:rPr lang="de-DE" altLang="en-US" sz="2000" i="0" dirty="0">
                <a:latin typeface="Arial Narrow" charset="0"/>
              </a:rPr>
            </a:br>
            <a:r>
              <a:rPr lang="de-DE" altLang="en-US" sz="2000" i="0" dirty="0">
                <a:latin typeface="Arial Narrow" charset="0"/>
              </a:rPr>
              <a:t>Interessenten</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Konkurrenten</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Management</a:t>
            </a:r>
          </a:p>
          <a:p>
            <a:pPr marL="342900" indent="-342900" eaLnBrk="1" hangingPunct="1">
              <a:lnSpc>
                <a:spcPct val="90000"/>
              </a:lnSpc>
              <a:spcBef>
                <a:spcPct val="30000"/>
              </a:spcBef>
              <a:buClr>
                <a:srgbClr val="31859C"/>
              </a:buClr>
              <a:buFont typeface="Wingdings" panose="05000000000000000000" pitchFamily="2" charset="2"/>
              <a:buChar char="§"/>
            </a:pPr>
            <a:r>
              <a:rPr lang="de-DE" altLang="en-US" sz="2000" i="0" dirty="0">
                <a:latin typeface="Arial Narrow" charset="0"/>
              </a:rPr>
              <a:t>Angestellte, Belegschaftsvertretungen und Arbeitnehmerverbände</a:t>
            </a:r>
          </a:p>
        </p:txBody>
      </p:sp>
      <p:sp>
        <p:nvSpPr>
          <p:cNvPr id="8" name="Text Box 15"/>
          <p:cNvSpPr txBox="1">
            <a:spLocks noChangeArrowheads="1"/>
          </p:cNvSpPr>
          <p:nvPr/>
        </p:nvSpPr>
        <p:spPr bwMode="auto">
          <a:xfrm>
            <a:off x="1083967" y="1476053"/>
            <a:ext cx="7773241" cy="1944216"/>
          </a:xfrm>
          <a:prstGeom prst="rect">
            <a:avLst/>
          </a:prstGeom>
          <a:solidFill>
            <a:srgbClr val="DAEEF3"/>
          </a:solidFill>
          <a:ln>
            <a:solidFill>
              <a:srgbClr val="31859C"/>
            </a:solidFill>
          </a:ln>
        </p:spPr>
        <p:txBody>
          <a:bodyPr wrap="square" lIns="144000" tIns="144000" rIns="108000" bIns="10800">
            <a:no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ts val="600"/>
              </a:spcBef>
              <a:buClr>
                <a:srgbClr val="594C35"/>
              </a:buClr>
              <a:defRPr/>
            </a:pPr>
            <a:r>
              <a:rPr lang="de-AT" altLang="en-US" sz="2150" b="1" dirty="0">
                <a:solidFill>
                  <a:srgbClr val="31859C"/>
                </a:solidFill>
                <a:effectLst>
                  <a:outerShdw blurRad="38100" dist="38100" dir="2700000" algn="tl">
                    <a:srgbClr val="000000">
                      <a:alpha val="43137"/>
                    </a:srgbClr>
                  </a:outerShdw>
                </a:effectLst>
                <a:latin typeface="Corbel" panose="020B0503020204020204" pitchFamily="34" charset="0"/>
              </a:rPr>
              <a:t>Definition gemäß ICB </a:t>
            </a:r>
            <a:r>
              <a:rPr lang="de-AT" altLang="en-US" sz="1700" dirty="0">
                <a:latin typeface="Arial Narrow" charset="0"/>
              </a:rPr>
              <a:t>(Projektmanagement-Standard IPMA Competence Baseline)</a:t>
            </a:r>
          </a:p>
          <a:p>
            <a:pPr>
              <a:spcBef>
                <a:spcPts val="600"/>
              </a:spcBef>
              <a:buClr>
                <a:srgbClr val="594C35"/>
              </a:buClr>
              <a:defRPr/>
            </a:pPr>
            <a:r>
              <a:rPr lang="de-AT" altLang="en-US" sz="2000" dirty="0">
                <a:latin typeface="Arial Narrow" charset="0"/>
              </a:rPr>
              <a:t>„Stakeholder sind Personen oder Personengruppen, die am Projekt </a:t>
            </a:r>
            <a:r>
              <a:rPr lang="de-AT" altLang="en-US" sz="2150" b="1" dirty="0">
                <a:solidFill>
                  <a:srgbClr val="31859C"/>
                </a:solidFill>
                <a:effectLst>
                  <a:outerShdw blurRad="38100" dist="38100" dir="2700000" algn="tl">
                    <a:srgbClr val="000000">
                      <a:alpha val="43137"/>
                    </a:srgbClr>
                  </a:outerShdw>
                </a:effectLst>
                <a:latin typeface="Corbel" panose="020B0503020204020204" pitchFamily="34" charset="0"/>
              </a:rPr>
              <a:t>beteiligt</a:t>
            </a:r>
            <a:r>
              <a:rPr lang="de-AT" altLang="en-US" sz="2000" dirty="0">
                <a:latin typeface="Arial Narrow" charset="0"/>
              </a:rPr>
              <a:t>, am Projektablauf </a:t>
            </a:r>
            <a:r>
              <a:rPr lang="de-AT" altLang="en-US" sz="2150" b="1" dirty="0">
                <a:solidFill>
                  <a:srgbClr val="31859C"/>
                </a:solidFill>
                <a:effectLst>
                  <a:outerShdw blurRad="38100" dist="38100" dir="2700000" algn="tl">
                    <a:srgbClr val="000000">
                      <a:alpha val="43137"/>
                    </a:srgbClr>
                  </a:outerShdw>
                </a:effectLst>
                <a:latin typeface="Corbel" panose="020B0503020204020204" pitchFamily="34" charset="0"/>
              </a:rPr>
              <a:t>interessiert</a:t>
            </a:r>
            <a:r>
              <a:rPr lang="de-AT" altLang="en-US" sz="2000" dirty="0">
                <a:solidFill>
                  <a:srgbClr val="31859C"/>
                </a:solidFill>
                <a:latin typeface="Arial Narrow" charset="0"/>
              </a:rPr>
              <a:t> </a:t>
            </a:r>
            <a:r>
              <a:rPr lang="de-AT" altLang="en-US" sz="2000" dirty="0">
                <a:latin typeface="Arial Narrow" charset="0"/>
              </a:rPr>
              <a:t>oder von den Auswirkungen des Projekts </a:t>
            </a:r>
            <a:r>
              <a:rPr lang="de-AT" altLang="en-US" sz="2150" b="1" dirty="0">
                <a:solidFill>
                  <a:srgbClr val="31859C"/>
                </a:solidFill>
                <a:effectLst>
                  <a:outerShdw blurRad="38100" dist="38100" dir="2700000" algn="tl">
                    <a:srgbClr val="000000">
                      <a:alpha val="43137"/>
                    </a:srgbClr>
                  </a:outerShdw>
                </a:effectLst>
                <a:latin typeface="Corbel" panose="020B0503020204020204" pitchFamily="34" charset="0"/>
              </a:rPr>
              <a:t>betroffen</a:t>
            </a:r>
            <a:r>
              <a:rPr lang="de-AT" altLang="en-US" sz="2000" dirty="0">
                <a:solidFill>
                  <a:srgbClr val="31859C"/>
                </a:solidFill>
                <a:latin typeface="Arial Narrow" charset="0"/>
              </a:rPr>
              <a:t> </a:t>
            </a:r>
            <a:r>
              <a:rPr lang="de-AT" altLang="en-US" sz="2000" dirty="0">
                <a:latin typeface="Arial Narrow" charset="0"/>
              </a:rPr>
              <a:t>sind. Sie haben ein begründetes Interesse am Projekterfolg und </a:t>
            </a:r>
            <a:br>
              <a:rPr lang="de-AT" altLang="en-US" sz="2000" dirty="0">
                <a:latin typeface="Arial Narrow" charset="0"/>
              </a:rPr>
            </a:br>
            <a:r>
              <a:rPr lang="de-AT" altLang="en-US" sz="2000" dirty="0">
                <a:latin typeface="Arial Narrow" charset="0"/>
              </a:rPr>
              <a:t>am Nutzen für das Projektumfeld“.</a:t>
            </a:r>
          </a:p>
          <a:p>
            <a:pPr marL="342900" indent="-342900">
              <a:spcBef>
                <a:spcPts val="1200"/>
              </a:spcBef>
              <a:buClr>
                <a:srgbClr val="2D4E75"/>
              </a:buClr>
              <a:buFont typeface="Wingdings" panose="05000000000000000000" pitchFamily="2" charset="2"/>
              <a:buChar char="§"/>
              <a:defRPr/>
            </a:pPr>
            <a:endParaRPr lang="de-AT" altLang="en-US" sz="2000" dirty="0">
              <a:latin typeface="Arial Narrow" charset="0"/>
            </a:endParaRPr>
          </a:p>
        </p:txBody>
      </p:sp>
      <p:sp>
        <p:nvSpPr>
          <p:cNvPr id="2" name="Titel 1"/>
          <p:cNvSpPr>
            <a:spLocks noGrp="1"/>
          </p:cNvSpPr>
          <p:nvPr>
            <p:ph type="title"/>
          </p:nvPr>
        </p:nvSpPr>
        <p:spPr/>
        <p:txBody>
          <a:bodyPr/>
          <a:lstStyle/>
          <a:p>
            <a:r>
              <a:rPr lang="de-AT" dirty="0"/>
              <a:t>Stakeholder</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24</a:t>
            </a:fld>
            <a:endParaRPr lang="en-US" dirty="0"/>
          </a:p>
        </p:txBody>
      </p:sp>
    </p:spTree>
    <p:extLst>
      <p:ext uri="{BB962C8B-B14F-4D97-AF65-F5344CB8AC3E}">
        <p14:creationId xmlns:p14="http://schemas.microsoft.com/office/powerpoint/2010/main" val="3775904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548061"/>
            <a:ext cx="8353152" cy="4370834"/>
          </a:xfrm>
        </p:spPr>
        <p:txBody>
          <a:bodyPr/>
          <a:lstStyle/>
          <a:p>
            <a:pPr eaLnBrk="1" hangingPunct="1">
              <a:lnSpc>
                <a:spcPct val="105000"/>
              </a:lnSpc>
            </a:pPr>
            <a:r>
              <a:rPr lang="de-DE" altLang="en-US" sz="2100" dirty="0"/>
              <a:t>Identifizieren der Stakeholder</a:t>
            </a:r>
          </a:p>
          <a:p>
            <a:pPr eaLnBrk="1" hangingPunct="1">
              <a:lnSpc>
                <a:spcPct val="105000"/>
              </a:lnSpc>
            </a:pPr>
            <a:r>
              <a:rPr lang="de-DE" altLang="en-US" sz="2100" dirty="0"/>
              <a:t>Verstehen der </a:t>
            </a:r>
            <a:r>
              <a:rPr lang="de-DE" altLang="en-US" sz="2350" b="1" dirty="0">
                <a:solidFill>
                  <a:srgbClr val="31859C"/>
                </a:solidFill>
              </a:rPr>
              <a:t>Bedürfnisse und Interessen</a:t>
            </a:r>
          </a:p>
          <a:p>
            <a:pPr eaLnBrk="1" hangingPunct="1">
              <a:lnSpc>
                <a:spcPct val="105000"/>
              </a:lnSpc>
            </a:pPr>
            <a:r>
              <a:rPr lang="de-DE" altLang="en-US" sz="2100" dirty="0"/>
              <a:t>Integrieren der individuellen Bedürfnisse in Strategien und Aktivitäten</a:t>
            </a:r>
          </a:p>
          <a:p>
            <a:pPr eaLnBrk="1" hangingPunct="1">
              <a:lnSpc>
                <a:spcPct val="105000"/>
              </a:lnSpc>
            </a:pPr>
            <a:r>
              <a:rPr lang="de-DE" altLang="en-US" sz="2100" dirty="0"/>
              <a:t>Stakeholder können ein Projekt zum Erfolg führen oder </a:t>
            </a:r>
            <a:br>
              <a:rPr lang="de-DE" altLang="en-US" sz="2100" dirty="0"/>
            </a:br>
            <a:r>
              <a:rPr lang="de-DE" altLang="en-US" sz="2100" dirty="0"/>
              <a:t>auch zum Scheitern bringen</a:t>
            </a:r>
          </a:p>
          <a:p>
            <a:pPr eaLnBrk="1" hangingPunct="1">
              <a:lnSpc>
                <a:spcPct val="105000"/>
              </a:lnSpc>
            </a:pPr>
            <a:r>
              <a:rPr lang="de-DE" altLang="en-US" sz="2100" dirty="0"/>
              <a:t>denn</a:t>
            </a:r>
            <a:r>
              <a:rPr lang="de-DE" altLang="en-US" sz="2100" b="1" dirty="0">
                <a:solidFill>
                  <a:srgbClr val="594C35"/>
                </a:solidFill>
              </a:rPr>
              <a:t> </a:t>
            </a:r>
            <a:r>
              <a:rPr lang="de-DE" altLang="en-US" sz="2350" b="1" dirty="0">
                <a:solidFill>
                  <a:srgbClr val="31859C"/>
                </a:solidFill>
              </a:rPr>
              <a:t>Stakeholder</a:t>
            </a:r>
            <a:r>
              <a:rPr lang="de-DE" altLang="en-US" sz="2100" b="1" dirty="0">
                <a:solidFill>
                  <a:srgbClr val="31859C"/>
                </a:solidFill>
              </a:rPr>
              <a:t> </a:t>
            </a:r>
            <a:r>
              <a:rPr lang="de-DE" altLang="en-US" sz="2350" b="1" dirty="0">
                <a:solidFill>
                  <a:srgbClr val="31859C"/>
                </a:solidFill>
              </a:rPr>
              <a:t>können</a:t>
            </a:r>
            <a:r>
              <a:rPr lang="de-DE" altLang="en-US" sz="2100" dirty="0"/>
              <a:t>:</a:t>
            </a:r>
          </a:p>
          <a:p>
            <a:pPr lvl="1">
              <a:lnSpc>
                <a:spcPct val="105000"/>
              </a:lnSpc>
              <a:spcBef>
                <a:spcPts val="600"/>
              </a:spcBef>
              <a:buFont typeface="Arial Narrow" panose="020B0606020202030204" pitchFamily="34" charset="0"/>
              <a:buChar char="−"/>
            </a:pPr>
            <a:r>
              <a:rPr lang="de-DE" altLang="en-US" sz="1900" dirty="0">
                <a:latin typeface="Arial Narrow" charset="0"/>
              </a:rPr>
              <a:t>unterschiedliche </a:t>
            </a:r>
            <a:r>
              <a:rPr lang="de-DE" altLang="en-US" sz="2200" b="1" dirty="0">
                <a:solidFill>
                  <a:srgbClr val="31859C"/>
                </a:solidFill>
                <a:ea typeface="+mn-ea"/>
                <a:cs typeface="+mn-cs"/>
              </a:rPr>
              <a:t>Vorkenntnisse</a:t>
            </a:r>
            <a:r>
              <a:rPr lang="de-DE" altLang="en-US" sz="1900" dirty="0">
                <a:solidFill>
                  <a:srgbClr val="31859C"/>
                </a:solidFill>
                <a:latin typeface="Arial Narrow" charset="0"/>
              </a:rPr>
              <a:t> </a:t>
            </a:r>
            <a:r>
              <a:rPr lang="de-DE" altLang="en-US" sz="1900" dirty="0">
                <a:latin typeface="Arial Narrow" charset="0"/>
              </a:rPr>
              <a:t>besitzen,</a:t>
            </a:r>
          </a:p>
          <a:p>
            <a:pPr lvl="1">
              <a:lnSpc>
                <a:spcPct val="105000"/>
              </a:lnSpc>
              <a:spcBef>
                <a:spcPts val="600"/>
              </a:spcBef>
              <a:buFont typeface="Arial Narrow" panose="020B0606020202030204" pitchFamily="34" charset="0"/>
              <a:buChar char="−"/>
            </a:pPr>
            <a:r>
              <a:rPr lang="de-DE" altLang="en-US" sz="1900" dirty="0">
                <a:latin typeface="Arial Narrow" charset="0"/>
              </a:rPr>
              <a:t>unterschiedliche </a:t>
            </a:r>
            <a:r>
              <a:rPr lang="de-DE" altLang="en-US" sz="2200" b="1" dirty="0">
                <a:solidFill>
                  <a:srgbClr val="31859C"/>
                </a:solidFill>
                <a:ea typeface="+mn-ea"/>
                <a:cs typeface="+mn-cs"/>
              </a:rPr>
              <a:t>Fachsprachen</a:t>
            </a:r>
            <a:r>
              <a:rPr lang="de-DE" altLang="en-US" sz="1900" dirty="0">
                <a:latin typeface="Arial Narrow" charset="0"/>
              </a:rPr>
              <a:t> sprechen,</a:t>
            </a:r>
          </a:p>
          <a:p>
            <a:pPr lvl="1">
              <a:lnSpc>
                <a:spcPct val="105000"/>
              </a:lnSpc>
              <a:spcBef>
                <a:spcPts val="600"/>
              </a:spcBef>
              <a:buFont typeface="Arial Narrow" panose="020B0606020202030204" pitchFamily="34" charset="0"/>
              <a:buChar char="−"/>
            </a:pPr>
            <a:r>
              <a:rPr lang="de-DE" altLang="en-US" sz="1900" dirty="0">
                <a:latin typeface="Arial Narrow" charset="0"/>
              </a:rPr>
              <a:t>von ihrer betrieblichen Stellung her </a:t>
            </a:r>
            <a:r>
              <a:rPr lang="de-DE" altLang="en-US" sz="2200" b="1" dirty="0">
                <a:solidFill>
                  <a:srgbClr val="31859C"/>
                </a:solidFill>
                <a:ea typeface="+mn-ea"/>
                <a:cs typeface="+mn-cs"/>
              </a:rPr>
              <a:t>unterschiedliche</a:t>
            </a:r>
            <a:r>
              <a:rPr lang="de-DE" altLang="en-US" sz="2300" dirty="0">
                <a:solidFill>
                  <a:srgbClr val="594C35"/>
                </a:solidFill>
                <a:ea typeface="+mn-ea"/>
                <a:cs typeface="+mn-cs"/>
              </a:rPr>
              <a:t> </a:t>
            </a:r>
            <a:r>
              <a:rPr lang="de-DE" altLang="en-US" sz="2200" b="1" dirty="0">
                <a:solidFill>
                  <a:srgbClr val="31859C"/>
                </a:solidFill>
                <a:ea typeface="+mn-ea"/>
                <a:cs typeface="+mn-cs"/>
              </a:rPr>
              <a:t>Positionen</a:t>
            </a:r>
            <a:r>
              <a:rPr lang="de-DE" altLang="en-US" sz="2300" dirty="0">
                <a:solidFill>
                  <a:srgbClr val="594C35"/>
                </a:solidFill>
                <a:ea typeface="+mn-ea"/>
                <a:cs typeface="+mn-cs"/>
              </a:rPr>
              <a:t> </a:t>
            </a:r>
            <a:r>
              <a:rPr lang="de-DE" altLang="en-US" sz="1900" dirty="0">
                <a:latin typeface="Arial Narrow" charset="0"/>
              </a:rPr>
              <a:t>einnehmen,</a:t>
            </a:r>
          </a:p>
          <a:p>
            <a:pPr lvl="1">
              <a:lnSpc>
                <a:spcPct val="105000"/>
              </a:lnSpc>
              <a:spcBef>
                <a:spcPts val="600"/>
              </a:spcBef>
              <a:buFont typeface="Arial Narrow" panose="020B0606020202030204" pitchFamily="34" charset="0"/>
              <a:buChar char="−"/>
            </a:pPr>
            <a:r>
              <a:rPr lang="de-DE" altLang="en-US" sz="1900" dirty="0">
                <a:latin typeface="Arial Narrow" charset="0"/>
              </a:rPr>
              <a:t>unterschiedliche </a:t>
            </a:r>
            <a:r>
              <a:rPr lang="de-DE" altLang="en-US" sz="2200" b="1" dirty="0">
                <a:solidFill>
                  <a:srgbClr val="31859C"/>
                </a:solidFill>
                <a:ea typeface="+mn-ea"/>
                <a:cs typeface="+mn-cs"/>
              </a:rPr>
              <a:t>Prioritäten</a:t>
            </a:r>
            <a:r>
              <a:rPr lang="de-DE" altLang="en-US" sz="1900" dirty="0">
                <a:latin typeface="Arial Narrow" charset="0"/>
              </a:rPr>
              <a:t> setzen,</a:t>
            </a:r>
          </a:p>
          <a:p>
            <a:pPr lvl="1">
              <a:lnSpc>
                <a:spcPct val="105000"/>
              </a:lnSpc>
              <a:spcBef>
                <a:spcPts val="600"/>
              </a:spcBef>
              <a:buFont typeface="Arial Narrow" panose="020B0606020202030204" pitchFamily="34" charset="0"/>
              <a:buChar char="−"/>
            </a:pPr>
            <a:r>
              <a:rPr lang="de-DE" altLang="en-US" sz="1900" dirty="0">
                <a:latin typeface="Arial Narrow" charset="0"/>
              </a:rPr>
              <a:t>unterschiedliche </a:t>
            </a:r>
            <a:r>
              <a:rPr lang="de-DE" altLang="en-US" sz="2200" b="1" dirty="0">
                <a:solidFill>
                  <a:srgbClr val="31859C"/>
                </a:solidFill>
                <a:ea typeface="+mn-ea"/>
                <a:cs typeface="+mn-cs"/>
              </a:rPr>
              <a:t>Interessen</a:t>
            </a:r>
            <a:r>
              <a:rPr lang="de-DE" altLang="en-US" sz="1900" dirty="0">
                <a:latin typeface="Arial Narrow" charset="0"/>
              </a:rPr>
              <a:t> verfolgen.</a:t>
            </a:r>
            <a:endParaRPr lang="de-DE" altLang="en-US" sz="1900" b="1" dirty="0">
              <a:latin typeface="Arial Narrow" charset="0"/>
            </a:endParaRPr>
          </a:p>
          <a:p>
            <a:pPr>
              <a:lnSpc>
                <a:spcPct val="105000"/>
              </a:lnSpc>
            </a:pPr>
            <a:endParaRPr lang="en-US" sz="2200" dirty="0"/>
          </a:p>
        </p:txBody>
      </p:sp>
      <p:sp>
        <p:nvSpPr>
          <p:cNvPr id="2" name="Titel 1"/>
          <p:cNvSpPr>
            <a:spLocks noGrp="1"/>
          </p:cNvSpPr>
          <p:nvPr>
            <p:ph type="title"/>
          </p:nvPr>
        </p:nvSpPr>
        <p:spPr/>
        <p:txBody>
          <a:bodyPr/>
          <a:lstStyle/>
          <a:p>
            <a:r>
              <a:rPr lang="de-AT" dirty="0"/>
              <a:t>Stakeholderanalyse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25318645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1" name="Picture 9">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368" y="1548060"/>
            <a:ext cx="9721080" cy="5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ts val="2800"/>
              </a:lnSpc>
            </a:pPr>
            <a:r>
              <a:rPr lang="de-AT" sz="2800" dirty="0"/>
              <a:t>Ausschnitt aus einer </a:t>
            </a:r>
            <a:br>
              <a:rPr lang="de-AT" sz="2800" dirty="0"/>
            </a:br>
            <a:r>
              <a:rPr lang="de-AT" sz="2800" dirty="0"/>
              <a:t>Stakeholder-Einflussmatrix</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26</a:t>
            </a:fld>
            <a:endParaRPr lang="de-AT" dirty="0"/>
          </a:p>
        </p:txBody>
      </p:sp>
    </p:spTree>
    <p:extLst>
      <p:ext uri="{BB962C8B-B14F-4D97-AF65-F5344CB8AC3E}">
        <p14:creationId xmlns:p14="http://schemas.microsoft.com/office/powerpoint/2010/main" val="1662319848"/>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E20AC4B-BAEA-436F-A056-BB60FB8CD5A8}"/>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a:ext>
            </a:extLst>
          </a:blip>
          <a:stretch>
            <a:fillRect/>
          </a:stretch>
        </p:blipFill>
        <p:spPr bwMode="auto">
          <a:xfrm>
            <a:off x="864321" y="1980589"/>
            <a:ext cx="8181688" cy="4129699"/>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15E02D49-EC51-4547-8289-48D9259A6607}"/>
              </a:ext>
            </a:extLst>
          </p:cNvPr>
          <p:cNvSpPr>
            <a:spLocks noGrp="1"/>
          </p:cNvSpPr>
          <p:nvPr>
            <p:ph type="title"/>
          </p:nvPr>
        </p:nvSpPr>
        <p:spPr/>
        <p:txBody>
          <a:bodyPr/>
          <a:lstStyle/>
          <a:p>
            <a:pPr>
              <a:lnSpc>
                <a:spcPts val="2800"/>
              </a:lnSpc>
            </a:pPr>
            <a:r>
              <a:rPr lang="de-DE" sz="2800" dirty="0"/>
              <a:t>Typenspezifische Strategien im Umgang mit Stakeholdern</a:t>
            </a:r>
            <a:endParaRPr lang="de-AT" sz="2800" dirty="0"/>
          </a:p>
        </p:txBody>
      </p:sp>
      <p:sp>
        <p:nvSpPr>
          <p:cNvPr id="4" name="Foliennummernplatzhalter 3">
            <a:extLst>
              <a:ext uri="{FF2B5EF4-FFF2-40B4-BE49-F238E27FC236}">
                <a16:creationId xmlns:a16="http://schemas.microsoft.com/office/drawing/2014/main" id="{7151DECA-F933-4928-98DE-33E3E15B601B}"/>
              </a:ext>
            </a:extLst>
          </p:cNvPr>
          <p:cNvSpPr>
            <a:spLocks noGrp="1"/>
          </p:cNvSpPr>
          <p:nvPr>
            <p:ph type="sldNum" sz="quarter" idx="11"/>
          </p:nvPr>
        </p:nvSpPr>
        <p:spPr/>
        <p:txBody>
          <a:bodyPr/>
          <a:lstStyle/>
          <a:p>
            <a:fld id="{1B0257E5-75A0-4F46-BAAD-A8D9FF434F26}" type="slidenum">
              <a:rPr lang="de-AT" noProof="0" smtClean="0"/>
              <a:pPr/>
              <a:t>27</a:t>
            </a:fld>
            <a:endParaRPr lang="de-AT" noProof="0" dirty="0"/>
          </a:p>
        </p:txBody>
      </p:sp>
    </p:spTree>
    <p:extLst>
      <p:ext uri="{BB962C8B-B14F-4D97-AF65-F5344CB8AC3E}">
        <p14:creationId xmlns:p14="http://schemas.microsoft.com/office/powerpoint/2010/main" val="694798465"/>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Gerade Verbindung mit Pfeil 20">
            <a:extLst>
              <a:ext uri="{C183D7F6-B498-43B3-948B-1728B52AA6E4}">
                <adec:decorative xmlns:adec="http://schemas.microsoft.com/office/drawing/2017/decorative" val="1"/>
              </a:ext>
            </a:extLst>
          </p:cNvPr>
          <p:cNvCxnSpPr/>
          <p:nvPr/>
        </p:nvCxnSpPr>
        <p:spPr>
          <a:xfrm>
            <a:off x="1152352" y="4043162"/>
            <a:ext cx="7920880" cy="0"/>
          </a:xfrm>
          <a:prstGeom prst="straightConnector1">
            <a:avLst/>
          </a:prstGeom>
          <a:ln w="63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C183D7F6-B498-43B3-948B-1728B52AA6E4}">
                <adec:decorative xmlns:adec="http://schemas.microsoft.com/office/drawing/2017/decorative" val="1"/>
              </a:ext>
            </a:extLst>
          </p:cNvPr>
          <p:cNvCxnSpPr/>
          <p:nvPr/>
        </p:nvCxnSpPr>
        <p:spPr>
          <a:xfrm>
            <a:off x="4699775" y="1735083"/>
            <a:ext cx="0" cy="4687747"/>
          </a:xfrm>
          <a:prstGeom prst="straightConnector1">
            <a:avLst/>
          </a:prstGeom>
          <a:ln w="63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Ellipse 22">
            <a:extLst>
              <a:ext uri="{C183D7F6-B498-43B3-948B-1728B52AA6E4}">
                <adec:decorative xmlns:adec="http://schemas.microsoft.com/office/drawing/2017/decorative" val="1"/>
              </a:ext>
            </a:extLst>
          </p:cNvPr>
          <p:cNvSpPr/>
          <p:nvPr/>
        </p:nvSpPr>
        <p:spPr>
          <a:xfrm>
            <a:off x="2721597" y="1742827"/>
            <a:ext cx="1590552"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Kunden</a:t>
            </a:r>
          </a:p>
        </p:txBody>
      </p:sp>
      <p:sp>
        <p:nvSpPr>
          <p:cNvPr id="24" name="Ellipse 23">
            <a:extLst>
              <a:ext uri="{C183D7F6-B498-43B3-948B-1728B52AA6E4}">
                <adec:decorative xmlns:adec="http://schemas.microsoft.com/office/drawing/2017/decorative" val="1"/>
              </a:ext>
            </a:extLst>
          </p:cNvPr>
          <p:cNvSpPr/>
          <p:nvPr/>
        </p:nvSpPr>
        <p:spPr>
          <a:xfrm>
            <a:off x="3964922" y="2140064"/>
            <a:ext cx="1590552"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de-AT" sz="2000" dirty="0">
              <a:solidFill>
                <a:schemeClr val="bg1"/>
              </a:solidFill>
              <a:latin typeface="Arial Narrow" pitchFamily="34" charset="0"/>
            </a:endParaRPr>
          </a:p>
        </p:txBody>
      </p:sp>
      <p:sp>
        <p:nvSpPr>
          <p:cNvPr id="25" name="Ellipse 24">
            <a:extLst>
              <a:ext uri="{C183D7F6-B498-43B3-948B-1728B52AA6E4}">
                <adec:decorative xmlns:adec="http://schemas.microsoft.com/office/drawing/2017/decorative" val="1"/>
              </a:ext>
            </a:extLst>
          </p:cNvPr>
          <p:cNvSpPr/>
          <p:nvPr/>
        </p:nvSpPr>
        <p:spPr>
          <a:xfrm>
            <a:off x="3954634" y="3480855"/>
            <a:ext cx="1590552"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IT-</a:t>
            </a:r>
            <a:br>
              <a:rPr lang="de-AT" sz="2000" dirty="0">
                <a:solidFill>
                  <a:schemeClr val="bg1"/>
                </a:solidFill>
                <a:latin typeface="Arial Narrow" pitchFamily="34" charset="0"/>
              </a:rPr>
            </a:br>
            <a:r>
              <a:rPr lang="de-AT" sz="2000" dirty="0">
                <a:solidFill>
                  <a:schemeClr val="bg1"/>
                </a:solidFill>
                <a:latin typeface="Arial Narrow" pitchFamily="34" charset="0"/>
              </a:rPr>
              <a:t>Abteilung</a:t>
            </a:r>
          </a:p>
        </p:txBody>
      </p:sp>
      <p:sp>
        <p:nvSpPr>
          <p:cNvPr id="26" name="Ellipse 25">
            <a:extLst>
              <a:ext uri="{C183D7F6-B498-43B3-948B-1728B52AA6E4}">
                <adec:decorative xmlns:adec="http://schemas.microsoft.com/office/drawing/2017/decorative" val="1"/>
              </a:ext>
            </a:extLst>
          </p:cNvPr>
          <p:cNvSpPr/>
          <p:nvPr/>
        </p:nvSpPr>
        <p:spPr>
          <a:xfrm>
            <a:off x="5147548" y="3123026"/>
            <a:ext cx="1590552"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Mit-</a:t>
            </a:r>
            <a:br>
              <a:rPr lang="de-AT" sz="2000" dirty="0">
                <a:solidFill>
                  <a:schemeClr val="bg1"/>
                </a:solidFill>
                <a:latin typeface="Arial Narrow" pitchFamily="34" charset="0"/>
              </a:rPr>
            </a:br>
            <a:r>
              <a:rPr lang="de-AT" sz="2000" dirty="0">
                <a:solidFill>
                  <a:schemeClr val="bg1"/>
                </a:solidFill>
                <a:latin typeface="Arial Narrow" pitchFamily="34" charset="0"/>
              </a:rPr>
              <a:t>arbeiter</a:t>
            </a:r>
          </a:p>
        </p:txBody>
      </p:sp>
      <p:sp>
        <p:nvSpPr>
          <p:cNvPr id="27" name="Ellipse 26">
            <a:extLst>
              <a:ext uri="{C183D7F6-B498-43B3-948B-1728B52AA6E4}">
                <adec:decorative xmlns:adec="http://schemas.microsoft.com/office/drawing/2017/decorative" val="1"/>
              </a:ext>
            </a:extLst>
          </p:cNvPr>
          <p:cNvSpPr/>
          <p:nvPr/>
        </p:nvSpPr>
        <p:spPr>
          <a:xfrm>
            <a:off x="4848595" y="4075958"/>
            <a:ext cx="1690686"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Personal-</a:t>
            </a:r>
            <a:br>
              <a:rPr lang="de-AT" sz="2000" dirty="0">
                <a:solidFill>
                  <a:schemeClr val="bg1"/>
                </a:solidFill>
                <a:latin typeface="Arial Narrow" pitchFamily="34" charset="0"/>
              </a:rPr>
            </a:br>
            <a:r>
              <a:rPr lang="de-AT" sz="2000" dirty="0">
                <a:solidFill>
                  <a:schemeClr val="bg1"/>
                </a:solidFill>
                <a:latin typeface="Arial Narrow" pitchFamily="34" charset="0"/>
              </a:rPr>
              <a:t>abteilung</a:t>
            </a:r>
          </a:p>
        </p:txBody>
      </p:sp>
      <p:sp>
        <p:nvSpPr>
          <p:cNvPr id="28" name="Ellipse 27">
            <a:extLst>
              <a:ext uri="{C183D7F6-B498-43B3-948B-1728B52AA6E4}">
                <adec:decorative xmlns:adec="http://schemas.microsoft.com/office/drawing/2017/decorative" val="1"/>
              </a:ext>
            </a:extLst>
          </p:cNvPr>
          <p:cNvSpPr/>
          <p:nvPr/>
        </p:nvSpPr>
        <p:spPr>
          <a:xfrm>
            <a:off x="5744005" y="4875823"/>
            <a:ext cx="1590552"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lnSpc>
                <a:spcPts val="1600"/>
              </a:lnSpc>
            </a:pPr>
            <a:r>
              <a:rPr lang="de-AT" sz="2000" dirty="0">
                <a:solidFill>
                  <a:schemeClr val="bg1"/>
                </a:solidFill>
                <a:latin typeface="Arial Narrow" pitchFamily="34" charset="0"/>
              </a:rPr>
              <a:t>Betriebs-</a:t>
            </a:r>
            <a:br>
              <a:rPr lang="de-AT" sz="2000" dirty="0">
                <a:solidFill>
                  <a:schemeClr val="bg1"/>
                </a:solidFill>
                <a:latin typeface="Arial Narrow" pitchFamily="34" charset="0"/>
              </a:rPr>
            </a:br>
            <a:r>
              <a:rPr lang="de-AT" sz="2000" dirty="0">
                <a:solidFill>
                  <a:schemeClr val="bg1"/>
                </a:solidFill>
                <a:latin typeface="Arial Narrow" pitchFamily="34" charset="0"/>
              </a:rPr>
              <a:t>rat</a:t>
            </a:r>
          </a:p>
        </p:txBody>
      </p:sp>
      <p:sp>
        <p:nvSpPr>
          <p:cNvPr id="29" name="Ellipse 28">
            <a:extLst>
              <a:ext uri="{C183D7F6-B498-43B3-948B-1728B52AA6E4}">
                <adec:decorative xmlns:adec="http://schemas.microsoft.com/office/drawing/2017/decorative" val="1"/>
              </a:ext>
            </a:extLst>
          </p:cNvPr>
          <p:cNvSpPr/>
          <p:nvPr/>
        </p:nvSpPr>
        <p:spPr>
          <a:xfrm>
            <a:off x="3213615" y="5020514"/>
            <a:ext cx="1685409"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Aktionäre</a:t>
            </a:r>
          </a:p>
        </p:txBody>
      </p:sp>
      <p:sp>
        <p:nvSpPr>
          <p:cNvPr id="30" name="Ellipse 29">
            <a:extLst>
              <a:ext uri="{C183D7F6-B498-43B3-948B-1728B52AA6E4}">
                <adec:decorative xmlns:adec="http://schemas.microsoft.com/office/drawing/2017/decorative" val="1"/>
              </a:ext>
            </a:extLst>
          </p:cNvPr>
          <p:cNvSpPr/>
          <p:nvPr/>
        </p:nvSpPr>
        <p:spPr>
          <a:xfrm>
            <a:off x="2092910" y="4298043"/>
            <a:ext cx="1590552" cy="854246"/>
          </a:xfrm>
          <a:prstGeom prst="ellipse">
            <a:avLst/>
          </a:prstGeom>
          <a:solidFill>
            <a:srgbClr val="31859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Banken</a:t>
            </a:r>
          </a:p>
        </p:txBody>
      </p:sp>
      <p:sp>
        <p:nvSpPr>
          <p:cNvPr id="34" name="Rechteck 33">
            <a:extLst>
              <a:ext uri="{C183D7F6-B498-43B3-948B-1728B52AA6E4}">
                <adec:decorative xmlns:adec="http://schemas.microsoft.com/office/drawing/2017/decorative" val="0"/>
              </a:ext>
            </a:extLst>
          </p:cNvPr>
          <p:cNvSpPr/>
          <p:nvPr/>
        </p:nvSpPr>
        <p:spPr>
          <a:xfrm>
            <a:off x="7069122" y="3441851"/>
            <a:ext cx="2004110" cy="700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2000" dirty="0">
                <a:solidFill>
                  <a:schemeClr val="tx1"/>
                </a:solidFill>
                <a:latin typeface="Arial Narrow" pitchFamily="34" charset="0"/>
              </a:rPr>
              <a:t>gegen das Projekt</a:t>
            </a:r>
          </a:p>
        </p:txBody>
      </p:sp>
      <p:sp>
        <p:nvSpPr>
          <p:cNvPr id="31" name="Rechteck 30">
            <a:extLst>
              <a:ext uri="{C183D7F6-B498-43B3-948B-1728B52AA6E4}">
                <adec:decorative xmlns:adec="http://schemas.microsoft.com/office/drawing/2017/decorative" val="0"/>
              </a:ext>
            </a:extLst>
          </p:cNvPr>
          <p:cNvSpPr/>
          <p:nvPr/>
        </p:nvSpPr>
        <p:spPr>
          <a:xfrm>
            <a:off x="1178844" y="3441851"/>
            <a:ext cx="1857075" cy="700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dirty="0">
                <a:solidFill>
                  <a:schemeClr val="tx1"/>
                </a:solidFill>
                <a:latin typeface="Arial Narrow" pitchFamily="34" charset="0"/>
              </a:rPr>
              <a:t>für das Projekt</a:t>
            </a:r>
          </a:p>
        </p:txBody>
      </p:sp>
      <p:sp>
        <p:nvSpPr>
          <p:cNvPr id="33" name="Rechteck 32">
            <a:extLst>
              <a:ext uri="{C183D7F6-B498-43B3-948B-1728B52AA6E4}">
                <adec:decorative xmlns:adec="http://schemas.microsoft.com/office/drawing/2017/decorative" val="0"/>
              </a:ext>
            </a:extLst>
          </p:cNvPr>
          <p:cNvSpPr/>
          <p:nvPr/>
        </p:nvSpPr>
        <p:spPr>
          <a:xfrm>
            <a:off x="3477166" y="6286330"/>
            <a:ext cx="2500119" cy="7343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de-AT" sz="2000" dirty="0">
                <a:solidFill>
                  <a:schemeClr val="tx1"/>
                </a:solidFill>
                <a:latin typeface="Arial Narrow" pitchFamily="34" charset="0"/>
              </a:rPr>
              <a:t>schwacher Einfluss</a:t>
            </a:r>
          </a:p>
        </p:txBody>
      </p:sp>
      <p:sp>
        <p:nvSpPr>
          <p:cNvPr id="32" name="Rechteck 31">
            <a:extLst>
              <a:ext uri="{C183D7F6-B498-43B3-948B-1728B52AA6E4}">
                <adec:decorative xmlns:adec="http://schemas.microsoft.com/office/drawing/2017/decorative" val="0"/>
              </a:ext>
            </a:extLst>
          </p:cNvPr>
          <p:cNvSpPr/>
          <p:nvPr/>
        </p:nvSpPr>
        <p:spPr>
          <a:xfrm>
            <a:off x="3752320" y="1254665"/>
            <a:ext cx="1857075" cy="4804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tx1"/>
                </a:solidFill>
                <a:latin typeface="Arial Narrow" pitchFamily="34" charset="0"/>
              </a:rPr>
              <a:t>starker Einfluss</a:t>
            </a:r>
          </a:p>
        </p:txBody>
      </p:sp>
      <p:sp>
        <p:nvSpPr>
          <p:cNvPr id="35" name="Ellipse 34">
            <a:extLst>
              <a:ext uri="{C183D7F6-B498-43B3-948B-1728B52AA6E4}">
                <adec:decorative xmlns:adec="http://schemas.microsoft.com/office/drawing/2017/decorative" val="1"/>
              </a:ext>
            </a:extLst>
          </p:cNvPr>
          <p:cNvSpPr/>
          <p:nvPr/>
        </p:nvSpPr>
        <p:spPr>
          <a:xfrm>
            <a:off x="3722740" y="2131298"/>
            <a:ext cx="1977901" cy="85424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ts val="1600"/>
              </a:lnSpc>
            </a:pPr>
            <a:r>
              <a:rPr lang="de-AT" sz="2000" dirty="0">
                <a:solidFill>
                  <a:schemeClr val="bg1"/>
                </a:solidFill>
                <a:latin typeface="Arial Narrow" pitchFamily="34" charset="0"/>
              </a:rPr>
              <a:t>Vorstand</a:t>
            </a:r>
          </a:p>
        </p:txBody>
      </p:sp>
      <p:sp>
        <p:nvSpPr>
          <p:cNvPr id="2" name="Titel 1"/>
          <p:cNvSpPr>
            <a:spLocks noGrp="1"/>
          </p:cNvSpPr>
          <p:nvPr>
            <p:ph type="title"/>
          </p:nvPr>
        </p:nvSpPr>
        <p:spPr/>
        <p:txBody>
          <a:bodyPr/>
          <a:lstStyle/>
          <a:p>
            <a:pPr>
              <a:lnSpc>
                <a:spcPts val="2800"/>
              </a:lnSpc>
            </a:pPr>
            <a:r>
              <a:rPr lang="de-AT" sz="2800" dirty="0"/>
              <a:t>Beispiel einer </a:t>
            </a:r>
            <a:br>
              <a:rPr lang="de-AT" sz="2800" dirty="0"/>
            </a:br>
            <a:r>
              <a:rPr lang="de-AT" sz="2800" dirty="0"/>
              <a:t>komplexen Kraftfeldanalyse </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de-AT" smtClean="0"/>
              <a:pPr/>
              <a:t>28</a:t>
            </a:fld>
            <a:endParaRPr lang="de-AT" dirty="0"/>
          </a:p>
        </p:txBody>
      </p:sp>
    </p:spTree>
    <p:extLst>
      <p:ext uri="{BB962C8B-B14F-4D97-AF65-F5344CB8AC3E}">
        <p14:creationId xmlns:p14="http://schemas.microsoft.com/office/powerpoint/2010/main" val="642516918"/>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C183D7F6-B498-43B3-948B-1728B52AA6E4}">
                <adec:decorative xmlns:adec="http://schemas.microsoft.com/office/drawing/2017/decorative" val="1"/>
              </a:ext>
            </a:extLst>
          </p:cNvPr>
          <p:cNvSpPr/>
          <p:nvPr/>
        </p:nvSpPr>
        <p:spPr bwMode="auto">
          <a:xfrm rot="10800000">
            <a:off x="2376482" y="1692075"/>
            <a:ext cx="6480726" cy="4536505"/>
          </a:xfrm>
          <a:prstGeom prst="rect">
            <a:avLst/>
          </a:prstGeom>
          <a:solidFill>
            <a:srgbClr val="31859C"/>
          </a:solidFill>
          <a:ln>
            <a:noFill/>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de-AT" sz="2300" b="1" i="0" u="none" strike="noStrike" cap="none" normalizeH="0" baseline="0" dirty="0">
              <a:ln>
                <a:noFill/>
              </a:ln>
              <a:solidFill>
                <a:schemeClr val="bg1"/>
              </a:solidFill>
              <a:effectLst/>
              <a:latin typeface="Corbel" panose="020B0503020204020204" pitchFamily="34" charset="0"/>
            </a:endParaRP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27993" y="1306400"/>
            <a:ext cx="796341" cy="91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11193" y="1788756"/>
            <a:ext cx="796341" cy="91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27993" y="2233134"/>
            <a:ext cx="796341" cy="91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haltsplatzhalter 2"/>
          <p:cNvSpPr txBox="1">
            <a:spLocks/>
          </p:cNvSpPr>
          <p:nvPr/>
        </p:nvSpPr>
        <p:spPr>
          <a:xfrm>
            <a:off x="2448497" y="1785741"/>
            <a:ext cx="6336703" cy="4370832"/>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spcBef>
                <a:spcPts val="2400"/>
              </a:spcBef>
              <a:buSzPct val="100000"/>
              <a:buNone/>
              <a:tabLst>
                <a:tab pos="541338" algn="l"/>
              </a:tabLst>
            </a:pPr>
            <a:r>
              <a:rPr lang="de-AT" altLang="en-US" sz="2300" kern="0" spc="20" dirty="0">
                <a:solidFill>
                  <a:schemeClr val="bg1"/>
                </a:solidFill>
                <a:ea typeface="ＭＳ Ｐゴシック" pitchFamily="34" charset="-128"/>
              </a:rPr>
              <a:t>Sammeln Sie in Ihrem Team mindestens 3 Ideen für </a:t>
            </a:r>
            <a:br>
              <a:rPr lang="de-AT" altLang="en-US" sz="2300" kern="0" spc="20" dirty="0">
                <a:solidFill>
                  <a:schemeClr val="bg1"/>
                </a:solidFill>
                <a:ea typeface="ＭＳ Ｐゴシック" pitchFamily="34" charset="-128"/>
              </a:rPr>
            </a:br>
            <a:r>
              <a:rPr lang="de-AT" altLang="en-US" sz="2300" kern="0" spc="20" dirty="0">
                <a:solidFill>
                  <a:schemeClr val="bg1"/>
                </a:solidFill>
                <a:ea typeface="ＭＳ Ｐゴシック" pitchFamily="34" charset="-128"/>
              </a:rPr>
              <a:t>Projekte, die Sie als Gruppe ausführen könnten und </a:t>
            </a:r>
            <a:br>
              <a:rPr lang="de-AT" altLang="en-US" sz="2300" kern="0" dirty="0">
                <a:solidFill>
                  <a:schemeClr val="bg1"/>
                </a:solidFill>
                <a:ea typeface="ＭＳ Ｐゴシック" pitchFamily="34" charset="-128"/>
              </a:rPr>
            </a:br>
            <a:r>
              <a:rPr lang="de-AT" altLang="en-US" sz="2300" kern="0" dirty="0">
                <a:solidFill>
                  <a:schemeClr val="bg1"/>
                </a:solidFill>
                <a:ea typeface="ＭＳ Ｐゴシック" pitchFamily="34" charset="-128"/>
              </a:rPr>
              <a:t>die  Ihrer Ausbildungsstätte dienlich wären. </a:t>
            </a:r>
          </a:p>
          <a:p>
            <a:pPr marL="0" indent="0">
              <a:spcBef>
                <a:spcPts val="1800"/>
              </a:spcBef>
              <a:buSzPct val="100000"/>
              <a:buNone/>
              <a:tabLst>
                <a:tab pos="541338" algn="l"/>
              </a:tabLst>
            </a:pPr>
            <a:r>
              <a:rPr lang="de-AT" altLang="en-US" sz="2300" kern="0" spc="-20" dirty="0">
                <a:solidFill>
                  <a:schemeClr val="bg1"/>
                </a:solidFill>
                <a:ea typeface="ＭＳ Ｐゴシック" pitchFamily="34" charset="-128"/>
              </a:rPr>
              <a:t>Wählen Sie dann eine der Ideen systematisch aus. </a:t>
            </a:r>
            <a:br>
              <a:rPr lang="de-AT" altLang="en-US" sz="2300" kern="0" spc="-20" dirty="0">
                <a:solidFill>
                  <a:schemeClr val="bg1"/>
                </a:solidFill>
                <a:ea typeface="ＭＳ Ｐゴシック" pitchFamily="34" charset="-128"/>
              </a:rPr>
            </a:br>
            <a:r>
              <a:rPr lang="de-AT" altLang="en-US" sz="2300" kern="0" spc="-10" dirty="0">
                <a:solidFill>
                  <a:schemeClr val="bg1"/>
                </a:solidFill>
                <a:ea typeface="ＭＳ Ｐゴシック" pitchFamily="34" charset="-128"/>
              </a:rPr>
              <a:t>Ihre Gruppenentscheidung soll begründet fallen und nach-vollziehbar dargestellt werden. Verzichten Sie auf kühne Annahmen. </a:t>
            </a:r>
          </a:p>
          <a:p>
            <a:pPr marL="0" indent="0">
              <a:spcBef>
                <a:spcPts val="1800"/>
              </a:spcBef>
              <a:buSzPct val="100000"/>
              <a:buNone/>
              <a:tabLst>
                <a:tab pos="541338" algn="l"/>
              </a:tabLst>
            </a:pPr>
            <a:r>
              <a:rPr lang="de-AT" altLang="en-US" sz="2300" kern="0" dirty="0">
                <a:solidFill>
                  <a:schemeClr val="bg1"/>
                </a:solidFill>
                <a:ea typeface="ＭＳ Ｐゴシック" pitchFamily="34" charset="-128"/>
              </a:rPr>
              <a:t>Dokumentieren Sie Ihre Überlegungen auf einem Slide oder Flipchart! Zeitrahmen: 35 Minuten</a:t>
            </a:r>
            <a:endParaRPr lang="de-AT" sz="2300" kern="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sz="2800" dirty="0"/>
              <a:t>Übung – Projektauswahl</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29</a:t>
            </a:fld>
            <a:endParaRPr lang="de-AT" dirty="0"/>
          </a:p>
        </p:txBody>
      </p:sp>
    </p:spTree>
    <p:extLst>
      <p:ext uri="{BB962C8B-B14F-4D97-AF65-F5344CB8AC3E}">
        <p14:creationId xmlns:p14="http://schemas.microsoft.com/office/powerpoint/2010/main" val="375145243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DAEEF3"/>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31859C"/>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31859C"/>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31859C"/>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54" name="Gruppieren 53">
            <a:extLst>
              <a:ext uri="{C183D7F6-B498-43B3-948B-1728B52AA6E4}">
                <adec:decorative xmlns:adec="http://schemas.microsoft.com/office/drawing/2017/decorative" val="1"/>
              </a:ext>
            </a:extLst>
          </p:cNvPr>
          <p:cNvGrpSpPr/>
          <p:nvPr/>
        </p:nvGrpSpPr>
        <p:grpSpPr>
          <a:xfrm>
            <a:off x="1226090" y="3518866"/>
            <a:ext cx="502326" cy="505265"/>
            <a:chOff x="1226090" y="2049699"/>
            <a:chExt cx="502326" cy="505265"/>
          </a:xfrm>
        </p:grpSpPr>
        <p:sp>
          <p:nvSpPr>
            <p:cNvPr id="55" name="Oval 26"/>
            <p:cNvSpPr>
              <a:spLocks noChangeArrowheads="1"/>
            </p:cNvSpPr>
            <p:nvPr/>
          </p:nvSpPr>
          <p:spPr bwMode="auto">
            <a:xfrm>
              <a:off x="1310832" y="2132971"/>
              <a:ext cx="333088" cy="333088"/>
            </a:xfrm>
            <a:prstGeom prst="ellipse">
              <a:avLst/>
            </a:prstGeom>
            <a:solidFill>
              <a:schemeClr val="bg1"/>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56" name="Oval 26"/>
            <p:cNvSpPr>
              <a:spLocks noChangeArrowheads="1"/>
            </p:cNvSpPr>
            <p:nvPr/>
          </p:nvSpPr>
          <p:spPr bwMode="auto">
            <a:xfrm>
              <a:off x="1375175" y="2200376"/>
              <a:ext cx="204156" cy="204156"/>
            </a:xfrm>
            <a:prstGeom prst="ellipse">
              <a:avLst/>
            </a:prstGeom>
            <a:solidFill>
              <a:srgbClr val="DAEEF3"/>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57" name="Gerade Verbindung 56"/>
            <p:cNvCxnSpPr/>
            <p:nvPr/>
          </p:nvCxnSpPr>
          <p:spPr>
            <a:xfrm flipV="1">
              <a:off x="1226090" y="2296821"/>
              <a:ext cx="502326" cy="5633"/>
            </a:xfrm>
            <a:prstGeom prst="line">
              <a:avLst/>
            </a:prstGeom>
            <a:ln w="22225">
              <a:solidFill>
                <a:srgbClr val="31859C"/>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1477375" y="2049699"/>
              <a:ext cx="0" cy="505265"/>
            </a:xfrm>
            <a:prstGeom prst="line">
              <a:avLst/>
            </a:prstGeom>
            <a:ln w="22225">
              <a:solidFill>
                <a:srgbClr val="31859C"/>
              </a:solidFill>
            </a:ln>
          </p:spPr>
          <p:style>
            <a:lnRef idx="1">
              <a:schemeClr val="accent1"/>
            </a:lnRef>
            <a:fillRef idx="0">
              <a:schemeClr val="accent1"/>
            </a:fillRef>
            <a:effectRef idx="0">
              <a:schemeClr val="accent1"/>
            </a:effectRef>
            <a:fontRef idx="minor">
              <a:schemeClr val="tx1"/>
            </a:fontRef>
          </p:style>
        </p:cxnSp>
        <p:sp>
          <p:nvSpPr>
            <p:cNvPr id="59" name="Oval 26"/>
            <p:cNvSpPr>
              <a:spLocks noChangeArrowheads="1"/>
            </p:cNvSpPr>
            <p:nvPr/>
          </p:nvSpPr>
          <p:spPr bwMode="auto">
            <a:xfrm>
              <a:off x="1442967" y="2266454"/>
              <a:ext cx="72000" cy="72000"/>
            </a:xfrm>
            <a:prstGeom prst="ellipse">
              <a:avLst/>
            </a:prstGeom>
            <a:solidFill>
              <a:srgbClr val="31859C"/>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60" name="Gruppieren 59">
            <a:extLst>
              <a:ext uri="{C183D7F6-B498-43B3-948B-1728B52AA6E4}">
                <adec:decorative xmlns:adec="http://schemas.microsoft.com/office/drawing/2017/decorative" val="1"/>
              </a:ext>
            </a:extLst>
          </p:cNvPr>
          <p:cNvGrpSpPr/>
          <p:nvPr/>
        </p:nvGrpSpPr>
        <p:grpSpPr>
          <a:xfrm>
            <a:off x="1226090" y="4922746"/>
            <a:ext cx="502326" cy="505265"/>
            <a:chOff x="1226090" y="2049699"/>
            <a:chExt cx="502326" cy="505265"/>
          </a:xfrm>
        </p:grpSpPr>
        <p:sp>
          <p:nvSpPr>
            <p:cNvPr id="61" name="Oval 26"/>
            <p:cNvSpPr>
              <a:spLocks noChangeArrowheads="1"/>
            </p:cNvSpPr>
            <p:nvPr/>
          </p:nvSpPr>
          <p:spPr bwMode="auto">
            <a:xfrm>
              <a:off x="1310832" y="2132971"/>
              <a:ext cx="333088" cy="333088"/>
            </a:xfrm>
            <a:prstGeom prst="ellipse">
              <a:avLst/>
            </a:prstGeom>
            <a:solidFill>
              <a:schemeClr val="bg1"/>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62" name="Oval 26"/>
            <p:cNvSpPr>
              <a:spLocks noChangeArrowheads="1"/>
            </p:cNvSpPr>
            <p:nvPr/>
          </p:nvSpPr>
          <p:spPr bwMode="auto">
            <a:xfrm>
              <a:off x="1375175" y="2200376"/>
              <a:ext cx="204156" cy="204156"/>
            </a:xfrm>
            <a:prstGeom prst="ellipse">
              <a:avLst/>
            </a:prstGeom>
            <a:solidFill>
              <a:srgbClr val="DAEEF3"/>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63" name="Gerade Verbindung 62"/>
            <p:cNvCxnSpPr/>
            <p:nvPr/>
          </p:nvCxnSpPr>
          <p:spPr>
            <a:xfrm flipV="1">
              <a:off x="1226090" y="2296821"/>
              <a:ext cx="502326" cy="5633"/>
            </a:xfrm>
            <a:prstGeom prst="line">
              <a:avLst/>
            </a:prstGeom>
            <a:ln w="22225">
              <a:solidFill>
                <a:srgbClr val="31859C"/>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1477375" y="2049699"/>
              <a:ext cx="0" cy="505265"/>
            </a:xfrm>
            <a:prstGeom prst="line">
              <a:avLst/>
            </a:prstGeom>
            <a:ln w="22225">
              <a:solidFill>
                <a:srgbClr val="31859C"/>
              </a:solidFill>
            </a:ln>
          </p:spPr>
          <p:style>
            <a:lnRef idx="1">
              <a:schemeClr val="accent1"/>
            </a:lnRef>
            <a:fillRef idx="0">
              <a:schemeClr val="accent1"/>
            </a:fillRef>
            <a:effectRef idx="0">
              <a:schemeClr val="accent1"/>
            </a:effectRef>
            <a:fontRef idx="minor">
              <a:schemeClr val="tx1"/>
            </a:fontRef>
          </p:style>
        </p:cxnSp>
        <p:sp>
          <p:nvSpPr>
            <p:cNvPr id="65" name="Oval 26"/>
            <p:cNvSpPr>
              <a:spLocks noChangeArrowheads="1"/>
            </p:cNvSpPr>
            <p:nvPr/>
          </p:nvSpPr>
          <p:spPr bwMode="auto">
            <a:xfrm>
              <a:off x="1442967" y="2266454"/>
              <a:ext cx="72000" cy="72000"/>
            </a:xfrm>
            <a:prstGeom prst="ellipse">
              <a:avLst/>
            </a:prstGeom>
            <a:solidFill>
              <a:srgbClr val="31859C"/>
            </a:solidFill>
            <a:ln w="22225">
              <a:solidFill>
                <a:srgbClr val="31859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5832648" cy="4514850"/>
          </a:xfrm>
        </p:spPr>
        <p:txBody>
          <a:bodyPr/>
          <a:lstStyle/>
          <a:p>
            <a:pPr marL="0" indent="0">
              <a:lnSpc>
                <a:spcPct val="130000"/>
              </a:lnSpc>
              <a:spcBef>
                <a:spcPts val="4200"/>
              </a:spcBef>
              <a:buNone/>
            </a:pPr>
            <a:r>
              <a:rPr lang="de-AT" sz="2600" dirty="0"/>
              <a:t>Vertrautheit mit den Herausforderungen und Schritten der Projektanbahnungsphase</a:t>
            </a:r>
          </a:p>
          <a:p>
            <a:pPr marL="0" indent="0">
              <a:lnSpc>
                <a:spcPct val="130000"/>
              </a:lnSpc>
              <a:spcBef>
                <a:spcPts val="3000"/>
              </a:spcBef>
              <a:buNone/>
            </a:pPr>
            <a:r>
              <a:rPr lang="de-AT" dirty="0"/>
              <a:t>Rüstzeug zur Abschätzung der Machbarkeit von Projektideen</a:t>
            </a:r>
            <a:endParaRPr lang="en-US" dirty="0"/>
          </a:p>
          <a:p>
            <a:pPr marL="0" indent="0">
              <a:lnSpc>
                <a:spcPct val="130000"/>
              </a:lnSpc>
              <a:spcBef>
                <a:spcPts val="3000"/>
              </a:spcBef>
              <a:buNone/>
            </a:pPr>
            <a:r>
              <a:rPr lang="de-AT" dirty="0"/>
              <a:t>Kenntnis von Kriterien und Verfahren zur Selektion von Projektideen</a:t>
            </a:r>
          </a:p>
        </p:txBody>
      </p:sp>
      <p:sp>
        <p:nvSpPr>
          <p:cNvPr id="2" name="Titel 1"/>
          <p:cNvSpPr>
            <a:spLocks noGrp="1"/>
          </p:cNvSpPr>
          <p:nvPr>
            <p:ph type="title"/>
          </p:nvPr>
        </p:nvSpPr>
        <p:spPr/>
        <p:txBody>
          <a:bodyPr/>
          <a:lstStyle/>
          <a:p>
            <a:pPr>
              <a:lnSpc>
                <a:spcPts val="3000"/>
              </a:lnSpc>
            </a:pPr>
            <a:r>
              <a:rPr lang="de-AT" sz="2800" dirty="0"/>
              <a:t>Lehr- und Lernziele – </a:t>
            </a:r>
            <a:br>
              <a:rPr lang="de-AT" sz="2800" dirty="0"/>
            </a:br>
            <a:r>
              <a:rPr lang="de-AT" sz="2800" dirty="0"/>
              <a:t>Projektanbahnung und -auswahl</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6126551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8075353"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lnSpc>
                <a:spcPct val="110000"/>
              </a:lnSpc>
              <a:buClr>
                <a:srgbClr val="31859C"/>
              </a:buClr>
              <a:buFont typeface="Wingdings" panose="05000000000000000000" pitchFamily="2" charset="2"/>
              <a:buChar char=""/>
            </a:pPr>
            <a:r>
              <a:rPr lang="de-AT" kern="0" dirty="0"/>
              <a:t>für beliebige Projektideen jeweils wenigstens 12 relevante Akteure (Stakeholder) sowie 15 maßgebliche Einfluss-faktoren identifizieren können</a:t>
            </a:r>
          </a:p>
          <a:p>
            <a:pPr marL="533400" indent="-533400">
              <a:lnSpc>
                <a:spcPct val="110000"/>
              </a:lnSpc>
              <a:spcBef>
                <a:spcPts val="2400"/>
              </a:spcBef>
              <a:buClr>
                <a:srgbClr val="31859C"/>
              </a:buClr>
              <a:buFont typeface="Wingdings" panose="05000000000000000000" pitchFamily="2" charset="2"/>
              <a:buChar char=""/>
            </a:pPr>
            <a:r>
              <a:rPr lang="de-AT" kern="0" dirty="0"/>
              <a:t>je 2 qualitative und quantitative Methoden zur Selektion von Projektideen anwenden können</a:t>
            </a:r>
          </a:p>
          <a:p>
            <a:pPr marL="533400" indent="-533400">
              <a:lnSpc>
                <a:spcPct val="110000"/>
              </a:lnSpc>
              <a:spcBef>
                <a:spcPts val="2400"/>
              </a:spcBef>
              <a:buClr>
                <a:srgbClr val="31859C"/>
              </a:buClr>
              <a:buFont typeface="Wingdings" panose="05000000000000000000" pitchFamily="2" charset="2"/>
              <a:buChar char=""/>
            </a:pPr>
            <a:r>
              <a:rPr lang="de-AT" kern="0" dirty="0"/>
              <a:t>selbständig transparent und nachvollziehbar zwischen mehreren Projektideen eine systematische Auswahl-entscheidung treffen können</a:t>
            </a:r>
            <a:endParaRPr lang="en-US" kern="0" dirty="0"/>
          </a:p>
        </p:txBody>
      </p:sp>
      <p:sp>
        <p:nvSpPr>
          <p:cNvPr id="2" name="Titel 1"/>
          <p:cNvSpPr>
            <a:spLocks noGrp="1"/>
          </p:cNvSpPr>
          <p:nvPr>
            <p:ph type="title"/>
          </p:nvPr>
        </p:nvSpPr>
        <p:spPr>
          <a:xfrm>
            <a:off x="864320" y="396429"/>
            <a:ext cx="6336704" cy="863600"/>
          </a:xfrm>
        </p:spPr>
        <p:txBody>
          <a:bodyPr/>
          <a:lstStyle/>
          <a:p>
            <a:pPr>
              <a:lnSpc>
                <a:spcPts val="3000"/>
              </a:lnSpc>
            </a:pPr>
            <a:r>
              <a:rPr lang="de-AT" sz="2800" dirty="0"/>
              <a:t>Learning Outcomes –</a:t>
            </a:r>
            <a:br>
              <a:rPr lang="de-AT" sz="2800" dirty="0"/>
            </a:br>
            <a:r>
              <a:rPr lang="de-AT" sz="2800" dirty="0"/>
              <a:t>Projektanbahnung und -auswahl</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3779213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Wolkenförmige Legende 33">
            <a:extLst>
              <a:ext uri="{C183D7F6-B498-43B3-948B-1728B52AA6E4}">
                <adec:decorative xmlns:adec="http://schemas.microsoft.com/office/drawing/2017/decorative" val="1"/>
              </a:ext>
            </a:extLst>
          </p:cNvPr>
          <p:cNvSpPr/>
          <p:nvPr/>
        </p:nvSpPr>
        <p:spPr>
          <a:xfrm>
            <a:off x="3707508" y="1743769"/>
            <a:ext cx="1757583" cy="1326846"/>
          </a:xfrm>
          <a:prstGeom prst="cloudCallout">
            <a:avLst>
              <a:gd name="adj1" fmla="val -13493"/>
              <a:gd name="adj2" fmla="val 100835"/>
            </a:avLst>
          </a:prstGeom>
          <a:solidFill>
            <a:srgbClr val="E2F1F6"/>
          </a:solidFill>
          <a:ln w="9525">
            <a:solidFill>
              <a:schemeClr val="accent5">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Grafik 3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41" y="3635986"/>
            <a:ext cx="3834384" cy="2589276"/>
          </a:xfrm>
          <a:prstGeom prst="rect">
            <a:avLst/>
          </a:prstGeom>
        </p:spPr>
      </p:pic>
      <p:sp>
        <p:nvSpPr>
          <p:cNvPr id="7" name="Wolkenförmige Legende 6">
            <a:extLst>
              <a:ext uri="{C183D7F6-B498-43B3-948B-1728B52AA6E4}">
                <adec:decorative xmlns:adec="http://schemas.microsoft.com/office/drawing/2017/decorative" val="1"/>
              </a:ext>
            </a:extLst>
          </p:cNvPr>
          <p:cNvSpPr/>
          <p:nvPr/>
        </p:nvSpPr>
        <p:spPr>
          <a:xfrm>
            <a:off x="2405777" y="2749140"/>
            <a:ext cx="1608634" cy="1490760"/>
          </a:xfrm>
          <a:prstGeom prst="cloudCallout">
            <a:avLst>
              <a:gd name="adj1" fmla="val -13695"/>
              <a:gd name="adj2" fmla="val 67459"/>
            </a:avLst>
          </a:prstGeom>
          <a:solidFill>
            <a:srgbClr val="E2F1F6"/>
          </a:solidFill>
          <a:ln w="9525">
            <a:solidFill>
              <a:schemeClr val="accent5">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Wolkenförmige Legende 8">
            <a:extLst>
              <a:ext uri="{C183D7F6-B498-43B3-948B-1728B52AA6E4}">
                <adec:decorative xmlns:adec="http://schemas.microsoft.com/office/drawing/2017/decorative" val="1"/>
              </a:ext>
            </a:extLst>
          </p:cNvPr>
          <p:cNvSpPr/>
          <p:nvPr/>
        </p:nvSpPr>
        <p:spPr>
          <a:xfrm>
            <a:off x="1005668" y="1887811"/>
            <a:ext cx="1817161" cy="1490760"/>
          </a:xfrm>
          <a:prstGeom prst="cloudCallout">
            <a:avLst>
              <a:gd name="adj1" fmla="val -15198"/>
              <a:gd name="adj2" fmla="val 82887"/>
            </a:avLst>
          </a:prstGeom>
          <a:solidFill>
            <a:srgbClr val="E2F1F6"/>
          </a:solidFill>
          <a:ln w="9525">
            <a:solidFill>
              <a:schemeClr val="accent5">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C183D7F6-B498-43B3-948B-1728B52AA6E4}">
                <adec:decorative xmlns:adec="http://schemas.microsoft.com/office/drawing/2017/decorative" val="0"/>
              </a:ext>
            </a:extLst>
          </p:cNvPr>
          <p:cNvSpPr txBox="1"/>
          <p:nvPr/>
        </p:nvSpPr>
        <p:spPr>
          <a:xfrm>
            <a:off x="1391126" y="6085726"/>
            <a:ext cx="3289618" cy="430887"/>
          </a:xfrm>
          <a:prstGeom prst="rect">
            <a:avLst/>
          </a:prstGeom>
          <a:noFill/>
        </p:spPr>
        <p:txBody>
          <a:bodyPr wrap="square" rtlCol="0">
            <a:spAutoFit/>
          </a:bodyPr>
          <a:lstStyle/>
          <a:p>
            <a:pPr algn="ctr"/>
            <a:r>
              <a:rPr lang="de-DE" sz="2200" dirty="0">
                <a:latin typeface="Arial Narrow" pitchFamily="34" charset="0"/>
              </a:rPr>
              <a:t>vage Projektideen</a:t>
            </a:r>
          </a:p>
        </p:txBody>
      </p:sp>
      <p:sp>
        <p:nvSpPr>
          <p:cNvPr id="12" name="Textfeld 11">
            <a:extLst>
              <a:ext uri="{C183D7F6-B498-43B3-948B-1728B52AA6E4}">
                <adec:decorative xmlns:adec="http://schemas.microsoft.com/office/drawing/2017/decorative" val="0"/>
              </a:ext>
            </a:extLst>
          </p:cNvPr>
          <p:cNvSpPr txBox="1"/>
          <p:nvPr/>
        </p:nvSpPr>
        <p:spPr>
          <a:xfrm>
            <a:off x="5616848" y="6061356"/>
            <a:ext cx="3744639" cy="430887"/>
          </a:xfrm>
          <a:prstGeom prst="rect">
            <a:avLst/>
          </a:prstGeom>
          <a:noFill/>
        </p:spPr>
        <p:txBody>
          <a:bodyPr wrap="square" rtlCol="0">
            <a:spAutoFit/>
          </a:bodyPr>
          <a:lstStyle/>
          <a:p>
            <a:pPr algn="ctr"/>
            <a:r>
              <a:rPr lang="de-DE" sz="2200" dirty="0">
                <a:latin typeface="Arial Narrow" pitchFamily="34" charset="0"/>
              </a:rPr>
              <a:t>greifbare Projektskizzen</a:t>
            </a:r>
          </a:p>
        </p:txBody>
      </p:sp>
      <p:sp>
        <p:nvSpPr>
          <p:cNvPr id="13" name="Abgerundetes Rechteck 12">
            <a:extLst>
              <a:ext uri="{C183D7F6-B498-43B3-948B-1728B52AA6E4}">
                <adec:decorative xmlns:adec="http://schemas.microsoft.com/office/drawing/2017/decorative" val="1"/>
              </a:ext>
            </a:extLst>
          </p:cNvPr>
          <p:cNvSpPr/>
          <p:nvPr/>
        </p:nvSpPr>
        <p:spPr>
          <a:xfrm>
            <a:off x="5916680" y="2104930"/>
            <a:ext cx="1490761" cy="1126352"/>
          </a:xfrm>
          <a:prstGeom prst="roundRect">
            <a:avLst/>
          </a:prstGeom>
          <a:solidFill>
            <a:srgbClr val="DAEEF3"/>
          </a:solidFill>
          <a:ln w="9525">
            <a:solidFill>
              <a:srgbClr val="31859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 name="Textfeld 13">
            <a:extLst>
              <a:ext uri="{C183D7F6-B498-43B3-948B-1728B52AA6E4}">
                <adec:decorative xmlns:adec="http://schemas.microsoft.com/office/drawing/2017/decorative" val="1"/>
              </a:ext>
            </a:extLst>
          </p:cNvPr>
          <p:cNvSpPr txBox="1">
            <a:spLocks/>
          </p:cNvSpPr>
          <p:nvPr/>
        </p:nvSpPr>
        <p:spPr>
          <a:xfrm>
            <a:off x="5976888" y="2167227"/>
            <a:ext cx="364408" cy="1034126"/>
          </a:xfrm>
          <a:prstGeom prst="rect">
            <a:avLst/>
          </a:prstGeom>
          <a:noFill/>
          <a:ln>
            <a:noFill/>
          </a:ln>
        </p:spPr>
        <p:txBody>
          <a:bodyPr wrap="square" rtlCol="0">
            <a:noAutofit/>
          </a:bodyPr>
          <a:lstStyle/>
          <a:p>
            <a:pPr algn="ctr">
              <a:lnSpc>
                <a:spcPts val="2600"/>
              </a:lnSpc>
            </a:pPr>
            <a:r>
              <a:rPr lang="de-DE" sz="2800" dirty="0">
                <a:solidFill>
                  <a:srgbClr val="31859C"/>
                </a:solidFill>
              </a:rPr>
              <a:t>-  </a:t>
            </a:r>
          </a:p>
          <a:p>
            <a:pPr algn="ctr">
              <a:lnSpc>
                <a:spcPts val="2600"/>
              </a:lnSpc>
            </a:pPr>
            <a:r>
              <a:rPr lang="de-DE" sz="2800" dirty="0">
                <a:solidFill>
                  <a:srgbClr val="31859C"/>
                </a:solidFill>
              </a:rPr>
              <a:t>-</a:t>
            </a:r>
          </a:p>
          <a:p>
            <a:pPr algn="ctr">
              <a:lnSpc>
                <a:spcPts val="2600"/>
              </a:lnSpc>
            </a:pPr>
            <a:r>
              <a:rPr lang="de-DE" sz="2800" dirty="0">
                <a:solidFill>
                  <a:srgbClr val="31859C"/>
                </a:solidFill>
              </a:rPr>
              <a:t>-</a:t>
            </a:r>
          </a:p>
        </p:txBody>
      </p:sp>
      <p:sp>
        <p:nvSpPr>
          <p:cNvPr id="15" name="Rechteck 14">
            <a:extLst>
              <a:ext uri="{C183D7F6-B498-43B3-948B-1728B52AA6E4}">
                <adec:decorative xmlns:adec="http://schemas.microsoft.com/office/drawing/2017/decorative" val="1"/>
              </a:ext>
            </a:extLst>
          </p:cNvPr>
          <p:cNvSpPr/>
          <p:nvPr/>
        </p:nvSpPr>
        <p:spPr>
          <a:xfrm>
            <a:off x="6341296" y="2303698"/>
            <a:ext cx="795072" cy="13251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C183D7F6-B498-43B3-948B-1728B52AA6E4}">
                <adec:decorative xmlns:adec="http://schemas.microsoft.com/office/drawing/2017/decorative" val="1"/>
              </a:ext>
            </a:extLst>
          </p:cNvPr>
          <p:cNvSpPr/>
          <p:nvPr/>
        </p:nvSpPr>
        <p:spPr>
          <a:xfrm>
            <a:off x="6341296" y="2634978"/>
            <a:ext cx="795072" cy="13251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C183D7F6-B498-43B3-948B-1728B52AA6E4}">
                <adec:decorative xmlns:adec="http://schemas.microsoft.com/office/drawing/2017/decorative" val="1"/>
              </a:ext>
            </a:extLst>
          </p:cNvPr>
          <p:cNvSpPr/>
          <p:nvPr/>
        </p:nvSpPr>
        <p:spPr>
          <a:xfrm>
            <a:off x="6341296" y="2933130"/>
            <a:ext cx="795072" cy="13251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Abgerundetes Rechteck 17">
            <a:extLst>
              <a:ext uri="{C183D7F6-B498-43B3-948B-1728B52AA6E4}">
                <adec:decorative xmlns:adec="http://schemas.microsoft.com/office/drawing/2017/decorative" val="1"/>
              </a:ext>
            </a:extLst>
          </p:cNvPr>
          <p:cNvSpPr/>
          <p:nvPr/>
        </p:nvSpPr>
        <p:spPr>
          <a:xfrm>
            <a:off x="7639337" y="2104929"/>
            <a:ext cx="1490761" cy="1126352"/>
          </a:xfrm>
          <a:prstGeom prst="roundRect">
            <a:avLst/>
          </a:prstGeom>
          <a:solidFill>
            <a:srgbClr val="DAEEF3"/>
          </a:solidFill>
          <a:ln w="9525">
            <a:solidFill>
              <a:srgbClr val="31859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C183D7F6-B498-43B3-948B-1728B52AA6E4}">
                <adec:decorative xmlns:adec="http://schemas.microsoft.com/office/drawing/2017/decorative" val="1"/>
              </a:ext>
            </a:extLst>
          </p:cNvPr>
          <p:cNvSpPr txBox="1"/>
          <p:nvPr/>
        </p:nvSpPr>
        <p:spPr>
          <a:xfrm>
            <a:off x="7777088" y="2167227"/>
            <a:ext cx="298152" cy="977191"/>
          </a:xfrm>
          <a:prstGeom prst="rect">
            <a:avLst/>
          </a:prstGeom>
          <a:noFill/>
          <a:ln>
            <a:noFill/>
          </a:ln>
        </p:spPr>
        <p:txBody>
          <a:bodyPr wrap="square" rtlCol="0">
            <a:spAutoFit/>
          </a:bodyPr>
          <a:lstStyle/>
          <a:p>
            <a:pPr algn="ctr">
              <a:lnSpc>
                <a:spcPts val="2100"/>
              </a:lnSpc>
            </a:pPr>
            <a:r>
              <a:rPr lang="de-DE" sz="2000" dirty="0">
                <a:solidFill>
                  <a:srgbClr val="31859C"/>
                </a:solidFill>
              </a:rPr>
              <a:t>o</a:t>
            </a:r>
          </a:p>
          <a:p>
            <a:pPr algn="ctr">
              <a:lnSpc>
                <a:spcPts val="2100"/>
              </a:lnSpc>
              <a:spcBef>
                <a:spcPts val="300"/>
              </a:spcBef>
            </a:pPr>
            <a:r>
              <a:rPr lang="de-DE" sz="2000" dirty="0">
                <a:solidFill>
                  <a:srgbClr val="31859C"/>
                </a:solidFill>
              </a:rPr>
              <a:t>o</a:t>
            </a:r>
          </a:p>
          <a:p>
            <a:pPr algn="ctr">
              <a:lnSpc>
                <a:spcPts val="2100"/>
              </a:lnSpc>
              <a:spcBef>
                <a:spcPts val="300"/>
              </a:spcBef>
            </a:pPr>
            <a:r>
              <a:rPr lang="de-DE" sz="2000" dirty="0">
                <a:solidFill>
                  <a:srgbClr val="31859C"/>
                </a:solidFill>
              </a:rPr>
              <a:t>o</a:t>
            </a:r>
          </a:p>
        </p:txBody>
      </p:sp>
      <p:grpSp>
        <p:nvGrpSpPr>
          <p:cNvPr id="20" name="Gruppieren 19">
            <a:extLst>
              <a:ext uri="{C183D7F6-B498-43B3-948B-1728B52AA6E4}">
                <adec:decorative xmlns:adec="http://schemas.microsoft.com/office/drawing/2017/decorative" val="1"/>
              </a:ext>
            </a:extLst>
          </p:cNvPr>
          <p:cNvGrpSpPr/>
          <p:nvPr/>
        </p:nvGrpSpPr>
        <p:grpSpPr>
          <a:xfrm>
            <a:off x="8108368" y="2303697"/>
            <a:ext cx="795072" cy="761944"/>
            <a:chOff x="4681539" y="471447"/>
            <a:chExt cx="876312" cy="839799"/>
          </a:xfrm>
          <a:solidFill>
            <a:srgbClr val="DAEEF3"/>
          </a:solidFill>
        </p:grpSpPr>
        <p:sp>
          <p:nvSpPr>
            <p:cNvPr id="21" name="Rechteck 20"/>
            <p:cNvSpPr/>
            <p:nvPr/>
          </p:nvSpPr>
          <p:spPr>
            <a:xfrm>
              <a:off x="4681539" y="471447"/>
              <a:ext cx="876312" cy="14605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p:cNvSpPr/>
            <p:nvPr/>
          </p:nvSpPr>
          <p:spPr>
            <a:xfrm>
              <a:off x="4681539" y="836577"/>
              <a:ext cx="876312" cy="14605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p:cNvSpPr/>
            <p:nvPr/>
          </p:nvSpPr>
          <p:spPr>
            <a:xfrm>
              <a:off x="4681539" y="1165194"/>
              <a:ext cx="876312" cy="14605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4" name="Abgerundetes Rechteck 23">
            <a:extLst>
              <a:ext uri="{C183D7F6-B498-43B3-948B-1728B52AA6E4}">
                <adec:decorative xmlns:adec="http://schemas.microsoft.com/office/drawing/2017/decorative" val="1"/>
              </a:ext>
            </a:extLst>
          </p:cNvPr>
          <p:cNvSpPr/>
          <p:nvPr/>
        </p:nvSpPr>
        <p:spPr>
          <a:xfrm>
            <a:off x="6778008" y="3595689"/>
            <a:ext cx="1490761" cy="1126352"/>
          </a:xfrm>
          <a:prstGeom prst="roundRect">
            <a:avLst/>
          </a:prstGeom>
          <a:solidFill>
            <a:srgbClr val="DAEEF3"/>
          </a:solidFill>
          <a:ln w="9525">
            <a:solidFill>
              <a:srgbClr val="31859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a:extLst>
              <a:ext uri="{C183D7F6-B498-43B3-948B-1728B52AA6E4}">
                <adec:decorative xmlns:adec="http://schemas.microsoft.com/office/drawing/2017/decorative" val="1"/>
              </a:ext>
            </a:extLst>
          </p:cNvPr>
          <p:cNvSpPr txBox="1"/>
          <p:nvPr/>
        </p:nvSpPr>
        <p:spPr>
          <a:xfrm>
            <a:off x="6912992" y="3734281"/>
            <a:ext cx="298152" cy="1015663"/>
          </a:xfrm>
          <a:prstGeom prst="rect">
            <a:avLst/>
          </a:prstGeom>
          <a:noFill/>
          <a:ln>
            <a:noFill/>
          </a:ln>
        </p:spPr>
        <p:txBody>
          <a:bodyPr wrap="square" rtlCol="0">
            <a:spAutoFit/>
          </a:bodyPr>
          <a:lstStyle/>
          <a:p>
            <a:pPr algn="ctr">
              <a:lnSpc>
                <a:spcPts val="2300"/>
              </a:lnSpc>
            </a:pPr>
            <a:r>
              <a:rPr lang="de-DE" sz="2000" b="1" dirty="0">
                <a:solidFill>
                  <a:srgbClr val="31859C"/>
                </a:solidFill>
              </a:rPr>
              <a:t>*  </a:t>
            </a:r>
          </a:p>
          <a:p>
            <a:pPr algn="ctr">
              <a:lnSpc>
                <a:spcPts val="2300"/>
              </a:lnSpc>
            </a:pPr>
            <a:r>
              <a:rPr lang="de-DE" sz="2000" b="1" dirty="0">
                <a:solidFill>
                  <a:srgbClr val="31859C"/>
                </a:solidFill>
              </a:rPr>
              <a:t>*</a:t>
            </a:r>
          </a:p>
          <a:p>
            <a:pPr algn="ctr">
              <a:lnSpc>
                <a:spcPts val="2300"/>
              </a:lnSpc>
            </a:pPr>
            <a:r>
              <a:rPr lang="de-DE" sz="2000" b="1" dirty="0">
                <a:solidFill>
                  <a:srgbClr val="31859C"/>
                </a:solidFill>
              </a:rPr>
              <a:t>*</a:t>
            </a:r>
          </a:p>
        </p:txBody>
      </p:sp>
      <p:grpSp>
        <p:nvGrpSpPr>
          <p:cNvPr id="26" name="Gruppieren 25">
            <a:extLst>
              <a:ext uri="{C183D7F6-B498-43B3-948B-1728B52AA6E4}">
                <adec:decorative xmlns:adec="http://schemas.microsoft.com/office/drawing/2017/decorative" val="1"/>
              </a:ext>
            </a:extLst>
          </p:cNvPr>
          <p:cNvGrpSpPr/>
          <p:nvPr/>
        </p:nvGrpSpPr>
        <p:grpSpPr>
          <a:xfrm>
            <a:off x="7244273" y="3794457"/>
            <a:ext cx="795072" cy="761944"/>
            <a:chOff x="4681539" y="471447"/>
            <a:chExt cx="876312" cy="839799"/>
          </a:xfrm>
          <a:solidFill>
            <a:srgbClr val="DAEEF3"/>
          </a:solidFill>
        </p:grpSpPr>
        <p:sp>
          <p:nvSpPr>
            <p:cNvPr id="27" name="Rechteck 26"/>
            <p:cNvSpPr/>
            <p:nvPr/>
          </p:nvSpPr>
          <p:spPr>
            <a:xfrm>
              <a:off x="4681539" y="471447"/>
              <a:ext cx="876312" cy="14605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p:cNvSpPr/>
            <p:nvPr/>
          </p:nvSpPr>
          <p:spPr>
            <a:xfrm>
              <a:off x="4681539" y="836577"/>
              <a:ext cx="876312" cy="14605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p:cNvSpPr/>
            <p:nvPr/>
          </p:nvSpPr>
          <p:spPr>
            <a:xfrm>
              <a:off x="4681539" y="1165194"/>
              <a:ext cx="876312" cy="146052"/>
            </a:xfrm>
            <a:prstGeom prst="rect">
              <a:avLst/>
            </a:prstGeom>
            <a:solidFill>
              <a:schemeClr val="bg1"/>
            </a:solidFill>
            <a:ln w="635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0" name="Pfeil nach rechts 29">
            <a:extLst>
              <a:ext uri="{C183D7F6-B498-43B3-948B-1728B52AA6E4}">
                <adec:decorative xmlns:adec="http://schemas.microsoft.com/office/drawing/2017/decorative" val="1"/>
              </a:ext>
            </a:extLst>
          </p:cNvPr>
          <p:cNvSpPr/>
          <p:nvPr/>
        </p:nvSpPr>
        <p:spPr>
          <a:xfrm>
            <a:off x="4869636" y="3378572"/>
            <a:ext cx="993841" cy="49692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Picture 2">
            <a:extLs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1391126" y="1920939"/>
            <a:ext cx="1027077" cy="1469136"/>
          </a:xfrm>
          <a:prstGeom prst="rect">
            <a:avLst/>
          </a:prstGeom>
          <a:noFill/>
          <a:ln>
            <a:solidFill>
              <a:schemeClr val="tx1"/>
            </a:solidFill>
          </a:ln>
          <a:effectLst>
            <a:softEdge rad="317500"/>
          </a:effectLst>
        </p:spPr>
      </p:pic>
      <p:pic>
        <p:nvPicPr>
          <p:cNvPr id="32" name="Grafik 31">
            <a:extLst>
              <a:ext uri="{C183D7F6-B498-43B3-948B-1728B52AA6E4}">
                <adec:decorative xmlns:adec="http://schemas.microsoft.com/office/drawing/2017/decorative" val="1"/>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25057" y="2985765"/>
            <a:ext cx="712721" cy="922855"/>
          </a:xfrm>
          <a:prstGeom prst="rect">
            <a:avLst/>
          </a:prstGeom>
        </p:spPr>
      </p:pic>
      <p:pic>
        <p:nvPicPr>
          <p:cNvPr id="10" name="Grafik 9">
            <a:extLst>
              <a:ext uri="{FF2B5EF4-FFF2-40B4-BE49-F238E27FC236}">
                <a16:creationId xmlns:a16="http://schemas.microsoft.com/office/drawing/2014/main" id="{B346CA13-5CE8-4FD0-8946-D2DADDBF48F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130" y="2088231"/>
            <a:ext cx="881362" cy="586188"/>
          </a:xfrm>
          <a:prstGeom prst="rect">
            <a:avLst/>
          </a:prstGeom>
        </p:spPr>
      </p:pic>
      <p:pic>
        <p:nvPicPr>
          <p:cNvPr id="6" name="Grafik 5">
            <a:extLst>
              <a:ext uri="{FF2B5EF4-FFF2-40B4-BE49-F238E27FC236}">
                <a16:creationId xmlns:a16="http://schemas.microsoft.com/office/drawing/2014/main" id="{3CFF1CED-01E9-4DDF-8B66-F8607051EE9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0744" y="2025969"/>
            <a:ext cx="432000" cy="890244"/>
          </a:xfrm>
          <a:prstGeom prst="rect">
            <a:avLst/>
          </a:prstGeom>
        </p:spPr>
      </p:pic>
      <p:sp>
        <p:nvSpPr>
          <p:cNvPr id="2" name="Titel 1"/>
          <p:cNvSpPr>
            <a:spLocks noGrp="1"/>
          </p:cNvSpPr>
          <p:nvPr>
            <p:ph type="title"/>
          </p:nvPr>
        </p:nvSpPr>
        <p:spPr/>
        <p:txBody>
          <a:bodyPr/>
          <a:lstStyle/>
          <a:p>
            <a:r>
              <a:rPr lang="de-AT" dirty="0"/>
              <a:t>Die Vorprojektphase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5</a:t>
            </a:fld>
            <a:endParaRPr lang="en-US" dirty="0"/>
          </a:p>
        </p:txBody>
      </p:sp>
    </p:spTree>
    <p:extLst>
      <p:ext uri="{BB962C8B-B14F-4D97-AF65-F5344CB8AC3E}">
        <p14:creationId xmlns:p14="http://schemas.microsoft.com/office/powerpoint/2010/main" val="4127551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9" grpId="0" animBg="1"/>
      <p:bldP spid="11" grpId="0"/>
      <p:bldP spid="12" grpId="0"/>
      <p:bldP spid="13" grpId="0" animBg="1"/>
      <p:bldP spid="14" grpId="0"/>
      <p:bldP spid="15" grpId="0" animBg="1"/>
      <p:bldP spid="16" grpId="0" animBg="1"/>
      <p:bldP spid="17" grpId="0" animBg="1"/>
      <p:bldP spid="18" grpId="0" animBg="1"/>
      <p:bldP spid="19" grpId="0"/>
      <p:bldP spid="24" grpId="0" animBg="1"/>
      <p:bldP spid="25"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271910D4-6EE2-4AED-AA9D-9F5C52BF2796}"/>
              </a:ex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pic>
        <p:nvPicPr>
          <p:cNvPr id="14" name="Grafik 13">
            <a:extLst>
              <a:ext uri="{FF2B5EF4-FFF2-40B4-BE49-F238E27FC236}">
                <a16:creationId xmlns:a16="http://schemas.microsoft.com/office/drawing/2014/main" id="{77D61CE8-E7D9-4936-862F-409AFA86322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008" y="1368337"/>
            <a:ext cx="7632208" cy="5175515"/>
          </a:xfrm>
          <a:prstGeom prst="rect">
            <a:avLst/>
          </a:prstGeom>
        </p:spPr>
      </p:pic>
      <p:pic>
        <p:nvPicPr>
          <p:cNvPr id="15" name="Grafik 14">
            <a:extLst>
              <a:ext uri="{FF2B5EF4-FFF2-40B4-BE49-F238E27FC236}">
                <a16:creationId xmlns:a16="http://schemas.microsoft.com/office/drawing/2014/main" id="{02993CAD-37B2-475F-8BD6-D75CA0A7518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7008" y="1368337"/>
            <a:ext cx="7632208" cy="5175515"/>
          </a:xfrm>
          <a:prstGeom prst="rect">
            <a:avLst/>
          </a:prstGeom>
        </p:spPr>
      </p:pic>
      <p:pic>
        <p:nvPicPr>
          <p:cNvPr id="16" name="Grafik 15">
            <a:extLst>
              <a:ext uri="{FF2B5EF4-FFF2-40B4-BE49-F238E27FC236}">
                <a16:creationId xmlns:a16="http://schemas.microsoft.com/office/drawing/2014/main" id="{46BFCD5A-3B3F-4453-A84B-E9A52C7DA85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7008" y="1368337"/>
            <a:ext cx="7632208" cy="5175515"/>
          </a:xfrm>
          <a:prstGeom prst="rect">
            <a:avLst/>
          </a:prstGeom>
        </p:spPr>
      </p:pic>
      <p:sp>
        <p:nvSpPr>
          <p:cNvPr id="2" name="Titel 1"/>
          <p:cNvSpPr>
            <a:spLocks noGrp="1"/>
          </p:cNvSpPr>
          <p:nvPr>
            <p:ph type="title"/>
          </p:nvPr>
        </p:nvSpPr>
        <p:spPr/>
        <p:txBody>
          <a:bodyPr/>
          <a:lstStyle/>
          <a:p>
            <a:pPr>
              <a:lnSpc>
                <a:spcPts val="2800"/>
              </a:lnSpc>
            </a:pPr>
            <a:r>
              <a:rPr lang="de-AT" sz="2800" dirty="0"/>
              <a:t>Entscheidungsschritte </a:t>
            </a:r>
            <a:br>
              <a:rPr lang="de-AT" sz="2800" dirty="0"/>
            </a:br>
            <a:r>
              <a:rPr lang="de-AT" sz="2800" dirty="0"/>
              <a:t>bei der Projektauswahl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6</a:t>
            </a:fld>
            <a:endParaRPr lang="de-AT" dirty="0"/>
          </a:p>
        </p:txBody>
      </p:sp>
    </p:spTree>
    <p:extLst>
      <p:ext uri="{BB962C8B-B14F-4D97-AF65-F5344CB8AC3E}">
        <p14:creationId xmlns:p14="http://schemas.microsoft.com/office/powerpoint/2010/main" val="4896897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94ED0B9-15D3-4755-8553-4CE53579E2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2472" y="80210"/>
            <a:ext cx="3960440" cy="1179324"/>
          </a:xfrm>
          <a:prstGeom prst="rect">
            <a:avLst/>
          </a:prstGeom>
        </p:spPr>
      </p:pic>
      <p:pic>
        <p:nvPicPr>
          <p:cNvPr id="2" name="Grafik 1">
            <a:extLst>
              <a:ext uri="{FF2B5EF4-FFF2-40B4-BE49-F238E27FC236}">
                <a16:creationId xmlns:a16="http://schemas.microsoft.com/office/drawing/2014/main" id="{E7F9E538-B70E-42D1-BA73-0A8958D2BB3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070" y="35893"/>
            <a:ext cx="5843962" cy="6778782"/>
          </a:xfrm>
          <a:prstGeom prst="rect">
            <a:avLst/>
          </a:prstGeom>
        </p:spPr>
      </p:pic>
      <p:sp>
        <p:nvSpPr>
          <p:cNvPr id="3" name="Inhaltsplatzhalter 2"/>
          <p:cNvSpPr>
            <a:spLocks noGrp="1"/>
          </p:cNvSpPr>
          <p:nvPr>
            <p:ph idx="1"/>
          </p:nvPr>
        </p:nvSpPr>
        <p:spPr>
          <a:xfrm>
            <a:off x="7056784" y="2844205"/>
            <a:ext cx="2376488" cy="4514850"/>
          </a:xfrm>
        </p:spPr>
        <p:txBody>
          <a:bodyPr/>
          <a:lstStyle/>
          <a:p>
            <a:pPr>
              <a:lnSpc>
                <a:spcPct val="100000"/>
              </a:lnSpc>
              <a:spcBef>
                <a:spcPts val="1800"/>
              </a:spcBef>
            </a:pPr>
            <a:r>
              <a:rPr lang="de-DE" altLang="en-US" sz="1800" b="1" dirty="0"/>
              <a:t>Ideensammlung</a:t>
            </a:r>
            <a:r>
              <a:rPr lang="de-DE" altLang="en-US" sz="1800" dirty="0"/>
              <a:t> </a:t>
            </a:r>
            <a:br>
              <a:rPr lang="de-DE" altLang="en-US" sz="1800" dirty="0"/>
            </a:br>
            <a:r>
              <a:rPr lang="de-DE" altLang="en-US" sz="1800" dirty="0"/>
              <a:t>Zielt auf die </a:t>
            </a:r>
            <a:br>
              <a:rPr lang="de-DE" altLang="en-US" sz="1800" dirty="0"/>
            </a:br>
            <a:r>
              <a:rPr lang="de-DE" altLang="en-US" sz="1800" dirty="0"/>
              <a:t>Kombination be-stehender Lösungs-ansätze ab</a:t>
            </a:r>
          </a:p>
          <a:p>
            <a:pPr>
              <a:lnSpc>
                <a:spcPct val="100000"/>
              </a:lnSpc>
              <a:spcBef>
                <a:spcPts val="1800"/>
              </a:spcBef>
            </a:pPr>
            <a:r>
              <a:rPr lang="de-DE" altLang="en-US" sz="1800" b="1" dirty="0"/>
              <a:t>Ideengenerierung</a:t>
            </a:r>
            <a:br>
              <a:rPr lang="de-DE" altLang="en-US" sz="1800" dirty="0"/>
            </a:br>
            <a:r>
              <a:rPr lang="de-DE" altLang="en-US" sz="1800" dirty="0"/>
              <a:t>„Erfinden von Neuheiten, Weiterentwicklung vorhandener Problemlösungen“</a:t>
            </a:r>
          </a:p>
          <a:p>
            <a:pPr>
              <a:lnSpc>
                <a:spcPct val="100000"/>
              </a:lnSpc>
              <a:spcBef>
                <a:spcPts val="1800"/>
              </a:spcBef>
            </a:pPr>
            <a:endParaRPr lang="en-US" sz="1800" dirty="0"/>
          </a:p>
        </p:txBody>
      </p:sp>
      <p:sp>
        <p:nvSpPr>
          <p:cNvPr id="9" name="Titel 1">
            <a:extLst>
              <a:ext uri="{FF2B5EF4-FFF2-40B4-BE49-F238E27FC236}">
                <a16:creationId xmlns:a16="http://schemas.microsoft.com/office/drawing/2014/main" id="{EFEA1B0D-35D5-48B2-92C3-D7B4B322E330}"/>
              </a:ext>
              <a:ext uri="{C183D7F6-B498-43B3-948B-1728B52AA6E4}">
                <adec:decorative xmlns:adec="http://schemas.microsoft.com/office/drawing/2017/decorative" val="1"/>
              </a:ext>
            </a:extLst>
          </p:cNvPr>
          <p:cNvSpPr txBox="1">
            <a:spLocks/>
          </p:cNvSpPr>
          <p:nvPr/>
        </p:nvSpPr>
        <p:spPr bwMode="auto">
          <a:xfrm>
            <a:off x="20713" y="395934"/>
            <a:ext cx="633670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a:lstStyle>
          <a:p>
            <a:pPr>
              <a:lnSpc>
                <a:spcPts val="2700"/>
              </a:lnSpc>
            </a:pPr>
            <a:r>
              <a:rPr lang="de-AT" sz="2400" kern="0" dirty="0"/>
              <a:t>Ideenfindungs-</a:t>
            </a:r>
          </a:p>
          <a:p>
            <a:pPr>
              <a:lnSpc>
                <a:spcPts val="2700"/>
              </a:lnSpc>
            </a:pPr>
            <a:r>
              <a:rPr lang="de-AT" sz="2400" kern="0" dirty="0"/>
              <a:t>prozess</a:t>
            </a:r>
            <a:endParaRPr lang="en-US" sz="2400" kern="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27488235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713731"/>
            <a:ext cx="7848873" cy="4514850"/>
          </a:xfrm>
        </p:spPr>
        <p:txBody>
          <a:bodyPr/>
          <a:lstStyle/>
          <a:p>
            <a:pPr>
              <a:lnSpc>
                <a:spcPct val="105000"/>
              </a:lnSpc>
              <a:spcBef>
                <a:spcPts val="2400"/>
              </a:spcBef>
            </a:pPr>
            <a:r>
              <a:rPr lang="de-AT" sz="2100" dirty="0"/>
              <a:t>Prinzipiell gilt die </a:t>
            </a:r>
            <a:r>
              <a:rPr lang="de-AT" sz="2100" b="1" dirty="0">
                <a:solidFill>
                  <a:srgbClr val="31859C"/>
                </a:solidFill>
              </a:rPr>
              <a:t>Grundanforderung</a:t>
            </a:r>
            <a:r>
              <a:rPr lang="de-AT" sz="2100" dirty="0"/>
              <a:t>, jeweils die </a:t>
            </a:r>
            <a:r>
              <a:rPr lang="de-AT" sz="2100" b="1" dirty="0">
                <a:solidFill>
                  <a:srgbClr val="31859C"/>
                </a:solidFill>
              </a:rPr>
              <a:t>projekttauglichen</a:t>
            </a:r>
            <a:r>
              <a:rPr lang="de-AT" sz="2100" dirty="0"/>
              <a:t> Ideen auszuwählen, mit denen sich die </a:t>
            </a:r>
            <a:r>
              <a:rPr lang="de-AT" sz="2100" b="1" dirty="0">
                <a:solidFill>
                  <a:srgbClr val="31859C"/>
                </a:solidFill>
              </a:rPr>
              <a:t>Ziele</a:t>
            </a:r>
            <a:r>
              <a:rPr lang="de-AT" sz="2100" b="1" dirty="0">
                <a:solidFill>
                  <a:srgbClr val="C85F09"/>
                </a:solidFill>
              </a:rPr>
              <a:t> </a:t>
            </a:r>
            <a:r>
              <a:rPr lang="de-AT" sz="2100" b="1" dirty="0">
                <a:solidFill>
                  <a:srgbClr val="31859C"/>
                </a:solidFill>
              </a:rPr>
              <a:t>des</a:t>
            </a:r>
            <a:r>
              <a:rPr lang="de-AT" sz="2100" b="1" dirty="0">
                <a:solidFill>
                  <a:srgbClr val="C85F09"/>
                </a:solidFill>
              </a:rPr>
              <a:t> </a:t>
            </a:r>
            <a:r>
              <a:rPr lang="de-AT" sz="2100" b="1" dirty="0">
                <a:solidFill>
                  <a:srgbClr val="31859C"/>
                </a:solidFill>
              </a:rPr>
              <a:t>Projektträgers</a:t>
            </a:r>
            <a:r>
              <a:rPr lang="de-AT" sz="2100" dirty="0"/>
              <a:t> bzw. </a:t>
            </a:r>
            <a:r>
              <a:rPr lang="de-AT" sz="2100" b="1" dirty="0">
                <a:solidFill>
                  <a:srgbClr val="31859C"/>
                </a:solidFill>
              </a:rPr>
              <a:t>der</a:t>
            </a:r>
            <a:r>
              <a:rPr lang="de-AT" sz="2100" b="1" dirty="0">
                <a:solidFill>
                  <a:srgbClr val="C85F09"/>
                </a:solidFill>
              </a:rPr>
              <a:t> </a:t>
            </a:r>
            <a:r>
              <a:rPr lang="de-AT" sz="2100" b="1" dirty="0">
                <a:solidFill>
                  <a:srgbClr val="31859C"/>
                </a:solidFill>
              </a:rPr>
              <a:t>Auftraggeber</a:t>
            </a:r>
            <a:r>
              <a:rPr lang="de-AT" sz="2100" dirty="0"/>
              <a:t> am besten realisieren lassen. </a:t>
            </a:r>
          </a:p>
          <a:p>
            <a:pPr>
              <a:lnSpc>
                <a:spcPct val="105000"/>
              </a:lnSpc>
              <a:spcBef>
                <a:spcPts val="2400"/>
              </a:spcBef>
            </a:pPr>
            <a:r>
              <a:rPr lang="de-AT" sz="2100" dirty="0"/>
              <a:t>Häufig stellen sich einer systematischen Auswahl von Projekten </a:t>
            </a:r>
            <a:r>
              <a:rPr lang="de-AT" sz="2100" b="1" dirty="0">
                <a:solidFill>
                  <a:srgbClr val="31859C"/>
                </a:solidFill>
              </a:rPr>
              <a:t>Widerstände</a:t>
            </a:r>
            <a:r>
              <a:rPr lang="de-AT" sz="2100" dirty="0"/>
              <a:t> entgegen. </a:t>
            </a:r>
          </a:p>
          <a:p>
            <a:pPr>
              <a:lnSpc>
                <a:spcPct val="105000"/>
              </a:lnSpc>
              <a:spcBef>
                <a:spcPts val="2400"/>
              </a:spcBef>
            </a:pPr>
            <a:r>
              <a:rPr lang="de-AT" sz="2100" dirty="0"/>
              <a:t>In der Praxis findet Projektauswahl </a:t>
            </a:r>
            <a:r>
              <a:rPr lang="de-AT" sz="2100" b="1" dirty="0">
                <a:solidFill>
                  <a:srgbClr val="31859C"/>
                </a:solidFill>
              </a:rPr>
              <a:t>oft nur nach Gefühl </a:t>
            </a:r>
            <a:r>
              <a:rPr lang="de-AT" sz="2100" dirty="0"/>
              <a:t>statt, wobei diese rein emotionalen Auswahlentscheidungen häufig </a:t>
            </a:r>
            <a:r>
              <a:rPr lang="de-AT" sz="2100" b="1" dirty="0">
                <a:solidFill>
                  <a:srgbClr val="31859C"/>
                </a:solidFill>
              </a:rPr>
              <a:t>wichtige</a:t>
            </a:r>
            <a:r>
              <a:rPr lang="de-AT" sz="2100" b="1" dirty="0">
                <a:solidFill>
                  <a:srgbClr val="C85F09"/>
                </a:solidFill>
              </a:rPr>
              <a:t> </a:t>
            </a:r>
            <a:r>
              <a:rPr lang="de-AT" sz="2100" b="1" dirty="0">
                <a:solidFill>
                  <a:srgbClr val="31859C"/>
                </a:solidFill>
              </a:rPr>
              <a:t>Kriterien</a:t>
            </a:r>
            <a:r>
              <a:rPr lang="de-AT" sz="2100" b="1" dirty="0">
                <a:solidFill>
                  <a:srgbClr val="C85F09"/>
                </a:solidFill>
              </a:rPr>
              <a:t> </a:t>
            </a:r>
            <a:r>
              <a:rPr lang="de-AT" sz="2100" b="1" dirty="0">
                <a:solidFill>
                  <a:srgbClr val="31859C"/>
                </a:solidFill>
              </a:rPr>
              <a:t>übersehen</a:t>
            </a:r>
            <a:r>
              <a:rPr lang="de-AT" sz="2100" b="1" dirty="0">
                <a:solidFill>
                  <a:srgbClr val="C85F09"/>
                </a:solidFill>
              </a:rPr>
              <a:t> </a:t>
            </a:r>
            <a:r>
              <a:rPr lang="de-AT" sz="2100" dirty="0"/>
              <a:t>und sachinadäquat bzw. qualitativ mangelhaft ausfallen. </a:t>
            </a:r>
          </a:p>
          <a:p>
            <a:pPr>
              <a:lnSpc>
                <a:spcPct val="105000"/>
              </a:lnSpc>
              <a:spcBef>
                <a:spcPts val="2400"/>
              </a:spcBef>
            </a:pPr>
            <a:r>
              <a:rPr lang="de-AT" sz="2100" dirty="0"/>
              <a:t>Aus diesem Grund sollten </a:t>
            </a:r>
            <a:r>
              <a:rPr lang="de-AT" sz="2100" i="1" dirty="0"/>
              <a:t>nachvollziehbare</a:t>
            </a:r>
            <a:r>
              <a:rPr lang="de-AT" sz="2100" dirty="0"/>
              <a:t> und </a:t>
            </a:r>
            <a:r>
              <a:rPr lang="de-AT" sz="2100" i="1" dirty="0"/>
              <a:t>argumentierbare</a:t>
            </a:r>
            <a:r>
              <a:rPr lang="de-AT" sz="2100" dirty="0"/>
              <a:t> Selektionsentscheidung </a:t>
            </a:r>
            <a:r>
              <a:rPr lang="de-AT" sz="2100" b="1" dirty="0">
                <a:solidFill>
                  <a:srgbClr val="31859C"/>
                </a:solidFill>
              </a:rPr>
              <a:t>(Verfahren zur systematischen Projektauswahl) </a:t>
            </a:r>
            <a:r>
              <a:rPr lang="de-AT" sz="2100" dirty="0"/>
              <a:t>anwendet werden.</a:t>
            </a:r>
          </a:p>
          <a:p>
            <a:pPr>
              <a:lnSpc>
                <a:spcPct val="100000"/>
              </a:lnSpc>
            </a:pPr>
            <a:endParaRPr lang="en-US" sz="2100" dirty="0"/>
          </a:p>
        </p:txBody>
      </p:sp>
      <p:sp>
        <p:nvSpPr>
          <p:cNvPr id="2" name="Titel 1"/>
          <p:cNvSpPr>
            <a:spLocks noGrp="1"/>
          </p:cNvSpPr>
          <p:nvPr>
            <p:ph type="title"/>
          </p:nvPr>
        </p:nvSpPr>
        <p:spPr/>
        <p:txBody>
          <a:bodyPr/>
          <a:lstStyle/>
          <a:p>
            <a:r>
              <a:rPr lang="de-AT" dirty="0"/>
              <a:t>Systematische Projektauswahl</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5909903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857747"/>
            <a:ext cx="7668814" cy="4514850"/>
          </a:xfrm>
        </p:spPr>
        <p:txBody>
          <a:bodyPr/>
          <a:lstStyle/>
          <a:p>
            <a:r>
              <a:rPr lang="de-AT" b="1" dirty="0">
                <a:solidFill>
                  <a:srgbClr val="31859C"/>
                </a:solidFill>
              </a:rPr>
              <a:t>Qualitative Methoden</a:t>
            </a:r>
          </a:p>
          <a:p>
            <a:pPr lvl="1">
              <a:spcBef>
                <a:spcPct val="20000"/>
              </a:spcBef>
            </a:pPr>
            <a:r>
              <a:rPr lang="de-AT" altLang="en-US" dirty="0">
                <a:latin typeface="Arial Narrow" pitchFamily="34" charset="0"/>
              </a:rPr>
              <a:t>Machbarkeitsprüfung – „feasibility study</a:t>
            </a:r>
            <a:r>
              <a:rPr lang="de-AT" altLang="ja-JP" dirty="0">
                <a:latin typeface="Arial Narrow" pitchFamily="34" charset="0"/>
              </a:rPr>
              <a:t>“</a:t>
            </a:r>
          </a:p>
          <a:p>
            <a:pPr lvl="1">
              <a:spcBef>
                <a:spcPct val="20000"/>
              </a:spcBef>
            </a:pPr>
            <a:r>
              <a:rPr lang="de-AT" altLang="en-US" dirty="0">
                <a:latin typeface="Arial Narrow" pitchFamily="34" charset="0"/>
              </a:rPr>
              <a:t>Portfolio</a:t>
            </a:r>
          </a:p>
          <a:p>
            <a:pPr lvl="1">
              <a:spcBef>
                <a:spcPct val="20000"/>
              </a:spcBef>
            </a:pPr>
            <a:r>
              <a:rPr lang="de-AT" altLang="en-US" dirty="0">
                <a:latin typeface="Arial Narrow" pitchFamily="34" charset="0"/>
              </a:rPr>
              <a:t>(vereinfachte) SWOT-Analyse</a:t>
            </a:r>
          </a:p>
          <a:p>
            <a:pPr>
              <a:spcBef>
                <a:spcPts val="3600"/>
              </a:spcBef>
            </a:pPr>
            <a:r>
              <a:rPr lang="de-AT" b="1" dirty="0">
                <a:solidFill>
                  <a:srgbClr val="31859C"/>
                </a:solidFill>
              </a:rPr>
              <a:t>(Semi-)Quantitative Methoden</a:t>
            </a:r>
          </a:p>
          <a:p>
            <a:pPr lvl="1">
              <a:spcBef>
                <a:spcPct val="20000"/>
              </a:spcBef>
            </a:pPr>
            <a:r>
              <a:rPr lang="de-AT" altLang="en-US" dirty="0">
                <a:latin typeface="Arial Narrow" pitchFamily="34" charset="0"/>
              </a:rPr>
              <a:t>Nutzwertanalyse</a:t>
            </a:r>
          </a:p>
          <a:p>
            <a:pPr lvl="1">
              <a:spcBef>
                <a:spcPct val="20000"/>
              </a:spcBef>
            </a:pPr>
            <a:r>
              <a:rPr lang="de-AT" altLang="en-US" dirty="0">
                <a:latin typeface="Arial Narrow" pitchFamily="34" charset="0"/>
              </a:rPr>
              <a:t>Kraftfeldanalyse</a:t>
            </a:r>
          </a:p>
          <a:p>
            <a:endParaRPr lang="de-AT" dirty="0"/>
          </a:p>
        </p:txBody>
      </p:sp>
      <p:sp>
        <p:nvSpPr>
          <p:cNvPr id="2" name="Titel 1"/>
          <p:cNvSpPr>
            <a:spLocks noGrp="1"/>
          </p:cNvSpPr>
          <p:nvPr>
            <p:ph type="title"/>
          </p:nvPr>
        </p:nvSpPr>
        <p:spPr>
          <a:xfrm>
            <a:off x="864321" y="396430"/>
            <a:ext cx="6552727" cy="863600"/>
          </a:xfrm>
        </p:spPr>
        <p:txBody>
          <a:bodyPr/>
          <a:lstStyle/>
          <a:p>
            <a:pPr>
              <a:lnSpc>
                <a:spcPts val="2900"/>
              </a:lnSpc>
            </a:pPr>
            <a:r>
              <a:rPr lang="de-AT" sz="2800" dirty="0"/>
              <a:t>Verfahren zur </a:t>
            </a:r>
            <a:br>
              <a:rPr lang="de-AT" sz="2800" dirty="0"/>
            </a:br>
            <a:r>
              <a:rPr lang="de-AT" sz="2800" dirty="0"/>
              <a:t>systematischen Projektauswahl</a:t>
            </a:r>
          </a:p>
        </p:txBody>
      </p:sp>
      <p:sp>
        <p:nvSpPr>
          <p:cNvPr id="4" name="Foliennummernplatzhalter 3"/>
          <p:cNvSpPr>
            <a:spLocks noGrp="1"/>
          </p:cNvSpPr>
          <p:nvPr>
            <p:ph type="sldNum" sz="quarter" idx="11"/>
          </p:nvPr>
        </p:nvSpPr>
        <p:spPr/>
        <p:txBody>
          <a:bodyPr/>
          <a:lstStyle/>
          <a:p>
            <a:fld id="{1B0257E5-75A0-4F46-BAAD-A8D9FF434F26}" type="slidenum">
              <a:rPr lang="de-AT" smtClean="0"/>
              <a:pPr/>
              <a:t>9</a:t>
            </a:fld>
            <a:endParaRPr lang="de-AT" dirty="0"/>
          </a:p>
        </p:txBody>
      </p:sp>
    </p:spTree>
    <p:extLst>
      <p:ext uri="{BB962C8B-B14F-4D97-AF65-F5344CB8AC3E}">
        <p14:creationId xmlns:p14="http://schemas.microsoft.com/office/powerpoint/2010/main" val="41299749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2788</Words>
  <Application>Microsoft Office PowerPoint</Application>
  <PresentationFormat>Benutzerdefiniert</PresentationFormat>
  <Paragraphs>349</Paragraphs>
  <Slides>29</Slides>
  <Notes>29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29</vt:i4>
      </vt:variant>
    </vt:vector>
  </HeadingPairs>
  <TitlesOfParts>
    <vt:vector size="40" baseType="lpstr">
      <vt:lpstr>ＭＳ Ｐゴシック</vt:lpstr>
      <vt:lpstr>Arial</vt:lpstr>
      <vt:lpstr>Arial Black</vt:lpstr>
      <vt:lpstr>Arial Narrow</vt:lpstr>
      <vt:lpstr>Corbel</vt:lpstr>
      <vt:lpstr>Symbol</vt:lpstr>
      <vt:lpstr>Times New Roman</vt:lpstr>
      <vt:lpstr>Wingdings</vt:lpstr>
      <vt:lpstr>BOKU-Marketing</vt:lpstr>
      <vt:lpstr>Präsentation</vt:lpstr>
      <vt:lpstr>Dokument</vt:lpstr>
      <vt:lpstr>Projektmanagement</vt:lpstr>
      <vt:lpstr>Übersicht –  Projektanbahnung und -auswahl</vt:lpstr>
      <vt:lpstr>Lehr- und Lernziele –  Projektanbahnung und -auswahl</vt:lpstr>
      <vt:lpstr>Learning Outcomes – Projektanbahnung und -auswahl</vt:lpstr>
      <vt:lpstr>Die Vorprojektphase</vt:lpstr>
      <vt:lpstr>Entscheidungsschritte  bei der Projektauswahl </vt:lpstr>
      <vt:lpstr>PowerPoint-Präsentation</vt:lpstr>
      <vt:lpstr>Systematische Projektauswahl</vt:lpstr>
      <vt:lpstr>Verfahren zur  systematischen Projektauswahl</vt:lpstr>
      <vt:lpstr>Qualitative Machbarkeitsüberprüfung</vt:lpstr>
      <vt:lpstr>PowerPoint-Präsentation</vt:lpstr>
      <vt:lpstr>Qualitatives Projektportfolio</vt:lpstr>
      <vt:lpstr>Qualitatives Projektportfolio</vt:lpstr>
      <vt:lpstr>Beispiel für Projektportfolio  mit 4 Kriterien</vt:lpstr>
      <vt:lpstr>Typische Portfolio-Positionierung einzelner Projektarten</vt:lpstr>
      <vt:lpstr>Beispiel für Risikoportfolio</vt:lpstr>
      <vt:lpstr>SWOT-Analyse zur Projektauswahl</vt:lpstr>
      <vt:lpstr>Qualitativ – SWOT-Analyse</vt:lpstr>
      <vt:lpstr>SWOT-Matrix der Strategietypen</vt:lpstr>
      <vt:lpstr>Quantitativ – Nutzwertanalyse</vt:lpstr>
      <vt:lpstr>Semi-quantitativ – Kraftfeldanalyse</vt:lpstr>
      <vt:lpstr>Semi-quantitativ – Kraftfeldanalyse</vt:lpstr>
      <vt:lpstr>Für die Projektarbeit  relevante Anspruchsgruppen </vt:lpstr>
      <vt:lpstr>Stakeholder</vt:lpstr>
      <vt:lpstr>Stakeholderanalyse</vt:lpstr>
      <vt:lpstr>Ausschnitt aus einer  Stakeholder-Einflussmatrix</vt:lpstr>
      <vt:lpstr>Typenspezifische Strategien im Umgang mit Stakeholdern</vt:lpstr>
      <vt:lpstr>Beispiel einer  komplexen Kraftfeldanalyse </vt:lpstr>
      <vt:lpstr>Übung – Projektauswahl</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4) zum Lehrbuch Projektmanagement. Der erfolgreiche Einstieg. 6. Auflage, 2023, Facultas, Wien, Österreich</dc:title>
  <dc:creator>Hans Karl Wytrzens</dc:creator>
  <cp:lastModifiedBy>Roder C</cp:lastModifiedBy>
  <cp:revision>508</cp:revision>
  <cp:lastPrinted>2014-09-18T11:22:22Z</cp:lastPrinted>
  <dcterms:created xsi:type="dcterms:W3CDTF">2003-09-23T06:28:36Z</dcterms:created>
  <dcterms:modified xsi:type="dcterms:W3CDTF">2023-06-02T08:50:20Z</dcterms:modified>
</cp:coreProperties>
</file>