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60" r:id="rId2"/>
    <p:sldId id="334" r:id="rId3"/>
    <p:sldId id="366" r:id="rId4"/>
    <p:sldId id="367"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8" r:id="rId18"/>
    <p:sldId id="370" r:id="rId19"/>
    <p:sldId id="363" r:id="rId20"/>
    <p:sldId id="350" r:id="rId21"/>
    <p:sldId id="364" r:id="rId22"/>
    <p:sldId id="371" r:id="rId23"/>
    <p:sldId id="349" r:id="rId24"/>
    <p:sldId id="351" r:id="rId25"/>
    <p:sldId id="374" r:id="rId26"/>
    <p:sldId id="354" r:id="rId27"/>
    <p:sldId id="360" r:id="rId28"/>
    <p:sldId id="373" r:id="rId29"/>
    <p:sldId id="362" r:id="rId30"/>
    <p:sldId id="372" r:id="rId31"/>
    <p:sldId id="369" r:id="rId32"/>
    <p:sldId id="375" r:id="rId33"/>
    <p:sldId id="361" r:id="rId34"/>
    <p:sldId id="368" r:id="rId35"/>
    <p:sldId id="365" r:id="rId36"/>
    <p:sldId id="347" r:id="rId37"/>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DDEFCD"/>
    <a:srgbClr val="BD5C46"/>
    <a:srgbClr val="54812B"/>
    <a:srgbClr val="ABD783"/>
    <a:srgbClr val="2D4E75"/>
    <a:srgbClr val="31859C"/>
    <a:srgbClr val="FCE8D8"/>
    <a:srgbClr val="C85F09"/>
    <a:srgbClr val="F7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648" autoAdjust="0"/>
  </p:normalViewPr>
  <p:slideViewPr>
    <p:cSldViewPr>
      <p:cViewPr varScale="1">
        <p:scale>
          <a:sx n="49" d="100"/>
          <a:sy n="49" d="100"/>
        </p:scale>
        <p:origin x="1467" y="38"/>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36"/>
    </p:cViewPr>
  </p:sorterViewPr>
  <p:notesViewPr>
    <p:cSldViewPr>
      <p:cViewPr>
        <p:scale>
          <a:sx n="90" d="100"/>
          <a:sy n="90" d="100"/>
        </p:scale>
        <p:origin x="1248" y="-212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806549" y="4714875"/>
            <a:ext cx="518457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ts val="6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marL="171450" indent="-171450" eaLnBrk="1" hangingPunct="1">
              <a:buFont typeface="Arial" panose="020B0604020202020204" pitchFamily="34" charset="0"/>
              <a:buChar char="•"/>
            </a:pPr>
            <a:r>
              <a:rPr lang="de-AT" altLang="en-US" dirty="0"/>
              <a:t>Da als Auslöser für ein Projekt meist das Auftreten bzw. </a:t>
            </a:r>
            <a:r>
              <a:rPr lang="de-AT" altLang="en-US" i="1" dirty="0"/>
              <a:t>Aufgreifen eines Problems </a:t>
            </a:r>
            <a:r>
              <a:rPr lang="de-AT" altLang="en-US" dirty="0"/>
              <a:t>anzusehen ist, steht am Beginn der Definition eines Projektauftrages eine Beschreibung dieses Ausgangsproblems.</a:t>
            </a:r>
          </a:p>
          <a:p>
            <a:pPr marL="171450" indent="-171450" eaLnBrk="1" hangingPunct="1">
              <a:buFont typeface="Arial" panose="020B0604020202020204" pitchFamily="34" charset="0"/>
              <a:buChar char="•"/>
            </a:pPr>
            <a:r>
              <a:rPr lang="de-AT" altLang="en-US" dirty="0"/>
              <a:t>Daraus resultiert förmlich als Zweites ein </a:t>
            </a:r>
            <a:r>
              <a:rPr lang="de-AT" altLang="en-US" i="1" dirty="0"/>
              <a:t>Mission Statement</a:t>
            </a:r>
            <a:r>
              <a:rPr lang="de-AT" altLang="en-US" dirty="0"/>
              <a:t>, welches etwa 2–3 Oberziele umfasst.</a:t>
            </a:r>
          </a:p>
          <a:p>
            <a:pPr marL="171450" indent="-171450" eaLnBrk="1" hangingPunct="1">
              <a:buFont typeface="Arial" panose="020B0604020202020204" pitchFamily="34" charset="0"/>
              <a:buChar char="•"/>
            </a:pPr>
            <a:r>
              <a:rPr lang="de-AT" altLang="en-US" dirty="0"/>
              <a:t>Als Drittes kommen </a:t>
            </a:r>
            <a:r>
              <a:rPr lang="de-AT" altLang="en-US" i="1" dirty="0"/>
              <a:t>3</a:t>
            </a:r>
            <a:r>
              <a:rPr lang="de-AT" altLang="en-US" dirty="0"/>
              <a:t>–</a:t>
            </a:r>
            <a:r>
              <a:rPr lang="de-AT" altLang="en-US" i="1" dirty="0"/>
              <a:t>6 Projektziele</a:t>
            </a:r>
            <a:r>
              <a:rPr lang="de-AT" altLang="en-US" dirty="0"/>
              <a:t>. Selbst bei größeren Projekten sollten es nicht mehr Ziele sein, damit man sie sich leicht auswendig merken kann und damit nicht</a:t>
            </a:r>
            <a:r>
              <a:rPr lang="de-AT" altLang="en-US" baseline="0" dirty="0"/>
              <a:t> innerhalb des Projektteams ein Herauspicken von Einzelzielen stattfindet und dann die Ausrichtung der Arbeiten auf eine gemeinsame Stoßrichtung verloren geht.</a:t>
            </a:r>
            <a:endParaRPr lang="de-AT" altLang="en-US" dirty="0"/>
          </a:p>
          <a:p>
            <a:pPr marL="171450" indent="-171450" eaLnBrk="1" hangingPunct="1">
              <a:buFont typeface="Arial" panose="020B0604020202020204" pitchFamily="34" charset="0"/>
              <a:buChar char="•"/>
            </a:pPr>
            <a:r>
              <a:rPr lang="de-AT" altLang="en-US" dirty="0"/>
              <a:t>Aus den Zielen ist als Viertes der </a:t>
            </a:r>
            <a:r>
              <a:rPr lang="de-AT" altLang="en-US" i="1" dirty="0"/>
              <a:t>Projektumfang</a:t>
            </a:r>
            <a:r>
              <a:rPr lang="de-AT" altLang="en-US" dirty="0"/>
              <a:t> (Arbeitsumfang insgesamt bzw. für die markantesten Teilaufgaben) herzuleiten.</a:t>
            </a:r>
          </a:p>
          <a:p>
            <a:pPr marL="171450" indent="-171450" eaLnBrk="1" hangingPunct="1">
              <a:buFont typeface="Arial" panose="020B0604020202020204" pitchFamily="34" charset="0"/>
              <a:buChar char="•"/>
            </a:pPr>
            <a:r>
              <a:rPr lang="de-AT" altLang="en-US" dirty="0"/>
              <a:t>Als Fünftes sollte zu jedem Ziel ein </a:t>
            </a:r>
            <a:r>
              <a:rPr lang="de-AT" altLang="en-US" i="1" dirty="0"/>
              <a:t>zu liefernder Output </a:t>
            </a:r>
            <a:r>
              <a:rPr lang="de-AT" altLang="en-US" dirty="0"/>
              <a:t>bestimmt werden (wobei auch zu liefernde Zwischenresultate zu benennen sind (als Anknüpfungspunkte für eine spätere Kontrolle).</a:t>
            </a:r>
          </a:p>
          <a:p>
            <a:pPr marL="171450" indent="-171450" eaLnBrk="1" hangingPunct="1">
              <a:buFont typeface="Arial" panose="020B0604020202020204" pitchFamily="34" charset="0"/>
              <a:buChar char="•"/>
            </a:pPr>
            <a:r>
              <a:rPr lang="de-AT" altLang="en-US" dirty="0"/>
              <a:t>Als Sechstes sind schließlich die als Schranken des Projektes wirkenden </a:t>
            </a:r>
            <a:r>
              <a:rPr lang="de-AT" altLang="en-US" i="1" dirty="0"/>
              <a:t>limitierenden Faktoren </a:t>
            </a:r>
            <a:r>
              <a:rPr lang="de-AT" altLang="en-US" dirty="0"/>
              <a:t>zu benennen.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273717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AT" altLang="en-US" dirty="0"/>
              <a:t>Der</a:t>
            </a:r>
            <a:r>
              <a:rPr lang="de-AT" altLang="en-US" baseline="0" dirty="0"/>
              <a:t> Impuls, ein Projekt in Angriff zu nehmen, geht in der Regel von einem Problem aus, welches meistens mehrere Ursachen sowie weiterreichende Konsequenzen haben dürfte.</a:t>
            </a:r>
          </a:p>
          <a:p>
            <a:pPr eaLnBrk="1" hangingPunct="1"/>
            <a:r>
              <a:rPr lang="de-AT" altLang="en-US" baseline="0" dirty="0"/>
              <a:t>Das </a:t>
            </a:r>
            <a:r>
              <a:rPr lang="de-AT" altLang="en-US" b="1" baseline="0" dirty="0"/>
              <a:t>Ausgangsproblem</a:t>
            </a:r>
            <a:r>
              <a:rPr lang="de-AT" altLang="en-US" baseline="0" dirty="0"/>
              <a:t> mit seinen Facetten sollte man aus mehreren Gründen knapp beschreiben.</a:t>
            </a:r>
          </a:p>
          <a:p>
            <a:pPr eaLnBrk="1" hangingPunct="1"/>
            <a:r>
              <a:rPr lang="de-AT" altLang="en-US" baseline="0" dirty="0"/>
              <a:t>Die Problembeschreibung </a:t>
            </a:r>
          </a:p>
          <a:p>
            <a:pPr marL="171450" indent="-171450" eaLnBrk="1" hangingPunct="1">
              <a:buFont typeface="Arial" panose="020B0604020202020204" pitchFamily="34" charset="0"/>
              <a:buChar char="•"/>
            </a:pPr>
            <a:r>
              <a:rPr lang="de-AT" altLang="en-US" baseline="0" dirty="0"/>
              <a:t>verschafft Einsicht in die </a:t>
            </a:r>
            <a:r>
              <a:rPr lang="de-AT" altLang="en-US" i="1" baseline="0" dirty="0"/>
              <a:t>Notwendigkeit des Projektes</a:t>
            </a:r>
            <a:r>
              <a:rPr lang="de-AT" altLang="en-US" baseline="0" dirty="0"/>
              <a:t>, was bei Projektbearbeitern sinnstiftend und motivierend wirken kann;</a:t>
            </a:r>
          </a:p>
          <a:p>
            <a:pPr marL="171450" indent="-171450" eaLnBrk="1" hangingPunct="1">
              <a:buFont typeface="Arial" panose="020B0604020202020204" pitchFamily="34" charset="0"/>
              <a:buChar char="•"/>
            </a:pPr>
            <a:r>
              <a:rPr lang="de-AT" altLang="en-US" baseline="0" dirty="0"/>
              <a:t>orientiert über </a:t>
            </a:r>
            <a:r>
              <a:rPr lang="de-AT" altLang="en-US" i="1" baseline="0" dirty="0"/>
              <a:t>Hintergründe</a:t>
            </a:r>
            <a:r>
              <a:rPr lang="de-AT" altLang="en-US" baseline="0" dirty="0"/>
              <a:t>, wieso es zu Projekt kommt;</a:t>
            </a:r>
            <a:endParaRPr lang="de-AT" altLang="en-US" dirty="0"/>
          </a:p>
          <a:p>
            <a:pPr marL="171450" indent="-171450" eaLnBrk="1" hangingPunct="1">
              <a:buFont typeface="Arial" panose="020B0604020202020204" pitchFamily="34" charset="0"/>
              <a:buChar char="•"/>
            </a:pPr>
            <a:r>
              <a:rPr lang="de-AT" altLang="en-US" dirty="0"/>
              <a:t>ermöglicht eine </a:t>
            </a:r>
            <a:r>
              <a:rPr lang="de-AT" altLang="en-US" i="1" dirty="0"/>
              <a:t>Dringlichkeitsreihung</a:t>
            </a:r>
            <a:r>
              <a:rPr lang="de-AT" altLang="en-US" dirty="0"/>
              <a:t>, also eine Unterscheidung zwischen Muss- und Wunsch-Bedürfnissen, woraus sich Prioritäten ergeben. </a:t>
            </a:r>
          </a:p>
          <a:p>
            <a:pPr eaLnBrk="1" hangingPunct="1"/>
            <a:r>
              <a:rPr lang="de-AT" altLang="en-US" dirty="0"/>
              <a:t>Fraglich ist vor allem, wieweit auch auf Wunsch-Bedürfnisse einzugehen ist. Einerseits besteht die Möglichkeit, dass der Auftraggeber glaubt, diese Anliegen würden jedenfalls auch erfüllt, andererseits besteht für den Projektnehmer die Gefahr, dass er sich übernimmt oder  verzettelt, wenn er auch alle bloßen „nice-to-have“-Wünsche erfüllen will. Daher ist klar zu kommunizieren, ob ein bloßer Wunsch auch zu einem Muss wird.</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312185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Mission Statement eines Projektes sollte in ein bis zwei Sätzen das</a:t>
            </a:r>
            <a:r>
              <a:rPr lang="de-DE" baseline="0" dirty="0"/>
              <a:t> gesamte </a:t>
            </a:r>
            <a:r>
              <a:rPr lang="de-DE" b="0" baseline="0" dirty="0"/>
              <a:t>Vorhaben charakterisieren</a:t>
            </a:r>
            <a:r>
              <a:rPr lang="de-DE" baseline="0" dirty="0"/>
              <a:t>, dessen </a:t>
            </a:r>
            <a:r>
              <a:rPr lang="de-DE" b="1" baseline="0" dirty="0"/>
              <a:t>Grundabsichten in knappster Form </a:t>
            </a:r>
            <a:r>
              <a:rPr lang="de-DE" baseline="0" dirty="0"/>
              <a:t>zum Ausdruck bringen.</a:t>
            </a:r>
          </a:p>
          <a:p>
            <a:endParaRPr lang="de-DE" baseline="0" dirty="0"/>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365676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AT" altLang="en-US" dirty="0"/>
              <a:t>Um eindeutig zu sein, sind </a:t>
            </a:r>
            <a:r>
              <a:rPr lang="de-AT" altLang="en-US" b="1" dirty="0"/>
              <a:t>Ziele in ganzen Sätzen </a:t>
            </a:r>
            <a:r>
              <a:rPr lang="de-AT" altLang="en-US" dirty="0"/>
              <a:t>(und nicht nur als Schlagwortgruppe) zu formulieren.</a:t>
            </a:r>
            <a:r>
              <a:rPr lang="de-AT" altLang="en-US" baseline="0" dirty="0"/>
              <a:t> Weitere von projekttauglichen Zielen zu erfüllende </a:t>
            </a:r>
            <a:r>
              <a:rPr lang="de-AT" altLang="en-US" dirty="0"/>
              <a:t> Kriterien werden später genauer</a:t>
            </a:r>
            <a:r>
              <a:rPr lang="de-AT" altLang="en-US" baseline="0" dirty="0"/>
              <a:t> erläutert.</a:t>
            </a:r>
          </a:p>
          <a:p>
            <a:pPr marL="0" marR="0" indent="0" algn="l" defTabSz="914400" rtl="0" eaLnBrk="1" fontAlgn="base" latinLnBrk="0" hangingPunct="1">
              <a:lnSpc>
                <a:spcPct val="100000"/>
              </a:lnSpc>
              <a:spcAft>
                <a:spcPct val="0"/>
              </a:spcAft>
              <a:buClrTx/>
              <a:buSzTx/>
              <a:buFontTx/>
              <a:buNone/>
              <a:tabLst/>
              <a:defRPr/>
            </a:pPr>
            <a:r>
              <a:rPr lang="de-AT" altLang="en-US" dirty="0"/>
              <a:t>Ziele sollen</a:t>
            </a:r>
          </a:p>
          <a:p>
            <a:pPr marL="171450" marR="0" indent="-1714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de-AT" altLang="en-US" i="1" dirty="0"/>
              <a:t>den Sinn des Projektes </a:t>
            </a:r>
            <a:r>
              <a:rPr lang="de-AT" altLang="en-US" dirty="0"/>
              <a:t>verständlich machen,</a:t>
            </a:r>
          </a:p>
          <a:p>
            <a:pPr marL="171450" marR="0" indent="-1714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de-AT" altLang="en-US" dirty="0"/>
              <a:t>den angestrebten </a:t>
            </a:r>
            <a:r>
              <a:rPr lang="de-AT" altLang="en-US" i="1" dirty="0"/>
              <a:t>Sollzustand</a:t>
            </a:r>
            <a:r>
              <a:rPr lang="de-AT" altLang="en-US" dirty="0"/>
              <a:t> zum Projektende möglichst </a:t>
            </a:r>
            <a:r>
              <a:rPr lang="de-AT" altLang="en-US" i="1" dirty="0"/>
              <a:t>klarlegen</a:t>
            </a:r>
            <a:r>
              <a:rPr lang="de-AT" altLang="en-US" dirty="0"/>
              <a: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354820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dirty="0"/>
              <a:t>Unter </a:t>
            </a:r>
            <a:r>
              <a:rPr lang="de-AT" b="1" dirty="0"/>
              <a:t>Ausschließungen</a:t>
            </a:r>
            <a:r>
              <a:rPr lang="de-AT" dirty="0"/>
              <a:t> sind an sich vom Projekt </a:t>
            </a:r>
            <a:r>
              <a:rPr lang="de-AT" i="1" dirty="0"/>
              <a:t>erwartbare Outputs </a:t>
            </a:r>
            <a:r>
              <a:rPr lang="de-AT" dirty="0"/>
              <a:t>(Produkte) zu verstehen, die im speziellen Fall aber </a:t>
            </a:r>
            <a:r>
              <a:rPr lang="de-AT" i="1" dirty="0"/>
              <a:t>bewusst nicht erbracht </a:t>
            </a:r>
            <a:r>
              <a:rPr lang="de-AT" dirty="0"/>
              <a:t>bzw. geliefert werden sollen; z.B. könnte man bei einem Gebäuderenovierungsprojekt erwarten, dass es nach Abschluss der diversen Handwerkerarbeiten eine Wiedereröffnungsfeier gibt. Mann kann aber genauso gut eine solche Feier vorab ausschließen (= bewusst festlegen, dass keine Veranstaltung einer Festivität im Umfang des Projektes enthalten ist).</a:t>
            </a:r>
          </a:p>
          <a:p>
            <a:r>
              <a:rPr lang="de-AT" i="1" dirty="0"/>
              <a:t>Nicht</a:t>
            </a:r>
            <a:r>
              <a:rPr lang="de-AT" dirty="0"/>
              <a:t> als Projektausschließung im obigen Sinne sind einfach </a:t>
            </a:r>
            <a:r>
              <a:rPr lang="de-AT" i="1" dirty="0"/>
              <a:t>negativ formulierte Ziele </a:t>
            </a:r>
            <a:r>
              <a:rPr lang="de-AT" dirty="0"/>
              <a:t>anzusehen (z.B. die Gebäuderenovierung darf nicht mehr als 200.000 € kosten).</a:t>
            </a:r>
          </a:p>
          <a:p>
            <a:r>
              <a:rPr lang="de-AT" dirty="0"/>
              <a:t>Projektausschließungen als bewusster Verzicht auf an sich vom Projekt erwartbare Leistungen sind auch </a:t>
            </a:r>
            <a:r>
              <a:rPr lang="de-AT" i="1" dirty="0"/>
              <a:t>klar zu trennen von </a:t>
            </a:r>
            <a:r>
              <a:rPr lang="de-AT" b="1" i="1" dirty="0"/>
              <a:t>Projektschranken</a:t>
            </a:r>
            <a:r>
              <a:rPr lang="de-AT" dirty="0"/>
              <a:t> (welche wichtige Voraussetzungen benennen, von denen bei der Konzeption des Vorhabens ausgegangen wird, dass sie gegeben seien, die aber, wenn sie nicht vorliegen, die Realisierung des Vorhabens unmöglich machen).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218707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marL="0" marR="0" indent="0" defTabSz="914400" rtl="0" eaLnBrk="1" fontAlgn="base" latinLnBrk="0" hangingPunct="1">
              <a:lnSpc>
                <a:spcPct val="100000"/>
              </a:lnSpc>
              <a:spcAft>
                <a:spcPct val="0"/>
              </a:spcAft>
              <a:buClrTx/>
              <a:buSzTx/>
              <a:buFontTx/>
              <a:buNone/>
              <a:tabLst/>
              <a:defRPr/>
            </a:pPr>
            <a:r>
              <a:rPr lang="de-AT" altLang="en-US" dirty="0"/>
              <a:t>Unter den </a:t>
            </a:r>
            <a:r>
              <a:rPr lang="de-AT" altLang="en-US" b="1" i="1" dirty="0"/>
              <a:t>Deliverables</a:t>
            </a:r>
            <a:r>
              <a:rPr lang="de-AT" altLang="en-US" b="1" dirty="0"/>
              <a:t> </a:t>
            </a:r>
            <a:r>
              <a:rPr lang="de-AT" altLang="en-US" dirty="0"/>
              <a:t>sollten </a:t>
            </a:r>
            <a:r>
              <a:rPr lang="de-AT" altLang="en-US" i="1" dirty="0"/>
              <a:t>auch</a:t>
            </a:r>
            <a:r>
              <a:rPr lang="de-AT" altLang="en-US" dirty="0"/>
              <a:t> die vom Projekt zu erstellenden </a:t>
            </a:r>
            <a:r>
              <a:rPr lang="de-AT" altLang="en-US" i="1" dirty="0"/>
              <a:t>Zwischenprodukte</a:t>
            </a:r>
            <a:r>
              <a:rPr lang="de-AT" altLang="en-US" dirty="0"/>
              <a:t> angeführt werden, weil diese später für die Kontrolle herangezogen werden können.</a:t>
            </a:r>
          </a:p>
          <a:p>
            <a:pPr marL="0" marR="0" indent="0" defTabSz="914400" rtl="0" eaLnBrk="1" fontAlgn="base" latinLnBrk="0" hangingPunct="1">
              <a:lnSpc>
                <a:spcPct val="100000"/>
              </a:lnSpc>
              <a:spcAft>
                <a:spcPct val="0"/>
              </a:spcAft>
              <a:buClrTx/>
              <a:buSzTx/>
              <a:buFontTx/>
              <a:buNone/>
              <a:tabLst/>
              <a:defRPr/>
            </a:pPr>
            <a:r>
              <a:rPr lang="de-AT" altLang="en-US" dirty="0"/>
              <a:t>Zu beachten ist, dass wirklich handfeste, physisch greifbare Produkte bzw. Leistungen bezeichnet werden (schließlich will der Auftraggeber in der Regel im Vorhinein möglichst genau wissen, was er am Ende in der Hand hat, wenn er in das Vorhaben investiert).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184838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AT" altLang="en-US" dirty="0"/>
              <a:t>Klären, welche Umstände für ein Gelingen des Projektes </a:t>
            </a:r>
            <a:r>
              <a:rPr lang="de-AT" altLang="en-US" b="1" dirty="0"/>
              <a:t>Vorbedingung</a:t>
            </a:r>
            <a:r>
              <a:rPr lang="de-AT" altLang="en-US" dirty="0"/>
              <a:t> darstellen und unter welchen Gegebenheiten (z.B. Ressourcenbeschränkung) die Realisierung des gesamten Projektes oder von Teilen davon unmöglich scheint. </a:t>
            </a:r>
          </a:p>
          <a:p>
            <a:pPr eaLnBrk="1" hangingPunct="1"/>
            <a:r>
              <a:rPr lang="de-AT" altLang="en-US" dirty="0"/>
              <a:t>Beispiele für Projektschranken könnten etwa sein:</a:t>
            </a:r>
          </a:p>
          <a:p>
            <a:pPr marL="171450" indent="-171450" eaLnBrk="1" hangingPunct="1">
              <a:spcBef>
                <a:spcPts val="300"/>
              </a:spcBef>
              <a:buFont typeface="Arial" panose="020B0604020202020204" pitchFamily="34" charset="0"/>
              <a:buChar char="•"/>
            </a:pPr>
            <a:r>
              <a:rPr lang="de-AT" altLang="en-US" dirty="0"/>
              <a:t>Bei einem Projekt, das noch unveröffentlichte Sekundärstatistiken auswerten möchte, die Verfügbarmachung der Daten.</a:t>
            </a:r>
          </a:p>
          <a:p>
            <a:pPr marL="171450" indent="-171450" eaLnBrk="1" hangingPunct="1">
              <a:spcBef>
                <a:spcPts val="300"/>
              </a:spcBef>
              <a:buFont typeface="Arial" panose="020B0604020202020204" pitchFamily="34" charset="0"/>
              <a:buChar char="•"/>
            </a:pPr>
            <a:r>
              <a:rPr lang="de-AT" altLang="en-US" dirty="0"/>
              <a:t>Bei einem Projekt, das Erhebungen in Betrieben vorsieht, die Erteilung der Zutrittserlaubnis durch Firmenverantwortliche.</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213313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altLang="en-US" dirty="0"/>
              <a:t>Konkretisierung der Ziele sollte </a:t>
            </a:r>
            <a:r>
              <a:rPr lang="de-AT" altLang="en-US" i="1" dirty="0"/>
              <a:t>iterativ</a:t>
            </a:r>
            <a:r>
              <a:rPr lang="de-AT" altLang="en-US" dirty="0"/>
              <a:t> erfolgen. D.h. die Ziele sind in periodisch wiederkehrenden Schritten immer klarer festzulegen.</a:t>
            </a:r>
          </a:p>
          <a:p>
            <a:r>
              <a:rPr lang="de-AT" altLang="en-US" dirty="0"/>
              <a:t>Die Forderung nach </a:t>
            </a:r>
            <a:r>
              <a:rPr lang="de-AT" altLang="en-US" i="1" dirty="0"/>
              <a:t>Lösungsneutralität von Projektzielen </a:t>
            </a:r>
            <a:r>
              <a:rPr lang="de-AT" altLang="en-US" dirty="0"/>
              <a:t>soll Freiräume gewährleisten, damit der Weg, der zum Erreichen der Sollvorstellung führt, selbst definiert werden kann.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2485809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Qualitätsvolle Projektziele zu definieren, ist eine besondere Herausforderung,</a:t>
            </a:r>
            <a:r>
              <a:rPr lang="de-AT" baseline="0" dirty="0"/>
              <a:t> deren Bewältigung </a:t>
            </a:r>
            <a:r>
              <a:rPr lang="de-AT" b="1" baseline="0" dirty="0"/>
              <a:t>erfolgsentscheidend</a:t>
            </a:r>
            <a:r>
              <a:rPr lang="de-AT" baseline="0" dirty="0"/>
              <a:t> ist.</a:t>
            </a:r>
            <a:r>
              <a:rPr lang="de-AT" dirty="0"/>
              <a: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282156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dirty="0"/>
              <a:t>Definiert man Erfolg als Erreichen von gesteckten Zielen, ergibt sich der Zusammenhang zwischen Zielen und Erfolg logisch zwingend!</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303067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a:xfrm>
            <a:off x="806549" y="4714875"/>
            <a:ext cx="5184576" cy="4467225"/>
          </a:xfrm>
        </p:spPr>
        <p:txBody>
          <a:bodyPr/>
          <a:lstStyle/>
          <a:p>
            <a:pPr eaLnBrk="1" hangingPunct="1"/>
            <a:r>
              <a:rPr lang="de-AT" altLang="en-US" dirty="0"/>
              <a:t>Sobald eine Projektidee zur Weiterverfolgung ausgewählt ist, steht deren Konkretisierung an – ein Prozess, der in einen Projektauftrag mündet.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249373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eaLnBrk="1" hangingPunct="1">
              <a:buClr>
                <a:schemeClr val="tx1"/>
              </a:buClr>
              <a:buFont typeface="Arial" panose="020B0604020202020204" pitchFamily="34" charset="0"/>
              <a:buChar char="•"/>
            </a:pPr>
            <a:r>
              <a:rPr lang="de-AT" altLang="en-US" sz="1200" b="1" dirty="0">
                <a:solidFill>
                  <a:srgbClr val="54812B"/>
                </a:solidFill>
              </a:rPr>
              <a:t>s</a:t>
            </a:r>
            <a:r>
              <a:rPr lang="de-AT" altLang="en-US" dirty="0"/>
              <a:t>pezifisch (konkret/anschaulich/eindeutig; keine unterschiedliche Auslegung möglich)</a:t>
            </a:r>
          </a:p>
          <a:p>
            <a:pPr marL="171450" indent="-171450" algn="l" eaLnBrk="1" hangingPunct="1">
              <a:buClr>
                <a:schemeClr val="tx1"/>
              </a:buClr>
              <a:buFont typeface="Arial" panose="020B0604020202020204" pitchFamily="34" charset="0"/>
              <a:buChar char="•"/>
            </a:pPr>
            <a:r>
              <a:rPr lang="de-AT" altLang="en-US" sz="1200" b="1" dirty="0">
                <a:solidFill>
                  <a:srgbClr val="54812B"/>
                </a:solidFill>
              </a:rPr>
              <a:t>m</a:t>
            </a:r>
            <a:r>
              <a:rPr lang="de-AT" altLang="en-US" dirty="0"/>
              <a:t>essbar (mit absoluten oder relativen Werten zu quantifizieren)</a:t>
            </a:r>
            <a:br>
              <a:rPr lang="de-AT" altLang="en-US" dirty="0"/>
            </a:br>
            <a:r>
              <a:rPr lang="de-AT" altLang="en-US" i="1" dirty="0"/>
              <a:t>Unterschied ausführbar – realistisch</a:t>
            </a:r>
          </a:p>
          <a:p>
            <a:pPr marL="171450" indent="-171450" algn="l" eaLnBrk="1" hangingPunct="1">
              <a:buClr>
                <a:schemeClr val="tx1"/>
              </a:buClr>
              <a:buFont typeface="Arial" panose="020B0604020202020204" pitchFamily="34" charset="0"/>
              <a:buChar char="•"/>
            </a:pPr>
            <a:r>
              <a:rPr lang="de-AT" altLang="en-US" sz="1200" b="1" dirty="0">
                <a:solidFill>
                  <a:srgbClr val="54812B"/>
                </a:solidFill>
              </a:rPr>
              <a:t>a</a:t>
            </a:r>
            <a:r>
              <a:rPr lang="de-AT" altLang="en-US" dirty="0"/>
              <a:t>usführbar </a:t>
            </a:r>
            <a:r>
              <a:rPr lang="de-AT" altLang="en-US" i="1" dirty="0"/>
              <a:t>(</a:t>
            </a:r>
            <a:r>
              <a:rPr lang="de-AT" altLang="en-US" dirty="0"/>
              <a:t>Projektleiter/-team haben es selbst in ihren Händen, die Vorgabe zu erreichen)</a:t>
            </a:r>
          </a:p>
          <a:p>
            <a:pPr marL="171450" indent="-171450" algn="l" eaLnBrk="1" hangingPunct="1">
              <a:buClr>
                <a:schemeClr val="tx1"/>
              </a:buClr>
              <a:buFont typeface="Arial" panose="020B0604020202020204" pitchFamily="34" charset="0"/>
              <a:buChar char="•"/>
            </a:pPr>
            <a:r>
              <a:rPr lang="de-AT" altLang="en-US" b="1" dirty="0"/>
              <a:t>a</a:t>
            </a:r>
            <a:r>
              <a:rPr lang="de-AT" altLang="en-US" dirty="0"/>
              <a:t>bgestimmt</a:t>
            </a:r>
            <a:r>
              <a:rPr lang="de-AT" altLang="en-US" baseline="0" dirty="0"/>
              <a:t> (</a:t>
            </a:r>
            <a:r>
              <a:rPr lang="de-AT" altLang="en-US" dirty="0"/>
              <a:t>durch konsensuale Übereinkunft bestimmt worden)</a:t>
            </a:r>
          </a:p>
          <a:p>
            <a:pPr marL="171450" indent="-171450" algn="l" eaLnBrk="1" hangingPunct="1">
              <a:buClr>
                <a:schemeClr val="tx1"/>
              </a:buClr>
              <a:buFont typeface="Arial" panose="020B0604020202020204" pitchFamily="34" charset="0"/>
              <a:buChar char="•"/>
            </a:pPr>
            <a:r>
              <a:rPr lang="de-AT" altLang="en-US" b="1" dirty="0"/>
              <a:t>a</a:t>
            </a:r>
            <a:r>
              <a:rPr lang="de-AT" altLang="en-US" dirty="0"/>
              <a:t>nspruchsvoll (verlangt ein gerüttelt Maß an Anstrengung und Engagement, grundsätzlich aber erreichbar – fordernd aber weder über- noch unterfordernd)</a:t>
            </a:r>
          </a:p>
          <a:p>
            <a:pPr marL="171450" indent="-171450" eaLnBrk="1" hangingPunct="1">
              <a:buClr>
                <a:schemeClr val="tx1"/>
              </a:buClr>
              <a:buFont typeface="Arial" panose="020B0604020202020204" pitchFamily="34" charset="0"/>
              <a:buChar char="•"/>
            </a:pPr>
            <a:r>
              <a:rPr lang="de-AT" altLang="en-US" sz="1200" b="1" dirty="0">
                <a:solidFill>
                  <a:srgbClr val="54812B"/>
                </a:solidFill>
              </a:rPr>
              <a:t>r</a:t>
            </a:r>
            <a:r>
              <a:rPr lang="de-AT" altLang="en-US" dirty="0"/>
              <a:t>ealistisch (unter den herrschenden Gegebenheiten und mit den zur Verfügung stehenden Ressourcen innerhalb des</a:t>
            </a:r>
            <a:r>
              <a:rPr lang="de-AT" altLang="en-US" baseline="0" dirty="0"/>
              <a:t> präliminierten Zeitrahmens</a:t>
            </a:r>
            <a:r>
              <a:rPr lang="de-AT" altLang="en-US" dirty="0"/>
              <a:t> tatsächlich zu verwirklichen)</a:t>
            </a:r>
          </a:p>
          <a:p>
            <a:pPr marL="171450" indent="-171450" algn="l" eaLnBrk="1" hangingPunct="1">
              <a:buClr>
                <a:schemeClr val="tx1"/>
              </a:buClr>
              <a:buFont typeface="Arial" panose="020B0604020202020204" pitchFamily="34" charset="0"/>
              <a:buChar char="•"/>
            </a:pPr>
            <a:r>
              <a:rPr lang="de-AT" altLang="en-US" sz="1200" b="1" dirty="0">
                <a:solidFill>
                  <a:srgbClr val="54812B"/>
                </a:solidFill>
              </a:rPr>
              <a:t>t</a:t>
            </a:r>
            <a:r>
              <a:rPr lang="de-AT" altLang="en-US" dirty="0"/>
              <a:t>erminbezogen (Datum bis wann Vorgabe zu erreichen ist)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861489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marL="0" marR="0" indent="0" algn="l" defTabSz="914400" rtl="0" eaLnBrk="1" fontAlgn="base" latinLnBrk="0" hangingPunct="1">
              <a:lnSpc>
                <a:spcPct val="100000"/>
              </a:lnSpc>
              <a:spcBef>
                <a:spcPct val="30000"/>
              </a:spcBef>
              <a:spcAft>
                <a:spcPts val="1200"/>
              </a:spcAft>
              <a:buClrTx/>
              <a:buSzTx/>
              <a:buFontTx/>
              <a:buNone/>
              <a:tabLst/>
              <a:defRPr/>
            </a:pPr>
            <a:r>
              <a:rPr lang="de-AT" b="0" kern="1200" baseline="0" dirty="0">
                <a:solidFill>
                  <a:schemeClr val="tx1"/>
                </a:solidFill>
                <a:effectLst/>
              </a:rPr>
              <a:t>(nach </a:t>
            </a:r>
            <a:r>
              <a:rPr lang="de-AT" b="0" kern="1200" cap="small" baseline="0" dirty="0">
                <a:solidFill>
                  <a:schemeClr val="tx1"/>
                </a:solidFill>
                <a:effectLst/>
              </a:rPr>
              <a:t>Bea</a:t>
            </a:r>
            <a:r>
              <a:rPr lang="de-AT" b="0" kern="1200" baseline="0" dirty="0">
                <a:solidFill>
                  <a:schemeClr val="tx1"/>
                </a:solidFill>
                <a:effectLst/>
              </a:rPr>
              <a:t> et al. 2008, 116)</a:t>
            </a:r>
          </a:p>
          <a:p>
            <a:pPr marL="0" marR="0" indent="0" algn="l" defTabSz="914400" rtl="0" eaLnBrk="1" fontAlgn="base" latinLnBrk="0" hangingPunct="1">
              <a:lnSpc>
                <a:spcPct val="100000"/>
              </a:lnSpc>
              <a:spcBef>
                <a:spcPct val="30000"/>
              </a:spcBef>
              <a:spcAft>
                <a:spcPct val="0"/>
              </a:spcAft>
              <a:buClrTx/>
              <a:buSzTx/>
              <a:buFontTx/>
              <a:buNone/>
              <a:tabLst/>
              <a:defRPr/>
            </a:pPr>
            <a:r>
              <a:rPr lang="de-AT" b="0" kern="1200" baseline="0" dirty="0">
                <a:solidFill>
                  <a:schemeClr val="tx1"/>
                </a:solidFill>
                <a:effectLst/>
              </a:rPr>
              <a:t>Um eine klare Zielformulierung zu erreichen, sind verschiedene Komponenten zu berücksichtigen.</a:t>
            </a:r>
            <a:endParaRPr lang="en-US" b="1" kern="1200" baseline="0" dirty="0">
              <a:solidFill>
                <a:schemeClr val="tx1"/>
              </a:solidFill>
              <a:effectLst/>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1583520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a:t>
            </a:r>
            <a:r>
              <a:rPr lang="de-DE" baseline="0" dirty="0"/>
              <a:t> gilt es zwischen Ergebnis- sowie Prozesszielen zu unterscheiden.</a:t>
            </a:r>
          </a:p>
          <a:p>
            <a:r>
              <a:rPr lang="de-DE" baseline="0" dirty="0"/>
              <a:t>Ein </a:t>
            </a:r>
            <a:r>
              <a:rPr lang="de-DE" b="1" baseline="0" dirty="0"/>
              <a:t>Projektauftrag</a:t>
            </a:r>
            <a:r>
              <a:rPr lang="de-DE" baseline="0" dirty="0"/>
              <a:t> sollte </a:t>
            </a:r>
            <a:r>
              <a:rPr lang="de-DE" i="1" baseline="0" dirty="0"/>
              <a:t>vor allem Ergebnisziele </a:t>
            </a:r>
            <a:r>
              <a:rPr lang="de-DE" baseline="0" dirty="0"/>
              <a:t>eines Vorhabens definieren. </a:t>
            </a:r>
          </a:p>
          <a:p>
            <a:r>
              <a:rPr lang="de-DE" baseline="0" dirty="0"/>
              <a:t>Prozessziele legen fest, wie vorzugehen ist – was die Gestaltungsfreiräume für das Projektteam einschränkt.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2325114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AT" altLang="en-US" dirty="0"/>
              <a:t>Die Ziele sollte man möglichst </a:t>
            </a:r>
            <a:r>
              <a:rPr lang="de-AT" altLang="en-US" b="1" dirty="0"/>
              <a:t>lösungsneutral</a:t>
            </a:r>
            <a:r>
              <a:rPr lang="de-AT" altLang="en-US" dirty="0"/>
              <a:t> formulieren, damit den Mitarbeitern Freiraum für die</a:t>
            </a:r>
            <a:r>
              <a:rPr lang="de-AT" altLang="en-US" baseline="0" dirty="0"/>
              <a:t> </a:t>
            </a:r>
            <a:r>
              <a:rPr lang="de-AT" altLang="en-US" dirty="0"/>
              <a:t>Umsetzung bleibt, was wiederum deren Innovativität, Motivation und Empowerment begünstigt. Die vom Projekt zu erreichenden Ziele sollen miteinander harmonieren.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2504509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DE" altLang="en-US" dirty="0"/>
              <a:t>Ein Projekt verfolgt in der Regel nicht nur ein einziges, sondern mehrere Ziele gleichzeitig. Diese stehen in Beziehung zueinander. Im Idealfall harmonieren die Einzelziele alle miteinander. </a:t>
            </a:r>
          </a:p>
          <a:p>
            <a:pPr eaLnBrk="1" hangingPunct="1"/>
            <a:r>
              <a:rPr lang="de-DE" altLang="en-US" dirty="0"/>
              <a:t>Um die </a:t>
            </a:r>
            <a:r>
              <a:rPr lang="de-DE" altLang="en-US" b="1" dirty="0"/>
              <a:t>Kompatibilität der</a:t>
            </a:r>
            <a:r>
              <a:rPr lang="de-DE" altLang="en-US" b="1" baseline="0" dirty="0"/>
              <a:t> Ziele </a:t>
            </a:r>
            <a:r>
              <a:rPr lang="de-DE" altLang="en-US" baseline="0" dirty="0"/>
              <a:t>systematisch zu  </a:t>
            </a:r>
            <a:r>
              <a:rPr lang="de-DE" altLang="en-US" b="1" baseline="0" dirty="0"/>
              <a:t>prüfen</a:t>
            </a:r>
            <a:r>
              <a:rPr lang="de-DE" altLang="en-US" baseline="0" dirty="0"/>
              <a:t>, kann man sich einer Zielkonfliktmatrix bedienen. Von besonderem Interesse ist das </a:t>
            </a:r>
            <a:r>
              <a:rPr lang="de-DE" altLang="en-US" i="1" baseline="0" dirty="0"/>
              <a:t>Aufdecken von Antinomien bzw. Zielwidersprüchen</a:t>
            </a:r>
            <a:r>
              <a:rPr lang="de-DE" altLang="en-US" baseline="0" dirty="0"/>
              <a:t>. Sie erfordern Entscheidungen etwa zur Bereinigung der konfliktären Situation oder über Prioritäten.</a:t>
            </a:r>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332713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DE" altLang="en-US" dirty="0"/>
              <a:t>Die dem Projekt vorangestellten Ziele sollten auch </a:t>
            </a:r>
            <a:r>
              <a:rPr lang="de-DE" altLang="en-US" i="1" dirty="0"/>
              <a:t>nicht zu sehr voneinander abhängig sein</a:t>
            </a:r>
            <a:r>
              <a:rPr lang="de-DE" altLang="en-US" dirty="0"/>
              <a:t>. Denn ansonsten kommt eine Wirkungskette in Gang, wenn ein Ziel, von dem andere Ziele abhängen, nicht erreicht wird, können die übrigen Ziele auch nicht erreicht werden.</a:t>
            </a:r>
          </a:p>
          <a:p>
            <a:pPr eaLnBrk="1" hangingPunct="1"/>
            <a:r>
              <a:rPr lang="de-DE" altLang="en-US" dirty="0"/>
              <a:t>Empfehlenswert ist, Ziele </a:t>
            </a:r>
            <a:r>
              <a:rPr lang="de-DE" altLang="en-US" i="1" dirty="0"/>
              <a:t>in ganzen Sätzen</a:t>
            </a:r>
            <a:r>
              <a:rPr lang="de-DE" altLang="en-US" dirty="0"/>
              <a:t> zu formulieren und sie ergeb</a:t>
            </a:r>
            <a:r>
              <a:rPr lang="de-DE" altLang="en-US" i="1" dirty="0"/>
              <a:t>n</a:t>
            </a:r>
            <a:r>
              <a:rPr lang="de-DE" altLang="en-US" dirty="0"/>
              <a:t>isorientiert zu fassen (statt aufgabenorientiert). Die Ziele sollen möglichst genau vorgeben, was nach Durchführung des </a:t>
            </a:r>
            <a:r>
              <a:rPr lang="de-DE" altLang="en-US" spc="-20" dirty="0"/>
              <a:t>Vorhabens vorliegen soll, sie sollten aber nicht vorschreiben, wie dafür gesorgt wird, dass das Gewünschte vorliegt</a:t>
            </a:r>
            <a:r>
              <a:rPr lang="de-DE" altLang="en-US" dirty="0"/>
              <a:t>.</a:t>
            </a:r>
          </a:p>
          <a:p>
            <a:pPr eaLnBrk="1" hangingPunct="1"/>
            <a:r>
              <a:rPr lang="de-DE" altLang="en-US" dirty="0"/>
              <a:t>Auf Basis erster Diskussionsergebnisse ist eine vorläufige Zielliste zu erstellen; diese wird mit dem Erwerb neuer Information und Erfahrung laufend überarbeitet (sukzessive präzisiert). Sollten sich Rahmenbedingungen ändern, sind u.U. die Ziele zu überdenken und zu überarbeiten. (Vorsicht: wenn </a:t>
            </a:r>
            <a:r>
              <a:rPr lang="de-DE" altLang="en-US" i="1" dirty="0"/>
              <a:t>kritische Überprüfung unterbleibt</a:t>
            </a:r>
            <a:r>
              <a:rPr lang="de-DE" altLang="en-US" dirty="0"/>
              <a:t>, weil man „sein Projekt nicht gefährden will“, führt gerade diese Unterlassung bisweilen zum </a:t>
            </a:r>
            <a:r>
              <a:rPr lang="de-DE" altLang="en-US" i="1" dirty="0"/>
              <a:t>Scheitern des Vorhabens</a:t>
            </a:r>
            <a:r>
              <a:rPr lang="de-DE" altLang="en-US" dirty="0"/>
              <a: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83678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Festlegen von Zielen </a:t>
            </a:r>
            <a:r>
              <a:rPr lang="de-DE" i="1" dirty="0"/>
              <a:t>erfordert Phantasie und Originalität</a:t>
            </a:r>
            <a:r>
              <a:rPr lang="de-DE" dirty="0"/>
              <a:t>.</a:t>
            </a:r>
          </a:p>
          <a:p>
            <a:r>
              <a:rPr lang="de-DE" dirty="0"/>
              <a:t>Man</a:t>
            </a:r>
            <a:r>
              <a:rPr lang="de-DE" baseline="0" dirty="0"/>
              <a:t> kann intuitiv – etwa unter Zuhilfenahme von Kreativitätstechniken – Ziele für ein Projekt kreieren oder man kann Ziele deduktiv aus georteten Problemen ableiten.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3651622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Unterscheidung von Zielen und Mitteln ist relativ. Wenn man die einzelnen Ziele danach ordnet, was als </a:t>
            </a:r>
            <a:r>
              <a:rPr lang="de-DE" i="1" baseline="0" dirty="0"/>
              <a:t>Zweck und </a:t>
            </a:r>
            <a:r>
              <a:rPr lang="de-DE" baseline="0" dirty="0"/>
              <a:t>was als </a:t>
            </a:r>
            <a:r>
              <a:rPr lang="de-DE" i="1" baseline="0" dirty="0"/>
              <a:t>Mittel </a:t>
            </a:r>
            <a:r>
              <a:rPr lang="de-DE" baseline="0" dirty="0"/>
              <a:t>zum Zweck anzusehen ist, ergibt sich eine Zielhierarchie.</a:t>
            </a:r>
          </a:p>
          <a:p>
            <a:r>
              <a:rPr lang="de-DE" baseline="0" dirty="0"/>
              <a:t>Eine solche Zielhierarchie für das Projekt zu erstellen, kann helfen, mit Zielkonflikten umzugehen und wenn </a:t>
            </a:r>
            <a:r>
              <a:rPr lang="de-DE" i="1" baseline="0" dirty="0"/>
              <a:t>Prioritäten</a:t>
            </a:r>
            <a:r>
              <a:rPr lang="de-DE" baseline="0" dirty="0"/>
              <a:t> zu setzen sind.</a:t>
            </a:r>
          </a:p>
          <a:p>
            <a:r>
              <a:rPr lang="de-DE" baseline="0" dirty="0"/>
              <a:t>Die Projektziele weiter herunterzubrechen, dient auch der weiteren Projektplanung. Die Aufgliederung der Kernziele in Unterziele dient nämlich auch dazu, einen ersten Eindruck davon zu gewinnen, was alles detailliert zu erreichen sein wird.</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27</a:t>
            </a:fld>
            <a:endParaRPr lang="de-DE" dirty="0"/>
          </a:p>
        </p:txBody>
      </p:sp>
    </p:spTree>
    <p:extLst>
      <p:ext uri="{BB962C8B-B14F-4D97-AF65-F5344CB8AC3E}">
        <p14:creationId xmlns:p14="http://schemas.microsoft.com/office/powerpoint/2010/main" val="3385755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Taugliche Projektziele erfüllen</a:t>
            </a:r>
            <a:r>
              <a:rPr lang="de-DE" baseline="0" dirty="0"/>
              <a:t> für die Projektarbeit </a:t>
            </a:r>
            <a:r>
              <a:rPr lang="de-DE" b="1" baseline="0" dirty="0"/>
              <a:t>mehrfache</a:t>
            </a:r>
            <a:r>
              <a:rPr lang="de-DE" baseline="0" dirty="0"/>
              <a:t> – erfolgsentscheidende – Funktionen. Sie erlauben:</a:t>
            </a:r>
          </a:p>
          <a:p>
            <a:pPr marL="171450" indent="-171450">
              <a:buFont typeface="Arial" panose="020B0604020202020204" pitchFamily="34" charset="0"/>
              <a:buChar char="•"/>
            </a:pPr>
            <a:r>
              <a:rPr lang="de-DE" baseline="0" dirty="0"/>
              <a:t>die Überprüfung des Projektfortschritts und zum Abschluss, wieweit die Fertigstellungsbedingungen des Vorhabens erfüllt sind;</a:t>
            </a:r>
          </a:p>
          <a:p>
            <a:pPr marL="171450" indent="-171450">
              <a:buFont typeface="Arial" panose="020B0604020202020204" pitchFamily="34" charset="0"/>
              <a:buChar char="•"/>
            </a:pPr>
            <a:r>
              <a:rPr lang="de-DE" baseline="0" dirty="0"/>
              <a:t>ein Delegieren von Arbeiten;</a:t>
            </a:r>
          </a:p>
          <a:p>
            <a:pPr marL="171450" indent="-171450">
              <a:buFont typeface="Arial" panose="020B0604020202020204" pitchFamily="34" charset="0"/>
              <a:buChar char="•"/>
            </a:pPr>
            <a:r>
              <a:rPr lang="de-DE" baseline="0" dirty="0"/>
              <a:t>ein Ableiten von Vorrangigkeiten;</a:t>
            </a:r>
          </a:p>
          <a:p>
            <a:pPr marL="171450" indent="-171450">
              <a:buFont typeface="Arial" panose="020B0604020202020204" pitchFamily="34" charset="0"/>
              <a:buChar char="•"/>
            </a:pPr>
            <a:r>
              <a:rPr lang="de-DE" baseline="0" dirty="0"/>
              <a:t>ein aufeinander Abstimmen von Einzelaktivitäten;</a:t>
            </a:r>
          </a:p>
          <a:p>
            <a:pPr marL="171450" indent="-171450">
              <a:buFont typeface="Arial" panose="020B0604020202020204" pitchFamily="34" charset="0"/>
              <a:buChar char="•"/>
            </a:pPr>
            <a:r>
              <a:rPr lang="de-DE" baseline="0" dirty="0"/>
              <a:t>den Projektmitarbeitern, Antrieb zu schöpfen und sich zurechtzufinden.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28</a:t>
            </a:fld>
            <a:endParaRPr lang="de-DE" dirty="0"/>
          </a:p>
        </p:txBody>
      </p:sp>
    </p:spTree>
    <p:extLst>
      <p:ext uri="{BB962C8B-B14F-4D97-AF65-F5344CB8AC3E}">
        <p14:creationId xmlns:p14="http://schemas.microsoft.com/office/powerpoint/2010/main" val="341320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 die </a:t>
            </a:r>
            <a:r>
              <a:rPr lang="de-DE" b="1" dirty="0"/>
              <a:t>Ziele</a:t>
            </a:r>
            <a:r>
              <a:rPr lang="de-DE" dirty="0"/>
              <a:t> das</a:t>
            </a:r>
            <a:r>
              <a:rPr lang="de-DE" baseline="0" dirty="0"/>
              <a:t> </a:t>
            </a:r>
            <a:r>
              <a:rPr lang="de-DE" dirty="0"/>
              <a:t>Kernstück jeder Projektdefinition darstellen,</a:t>
            </a:r>
            <a:r>
              <a:rPr lang="de-DE" baseline="0" dirty="0"/>
              <a:t> sollten sie </a:t>
            </a:r>
            <a:r>
              <a:rPr lang="de-DE" b="1" baseline="0" dirty="0"/>
              <a:t>jedenfalls schriftlich festgehalten </a:t>
            </a:r>
            <a:r>
              <a:rPr lang="de-DE" baseline="0" dirty="0"/>
              <a:t>werden.</a:t>
            </a:r>
          </a:p>
          <a:p>
            <a:pPr>
              <a:spcBef>
                <a:spcPts val="900"/>
              </a:spcBef>
            </a:pPr>
            <a:r>
              <a:rPr lang="de-DE" baseline="0" dirty="0"/>
              <a:t>Dokumente die Projektziele dokumentieren sind:</a:t>
            </a:r>
          </a:p>
          <a:p>
            <a:pPr marL="171450" indent="-171450">
              <a:spcBef>
                <a:spcPts val="400"/>
              </a:spcBef>
              <a:buFont typeface="Arial" panose="020B0604020202020204" pitchFamily="34" charset="0"/>
              <a:buChar char="•"/>
            </a:pPr>
            <a:r>
              <a:rPr lang="de-DE" baseline="0" dirty="0"/>
              <a:t>das aus der </a:t>
            </a:r>
            <a:r>
              <a:rPr lang="de-DE" i="1" baseline="0" dirty="0"/>
              <a:t>Auftraggebersicht</a:t>
            </a:r>
            <a:r>
              <a:rPr lang="de-DE" baseline="0" dirty="0"/>
              <a:t> formulierte </a:t>
            </a:r>
            <a:r>
              <a:rPr lang="de-DE" i="1" baseline="0" dirty="0"/>
              <a:t>Lastenheft</a:t>
            </a:r>
            <a:r>
              <a:rPr lang="de-DE" baseline="0" dirty="0"/>
              <a:t> sowie</a:t>
            </a:r>
          </a:p>
          <a:p>
            <a:pPr marL="171450" indent="-171450">
              <a:spcBef>
                <a:spcPts val="400"/>
              </a:spcBef>
              <a:buFont typeface="Arial" panose="020B0604020202020204" pitchFamily="34" charset="0"/>
              <a:buChar char="•"/>
            </a:pPr>
            <a:r>
              <a:rPr lang="de-DE" baseline="0" dirty="0"/>
              <a:t>das vom </a:t>
            </a:r>
            <a:r>
              <a:rPr lang="de-DE" i="1" baseline="0" dirty="0"/>
              <a:t>Auftragnehmer</a:t>
            </a:r>
            <a:r>
              <a:rPr lang="de-DE" baseline="0" dirty="0"/>
              <a:t> formulierte </a:t>
            </a:r>
            <a:r>
              <a:rPr lang="de-DE" i="1" baseline="0" dirty="0"/>
              <a:t>Pflichtenheft</a:t>
            </a:r>
            <a:r>
              <a:rPr lang="de-DE" baseline="0" dirty="0"/>
              <a:t> (ein Dokument, das festhält, wozu sich der Auftragnehmer/Projektleiter verpflichtet).</a:t>
            </a:r>
            <a:r>
              <a:rPr lang="de-DE" dirty="0"/>
              <a: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29</a:t>
            </a:fld>
            <a:endParaRPr lang="de-DE" dirty="0"/>
          </a:p>
        </p:txBody>
      </p:sp>
    </p:spTree>
    <p:extLst>
      <p:ext uri="{BB962C8B-B14F-4D97-AF65-F5344CB8AC3E}">
        <p14:creationId xmlns:p14="http://schemas.microsoft.com/office/powerpoint/2010/main" val="36247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a:t>
            </a:r>
            <a:r>
              <a:rPr lang="de-DE" b="1" dirty="0"/>
              <a:t>kompakte</a:t>
            </a:r>
            <a:r>
              <a:rPr lang="de-DE" b="1" baseline="0" dirty="0"/>
              <a:t> Übersicht</a:t>
            </a:r>
            <a:r>
              <a:rPr lang="de-DE" baseline="0" dirty="0"/>
              <a:t>, die wesentliche Eckpunkte eines gesamten Projekts auf einen Blick erfassen lässt, ist ein Canvas.</a:t>
            </a:r>
          </a:p>
          <a:p>
            <a:r>
              <a:rPr lang="de-DE" i="1" baseline="0" dirty="0"/>
              <a:t>Auf einem Blatt </a:t>
            </a:r>
            <a:r>
              <a:rPr lang="de-DE" baseline="0" dirty="0"/>
              <a:t>(Poster) visualisiert es </a:t>
            </a:r>
            <a:r>
              <a:rPr lang="de-DE" dirty="0"/>
              <a:t>die wichtigsten Fakten deines Projektes in einer einheitlichen Struktur. </a:t>
            </a:r>
          </a:p>
          <a:p>
            <a:r>
              <a:rPr lang="de-DE" dirty="0"/>
              <a:t>Die Darstellungsform wurde vom Business Model Canvas abgeleitet, das zur Visualisierung neuer Unternehmensideen genutzt wird.</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30</a:t>
            </a:fld>
            <a:endParaRPr lang="de-DE" dirty="0"/>
          </a:p>
        </p:txBody>
      </p:sp>
    </p:spTree>
    <p:extLst>
      <p:ext uri="{BB962C8B-B14F-4D97-AF65-F5344CB8AC3E}">
        <p14:creationId xmlns:p14="http://schemas.microsoft.com/office/powerpoint/2010/main" val="1652165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bei agilen Projekten dient die</a:t>
            </a:r>
            <a:r>
              <a:rPr lang="de-DE" baseline="0" dirty="0"/>
              <a:t> Project Charter (der Auftrag) einem </a:t>
            </a:r>
            <a:r>
              <a:rPr lang="de-DE" i="1" dirty="0"/>
              <a:t>Abgleich des Verständnisses </a:t>
            </a:r>
            <a:r>
              <a:rPr lang="de-DE" dirty="0"/>
              <a:t>des Projektleiters und des Sponsors.</a:t>
            </a:r>
          </a:p>
          <a:p>
            <a:r>
              <a:rPr lang="de-DE" dirty="0"/>
              <a:t>Weil man zu agilen Ansätzen dann greift, wenn die </a:t>
            </a:r>
            <a:r>
              <a:rPr lang="de-DE" b="1" dirty="0"/>
              <a:t>Vorstellungen vom </a:t>
            </a:r>
            <a:r>
              <a:rPr lang="de-DE" dirty="0"/>
              <a:t>zu liefernden </a:t>
            </a:r>
            <a:r>
              <a:rPr lang="de-DE" b="1" dirty="0"/>
              <a:t>Output</a:t>
            </a:r>
            <a:r>
              <a:rPr lang="de-DE" dirty="0"/>
              <a:t> noch </a:t>
            </a:r>
            <a:r>
              <a:rPr lang="de-DE" b="1" dirty="0"/>
              <a:t>vage</a:t>
            </a:r>
            <a:r>
              <a:rPr lang="de-DE" dirty="0"/>
              <a:t> sind, stützt man sich auf</a:t>
            </a:r>
            <a:r>
              <a:rPr lang="de-DE" baseline="0" dirty="0"/>
              <a:t> eine</a:t>
            </a:r>
            <a:r>
              <a:rPr lang="de-DE" dirty="0"/>
              <a:t> </a:t>
            </a:r>
            <a:r>
              <a:rPr lang="de-DE" i="1" dirty="0"/>
              <a:t>(Produkt-)Vision</a:t>
            </a:r>
            <a:r>
              <a:rPr lang="de-DE" dirty="0"/>
              <a:t>. Sie zeigt die Richtung an, in die gearbeitet werden wird.</a:t>
            </a:r>
            <a:r>
              <a:rPr lang="de-DE" baseline="0" dirty="0"/>
              <a:t> Der Auftrag beinhaltet darüber hinaus die </a:t>
            </a:r>
            <a:r>
              <a:rPr lang="de-DE" dirty="0"/>
              <a:t>Genehmigung des Projektes samt Informationen zu den Rahmenbedingungen des Projektes.</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31</a:t>
            </a:fld>
            <a:endParaRPr lang="de-DE" dirty="0"/>
          </a:p>
        </p:txBody>
      </p:sp>
    </p:spTree>
    <p:extLst>
      <p:ext uri="{BB962C8B-B14F-4D97-AF65-F5344CB8AC3E}">
        <p14:creationId xmlns:p14="http://schemas.microsoft.com/office/powerpoint/2010/main" val="3520099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Sobald der Auftrag für das Projekt erteilt</a:t>
            </a:r>
            <a:r>
              <a:rPr lang="de-AT" baseline="0" dirty="0"/>
              <a:t> ist, kann ein </a:t>
            </a:r>
            <a:r>
              <a:rPr lang="de-AT" b="1" baseline="0" dirty="0"/>
              <a:t>Treffen</a:t>
            </a:r>
            <a:r>
              <a:rPr lang="de-AT" baseline="0" dirty="0"/>
              <a:t> stattfinden, das den </a:t>
            </a:r>
            <a:r>
              <a:rPr lang="de-AT" i="1" baseline="0" dirty="0"/>
              <a:t>offiziellen Projektstart </a:t>
            </a:r>
            <a:r>
              <a:rPr lang="de-AT" baseline="0" dirty="0"/>
              <a:t>markiert.</a:t>
            </a:r>
          </a:p>
          <a:p>
            <a:r>
              <a:rPr lang="de-AT" baseline="0" dirty="0"/>
              <a:t>Dann kommt das Projektteam erstmals zusammen und fängt mit detaillierteren Planungsarbeiten an.</a:t>
            </a:r>
          </a:p>
          <a:p>
            <a:r>
              <a:rPr lang="de-AT" baseline="0" dirty="0"/>
              <a:t>Manchmal findet die Projektstartsitzung aber auch erst zu Beginn der Durchführungsarbeiten statt. Dies ist etwa dann der Fall, wenn detaillierte Pläne schon im Vorfeld erstellt werden mussten, weil z.B. ein ausführlicher Antrag einzureichen war, um einen Projektauftrag zu erhalten.</a:t>
            </a:r>
          </a:p>
          <a:p>
            <a:r>
              <a:rPr lang="de-AT" baseline="0" dirty="0"/>
              <a:t>Im Zuge eines solchen Kick-off-Meetings </a:t>
            </a:r>
          </a:p>
          <a:p>
            <a:pPr marL="171450" indent="-171450">
              <a:spcBef>
                <a:spcPts val="400"/>
              </a:spcBef>
              <a:buFont typeface="Arial" panose="020B0604020202020204" pitchFamily="34" charset="0"/>
              <a:buChar char="•"/>
            </a:pPr>
            <a:r>
              <a:rPr lang="de-AT" i="1" baseline="0" dirty="0"/>
              <a:t>stellen sich </a:t>
            </a:r>
            <a:r>
              <a:rPr lang="de-AT" baseline="0" dirty="0"/>
              <a:t>die </a:t>
            </a:r>
            <a:r>
              <a:rPr lang="de-AT" i="1" baseline="0" dirty="0"/>
              <a:t>Teammitglieder vor</a:t>
            </a:r>
            <a:r>
              <a:rPr lang="de-AT" baseline="0" dirty="0"/>
              <a:t>, </a:t>
            </a:r>
          </a:p>
          <a:p>
            <a:pPr marL="171450" indent="-171450">
              <a:spcBef>
                <a:spcPts val="400"/>
              </a:spcBef>
              <a:buFont typeface="Arial" panose="020B0604020202020204" pitchFamily="34" charset="0"/>
              <a:buChar char="•"/>
            </a:pPr>
            <a:r>
              <a:rPr lang="de-AT" baseline="0" dirty="0"/>
              <a:t>werden die </a:t>
            </a:r>
            <a:r>
              <a:rPr lang="de-AT" i="1" baseline="0" dirty="0"/>
              <a:t>Projektziele erläutert</a:t>
            </a:r>
            <a:r>
              <a:rPr lang="de-AT" baseline="0" dirty="0"/>
              <a:t>, </a:t>
            </a:r>
          </a:p>
          <a:p>
            <a:pPr marL="171450" indent="-171450">
              <a:spcBef>
                <a:spcPts val="400"/>
              </a:spcBef>
              <a:buFont typeface="Arial" panose="020B0604020202020204" pitchFamily="34" charset="0"/>
              <a:buChar char="•"/>
            </a:pPr>
            <a:r>
              <a:rPr lang="de-AT" baseline="0" dirty="0"/>
              <a:t>gemeinsame </a:t>
            </a:r>
            <a:r>
              <a:rPr lang="de-AT" i="1" baseline="0" dirty="0"/>
              <a:t>Spielregeln</a:t>
            </a:r>
            <a:r>
              <a:rPr lang="de-AT" baseline="0" dirty="0"/>
              <a:t> vereinbart, </a:t>
            </a:r>
          </a:p>
          <a:p>
            <a:pPr marL="171450" indent="-171450">
              <a:spcBef>
                <a:spcPts val="400"/>
              </a:spcBef>
              <a:buFont typeface="Arial" panose="020B0604020202020204" pitchFamily="34" charset="0"/>
              <a:buChar char="•"/>
            </a:pPr>
            <a:r>
              <a:rPr lang="de-AT" baseline="0" dirty="0"/>
              <a:t>weitere </a:t>
            </a:r>
            <a:r>
              <a:rPr lang="de-AT" i="1" baseline="0" dirty="0"/>
              <a:t>Vorgehensweisen abgestimmt</a:t>
            </a:r>
            <a:r>
              <a:rPr lang="de-AT" baseline="0" dirty="0"/>
              <a: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32</a:t>
            </a:fld>
            <a:endParaRPr lang="de-DE" dirty="0"/>
          </a:p>
        </p:txBody>
      </p:sp>
    </p:spTree>
    <p:extLst>
      <p:ext uri="{BB962C8B-B14F-4D97-AF65-F5344CB8AC3E}">
        <p14:creationId xmlns:p14="http://schemas.microsoft.com/office/powerpoint/2010/main" val="3709787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DE" altLang="en-US" dirty="0"/>
              <a:t>Grundlagen für Erfolg oder Misserfolg eines Projektes werden in den frühen Phasen des Projektes gelegt. </a:t>
            </a:r>
          </a:p>
          <a:p>
            <a:pPr eaLnBrk="1" hangingPunct="1"/>
            <a:r>
              <a:rPr lang="de-DE" altLang="en-US" dirty="0"/>
              <a:t>Projektstartsitzungen sollten deshalb zentrale Inhalte sauber abarbeiten. </a:t>
            </a:r>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33</a:t>
            </a:fld>
            <a:endParaRPr lang="de-DE" dirty="0"/>
          </a:p>
        </p:txBody>
      </p:sp>
    </p:spTree>
    <p:extLst>
      <p:ext uri="{BB962C8B-B14F-4D97-AF65-F5344CB8AC3E}">
        <p14:creationId xmlns:p14="http://schemas.microsoft.com/office/powerpoint/2010/main" val="2222990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DE" altLang="en-US" dirty="0"/>
              <a:t>Ein </a:t>
            </a:r>
            <a:r>
              <a:rPr lang="de-DE" altLang="en-US" b="1" dirty="0"/>
              <a:t>Startevent</a:t>
            </a:r>
            <a:r>
              <a:rPr lang="de-DE" altLang="en-US" dirty="0"/>
              <a:t> besitzt auch soziale Implikationen:</a:t>
            </a:r>
          </a:p>
          <a:p>
            <a:pPr eaLnBrk="1" hangingPunct="1">
              <a:spcBef>
                <a:spcPts val="800"/>
              </a:spcBef>
            </a:pPr>
            <a:r>
              <a:rPr lang="de-DE" altLang="en-US" dirty="0"/>
              <a:t>Es sollte</a:t>
            </a:r>
          </a:p>
          <a:p>
            <a:pPr marL="171450" indent="-171450" eaLnBrk="1" hangingPunct="1">
              <a:spcBef>
                <a:spcPts val="500"/>
              </a:spcBef>
              <a:buFont typeface="Arial" panose="020B0604020202020204" pitchFamily="34" charset="0"/>
              <a:buChar char="•"/>
            </a:pPr>
            <a:r>
              <a:rPr lang="de-DE" altLang="en-US" dirty="0"/>
              <a:t>die </a:t>
            </a:r>
            <a:r>
              <a:rPr lang="de-DE" altLang="en-US" i="1" dirty="0"/>
              <a:t>Gruppendynamik</a:t>
            </a:r>
            <a:r>
              <a:rPr lang="de-DE" altLang="en-US" dirty="0"/>
              <a:t> zur Bildung eines top Teams in Gang gesetzt,</a:t>
            </a:r>
          </a:p>
          <a:p>
            <a:pPr marL="171450" indent="-171450" eaLnBrk="1" hangingPunct="1">
              <a:spcBef>
                <a:spcPts val="500"/>
              </a:spcBef>
              <a:buFont typeface="Arial" panose="020B0604020202020204" pitchFamily="34" charset="0"/>
              <a:buChar char="•"/>
            </a:pPr>
            <a:r>
              <a:rPr lang="de-DE" altLang="en-US" dirty="0"/>
              <a:t>die </a:t>
            </a:r>
            <a:r>
              <a:rPr lang="de-DE" altLang="en-US" i="1" dirty="0"/>
              <a:t>Identifikation</a:t>
            </a:r>
            <a:r>
              <a:rPr lang="de-DE" altLang="en-US" dirty="0"/>
              <a:t> mit dem Projekt vorangetrieben,</a:t>
            </a:r>
          </a:p>
          <a:p>
            <a:pPr marL="171450" indent="-171450" eaLnBrk="1" hangingPunct="1">
              <a:spcBef>
                <a:spcPts val="500"/>
              </a:spcBef>
              <a:buFont typeface="Arial" panose="020B0604020202020204" pitchFamily="34" charset="0"/>
              <a:buChar char="•"/>
            </a:pPr>
            <a:r>
              <a:rPr lang="de-DE" altLang="en-US" dirty="0"/>
              <a:t>die </a:t>
            </a:r>
            <a:r>
              <a:rPr lang="de-DE" altLang="en-US" i="1" dirty="0"/>
              <a:t>Klärung</a:t>
            </a:r>
            <a:r>
              <a:rPr lang="de-DE" altLang="en-US" dirty="0"/>
              <a:t> und Zuweisung </a:t>
            </a:r>
            <a:r>
              <a:rPr lang="de-DE" altLang="en-US" i="1" dirty="0"/>
              <a:t>von Rollen </a:t>
            </a:r>
            <a:r>
              <a:rPr lang="de-DE" altLang="en-US" i="0" dirty="0"/>
              <a:t>sowie</a:t>
            </a:r>
            <a:r>
              <a:rPr lang="de-DE" altLang="en-US" i="1" dirty="0"/>
              <a:t> von Regeln </a:t>
            </a:r>
            <a:r>
              <a:rPr lang="de-DE" altLang="en-US" dirty="0"/>
              <a:t>im Projekt befördert werden.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34</a:t>
            </a:fld>
            <a:endParaRPr lang="de-DE" dirty="0"/>
          </a:p>
        </p:txBody>
      </p:sp>
    </p:spTree>
    <p:extLst>
      <p:ext uri="{BB962C8B-B14F-4D97-AF65-F5344CB8AC3E}">
        <p14:creationId xmlns:p14="http://schemas.microsoft.com/office/powerpoint/2010/main" val="2222990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marL="0" indent="0">
              <a:lnSpc>
                <a:spcPct val="105000"/>
              </a:lnSpc>
              <a:buSzPct val="100000"/>
              <a:buNone/>
              <a:tabLst>
                <a:tab pos="541338" algn="l"/>
              </a:tabLst>
            </a:pPr>
            <a:r>
              <a:rPr lang="de-AT" altLang="en-US" sz="1100" kern="0" dirty="0">
                <a:ea typeface="ＭＳ Ｐゴシック" pitchFamily="34" charset="-128"/>
              </a:rPr>
              <a:t>Angesichts des knappen Zeitrahmens zunächst vor allem konzentrieren auf </a:t>
            </a:r>
          </a:p>
          <a:p>
            <a:pPr marL="171450" indent="-171450">
              <a:spcBef>
                <a:spcPts val="400"/>
              </a:spcBef>
              <a:buSzPct val="100000"/>
              <a:buFont typeface="Arial" panose="020B0604020202020204" pitchFamily="34" charset="0"/>
              <a:buChar char="•"/>
              <a:tabLst>
                <a:tab pos="541338" algn="l"/>
              </a:tabLst>
            </a:pPr>
            <a:r>
              <a:rPr lang="de-AT" altLang="en-US" sz="1100" kern="0" dirty="0">
                <a:ea typeface="ＭＳ Ｐゴシック" pitchFamily="34" charset="-128"/>
              </a:rPr>
              <a:t>Mission,</a:t>
            </a:r>
          </a:p>
          <a:p>
            <a:pPr marL="171450" indent="-171450">
              <a:spcBef>
                <a:spcPts val="400"/>
              </a:spcBef>
              <a:buSzPct val="100000"/>
              <a:buFont typeface="Arial" panose="020B0604020202020204" pitchFamily="34" charset="0"/>
              <a:buChar char="•"/>
              <a:tabLst>
                <a:tab pos="541338" algn="l"/>
              </a:tabLst>
            </a:pPr>
            <a:r>
              <a:rPr lang="de-AT" altLang="en-US" sz="1100" kern="0" dirty="0">
                <a:ea typeface="ＭＳ Ｐゴシック" pitchFamily="34" charset="-128"/>
              </a:rPr>
              <a:t>Festlegung von 3–6 SMARTen Projektzielen, </a:t>
            </a:r>
          </a:p>
          <a:p>
            <a:pPr marL="171450" indent="-171450">
              <a:spcBef>
                <a:spcPts val="400"/>
              </a:spcBef>
              <a:buSzPct val="100000"/>
              <a:buFont typeface="Arial" panose="020B0604020202020204" pitchFamily="34" charset="0"/>
              <a:buChar char="•"/>
              <a:tabLst>
                <a:tab pos="541338" algn="l"/>
              </a:tabLst>
            </a:pPr>
            <a:r>
              <a:rPr lang="de-AT" altLang="en-US" sz="1100" kern="0" dirty="0">
                <a:ea typeface="ＭＳ Ｐゴシック" pitchFamily="34" charset="-128"/>
              </a:rPr>
              <a:t>wesentliche Deliverables und Ausschließungen. </a:t>
            </a:r>
          </a:p>
          <a:p>
            <a:pPr>
              <a:spcBef>
                <a:spcPts val="1200"/>
              </a:spcBef>
            </a:pPr>
            <a:r>
              <a:rPr lang="de-AT" b="1" dirty="0"/>
              <a:t>Feedback zu Gruppenarbeiten</a:t>
            </a:r>
            <a:endParaRPr lang="en-US" b="1" dirty="0"/>
          </a:p>
          <a:p>
            <a:pPr marL="171450" indent="-171450">
              <a:spcBef>
                <a:spcPts val="400"/>
              </a:spcBef>
              <a:buFont typeface="Arial" panose="020B0604020202020204" pitchFamily="34" charset="0"/>
              <a:buChar char="•"/>
            </a:pPr>
            <a:r>
              <a:rPr lang="de-AT" dirty="0"/>
              <a:t>Bringt das </a:t>
            </a:r>
            <a:r>
              <a:rPr lang="de-AT" baseline="0" dirty="0"/>
              <a:t> </a:t>
            </a:r>
            <a:r>
              <a:rPr lang="de-AT" dirty="0"/>
              <a:t>Mission Statement klar zum Ausdruck, worin die Grundabsicht des Projektes besteht?</a:t>
            </a:r>
          </a:p>
          <a:p>
            <a:pPr marL="171450" indent="-171450">
              <a:spcBef>
                <a:spcPts val="400"/>
              </a:spcBef>
              <a:buFont typeface="Arial" panose="020B0604020202020204" pitchFamily="34" charset="0"/>
              <a:buChar char="•"/>
            </a:pPr>
            <a:r>
              <a:rPr lang="de-AT" dirty="0"/>
              <a:t>Weiß man nach Lektüre der 2</a:t>
            </a:r>
            <a:r>
              <a:rPr lang="de-AT" altLang="en-US" kern="0" dirty="0">
                <a:ea typeface="ＭＳ Ｐゴシック" pitchFamily="34" charset="-128"/>
              </a:rPr>
              <a:t>–</a:t>
            </a:r>
            <a:r>
              <a:rPr lang="de-AT" dirty="0"/>
              <a:t>3 Sätze, was das Vorhaben prinzipiell möchte?</a:t>
            </a:r>
          </a:p>
          <a:p>
            <a:pPr marL="171450" indent="-171450">
              <a:spcBef>
                <a:spcPts val="400"/>
              </a:spcBef>
              <a:buFont typeface="Arial" panose="020B0604020202020204" pitchFamily="34" charset="0"/>
              <a:buChar char="•"/>
            </a:pPr>
            <a:r>
              <a:rPr lang="de-AT" dirty="0"/>
              <a:t>Erfüllt jedes Projektziel alle SMART-Kriterien und ist es jeweils klar und eindeutig als ganzer Satz ausformuliert?</a:t>
            </a:r>
          </a:p>
          <a:p>
            <a:pPr marL="171450" indent="-171450">
              <a:spcBef>
                <a:spcPts val="400"/>
              </a:spcBef>
              <a:buFont typeface="Arial" panose="020B0604020202020204" pitchFamily="34" charset="0"/>
              <a:buChar char="•"/>
            </a:pPr>
            <a:r>
              <a:rPr lang="de-AT" dirty="0"/>
              <a:t>Sind</a:t>
            </a:r>
            <a:r>
              <a:rPr lang="de-AT" baseline="0" dirty="0"/>
              <a:t> zu jedem Ziel korrespondierende handfeste Outputs aufgelistet?</a:t>
            </a:r>
            <a:endParaRPr lang="de-AT"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35</a:t>
            </a:fld>
            <a:endParaRPr lang="de-DE" dirty="0"/>
          </a:p>
        </p:txBody>
      </p:sp>
    </p:spTree>
    <p:extLst>
      <p:ext uri="{BB962C8B-B14F-4D97-AF65-F5344CB8AC3E}">
        <p14:creationId xmlns:p14="http://schemas.microsoft.com/office/powerpoint/2010/main" val="383628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Zum Test, wie gut die Projektziele innerhalb des Teams abgeglichen und in den Köpfen präsent sind, kann man die Teilnehmer mit einigem zeitlichen Abstand zur gemeinsamen Erarbeitung des Projektauftrages darum bitten, jeder für sich spontan und </a:t>
            </a:r>
            <a:r>
              <a:rPr lang="de-AT" i="1" dirty="0"/>
              <a:t>auswendig </a:t>
            </a:r>
            <a:r>
              <a:rPr lang="de-AT" dirty="0"/>
              <a:t>die </a:t>
            </a:r>
            <a:r>
              <a:rPr lang="de-AT" i="1" dirty="0"/>
              <a:t>Projektziele niederzuschreiben</a:t>
            </a:r>
            <a:r>
              <a:rPr lang="de-AT" dirty="0"/>
              <a:t>. Ein anschließender Vergleich lässt Rückschlüsse zu, wie divergent die Auffassungen über die Ziele sind und wie es um deren einheitliche Lenkungswirkung für die Gruppe bestellt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36</a:t>
            </a:fld>
            <a:endParaRPr lang="de-DE" dirty="0"/>
          </a:p>
        </p:txBody>
      </p:sp>
    </p:spTree>
    <p:extLst>
      <p:ext uri="{BB962C8B-B14F-4D97-AF65-F5344CB8AC3E}">
        <p14:creationId xmlns:p14="http://schemas.microsoft.com/office/powerpoint/2010/main" val="367335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328592" cy="4467225"/>
          </a:xfrm>
        </p:spPr>
        <p:txBody>
          <a:bodyPr/>
          <a:lstStyle/>
          <a:p>
            <a:pPr eaLnBrk="1" hangingPunct="1"/>
            <a:r>
              <a:rPr lang="de-AT" altLang="en-US" dirty="0"/>
              <a:t>Die Stufen der Projektplanung werden die nächsten Einheiten begleiten.</a:t>
            </a:r>
          </a:p>
          <a:p>
            <a:pPr eaLnBrk="1" hangingPunct="1"/>
            <a:r>
              <a:rPr lang="de-AT" altLang="en-US" dirty="0"/>
              <a:t>Definition und Planung eines Projektes sind als stufenweiser Prozess zu sehen. Man muss sich quasi </a:t>
            </a:r>
            <a:r>
              <a:rPr lang="de-AT" altLang="en-US" i="1" dirty="0"/>
              <a:t>stufenweise</a:t>
            </a:r>
            <a:r>
              <a:rPr lang="de-AT" altLang="en-US" dirty="0"/>
              <a:t> hocharbeiten, d.h. man geht vom Groben/Allgemeinen ins Detail.</a:t>
            </a:r>
          </a:p>
          <a:p>
            <a:r>
              <a:rPr lang="de-AT" altLang="en-US" dirty="0"/>
              <a:t>Als </a:t>
            </a:r>
            <a:r>
              <a:rPr lang="de-AT" altLang="en-US" b="1" dirty="0"/>
              <a:t>Basis</a:t>
            </a:r>
            <a:r>
              <a:rPr lang="de-AT" altLang="en-US" dirty="0"/>
              <a:t> aller weiteren Planungen dient der </a:t>
            </a:r>
            <a:r>
              <a:rPr lang="de-AT" altLang="en-US" b="1" dirty="0"/>
              <a:t>Projektauftrag</a:t>
            </a:r>
            <a:r>
              <a:rPr lang="de-AT" altLang="en-US" dirty="0"/>
              <a:t>, der insbesondere festlegt, was das Vorhaben erreichen soll (</a:t>
            </a:r>
            <a:r>
              <a:rPr lang="de-AT" altLang="en-US" i="1" dirty="0"/>
              <a:t>Zielvorgabe</a:t>
            </a:r>
            <a:r>
              <a:rPr lang="de-AT" altLang="en-US" dirty="0"/>
              <a:t>). </a:t>
            </a:r>
          </a:p>
          <a:p>
            <a:r>
              <a:rPr lang="de-AT" altLang="en-US" spc="-10" dirty="0"/>
              <a:t>In der Grafik sind die Stufen der Projektplanung von einem Geländer begleitet: Dies symbolisiert, dass sich </a:t>
            </a:r>
            <a:r>
              <a:rPr lang="de-AT" altLang="en-US" i="1" spc="-10" dirty="0"/>
              <a:t>Risikoplanung</a:t>
            </a:r>
            <a:r>
              <a:rPr lang="de-AT" altLang="en-US" spc="-10" dirty="0"/>
              <a:t> </a:t>
            </a:r>
            <a:r>
              <a:rPr lang="de-AT" altLang="en-US" dirty="0"/>
              <a:t>und </a:t>
            </a:r>
            <a:r>
              <a:rPr lang="de-AT" altLang="en-US" i="1" dirty="0"/>
              <a:t>Qualitätsplanung</a:t>
            </a:r>
            <a:r>
              <a:rPr lang="de-AT" altLang="en-US" dirty="0"/>
              <a:t> </a:t>
            </a:r>
            <a:r>
              <a:rPr lang="de-AT" altLang="en-US" i="1" dirty="0"/>
              <a:t>über das gesamte Projekt </a:t>
            </a:r>
            <a:r>
              <a:rPr lang="de-AT" altLang="en-US" dirty="0"/>
              <a:t>ziehen und den Projekterfolg absichern sollen. Dabei wird man sich am Beginn eher mit dem Risiko und im Weiteren eher mit der Qualitätsplanung auseinandersetzen. Risiko und Qualität begleiten also das gesamte Projekt. </a:t>
            </a:r>
          </a:p>
          <a:p>
            <a:r>
              <a:rPr lang="de-AT" altLang="en-US" dirty="0"/>
              <a:t>→ Der gesamte Planungsprozess</a:t>
            </a:r>
            <a:r>
              <a:rPr lang="de-AT" altLang="en-US" baseline="0" dirty="0"/>
              <a:t> gestaltet sich in der Realität oft nicht so linear, wie es das Stufenmodell suggeriert, sondern</a:t>
            </a:r>
            <a:r>
              <a:rPr lang="de-AT" altLang="en-US" dirty="0"/>
              <a:t> mit </a:t>
            </a:r>
            <a:r>
              <a:rPr lang="de-AT" altLang="en-US" i="1" dirty="0"/>
              <a:t>Rückkopplungsschleifen</a:t>
            </a:r>
            <a:r>
              <a:rPr lang="de-AT" altLang="en-US" dirty="0"/>
              <a:t>, die mehrmals durchlaufen werden.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22600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altLang="en-US" dirty="0"/>
              <a:t>In der Praxis erfolgt das Abarbeiten der Stufen der Projektplanung ähnlich wie das Durchlaufen von Projektphasen  selbst </a:t>
            </a:r>
            <a:r>
              <a:rPr lang="de-AT" altLang="en-US" dirty="0">
                <a:latin typeface="Arial Black"/>
              </a:rPr>
              <a:t>→</a:t>
            </a:r>
            <a:r>
              <a:rPr lang="de-AT" altLang="en-US" dirty="0"/>
              <a:t> auch hier finden mehrfach </a:t>
            </a:r>
            <a:r>
              <a:rPr lang="de-AT" altLang="en-US" b="1" dirty="0"/>
              <a:t>Rückkoppelungen</a:t>
            </a:r>
            <a:r>
              <a:rPr lang="de-AT" altLang="en-US" dirty="0"/>
              <a:t> statt.</a:t>
            </a:r>
          </a:p>
          <a:p>
            <a:pPr eaLnBrk="1" hangingPunct="1"/>
            <a:r>
              <a:rPr lang="de-AT" altLang="en-US" dirty="0"/>
              <a:t>Zunächst kommt es zu</a:t>
            </a:r>
            <a:r>
              <a:rPr lang="de-AT" altLang="en-US" baseline="0" dirty="0"/>
              <a:t> </a:t>
            </a:r>
            <a:r>
              <a:rPr lang="de-AT" altLang="en-US" dirty="0"/>
              <a:t>Vorgaben von Soll-Daten </a:t>
            </a:r>
            <a:r>
              <a:rPr lang="de-AT" altLang="en-US" dirty="0">
                <a:latin typeface="Arial Black"/>
              </a:rPr>
              <a:t>→</a:t>
            </a:r>
            <a:r>
              <a:rPr lang="de-AT" altLang="en-US" dirty="0"/>
              <a:t> Danach trachtet die Planung </a:t>
            </a:r>
            <a:r>
              <a:rPr lang="de-AT" altLang="en-US" baseline="0" dirty="0"/>
              <a:t>zu antizipieren, was sein wird.</a:t>
            </a:r>
            <a:r>
              <a:rPr lang="de-AT" altLang="en-US" dirty="0"/>
              <a:t>→ Dann kann man eine Kontrolle vornehmen, indem man </a:t>
            </a:r>
            <a:r>
              <a:rPr lang="de-AT" altLang="en-US" dirty="0">
                <a:latin typeface="Arial Black"/>
              </a:rPr>
              <a:t>→</a:t>
            </a:r>
            <a:r>
              <a:rPr lang="de-AT" altLang="en-US" dirty="0"/>
              <a:t> </a:t>
            </a:r>
            <a:r>
              <a:rPr lang="de-AT" altLang="en-US" i="1" dirty="0"/>
              <a:t>Soll-Wird Vergleich </a:t>
            </a:r>
            <a:r>
              <a:rPr lang="de-AT" altLang="en-US" dirty="0"/>
              <a:t>anstellt (in diesem Stadium noch bewusst ‚Wird‘ und nicht ‚Ist‘ weil ja noch nicht an der Umsetzung gearbeitet wird) </a:t>
            </a:r>
            <a:r>
              <a:rPr lang="de-AT" altLang="en-US" dirty="0">
                <a:latin typeface="Arial Black"/>
              </a:rPr>
              <a:t>→</a:t>
            </a:r>
            <a:r>
              <a:rPr lang="de-AT" altLang="en-US" dirty="0"/>
              <a:t> Bei deutlichen </a:t>
            </a:r>
            <a:r>
              <a:rPr lang="de-AT" altLang="en-US" i="1" dirty="0"/>
              <a:t>Abweichungen</a:t>
            </a:r>
            <a:r>
              <a:rPr lang="de-AT" altLang="en-US" dirty="0"/>
              <a:t> ist eine </a:t>
            </a:r>
            <a:r>
              <a:rPr lang="de-AT" altLang="en-US" i="1" dirty="0"/>
              <a:t>Änderung der Planung</a:t>
            </a:r>
            <a:r>
              <a:rPr lang="de-AT" altLang="en-US" dirty="0"/>
              <a:t> angebracht.</a:t>
            </a:r>
          </a:p>
          <a:p>
            <a:pPr eaLnBrk="1" hangingPunct="1"/>
            <a:r>
              <a:rPr lang="de-AT" altLang="en-US" spc="-20" dirty="0"/>
              <a:t>Falls sich das Vorhaben später schon in der Umsetzung befindet:</a:t>
            </a:r>
            <a:r>
              <a:rPr lang="de-AT" altLang="en-US" dirty="0">
                <a:latin typeface="Arial Black"/>
              </a:rPr>
              <a:t>→ </a:t>
            </a:r>
            <a:r>
              <a:rPr lang="de-AT" altLang="en-US" spc="-20" dirty="0"/>
              <a:t>Soll-Ist Vergleich </a:t>
            </a:r>
            <a:r>
              <a:rPr lang="de-AT" altLang="en-US" spc="-20" dirty="0">
                <a:latin typeface="Arial Black"/>
              </a:rPr>
              <a:t>→</a:t>
            </a:r>
            <a:r>
              <a:rPr lang="de-AT" altLang="en-US" spc="-20" dirty="0"/>
              <a:t> bei Abweichung entweder </a:t>
            </a:r>
            <a:r>
              <a:rPr lang="de-AT" altLang="en-US" i="1" spc="-20" dirty="0"/>
              <a:t>korrigierende Steuerungsmaßnahmen </a:t>
            </a:r>
            <a:r>
              <a:rPr lang="de-AT" altLang="en-US" dirty="0"/>
              <a:t>oder </a:t>
            </a:r>
            <a:r>
              <a:rPr lang="de-AT" altLang="en-US" i="1" dirty="0"/>
              <a:t>Änderung der Planung.</a:t>
            </a:r>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176427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altLang="en-US" dirty="0"/>
              <a:t>Nach prinzipieller Entscheidung, eine bestimmte Projektidee weiter zu verfolgen, ist detailliertere Spezifikation nötig. Es braucht ein Dokument, welches </a:t>
            </a:r>
          </a:p>
          <a:p>
            <a:pPr marL="171450" indent="-171450">
              <a:spcBef>
                <a:spcPts val="300"/>
              </a:spcBef>
              <a:buFont typeface="Arial" panose="020B0604020202020204" pitchFamily="34" charset="0"/>
              <a:buChar char="•"/>
            </a:pPr>
            <a:r>
              <a:rPr lang="de-AT" altLang="en-US" i="1" dirty="0"/>
              <a:t>Absichten und Ziele </a:t>
            </a:r>
            <a:r>
              <a:rPr lang="de-AT" altLang="en-US" dirty="0"/>
              <a:t>festhält und</a:t>
            </a:r>
          </a:p>
          <a:p>
            <a:pPr marL="171450" indent="-171450">
              <a:spcBef>
                <a:spcPts val="300"/>
              </a:spcBef>
              <a:buFont typeface="Arial" panose="020B0604020202020204" pitchFamily="34" charset="0"/>
              <a:buChar char="•"/>
            </a:pPr>
            <a:r>
              <a:rPr lang="de-AT" altLang="en-US" i="1" dirty="0"/>
              <a:t>Auftraggeber und Projektleiter </a:t>
            </a:r>
            <a:r>
              <a:rPr lang="de-AT" altLang="en-US" dirty="0"/>
              <a:t>namhaft macht und </a:t>
            </a:r>
          </a:p>
          <a:p>
            <a:pPr marL="171450" indent="-171450">
              <a:spcBef>
                <a:spcPts val="300"/>
              </a:spcBef>
              <a:buFont typeface="Arial" panose="020B0604020202020204" pitchFamily="34" charset="0"/>
              <a:buChar char="•"/>
            </a:pPr>
            <a:r>
              <a:rPr lang="de-AT" altLang="en-US" dirty="0"/>
              <a:t>den </a:t>
            </a:r>
            <a:r>
              <a:rPr lang="de-AT" altLang="en-US" i="1" dirty="0"/>
              <a:t>Gesamtrahmen</a:t>
            </a:r>
            <a:r>
              <a:rPr lang="de-AT" altLang="en-US" dirty="0"/>
              <a:t> so weit absteckt, dass mit konkreter Planung begonnen werden kann.</a:t>
            </a:r>
          </a:p>
          <a:p>
            <a:pPr>
              <a:spcBef>
                <a:spcPts val="800"/>
              </a:spcBef>
            </a:pPr>
            <a:r>
              <a:rPr lang="de-AT" altLang="en-US" dirty="0"/>
              <a:t>Die Charakterisierung des Projektauftrags ‚mit </a:t>
            </a:r>
            <a:r>
              <a:rPr lang="de-AT" altLang="en-US" i="1" dirty="0"/>
              <a:t>Vertragscharakter‘</a:t>
            </a:r>
            <a:r>
              <a:rPr lang="de-AT" altLang="en-US" dirty="0"/>
              <a:t> bedeutet, dass dem Dokument eine </a:t>
            </a:r>
            <a:r>
              <a:rPr lang="de-AT" altLang="en-US" b="1" dirty="0"/>
              <a:t>Willensübereinkunft zwischen Auftraggeber und Auftragnehmer </a:t>
            </a:r>
            <a:r>
              <a:rPr lang="de-AT" altLang="en-US" dirty="0"/>
              <a:t>zugrunde liegt und dass das Schriftstück üblicherweise von beiden Seiten unterschrieben wird. </a:t>
            </a:r>
          </a:p>
          <a:p>
            <a:pPr>
              <a:spcBef>
                <a:spcPts val="800"/>
              </a:spcBef>
            </a:pPr>
            <a:r>
              <a:rPr lang="de-AT" altLang="en-US" b="1" dirty="0"/>
              <a:t>Kernstück</a:t>
            </a:r>
            <a:r>
              <a:rPr lang="de-AT" altLang="en-US" dirty="0"/>
              <a:t> ist die Definition der </a:t>
            </a:r>
            <a:r>
              <a:rPr lang="de-AT" altLang="en-US" b="1" dirty="0"/>
              <a:t>Projektziele</a:t>
            </a:r>
            <a:r>
              <a:rPr lang="de-AT" altLang="en-US" dirty="0"/>
              <a:t>: </a:t>
            </a:r>
          </a:p>
          <a:p>
            <a:pPr marL="171450" indent="-171450">
              <a:spcBef>
                <a:spcPts val="300"/>
              </a:spcBef>
              <a:buFont typeface="Arial" panose="020B0604020202020204" pitchFamily="34" charset="0"/>
              <a:buChar char="•"/>
            </a:pPr>
            <a:r>
              <a:rPr lang="de-AT" altLang="en-US" dirty="0"/>
              <a:t>Die Ziele sind so anzugeben, dass ein Soll-Ist-Vergleich einfach möglich ist und dass man die Zielerreichung messen kann. </a:t>
            </a:r>
          </a:p>
          <a:p>
            <a:pPr marL="171450" indent="-171450">
              <a:spcBef>
                <a:spcPts val="300"/>
              </a:spcBef>
              <a:buFont typeface="Arial" panose="020B0604020202020204" pitchFamily="34" charset="0"/>
              <a:buChar char="•"/>
            </a:pPr>
            <a:r>
              <a:rPr lang="de-AT" altLang="en-US" dirty="0"/>
              <a:t>Das Anführen von Ausschließungen (expliziten Nicht-Zielen) verhindert, dass falsche Erwartungen entstehen und dient für den Projektnehmer als Absicherung gegenüber dem Auftraggeber, damit die Arbeiten keine falsche Richtung einschlagen.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5980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defRPr/>
            </a:pPr>
            <a:r>
              <a:rPr lang="de-AT" dirty="0"/>
              <a:t>Verständlichkeit des Inhalts wie des Vorganges der Projektauftragsdefinition bildet für die Beteiligten eine zentrale Voraussetzung, damit sie sich einbringen können.</a:t>
            </a:r>
          </a:p>
          <a:p>
            <a:pPr eaLnBrk="1" hangingPunct="1">
              <a:defRPr/>
            </a:pPr>
            <a:r>
              <a:rPr lang="de-AT" dirty="0"/>
              <a:t>Das </a:t>
            </a:r>
            <a:r>
              <a:rPr lang="de-AT" i="1" dirty="0"/>
              <a:t>Festlegen der Projekteckdaten </a:t>
            </a:r>
            <a:r>
              <a:rPr lang="de-AT" dirty="0"/>
              <a:t>macht u.U. Schwierigkeiten, weil das Vorhaben noch nicht durchgeplant ist, da man in der Regel mit einer Projektplanung erst beginnt, wenn ein Projektauftrag erteilt ist.</a:t>
            </a:r>
          </a:p>
          <a:p>
            <a:pPr eaLnBrk="1" hangingPunct="1">
              <a:defRPr/>
            </a:pPr>
            <a:r>
              <a:rPr lang="de-AT" dirty="0"/>
              <a:t>Beim Definieren der Eckdaten hilft</a:t>
            </a:r>
          </a:p>
          <a:p>
            <a:pPr marL="171450" indent="-171450" eaLnBrk="1" hangingPunct="1">
              <a:spcBef>
                <a:spcPts val="300"/>
              </a:spcBef>
              <a:buFont typeface="Arial" panose="020B0604020202020204" pitchFamily="34" charset="0"/>
              <a:buChar char="•"/>
              <a:defRPr/>
            </a:pPr>
            <a:r>
              <a:rPr lang="de-AT" dirty="0"/>
              <a:t>Erfahrung (je mehr Projekte schon gemacht wurden, desto leichter wird es) – notfalls könnte man Erfahrung zukaufen z.B. durch externe Experten,</a:t>
            </a:r>
          </a:p>
          <a:p>
            <a:pPr marL="171450" indent="-171450" eaLnBrk="1" hangingPunct="1">
              <a:spcBef>
                <a:spcPts val="300"/>
              </a:spcBef>
              <a:buFont typeface="Arial" panose="020B0604020202020204" pitchFamily="34" charset="0"/>
              <a:buChar char="•"/>
              <a:defRPr/>
            </a:pPr>
            <a:r>
              <a:rPr lang="de-AT" dirty="0"/>
              <a:t>Informationen vom Auftraggeber (will meist mehr als möglich),</a:t>
            </a:r>
          </a:p>
          <a:p>
            <a:pPr marL="171450" indent="-171450" eaLnBrk="1" hangingPunct="1">
              <a:spcBef>
                <a:spcPts val="300"/>
              </a:spcBef>
              <a:buFont typeface="Arial" panose="020B0604020202020204" pitchFamily="34" charset="0"/>
              <a:buChar char="•"/>
              <a:defRPr/>
            </a:pPr>
            <a:r>
              <a:rPr lang="de-AT" dirty="0"/>
              <a:t>Informationen aus der Literatur,</a:t>
            </a:r>
          </a:p>
          <a:p>
            <a:pPr marL="171450" indent="-171450" eaLnBrk="1" hangingPunct="1">
              <a:spcBef>
                <a:spcPts val="300"/>
              </a:spcBef>
              <a:buFont typeface="Arial" panose="020B0604020202020204" pitchFamily="34" charset="0"/>
              <a:buChar char="•"/>
              <a:defRPr/>
            </a:pPr>
            <a:r>
              <a:rPr lang="de-AT" dirty="0"/>
              <a:t>Schätzungen.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349300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DE" dirty="0"/>
              <a:t>Projektaufträge</a:t>
            </a:r>
            <a:r>
              <a:rPr lang="de-DE" baseline="0" dirty="0"/>
              <a:t> sollten schriftlich erstellt werden und gewisse Kernelemente jedenfalls umfassen. Manche Elemente sind akzessorisch.</a:t>
            </a:r>
          </a:p>
          <a:p>
            <a:pPr>
              <a:spcBef>
                <a:spcPts val="900"/>
              </a:spcBef>
            </a:pPr>
            <a:r>
              <a:rPr lang="de-DE" b="1" baseline="0" dirty="0"/>
              <a:t>Obligatorisch</a:t>
            </a:r>
            <a:r>
              <a:rPr lang="de-DE" baseline="0" dirty="0"/>
              <a:t> sind:</a:t>
            </a:r>
          </a:p>
          <a:p>
            <a:pPr marL="171450" indent="-171450">
              <a:spcBef>
                <a:spcPts val="400"/>
              </a:spcBef>
              <a:buFont typeface="Arial" panose="020B0604020202020204" pitchFamily="34" charset="0"/>
              <a:buChar char="•"/>
            </a:pPr>
            <a:r>
              <a:rPr lang="de-DE" baseline="0" dirty="0"/>
              <a:t>ein (möglichst attraktiver) Projekttitel;</a:t>
            </a:r>
          </a:p>
          <a:p>
            <a:pPr marL="171450" indent="-171450">
              <a:spcBef>
                <a:spcPts val="400"/>
              </a:spcBef>
              <a:buFont typeface="Arial" panose="020B0604020202020204" pitchFamily="34" charset="0"/>
              <a:buChar char="•"/>
            </a:pPr>
            <a:r>
              <a:rPr lang="de-DE" baseline="0" dirty="0"/>
              <a:t>Benennung von Auftraggeber und Projektleiter;</a:t>
            </a:r>
          </a:p>
          <a:p>
            <a:pPr marL="171450" indent="-171450">
              <a:spcBef>
                <a:spcPts val="400"/>
              </a:spcBef>
              <a:buFont typeface="Arial" panose="020B0604020202020204" pitchFamily="34" charset="0"/>
              <a:buChar char="•"/>
            </a:pPr>
            <a:r>
              <a:rPr lang="de-DE" dirty="0"/>
              <a:t>Abstract</a:t>
            </a:r>
            <a:r>
              <a:rPr lang="de-DE" baseline="0" dirty="0"/>
              <a:t> über Notwendigkeit und Kerninhalte mit kurzem Mission Statement;</a:t>
            </a:r>
          </a:p>
          <a:p>
            <a:pPr marL="171450" indent="-171450">
              <a:spcBef>
                <a:spcPts val="400"/>
              </a:spcBef>
              <a:buFont typeface="Arial" panose="020B0604020202020204" pitchFamily="34" charset="0"/>
              <a:buChar char="•"/>
            </a:pPr>
            <a:r>
              <a:rPr lang="de-DE" baseline="0" dirty="0"/>
              <a:t>Liste von Zielen, abzuliefernden Outputs (und eventuell angestrebten Outcomes).</a:t>
            </a:r>
          </a:p>
          <a:p>
            <a:pPr>
              <a:spcBef>
                <a:spcPts val="900"/>
              </a:spcBef>
            </a:pPr>
            <a:r>
              <a:rPr lang="de-DE" b="1" baseline="0" dirty="0"/>
              <a:t>Akzessorisch</a:t>
            </a:r>
            <a:r>
              <a:rPr lang="de-DE" baseline="0" dirty="0"/>
              <a:t> kommen hinzu:</a:t>
            </a:r>
          </a:p>
          <a:p>
            <a:pPr marL="171450" indent="-171450">
              <a:spcBef>
                <a:spcPts val="400"/>
              </a:spcBef>
              <a:buFont typeface="Arial" panose="020B0604020202020204" pitchFamily="34" charset="0"/>
              <a:buChar char="•"/>
            </a:pPr>
            <a:r>
              <a:rPr lang="de-DE" baseline="0" dirty="0"/>
              <a:t>erwartbarer Nutzen</a:t>
            </a:r>
          </a:p>
          <a:p>
            <a:pPr marL="171450" indent="-171450">
              <a:spcBef>
                <a:spcPts val="400"/>
              </a:spcBef>
              <a:buFont typeface="Arial" panose="020B0604020202020204" pitchFamily="34" charset="0"/>
              <a:buChar char="•"/>
            </a:pPr>
            <a:r>
              <a:rPr lang="de-DE" baseline="0" dirty="0"/>
              <a:t>Annahmen (Projektschranken)</a:t>
            </a:r>
          </a:p>
          <a:p>
            <a:pPr marL="171450" indent="-171450">
              <a:spcBef>
                <a:spcPts val="400"/>
              </a:spcBef>
              <a:buFont typeface="Arial" panose="020B0604020202020204" pitchFamily="34" charset="0"/>
              <a:buChar char="•"/>
            </a:pPr>
            <a:r>
              <a:rPr lang="de-DE" baseline="0" dirty="0"/>
              <a:t>Meilensteine</a:t>
            </a:r>
          </a:p>
          <a:p>
            <a:pPr marL="171450" indent="-171450">
              <a:spcBef>
                <a:spcPts val="400"/>
              </a:spcBef>
              <a:buFont typeface="Arial" panose="020B0604020202020204" pitchFamily="34" charset="0"/>
              <a:buChar char="•"/>
            </a:pPr>
            <a:r>
              <a:rPr lang="de-DE" baseline="0" dirty="0"/>
              <a:t>Organigramm </a:t>
            </a:r>
          </a:p>
          <a:p>
            <a:pPr marL="171450" indent="-171450">
              <a:spcBef>
                <a:spcPts val="400"/>
              </a:spcBef>
              <a:buFont typeface="Arial" panose="020B0604020202020204" pitchFamily="34" charset="0"/>
              <a:buChar char="•"/>
            </a:pPr>
            <a:r>
              <a:rPr lang="de-DE" baseline="0" dirty="0"/>
              <a:t>Stakeholder</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46587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5438"/>
            <a:ext cx="7668814" cy="4514850"/>
          </a:xfrm>
          <a:prstGeom prst="rect">
            <a:avLst/>
          </a:prstGeom>
        </p:spPr>
        <p:txBody>
          <a:bodyPr/>
          <a:lstStyle>
            <a:lvl1pPr>
              <a:lnSpc>
                <a:spcPct val="120000"/>
              </a:lnSpc>
              <a:spcBef>
                <a:spcPts val="1200"/>
              </a:spcBef>
              <a:buClr>
                <a:srgbClr val="54812B"/>
              </a:buClr>
              <a:defRPr sz="2600">
                <a:latin typeface="+mn-lt"/>
              </a:defRPr>
            </a:lvl1pPr>
            <a:lvl2pPr marL="742950" indent="-285750">
              <a:lnSpc>
                <a:spcPct val="120000"/>
              </a:lnSpc>
              <a:spcBef>
                <a:spcPts val="1200"/>
              </a:spcBef>
              <a:buClr>
                <a:srgbClr val="54812B"/>
              </a:buClr>
              <a:buFont typeface="Arial Narrow" panose="020B0606020202030204" pitchFamily="34" charset="0"/>
              <a:buChar char="–"/>
              <a:defRPr sz="2400">
                <a:latin typeface="+mn-lt"/>
              </a:defRPr>
            </a:lvl2pPr>
            <a:lvl3pPr>
              <a:lnSpc>
                <a:spcPct val="120000"/>
              </a:lnSpc>
              <a:spcBef>
                <a:spcPts val="600"/>
              </a:spcBef>
              <a:buClr>
                <a:srgbClr val="54812B"/>
              </a:buClr>
              <a:defRPr sz="2200">
                <a:latin typeface="+mn-lt"/>
              </a:defRPr>
            </a:lvl3pPr>
            <a:lvl4pPr>
              <a:lnSpc>
                <a:spcPct val="120000"/>
              </a:lnSpc>
              <a:spcBef>
                <a:spcPts val="600"/>
              </a:spcBef>
              <a:buClr>
                <a:srgbClr val="54812B"/>
              </a:buClr>
              <a:defRPr sz="2000">
                <a:latin typeface="+mn-lt"/>
              </a:defRPr>
            </a:lvl4pPr>
            <a:lvl5pPr>
              <a:lnSpc>
                <a:spcPct val="120000"/>
              </a:lnSpc>
              <a:buClr>
                <a:srgbClr val="54812B"/>
              </a:buClr>
              <a:defRPr sz="1600">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a:xfrm>
            <a:off x="864321" y="396430"/>
            <a:ext cx="6336703" cy="863600"/>
          </a:xfrm>
        </p:spPr>
        <p:txBody>
          <a:bodyPr/>
          <a:lstStyle>
            <a:lvl1pPr>
              <a:defRPr>
                <a:latin typeface="Corbel" panose="020B0503020204020204" pitchFamily="34" charset="0"/>
              </a:defRPr>
            </a:lvl1pPr>
          </a:lstStyle>
          <a:p>
            <a:r>
              <a:rPr lang="de-DE"/>
              <a:t>Titelmasterformat durch Klicken bearbeiten</a:t>
            </a:r>
            <a:endParaRPr lang="en-US"/>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en-US" smtClean="0"/>
              <a:pPr/>
              <a:t>‹Nr.›</a:t>
            </a:fld>
            <a:endParaRPr lang="en-US"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9"/>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6"/>
            <a:ext cx="7615982"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54812B"/>
              </a:buClr>
              <a:defRPr sz="2600">
                <a:latin typeface="+mj-lt"/>
              </a:defRPr>
            </a:lvl1pPr>
            <a:lvl2pPr marL="742950" indent="-285750">
              <a:buClr>
                <a:srgbClr val="54812B"/>
              </a:buClr>
              <a:buFont typeface="Arial Narrow" panose="020B0606020202030204" pitchFamily="34" charset="0"/>
              <a:buChar char="–"/>
              <a:defRPr sz="2400">
                <a:latin typeface="+mj-lt"/>
              </a:defRPr>
            </a:lvl2pPr>
            <a:lvl3pPr>
              <a:buClr>
                <a:srgbClr val="54812B"/>
              </a:buClr>
              <a:defRPr sz="2000">
                <a:latin typeface="+mj-lt"/>
              </a:defRPr>
            </a:lvl3pPr>
            <a:lvl4pPr>
              <a:buClr>
                <a:srgbClr val="54812B"/>
              </a:buClr>
              <a:defRPr sz="1800">
                <a:latin typeface="+mj-lt"/>
              </a:defRPr>
            </a:lvl4pPr>
            <a:lvl5pPr>
              <a:buClr>
                <a:srgbClr val="54812B"/>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1" y="1595438"/>
            <a:ext cx="3708375" cy="4514850"/>
          </a:xfrm>
          <a:prstGeom prst="rect">
            <a:avLst/>
          </a:prstGeom>
        </p:spPr>
        <p:txBody>
          <a:bodyPr/>
          <a:lstStyle>
            <a:lvl1pPr>
              <a:buClr>
                <a:srgbClr val="54812B"/>
              </a:buClr>
              <a:defRPr sz="2600">
                <a:latin typeface="+mj-lt"/>
              </a:defRPr>
            </a:lvl1pPr>
            <a:lvl2pPr marL="742950" indent="-285750">
              <a:buClr>
                <a:srgbClr val="54812B"/>
              </a:buClr>
              <a:buFont typeface="Arial Narrow" panose="020B0606020202030204" pitchFamily="34" charset="0"/>
              <a:buChar char="–"/>
              <a:defRPr sz="2400">
                <a:latin typeface="+mj-lt"/>
              </a:defRPr>
            </a:lvl2pPr>
            <a:lvl3pPr>
              <a:buClr>
                <a:srgbClr val="54812B"/>
              </a:buClr>
              <a:defRPr sz="2000">
                <a:latin typeface="+mj-lt"/>
              </a:defRPr>
            </a:lvl3pPr>
            <a:lvl4pPr>
              <a:buClr>
                <a:srgbClr val="54812B"/>
              </a:buClr>
              <a:defRPr sz="1800">
                <a:latin typeface="+mj-lt"/>
              </a:defRPr>
            </a:lvl4pPr>
            <a:lvl5pPr>
              <a:buClr>
                <a:srgbClr val="54812B"/>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5"/>
            <a:ext cx="3780000" cy="3940175"/>
          </a:xfrm>
          <a:prstGeom prst="rect">
            <a:avLst/>
          </a:prstGeom>
        </p:spPr>
        <p:txBody>
          <a:bodyPr/>
          <a:lstStyle>
            <a:lvl1pPr>
              <a:buClr>
                <a:srgbClr val="54812B"/>
              </a:buClr>
              <a:defRPr sz="2400">
                <a:latin typeface="+mn-lt"/>
              </a:defRPr>
            </a:lvl1pPr>
            <a:lvl2pPr marL="742950" indent="-285750">
              <a:buClr>
                <a:srgbClr val="54812B"/>
              </a:buClr>
              <a:buFont typeface="Arial Narrow" panose="020B0606020202030204" pitchFamily="34" charset="0"/>
              <a:buChar char="–"/>
              <a:defRPr sz="2000">
                <a:latin typeface="+mn-lt"/>
              </a:defRPr>
            </a:lvl2pPr>
            <a:lvl3pPr>
              <a:buClr>
                <a:srgbClr val="54812B"/>
              </a:buClr>
              <a:defRPr sz="1800">
                <a:latin typeface="+mn-lt"/>
              </a:defRPr>
            </a:lvl3pPr>
            <a:lvl4pPr>
              <a:buClr>
                <a:srgbClr val="54812B"/>
              </a:buClr>
              <a:defRPr sz="1600">
                <a:latin typeface="+mn-lt"/>
              </a:defRPr>
            </a:lvl4pPr>
            <a:lvl5pPr>
              <a:buClr>
                <a:srgbClr val="54812B"/>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6"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6" y="1898205"/>
            <a:ext cx="3780000" cy="3940175"/>
          </a:xfrm>
          <a:prstGeom prst="rect">
            <a:avLst/>
          </a:prstGeom>
        </p:spPr>
        <p:txBody>
          <a:bodyPr/>
          <a:lstStyle>
            <a:lvl1pPr>
              <a:buClr>
                <a:srgbClr val="54812B"/>
              </a:buClr>
              <a:defRPr sz="2400">
                <a:latin typeface="+mn-lt"/>
              </a:defRPr>
            </a:lvl1pPr>
            <a:lvl2pPr marL="742950" indent="-285750">
              <a:buClr>
                <a:srgbClr val="54812B"/>
              </a:buClr>
              <a:buFont typeface="Arial Narrow" panose="020B0606020202030204" pitchFamily="34" charset="0"/>
              <a:buChar char="–"/>
              <a:defRPr sz="2000">
                <a:latin typeface="+mn-lt"/>
              </a:defRPr>
            </a:lvl2pPr>
            <a:lvl3pPr>
              <a:buClr>
                <a:srgbClr val="54812B"/>
              </a:buClr>
              <a:defRPr sz="1800">
                <a:latin typeface="+mn-lt"/>
              </a:defRPr>
            </a:lvl3pPr>
            <a:lvl4pPr>
              <a:buClr>
                <a:srgbClr val="54812B"/>
              </a:buClr>
              <a:defRPr sz="1600">
                <a:latin typeface="+mn-lt"/>
              </a:defRPr>
            </a:lvl4pPr>
            <a:lvl5pPr>
              <a:buClr>
                <a:srgbClr val="54812B"/>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2" y="6516613"/>
            <a:ext cx="720308"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1" y="396430"/>
            <a:ext cx="6336703"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fld id="{0291044B-A642-4523-8418-EF5C5E3C3C1D}" type="slidenum">
              <a:rPr lang="en-US" smtClean="0"/>
              <a:pPr/>
              <a:t>‹Nr.›</a:t>
            </a:fld>
            <a:endParaRPr lang="en-US" dirty="0"/>
          </a:p>
        </p:txBody>
      </p:sp>
    </p:spTree>
    <p:extLst>
      <p:ext uri="{BB962C8B-B14F-4D97-AF65-F5344CB8AC3E}">
        <p14:creationId xmlns:p14="http://schemas.microsoft.com/office/powerpoint/2010/main" val="6020302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1" y="1044005"/>
            <a:ext cx="720306" cy="5811523"/>
          </a:xfrm>
          <a:prstGeom prst="rect">
            <a:avLst/>
          </a:prstGeom>
          <a:solidFill>
            <a:srgbClr val="54812B"/>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p:cNvSpPr>
            <a:spLocks noChangeShapeType="1"/>
          </p:cNvSpPr>
          <p:nvPr/>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05" name="Line 33"/>
          <p:cNvSpPr>
            <a:spLocks noChangeShapeType="1"/>
          </p:cNvSpPr>
          <p:nvPr/>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14" name="Line 42"/>
          <p:cNvSpPr>
            <a:spLocks noChangeShapeType="1"/>
          </p:cNvSpPr>
          <p:nvPr userDrawn="1"/>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15" name="Line 43"/>
          <p:cNvSpPr>
            <a:spLocks noChangeShapeType="1"/>
          </p:cNvSpPr>
          <p:nvPr userDrawn="1"/>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9"/>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en-US" sz="1800" b="0" dirty="0">
                <a:solidFill>
                  <a:schemeClr val="bg1"/>
                </a:solidFill>
                <a:latin typeface="Corbel" panose="020B0503020204020204" pitchFamily="34" charset="0"/>
                <a:ea typeface="+mj-ea"/>
                <a:cs typeface="+mj-cs"/>
              </a:rPr>
              <a:t>Projektauftrag</a:t>
            </a:r>
          </a:p>
        </p:txBody>
      </p:sp>
      <p:sp>
        <p:nvSpPr>
          <p:cNvPr id="3128" name="Rectangle 56"/>
          <p:cNvSpPr>
            <a:spLocks noGrp="1" noChangeArrowheads="1"/>
          </p:cNvSpPr>
          <p:nvPr>
            <p:ph type="title"/>
          </p:nvPr>
        </p:nvSpPr>
        <p:spPr bwMode="auto">
          <a:xfrm>
            <a:off x="1008337" y="396430"/>
            <a:ext cx="61926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dirty="0"/>
              <a:t>Titelmasterformat durch Klicken bearbeiten</a:t>
            </a:r>
          </a:p>
        </p:txBody>
      </p:sp>
      <p:sp>
        <p:nvSpPr>
          <p:cNvPr id="3077" name="Rectangle 5"/>
          <p:cNvSpPr>
            <a:spLocks noGrp="1" noChangeArrowheads="1"/>
          </p:cNvSpPr>
          <p:nvPr>
            <p:ph type="sldNum" sz="quarter" idx="4"/>
          </p:nvPr>
        </p:nvSpPr>
        <p:spPr bwMode="auto">
          <a:xfrm>
            <a:off x="-2" y="6516613"/>
            <a:ext cx="72030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7.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1371175-3DE1-4768-9579-16B5C1F139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24125"/>
            <a:ext cx="792312"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4" y="35830"/>
            <a:ext cx="4320803" cy="9361488"/>
          </a:xfrm>
          <a:prstGeom prst="rect">
            <a:avLst/>
          </a:prstGeom>
          <a:solidFill>
            <a:srgbClr val="54812B"/>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sp>
        <p:nvSpPr>
          <p:cNvPr id="14" name="Untertitel 5"/>
          <p:cNvSpPr txBox="1">
            <a:spLocks/>
          </p:cNvSpPr>
          <p:nvPr/>
        </p:nvSpPr>
        <p:spPr>
          <a:xfrm>
            <a:off x="2" y="4068229"/>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Projektauftrag</a:t>
            </a:r>
            <a:endParaRPr lang="en-US" sz="550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6"/>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a:extLst>
              <a:ext uri="{C183D7F6-B498-43B3-948B-1728B52AA6E4}">
                <adec:decorative xmlns:adec="http://schemas.microsoft.com/office/drawing/2017/decorative" val="1"/>
              </a:ext>
            </a:extLst>
          </p:cNvPr>
          <p:cNvSpPr>
            <a:spLocks noGrp="1"/>
          </p:cNvSpPr>
          <p:nvPr>
            <p:ph type="ctrTitle"/>
          </p:nvPr>
        </p:nvSpPr>
        <p:spPr>
          <a:xfrm>
            <a:off x="216249"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124" y="1602810"/>
            <a:ext cx="4700265" cy="47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864321" y="396430"/>
            <a:ext cx="6336703" cy="863600"/>
          </a:xfrm>
        </p:spPr>
        <p:txBody>
          <a:bodyPr/>
          <a:lstStyle/>
          <a:p>
            <a:pPr>
              <a:lnSpc>
                <a:spcPts val="2800"/>
              </a:lnSpc>
            </a:pPr>
            <a:r>
              <a:rPr lang="de-AT" sz="2800" dirty="0"/>
              <a:t>Teilschritte der Projektauftrags-definition im Überblick</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10</a:t>
            </a:fld>
            <a:endParaRPr lang="de-AT" dirty="0"/>
          </a:p>
        </p:txBody>
      </p:sp>
    </p:spTree>
    <p:extLst>
      <p:ext uri="{BB962C8B-B14F-4D97-AF65-F5344CB8AC3E}">
        <p14:creationId xmlns:p14="http://schemas.microsoft.com/office/powerpoint/2010/main" val="422906450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2">
            <a:extLst>
              <a:ext uri="{C183D7F6-B498-43B3-948B-1728B52AA6E4}">
                <adec:decorative xmlns:adec="http://schemas.microsoft.com/office/drawing/2017/decorative" val="1"/>
              </a:ext>
            </a:extLst>
          </p:cNvPr>
          <p:cNvSpPr>
            <a:spLocks noChangeArrowheads="1"/>
          </p:cNvSpPr>
          <p:nvPr/>
        </p:nvSpPr>
        <p:spPr bwMode="auto">
          <a:xfrm>
            <a:off x="1282391" y="1837154"/>
            <a:ext cx="619179" cy="567439"/>
          </a:xfrm>
          <a:prstGeom prst="rect">
            <a:avLst/>
          </a:prstGeom>
          <a:solidFill>
            <a:srgbClr val="54812B"/>
          </a:solidFill>
          <a:ln w="9525">
            <a:solidFill>
              <a:schemeClr val="tx1"/>
            </a:solidFill>
            <a:miter lim="800000"/>
            <a:headEnd/>
            <a:tailEnd/>
          </a:ln>
          <a:effectLst/>
        </p:spPr>
        <p:txBody>
          <a:bodyPr wrap="none" anchor="ctr"/>
          <a:lstStyle/>
          <a:p>
            <a:endParaRPr lang="de-DE" sz="1400" dirty="0">
              <a:latin typeface="Arial Narrow" pitchFamily="34" charset="0"/>
            </a:endParaRPr>
          </a:p>
        </p:txBody>
      </p:sp>
      <p:sp>
        <p:nvSpPr>
          <p:cNvPr id="6" name="AutoShape 5">
            <a:extLst>
              <a:ext uri="{C183D7F6-B498-43B3-948B-1728B52AA6E4}">
                <adec:decorative xmlns:adec="http://schemas.microsoft.com/office/drawing/2017/decorative" val="1"/>
              </a:ext>
            </a:extLst>
          </p:cNvPr>
          <p:cNvSpPr>
            <a:spLocks noChangeArrowheads="1"/>
          </p:cNvSpPr>
          <p:nvPr/>
        </p:nvSpPr>
        <p:spPr bwMode="auto">
          <a:xfrm>
            <a:off x="1742360" y="17144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7" name="AutoShape 6">
            <a:extLst>
              <a:ext uri="{C183D7F6-B498-43B3-948B-1728B52AA6E4}">
                <adec:decorative xmlns:adec="http://schemas.microsoft.com/office/drawing/2017/decorative" val="1"/>
              </a:ext>
            </a:extLst>
          </p:cNvPr>
          <p:cNvSpPr>
            <a:spLocks noChangeArrowheads="1"/>
          </p:cNvSpPr>
          <p:nvPr/>
        </p:nvSpPr>
        <p:spPr bwMode="auto">
          <a:xfrm>
            <a:off x="1374136" y="1505807"/>
            <a:ext cx="490112" cy="412217"/>
          </a:xfrm>
          <a:prstGeom prst="hexagon">
            <a:avLst>
              <a:gd name="adj" fmla="val 29724"/>
              <a:gd name="vf" fmla="val 115470"/>
            </a:avLst>
          </a:prstGeom>
          <a:solidFill>
            <a:srgbClr val="D4EAC0"/>
          </a:solidFill>
          <a:ln w="25400">
            <a:solidFill>
              <a:srgbClr val="54812B"/>
            </a:solidFill>
            <a:miter lim="800000"/>
            <a:headEnd/>
            <a:tailEnd/>
          </a:ln>
          <a:effectLst/>
        </p:spPr>
        <p:txBody>
          <a:bodyPr wrap="none" anchor="ctr"/>
          <a:lstStyle/>
          <a:p>
            <a:endParaRPr lang="de-DE" sz="1400" dirty="0">
              <a:latin typeface="Arial Narrow" pitchFamily="34" charset="0"/>
            </a:endParaRPr>
          </a:p>
        </p:txBody>
      </p:sp>
      <p:sp>
        <p:nvSpPr>
          <p:cNvPr id="8" name="AutoShape 7">
            <a:extLst>
              <a:ext uri="{C183D7F6-B498-43B3-948B-1728B52AA6E4}">
                <adec:decorative xmlns:adec="http://schemas.microsoft.com/office/drawing/2017/decorative" val="1"/>
              </a:ext>
            </a:extLst>
          </p:cNvPr>
          <p:cNvSpPr>
            <a:spLocks noChangeArrowheads="1"/>
          </p:cNvSpPr>
          <p:nvPr/>
        </p:nvSpPr>
        <p:spPr bwMode="auto">
          <a:xfrm>
            <a:off x="1008336" y="17109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9" name="AutoShape 8">
            <a:extLst>
              <a:ext uri="{C183D7F6-B498-43B3-948B-1728B52AA6E4}">
                <adec:decorative xmlns:adec="http://schemas.microsoft.com/office/drawing/2017/decorative" val="1"/>
              </a:ext>
            </a:extLst>
          </p:cNvPr>
          <p:cNvSpPr>
            <a:spLocks noChangeArrowheads="1"/>
          </p:cNvSpPr>
          <p:nvPr/>
        </p:nvSpPr>
        <p:spPr bwMode="auto">
          <a:xfrm>
            <a:off x="1010708" y="2123331"/>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0" name="AutoShape 9">
            <a:extLst>
              <a:ext uri="{C183D7F6-B498-43B3-948B-1728B52AA6E4}">
                <adec:decorative xmlns:adec="http://schemas.microsoft.com/office/drawing/2017/decorative" val="1"/>
              </a:ext>
            </a:extLst>
          </p:cNvPr>
          <p:cNvSpPr>
            <a:spLocks noChangeArrowheads="1"/>
          </p:cNvSpPr>
          <p:nvPr/>
        </p:nvSpPr>
        <p:spPr bwMode="auto">
          <a:xfrm>
            <a:off x="1372795" y="2327267"/>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1" name="AutoShape 10">
            <a:extLst>
              <a:ext uri="{C183D7F6-B498-43B3-948B-1728B52AA6E4}">
                <adec:decorative xmlns:adec="http://schemas.microsoft.com/office/drawing/2017/decorative" val="1"/>
              </a:ext>
            </a:extLst>
          </p:cNvPr>
          <p:cNvSpPr>
            <a:spLocks noChangeArrowheads="1"/>
          </p:cNvSpPr>
          <p:nvPr/>
        </p:nvSpPr>
        <p:spPr bwMode="auto">
          <a:xfrm>
            <a:off x="1738086" y="2121300"/>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3" name="Inhaltsplatzhalter 2"/>
          <p:cNvSpPr>
            <a:spLocks noGrp="1"/>
          </p:cNvSpPr>
          <p:nvPr>
            <p:ph idx="1"/>
          </p:nvPr>
        </p:nvSpPr>
        <p:spPr>
          <a:xfrm>
            <a:off x="2556545" y="1595438"/>
            <a:ext cx="6084639" cy="4514850"/>
          </a:xfrm>
        </p:spPr>
        <p:txBody>
          <a:bodyPr/>
          <a:lstStyle/>
          <a:p>
            <a:pPr marL="0" indent="0">
              <a:buNone/>
            </a:pPr>
            <a:r>
              <a:rPr lang="de-AT" sz="2300" b="1" dirty="0"/>
              <a:t>Definieren des Problems</a:t>
            </a:r>
          </a:p>
          <a:p>
            <a:r>
              <a:rPr lang="de-AT" sz="2300" dirty="0"/>
              <a:t>Auftraggeber um klare Definition des zu lösenden Problems fragen</a:t>
            </a:r>
          </a:p>
          <a:p>
            <a:r>
              <a:rPr lang="de-AT" sz="2300" dirty="0"/>
              <a:t>Auftraggeber-Muss-und-Wunsch-Bedürfnisse bestimmen und unterscheiden</a:t>
            </a:r>
          </a:p>
          <a:p>
            <a:r>
              <a:rPr lang="de-AT" sz="2300" dirty="0"/>
              <a:t>Sammeln ausreichender Hintergrundinformation über die aktuelle Ausgangslage</a:t>
            </a:r>
          </a:p>
          <a:p>
            <a:r>
              <a:rPr lang="de-AT" sz="2300" dirty="0"/>
              <a:t>Verstehen der Gründe für das Projekt und der Auftraggebermotive für seine Durchführung</a:t>
            </a:r>
          </a:p>
          <a:p>
            <a:endParaRPr lang="de-AT" sz="2300" dirty="0"/>
          </a:p>
          <a:p>
            <a:endParaRPr lang="en-US" sz="2300" dirty="0"/>
          </a:p>
        </p:txBody>
      </p:sp>
      <p:sp>
        <p:nvSpPr>
          <p:cNvPr id="14" name="Textfeld 13">
            <a:extLst>
              <a:ext uri="{FF2B5EF4-FFF2-40B4-BE49-F238E27FC236}">
                <a16:creationId xmlns:a16="http://schemas.microsoft.com/office/drawing/2014/main" id="{871EDF5F-5BB9-4286-A699-EE2A3933F849}"/>
              </a:ext>
              <a:ext uri="{C183D7F6-B498-43B3-948B-1728B52AA6E4}">
                <adec:decorative xmlns:adec="http://schemas.microsoft.com/office/drawing/2017/decorative" val="0"/>
              </a:ext>
            </a:extLst>
          </p:cNvPr>
          <p:cNvSpPr txBox="1"/>
          <p:nvPr/>
        </p:nvSpPr>
        <p:spPr>
          <a:xfrm>
            <a:off x="1436309" y="1483592"/>
            <a:ext cx="488968" cy="461665"/>
          </a:xfrm>
          <a:prstGeom prst="rect">
            <a:avLst/>
          </a:prstGeom>
          <a:noFill/>
        </p:spPr>
        <p:txBody>
          <a:bodyPr wrap="square" rtlCol="0">
            <a:spAutoFit/>
          </a:bodyPr>
          <a:lstStyle/>
          <a:p>
            <a:r>
              <a:rPr lang="de-AT" sz="2400" dirty="0">
                <a:latin typeface="Arial Black" panose="020B0A04020102020204" pitchFamily="34" charset="0"/>
              </a:rPr>
              <a:t>1</a:t>
            </a:r>
            <a:endParaRPr lang="en-US" sz="2400" dirty="0">
              <a:latin typeface="Arial Black" panose="020B0A04020102020204" pitchFamily="34" charset="0"/>
            </a:endParaRPr>
          </a:p>
        </p:txBody>
      </p:sp>
      <p:sp>
        <p:nvSpPr>
          <p:cNvPr id="2" name="Titel 1"/>
          <p:cNvSpPr>
            <a:spLocks noGrp="1"/>
          </p:cNvSpPr>
          <p:nvPr>
            <p:ph type="title"/>
          </p:nvPr>
        </p:nvSpPr>
        <p:spPr/>
        <p:txBody>
          <a:bodyPr/>
          <a:lstStyle/>
          <a:p>
            <a:pPr>
              <a:lnSpc>
                <a:spcPts val="2800"/>
              </a:lnSpc>
            </a:pPr>
            <a:r>
              <a:rPr lang="de-AT" sz="2800" dirty="0"/>
              <a:t>Problembeschreibung als </a:t>
            </a:r>
            <a:br>
              <a:rPr lang="de-AT" sz="2800" dirty="0"/>
            </a:br>
            <a:r>
              <a:rPr lang="de-AT" sz="2800" dirty="0"/>
              <a:t>Start der Projektauftragsdefinition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24330063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a:extLst>
              <a:ext uri="{C183D7F6-B498-43B3-948B-1728B52AA6E4}">
                <adec:decorative xmlns:adec="http://schemas.microsoft.com/office/drawing/2017/decorative" val="1"/>
              </a:ext>
            </a:extLst>
          </p:cNvPr>
          <p:cNvSpPr>
            <a:spLocks noChangeArrowheads="1"/>
          </p:cNvSpPr>
          <p:nvPr/>
        </p:nvSpPr>
        <p:spPr bwMode="auto">
          <a:xfrm>
            <a:off x="1742360" y="17144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4" name="Rectangle 62">
            <a:extLst>
              <a:ext uri="{C183D7F6-B498-43B3-948B-1728B52AA6E4}">
                <adec:decorative xmlns:adec="http://schemas.microsoft.com/office/drawing/2017/decorative" val="1"/>
              </a:ext>
            </a:extLst>
          </p:cNvPr>
          <p:cNvSpPr>
            <a:spLocks noChangeArrowheads="1"/>
          </p:cNvSpPr>
          <p:nvPr/>
        </p:nvSpPr>
        <p:spPr bwMode="auto">
          <a:xfrm>
            <a:off x="1282391" y="1837154"/>
            <a:ext cx="619179" cy="567439"/>
          </a:xfrm>
          <a:prstGeom prst="rect">
            <a:avLst/>
          </a:prstGeom>
          <a:solidFill>
            <a:srgbClr val="54812B"/>
          </a:solidFill>
          <a:ln w="9525">
            <a:solidFill>
              <a:schemeClr val="tx1"/>
            </a:solidFill>
            <a:miter lim="800000"/>
            <a:headEnd/>
            <a:tailEnd/>
          </a:ln>
          <a:effectLst/>
        </p:spPr>
        <p:txBody>
          <a:bodyPr wrap="none" anchor="ctr"/>
          <a:lstStyle/>
          <a:p>
            <a:endParaRPr lang="de-DE" sz="1400" dirty="0">
              <a:latin typeface="Arial Narrow" pitchFamily="34" charset="0"/>
            </a:endParaRPr>
          </a:p>
        </p:txBody>
      </p:sp>
      <p:sp>
        <p:nvSpPr>
          <p:cNvPr id="17" name="AutoShape 7">
            <a:extLst>
              <a:ext uri="{C183D7F6-B498-43B3-948B-1728B52AA6E4}">
                <adec:decorative xmlns:adec="http://schemas.microsoft.com/office/drawing/2017/decorative" val="1"/>
              </a:ext>
            </a:extLst>
          </p:cNvPr>
          <p:cNvSpPr>
            <a:spLocks noChangeArrowheads="1"/>
          </p:cNvSpPr>
          <p:nvPr/>
        </p:nvSpPr>
        <p:spPr bwMode="auto">
          <a:xfrm>
            <a:off x="1008336" y="17109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8" name="AutoShape 8">
            <a:extLst>
              <a:ext uri="{C183D7F6-B498-43B3-948B-1728B52AA6E4}">
                <adec:decorative xmlns:adec="http://schemas.microsoft.com/office/drawing/2017/decorative" val="1"/>
              </a:ext>
            </a:extLst>
          </p:cNvPr>
          <p:cNvSpPr>
            <a:spLocks noChangeArrowheads="1"/>
          </p:cNvSpPr>
          <p:nvPr/>
        </p:nvSpPr>
        <p:spPr bwMode="auto">
          <a:xfrm>
            <a:off x="1010708" y="2123331"/>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9" name="AutoShape 9">
            <a:extLst>
              <a:ext uri="{C183D7F6-B498-43B3-948B-1728B52AA6E4}">
                <adec:decorative xmlns:adec="http://schemas.microsoft.com/office/drawing/2017/decorative" val="1"/>
              </a:ext>
            </a:extLst>
          </p:cNvPr>
          <p:cNvSpPr>
            <a:spLocks noChangeArrowheads="1"/>
          </p:cNvSpPr>
          <p:nvPr/>
        </p:nvSpPr>
        <p:spPr bwMode="auto">
          <a:xfrm>
            <a:off x="1372795" y="2327267"/>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0" name="AutoShape 10">
            <a:extLst>
              <a:ext uri="{C183D7F6-B498-43B3-948B-1728B52AA6E4}">
                <adec:decorative xmlns:adec="http://schemas.microsoft.com/office/drawing/2017/decorative" val="1"/>
              </a:ext>
            </a:extLst>
          </p:cNvPr>
          <p:cNvSpPr>
            <a:spLocks noChangeArrowheads="1"/>
          </p:cNvSpPr>
          <p:nvPr/>
        </p:nvSpPr>
        <p:spPr bwMode="auto">
          <a:xfrm>
            <a:off x="1738086" y="2121300"/>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2" name="AutoShape 5">
            <a:extLst>
              <a:ext uri="{C183D7F6-B498-43B3-948B-1728B52AA6E4}">
                <adec:decorative xmlns:adec="http://schemas.microsoft.com/office/drawing/2017/decorative" val="1"/>
              </a:ext>
            </a:extLst>
          </p:cNvPr>
          <p:cNvSpPr>
            <a:spLocks noChangeArrowheads="1"/>
          </p:cNvSpPr>
          <p:nvPr/>
        </p:nvSpPr>
        <p:spPr bwMode="auto">
          <a:xfrm>
            <a:off x="1372795" y="1504816"/>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6" name="AutoShape 6">
            <a:extLst>
              <a:ext uri="{C183D7F6-B498-43B3-948B-1728B52AA6E4}">
                <adec:decorative xmlns:adec="http://schemas.microsoft.com/office/drawing/2017/decorative" val="1"/>
              </a:ext>
            </a:extLst>
          </p:cNvPr>
          <p:cNvSpPr>
            <a:spLocks noChangeArrowheads="1"/>
          </p:cNvSpPr>
          <p:nvPr/>
        </p:nvSpPr>
        <p:spPr bwMode="auto">
          <a:xfrm>
            <a:off x="1742360" y="1714292"/>
            <a:ext cx="490112" cy="412217"/>
          </a:xfrm>
          <a:prstGeom prst="hexagon">
            <a:avLst>
              <a:gd name="adj" fmla="val 29724"/>
              <a:gd name="vf" fmla="val 115470"/>
            </a:avLst>
          </a:prstGeom>
          <a:solidFill>
            <a:srgbClr val="D4EAC0"/>
          </a:solidFill>
          <a:ln w="25400">
            <a:solidFill>
              <a:srgbClr val="54812B"/>
            </a:solidFill>
            <a:miter lim="800000"/>
            <a:headEnd/>
            <a:tailEnd/>
          </a:ln>
          <a:effectLst/>
        </p:spPr>
        <p:txBody>
          <a:bodyPr wrap="none" anchor="ctr"/>
          <a:lstStyle/>
          <a:p>
            <a:endParaRPr lang="de-DE" sz="1400" dirty="0">
              <a:latin typeface="Arial Narrow" pitchFamily="34" charset="0"/>
            </a:endParaRPr>
          </a:p>
        </p:txBody>
      </p:sp>
      <p:sp>
        <p:nvSpPr>
          <p:cNvPr id="3" name="Inhaltsplatzhalter 2"/>
          <p:cNvSpPr>
            <a:spLocks noGrp="1"/>
          </p:cNvSpPr>
          <p:nvPr>
            <p:ph idx="1"/>
          </p:nvPr>
        </p:nvSpPr>
        <p:spPr>
          <a:xfrm>
            <a:off x="2556545" y="1595438"/>
            <a:ext cx="6012631" cy="4514850"/>
          </a:xfrm>
        </p:spPr>
        <p:txBody>
          <a:bodyPr/>
          <a:lstStyle/>
          <a:p>
            <a:pPr marL="0" indent="0">
              <a:buNone/>
            </a:pPr>
            <a:r>
              <a:rPr lang="de-AT" sz="2300" b="1" dirty="0"/>
              <a:t>Formulieren der Projektauftragsmission</a:t>
            </a:r>
          </a:p>
          <a:p>
            <a:r>
              <a:rPr lang="de-AT" sz="2300" dirty="0"/>
              <a:t>Verstehen der Umfeldbelange des Projekts</a:t>
            </a:r>
          </a:p>
          <a:p>
            <a:pPr>
              <a:spcBef>
                <a:spcPts val="1800"/>
              </a:spcBef>
            </a:pPr>
            <a:r>
              <a:rPr lang="de-AT" sz="2300" dirty="0"/>
              <a:t>Abgabe eines Projektmission-Statements, warum man das Vorhaben bearbeitet</a:t>
            </a:r>
          </a:p>
          <a:p>
            <a:pPr>
              <a:spcBef>
                <a:spcPts val="1800"/>
              </a:spcBef>
            </a:pPr>
            <a:r>
              <a:rPr lang="de-AT" sz="2300" dirty="0"/>
              <a:t>Anführen der Grundabsichten</a:t>
            </a:r>
          </a:p>
          <a:p>
            <a:pPr>
              <a:spcBef>
                <a:spcPts val="1800"/>
              </a:spcBef>
            </a:pPr>
            <a:r>
              <a:rPr lang="de-AT" sz="2300" dirty="0"/>
              <a:t>Die Formulierung sollte das Spektrum möglicher Lösungen adäquat begrenzen</a:t>
            </a:r>
          </a:p>
          <a:p>
            <a:endParaRPr lang="en-US" sz="2300" dirty="0"/>
          </a:p>
        </p:txBody>
      </p:sp>
      <p:sp>
        <p:nvSpPr>
          <p:cNvPr id="24" name="Textfeld 23">
            <a:extLst>
              <a:ext uri="{FF2B5EF4-FFF2-40B4-BE49-F238E27FC236}">
                <a16:creationId xmlns:a16="http://schemas.microsoft.com/office/drawing/2014/main" id="{DC230AAE-6216-442B-8E34-BB10E1D95213}"/>
              </a:ext>
            </a:extLst>
          </p:cNvPr>
          <p:cNvSpPr txBox="1"/>
          <p:nvPr/>
        </p:nvSpPr>
        <p:spPr>
          <a:xfrm>
            <a:off x="1804533" y="1692077"/>
            <a:ext cx="488968" cy="461665"/>
          </a:xfrm>
          <a:prstGeom prst="rect">
            <a:avLst/>
          </a:prstGeom>
          <a:noFill/>
        </p:spPr>
        <p:txBody>
          <a:bodyPr wrap="square" rtlCol="0">
            <a:spAutoFit/>
          </a:bodyPr>
          <a:lstStyle/>
          <a:p>
            <a:r>
              <a:rPr lang="de-AT" sz="2400" dirty="0">
                <a:latin typeface="Arial Black" panose="020B0A04020102020204" pitchFamily="34" charset="0"/>
              </a:rPr>
              <a:t>2</a:t>
            </a:r>
            <a:endParaRPr lang="en-US" sz="2400" dirty="0">
              <a:latin typeface="Arial Black" panose="020B0A04020102020204" pitchFamily="34" charset="0"/>
            </a:endParaRPr>
          </a:p>
        </p:txBody>
      </p:sp>
      <p:sp>
        <p:nvSpPr>
          <p:cNvPr id="2" name="Titel 1"/>
          <p:cNvSpPr>
            <a:spLocks noGrp="1"/>
          </p:cNvSpPr>
          <p:nvPr>
            <p:ph type="title"/>
          </p:nvPr>
        </p:nvSpPr>
        <p:spPr/>
        <p:txBody>
          <a:bodyPr/>
          <a:lstStyle/>
          <a:p>
            <a:pPr>
              <a:lnSpc>
                <a:spcPts val="2800"/>
              </a:lnSpc>
            </a:pPr>
            <a:r>
              <a:rPr lang="de-AT" sz="2800" dirty="0"/>
              <a:t>Projektauftragsdefinition – </a:t>
            </a:r>
            <a:br>
              <a:rPr lang="de-AT" sz="2800" dirty="0"/>
            </a:br>
            <a:r>
              <a:rPr lang="de-AT" sz="2800" dirty="0"/>
              <a:t>Mission Statement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12</a:t>
            </a:fld>
            <a:endParaRPr lang="en-US" dirty="0"/>
          </a:p>
        </p:txBody>
      </p:sp>
    </p:spTree>
    <p:extLst>
      <p:ext uri="{BB962C8B-B14F-4D97-AF65-F5344CB8AC3E}">
        <p14:creationId xmlns:p14="http://schemas.microsoft.com/office/powerpoint/2010/main" val="41887204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10">
            <a:extLst>
              <a:ext uri="{C183D7F6-B498-43B3-948B-1728B52AA6E4}">
                <adec:decorative xmlns:adec="http://schemas.microsoft.com/office/drawing/2017/decorative" val="1"/>
              </a:ext>
            </a:extLst>
          </p:cNvPr>
          <p:cNvSpPr>
            <a:spLocks noChangeArrowheads="1"/>
          </p:cNvSpPr>
          <p:nvPr/>
        </p:nvSpPr>
        <p:spPr bwMode="auto">
          <a:xfrm>
            <a:off x="1738086" y="2121300"/>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2" name="Rectangle 62">
            <a:extLst>
              <a:ext uri="{C183D7F6-B498-43B3-948B-1728B52AA6E4}">
                <adec:decorative xmlns:adec="http://schemas.microsoft.com/office/drawing/2017/decorative" val="1"/>
              </a:ext>
            </a:extLst>
          </p:cNvPr>
          <p:cNvSpPr>
            <a:spLocks noChangeArrowheads="1"/>
          </p:cNvSpPr>
          <p:nvPr/>
        </p:nvSpPr>
        <p:spPr bwMode="auto">
          <a:xfrm>
            <a:off x="1282391" y="1837154"/>
            <a:ext cx="619179" cy="567439"/>
          </a:xfrm>
          <a:prstGeom prst="rect">
            <a:avLst/>
          </a:prstGeom>
          <a:solidFill>
            <a:srgbClr val="54812B"/>
          </a:solidFill>
          <a:ln w="9525">
            <a:solidFill>
              <a:schemeClr val="tx1"/>
            </a:solidFill>
            <a:miter lim="800000"/>
            <a:headEnd/>
            <a:tailEnd/>
          </a:ln>
          <a:effectLst/>
        </p:spPr>
        <p:txBody>
          <a:bodyPr wrap="none" anchor="ctr"/>
          <a:lstStyle/>
          <a:p>
            <a:endParaRPr lang="de-DE" sz="1400" dirty="0">
              <a:latin typeface="Arial Narrow" pitchFamily="34" charset="0"/>
            </a:endParaRPr>
          </a:p>
        </p:txBody>
      </p:sp>
      <p:sp>
        <p:nvSpPr>
          <p:cNvPr id="23" name="AutoShape 5">
            <a:extLst>
              <a:ext uri="{C183D7F6-B498-43B3-948B-1728B52AA6E4}">
                <adec:decorative xmlns:adec="http://schemas.microsoft.com/office/drawing/2017/decorative" val="1"/>
              </a:ext>
            </a:extLst>
          </p:cNvPr>
          <p:cNvSpPr>
            <a:spLocks noChangeArrowheads="1"/>
          </p:cNvSpPr>
          <p:nvPr/>
        </p:nvSpPr>
        <p:spPr bwMode="auto">
          <a:xfrm>
            <a:off x="1742360" y="17144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4" name="AutoShape 7">
            <a:extLst>
              <a:ext uri="{C183D7F6-B498-43B3-948B-1728B52AA6E4}">
                <adec:decorative xmlns:adec="http://schemas.microsoft.com/office/drawing/2017/decorative" val="1"/>
              </a:ext>
            </a:extLst>
          </p:cNvPr>
          <p:cNvSpPr>
            <a:spLocks noChangeArrowheads="1"/>
          </p:cNvSpPr>
          <p:nvPr/>
        </p:nvSpPr>
        <p:spPr bwMode="auto">
          <a:xfrm>
            <a:off x="1008336" y="17109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5" name="AutoShape 8">
            <a:extLst>
              <a:ext uri="{C183D7F6-B498-43B3-948B-1728B52AA6E4}">
                <adec:decorative xmlns:adec="http://schemas.microsoft.com/office/drawing/2017/decorative" val="1"/>
              </a:ext>
            </a:extLst>
          </p:cNvPr>
          <p:cNvSpPr>
            <a:spLocks noChangeArrowheads="1"/>
          </p:cNvSpPr>
          <p:nvPr/>
        </p:nvSpPr>
        <p:spPr bwMode="auto">
          <a:xfrm>
            <a:off x="1010708" y="2123331"/>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6" name="AutoShape 9">
            <a:extLst>
              <a:ext uri="{C183D7F6-B498-43B3-948B-1728B52AA6E4}">
                <adec:decorative xmlns:adec="http://schemas.microsoft.com/office/drawing/2017/decorative" val="1"/>
              </a:ext>
            </a:extLst>
          </p:cNvPr>
          <p:cNvSpPr>
            <a:spLocks noChangeArrowheads="1"/>
          </p:cNvSpPr>
          <p:nvPr/>
        </p:nvSpPr>
        <p:spPr bwMode="auto">
          <a:xfrm>
            <a:off x="1372795" y="2327267"/>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8" name="AutoShape 5">
            <a:extLst>
              <a:ext uri="{C183D7F6-B498-43B3-948B-1728B52AA6E4}">
                <adec:decorative xmlns:adec="http://schemas.microsoft.com/office/drawing/2017/decorative" val="1"/>
              </a:ext>
            </a:extLst>
          </p:cNvPr>
          <p:cNvSpPr>
            <a:spLocks noChangeArrowheads="1"/>
          </p:cNvSpPr>
          <p:nvPr/>
        </p:nvSpPr>
        <p:spPr bwMode="auto">
          <a:xfrm>
            <a:off x="1372795" y="1504816"/>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30" name="AutoShape 6">
            <a:extLst>
              <a:ext uri="{C183D7F6-B498-43B3-948B-1728B52AA6E4}">
                <adec:decorative xmlns:adec="http://schemas.microsoft.com/office/drawing/2017/decorative" val="1"/>
              </a:ext>
            </a:extLst>
          </p:cNvPr>
          <p:cNvSpPr>
            <a:spLocks noChangeArrowheads="1"/>
          </p:cNvSpPr>
          <p:nvPr/>
        </p:nvSpPr>
        <p:spPr bwMode="auto">
          <a:xfrm>
            <a:off x="1728416" y="2116723"/>
            <a:ext cx="490112" cy="412217"/>
          </a:xfrm>
          <a:prstGeom prst="hexagon">
            <a:avLst>
              <a:gd name="adj" fmla="val 29724"/>
              <a:gd name="vf" fmla="val 115470"/>
            </a:avLst>
          </a:prstGeom>
          <a:solidFill>
            <a:srgbClr val="D4EAC0"/>
          </a:solidFill>
          <a:ln w="25400">
            <a:solidFill>
              <a:srgbClr val="54812B"/>
            </a:solidFill>
            <a:miter lim="800000"/>
            <a:headEnd/>
            <a:tailEnd/>
          </a:ln>
          <a:effectLst/>
        </p:spPr>
        <p:txBody>
          <a:bodyPr wrap="none" anchor="ctr"/>
          <a:lstStyle/>
          <a:p>
            <a:endParaRPr lang="de-DE" sz="1400" dirty="0">
              <a:latin typeface="Arial Narrow" pitchFamily="34" charset="0"/>
            </a:endParaRPr>
          </a:p>
        </p:txBody>
      </p:sp>
      <p:sp>
        <p:nvSpPr>
          <p:cNvPr id="21" name="Inhaltsplatzhalter 2"/>
          <p:cNvSpPr>
            <a:spLocks noGrp="1"/>
          </p:cNvSpPr>
          <p:nvPr>
            <p:ph idx="1"/>
          </p:nvPr>
        </p:nvSpPr>
        <p:spPr>
          <a:xfrm>
            <a:off x="2556545" y="1595438"/>
            <a:ext cx="6012631" cy="4514850"/>
          </a:xfrm>
        </p:spPr>
        <p:txBody>
          <a:bodyPr/>
          <a:lstStyle/>
          <a:p>
            <a:pPr marL="0" indent="0">
              <a:buNone/>
            </a:pPr>
            <a:r>
              <a:rPr lang="de-AT" sz="2300" b="1" dirty="0"/>
              <a:t>Erarbeiten der Projektziele</a:t>
            </a:r>
          </a:p>
          <a:p>
            <a:r>
              <a:rPr lang="de-AT" sz="2300" dirty="0"/>
              <a:t>Fixieren, was das Projekt inhaltlich anstrebt</a:t>
            </a:r>
          </a:p>
          <a:p>
            <a:r>
              <a:rPr lang="de-AT" sz="2300" dirty="0"/>
              <a:t>Beschreiben was das Projekt erreichen will</a:t>
            </a:r>
          </a:p>
          <a:p>
            <a:r>
              <a:rPr lang="de-AT" sz="2300" dirty="0"/>
              <a:t>Basis für den Projekterfolg legen durch Definition der Bedingungen des Projektabschlusses</a:t>
            </a:r>
          </a:p>
          <a:p>
            <a:r>
              <a:rPr lang="de-AT" sz="2300" dirty="0"/>
              <a:t>Mit 3 bis 6 Zielen arbeiten, die gewöhnlich das gesamte Projekt abdecken sollten</a:t>
            </a:r>
          </a:p>
          <a:p>
            <a:endParaRPr lang="en-US" sz="2300" dirty="0"/>
          </a:p>
        </p:txBody>
      </p:sp>
      <p:sp>
        <p:nvSpPr>
          <p:cNvPr id="16" name="Textfeld 15">
            <a:extLst>
              <a:ext uri="{FF2B5EF4-FFF2-40B4-BE49-F238E27FC236}">
                <a16:creationId xmlns:a16="http://schemas.microsoft.com/office/drawing/2014/main" id="{7BA91F66-9125-4C97-84BF-D6AC654E3003}"/>
              </a:ext>
            </a:extLst>
          </p:cNvPr>
          <p:cNvSpPr txBox="1"/>
          <p:nvPr/>
        </p:nvSpPr>
        <p:spPr>
          <a:xfrm>
            <a:off x="1790589" y="2094508"/>
            <a:ext cx="488968" cy="461665"/>
          </a:xfrm>
          <a:prstGeom prst="rect">
            <a:avLst/>
          </a:prstGeom>
          <a:noFill/>
        </p:spPr>
        <p:txBody>
          <a:bodyPr wrap="square" rtlCol="0">
            <a:spAutoFit/>
          </a:bodyPr>
          <a:lstStyle/>
          <a:p>
            <a:r>
              <a:rPr lang="de-AT" sz="2400" dirty="0">
                <a:latin typeface="Arial Black" panose="020B0A04020102020204" pitchFamily="34" charset="0"/>
              </a:rPr>
              <a:t>3</a:t>
            </a:r>
            <a:endParaRPr lang="en-US" sz="2400" dirty="0">
              <a:latin typeface="Arial Black" panose="020B0A04020102020204" pitchFamily="34" charset="0"/>
            </a:endParaRPr>
          </a:p>
        </p:txBody>
      </p:sp>
      <p:sp>
        <p:nvSpPr>
          <p:cNvPr id="2" name="Titel 1"/>
          <p:cNvSpPr>
            <a:spLocks noGrp="1"/>
          </p:cNvSpPr>
          <p:nvPr>
            <p:ph type="title"/>
          </p:nvPr>
        </p:nvSpPr>
        <p:spPr/>
        <p:txBody>
          <a:bodyPr/>
          <a:lstStyle/>
          <a:p>
            <a:r>
              <a:rPr lang="de-AT" dirty="0"/>
              <a:t>Projektauftragsdefinition – Zielliste </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13</a:t>
            </a:fld>
            <a:endParaRPr lang="en-US" dirty="0"/>
          </a:p>
        </p:txBody>
      </p:sp>
    </p:spTree>
    <p:extLst>
      <p:ext uri="{BB962C8B-B14F-4D97-AF65-F5344CB8AC3E}">
        <p14:creationId xmlns:p14="http://schemas.microsoft.com/office/powerpoint/2010/main" val="27995007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2">
            <a:extLst>
              <a:ext uri="{C183D7F6-B498-43B3-948B-1728B52AA6E4}">
                <adec:decorative xmlns:adec="http://schemas.microsoft.com/office/drawing/2017/decorative" val="1"/>
              </a:ext>
            </a:extLst>
          </p:cNvPr>
          <p:cNvSpPr>
            <a:spLocks noChangeArrowheads="1"/>
          </p:cNvSpPr>
          <p:nvPr/>
        </p:nvSpPr>
        <p:spPr bwMode="auto">
          <a:xfrm>
            <a:off x="1282391" y="1837154"/>
            <a:ext cx="619179" cy="567439"/>
          </a:xfrm>
          <a:prstGeom prst="rect">
            <a:avLst/>
          </a:prstGeom>
          <a:solidFill>
            <a:srgbClr val="54812B"/>
          </a:solidFill>
          <a:ln w="9525">
            <a:solidFill>
              <a:schemeClr val="tx1"/>
            </a:solidFill>
            <a:miter lim="800000"/>
            <a:headEnd/>
            <a:tailEnd/>
          </a:ln>
          <a:effectLst/>
        </p:spPr>
        <p:txBody>
          <a:bodyPr wrap="none" anchor="ctr"/>
          <a:lstStyle/>
          <a:p>
            <a:endParaRPr lang="de-DE" sz="1400" dirty="0">
              <a:latin typeface="Arial Narrow" pitchFamily="34" charset="0"/>
            </a:endParaRPr>
          </a:p>
        </p:txBody>
      </p:sp>
      <p:sp>
        <p:nvSpPr>
          <p:cNvPr id="16" name="AutoShape 5">
            <a:extLst>
              <a:ext uri="{C183D7F6-B498-43B3-948B-1728B52AA6E4}">
                <adec:decorative xmlns:adec="http://schemas.microsoft.com/office/drawing/2017/decorative" val="1"/>
              </a:ext>
            </a:extLst>
          </p:cNvPr>
          <p:cNvSpPr>
            <a:spLocks noChangeArrowheads="1"/>
          </p:cNvSpPr>
          <p:nvPr/>
        </p:nvSpPr>
        <p:spPr bwMode="auto">
          <a:xfrm>
            <a:off x="1742360" y="17144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7" name="AutoShape 7">
            <a:extLst>
              <a:ext uri="{C183D7F6-B498-43B3-948B-1728B52AA6E4}">
                <adec:decorative xmlns:adec="http://schemas.microsoft.com/office/drawing/2017/decorative" val="1"/>
              </a:ext>
            </a:extLst>
          </p:cNvPr>
          <p:cNvSpPr>
            <a:spLocks noChangeArrowheads="1"/>
          </p:cNvSpPr>
          <p:nvPr/>
        </p:nvSpPr>
        <p:spPr bwMode="auto">
          <a:xfrm>
            <a:off x="1008336" y="17109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8" name="AutoShape 8">
            <a:extLst>
              <a:ext uri="{C183D7F6-B498-43B3-948B-1728B52AA6E4}">
                <adec:decorative xmlns:adec="http://schemas.microsoft.com/office/drawing/2017/decorative" val="1"/>
              </a:ext>
            </a:extLst>
          </p:cNvPr>
          <p:cNvSpPr>
            <a:spLocks noChangeArrowheads="1"/>
          </p:cNvSpPr>
          <p:nvPr/>
        </p:nvSpPr>
        <p:spPr bwMode="auto">
          <a:xfrm>
            <a:off x="1010708" y="2123331"/>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9" name="AutoShape 9">
            <a:extLst>
              <a:ext uri="{C183D7F6-B498-43B3-948B-1728B52AA6E4}">
                <adec:decorative xmlns:adec="http://schemas.microsoft.com/office/drawing/2017/decorative" val="1"/>
              </a:ext>
            </a:extLst>
          </p:cNvPr>
          <p:cNvSpPr>
            <a:spLocks noChangeArrowheads="1"/>
          </p:cNvSpPr>
          <p:nvPr/>
        </p:nvSpPr>
        <p:spPr bwMode="auto">
          <a:xfrm>
            <a:off x="1372795" y="2327267"/>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0" name="AutoShape 10">
            <a:extLst>
              <a:ext uri="{C183D7F6-B498-43B3-948B-1728B52AA6E4}">
                <adec:decorative xmlns:adec="http://schemas.microsoft.com/office/drawing/2017/decorative" val="1"/>
              </a:ext>
            </a:extLst>
          </p:cNvPr>
          <p:cNvSpPr>
            <a:spLocks noChangeArrowheads="1"/>
          </p:cNvSpPr>
          <p:nvPr/>
        </p:nvSpPr>
        <p:spPr bwMode="auto">
          <a:xfrm>
            <a:off x="1738086" y="2121300"/>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1" name="AutoShape 5">
            <a:extLst>
              <a:ext uri="{C183D7F6-B498-43B3-948B-1728B52AA6E4}">
                <adec:decorative xmlns:adec="http://schemas.microsoft.com/office/drawing/2017/decorative" val="1"/>
              </a:ext>
            </a:extLst>
          </p:cNvPr>
          <p:cNvSpPr>
            <a:spLocks noChangeArrowheads="1"/>
          </p:cNvSpPr>
          <p:nvPr/>
        </p:nvSpPr>
        <p:spPr bwMode="auto">
          <a:xfrm>
            <a:off x="1372795" y="1504816"/>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3" name="AutoShape 6">
            <a:extLst>
              <a:ext uri="{C183D7F6-B498-43B3-948B-1728B52AA6E4}">
                <adec:decorative xmlns:adec="http://schemas.microsoft.com/office/drawing/2017/decorative" val="1"/>
              </a:ext>
            </a:extLst>
          </p:cNvPr>
          <p:cNvSpPr>
            <a:spLocks noChangeArrowheads="1"/>
          </p:cNvSpPr>
          <p:nvPr/>
        </p:nvSpPr>
        <p:spPr bwMode="auto">
          <a:xfrm>
            <a:off x="1372795" y="2332747"/>
            <a:ext cx="490112" cy="412217"/>
          </a:xfrm>
          <a:prstGeom prst="hexagon">
            <a:avLst>
              <a:gd name="adj" fmla="val 29724"/>
              <a:gd name="vf" fmla="val 115470"/>
            </a:avLst>
          </a:prstGeom>
          <a:solidFill>
            <a:srgbClr val="D4EAC0"/>
          </a:solidFill>
          <a:ln w="25400">
            <a:solidFill>
              <a:srgbClr val="54812B"/>
            </a:solidFill>
            <a:miter lim="800000"/>
            <a:headEnd/>
            <a:tailEnd/>
          </a:ln>
          <a:effectLst/>
        </p:spPr>
        <p:txBody>
          <a:bodyPr wrap="none" anchor="ctr"/>
          <a:lstStyle/>
          <a:p>
            <a:endParaRPr lang="de-DE" sz="1400" dirty="0">
              <a:latin typeface="Arial Narrow" pitchFamily="34" charset="0"/>
            </a:endParaRPr>
          </a:p>
        </p:txBody>
      </p:sp>
      <p:sp>
        <p:nvSpPr>
          <p:cNvPr id="14" name="Inhaltsplatzhalter 2"/>
          <p:cNvSpPr>
            <a:spLocks noGrp="1"/>
          </p:cNvSpPr>
          <p:nvPr>
            <p:ph idx="1"/>
          </p:nvPr>
        </p:nvSpPr>
        <p:spPr>
          <a:xfrm>
            <a:off x="2556545" y="1595438"/>
            <a:ext cx="6372671" cy="4514850"/>
          </a:xfrm>
        </p:spPr>
        <p:txBody>
          <a:bodyPr/>
          <a:lstStyle/>
          <a:p>
            <a:pPr marL="0" indent="0">
              <a:buNone/>
            </a:pPr>
            <a:r>
              <a:rPr lang="de-AT" sz="2300" b="1" dirty="0"/>
              <a:t>Bestimmen von Projektumfang und Ausschließungen</a:t>
            </a:r>
          </a:p>
          <a:p>
            <a:r>
              <a:rPr lang="de-AT" sz="2300" dirty="0"/>
              <a:t>Grobschätzung des Gesamtarbeitsumfanges und der Teilaufgaben</a:t>
            </a:r>
          </a:p>
          <a:p>
            <a:r>
              <a:rPr lang="de-AT" sz="2300" dirty="0"/>
              <a:t>Kurzzusammenfassung der signifikanten Arbeiten </a:t>
            </a:r>
            <a:br>
              <a:rPr lang="de-AT" sz="2300" dirty="0"/>
            </a:br>
            <a:r>
              <a:rPr lang="de-AT" sz="2300" dirty="0"/>
              <a:t>(1 bis 2 einfache Sätze)</a:t>
            </a:r>
          </a:p>
          <a:p>
            <a:r>
              <a:rPr lang="de-AT" sz="2300" dirty="0"/>
              <a:t>Auflistung, was nicht im Projekt inkludiert ist (sogenannte „Ausschließungen“)</a:t>
            </a:r>
          </a:p>
          <a:p>
            <a:endParaRPr lang="en-US" sz="2300" dirty="0"/>
          </a:p>
        </p:txBody>
      </p:sp>
      <p:sp>
        <p:nvSpPr>
          <p:cNvPr id="22" name="Textfeld 21">
            <a:extLst>
              <a:ext uri="{FF2B5EF4-FFF2-40B4-BE49-F238E27FC236}">
                <a16:creationId xmlns:a16="http://schemas.microsoft.com/office/drawing/2014/main" id="{7B39508E-098C-4C7A-80EC-E3143562FB63}"/>
              </a:ext>
              <a:ext uri="{C183D7F6-B498-43B3-948B-1728B52AA6E4}">
                <adec:decorative xmlns:adec="http://schemas.microsoft.com/office/drawing/2017/decorative" val="0"/>
              </a:ext>
            </a:extLst>
          </p:cNvPr>
          <p:cNvSpPr txBox="1"/>
          <p:nvPr/>
        </p:nvSpPr>
        <p:spPr>
          <a:xfrm>
            <a:off x="1412039" y="2310532"/>
            <a:ext cx="488968" cy="461665"/>
          </a:xfrm>
          <a:prstGeom prst="rect">
            <a:avLst/>
          </a:prstGeom>
          <a:noFill/>
        </p:spPr>
        <p:txBody>
          <a:bodyPr wrap="square" rtlCol="0">
            <a:spAutoFit/>
          </a:bodyPr>
          <a:lstStyle/>
          <a:p>
            <a:r>
              <a:rPr lang="de-AT" sz="2400" dirty="0">
                <a:latin typeface="Arial Black" panose="020B0A04020102020204" pitchFamily="34" charset="0"/>
              </a:rPr>
              <a:t>4</a:t>
            </a:r>
            <a:endParaRPr lang="en-US" sz="2400" dirty="0">
              <a:latin typeface="Arial Black" panose="020B0A04020102020204" pitchFamily="34" charset="0"/>
            </a:endParaRPr>
          </a:p>
        </p:txBody>
      </p:sp>
      <p:sp>
        <p:nvSpPr>
          <p:cNvPr id="2" name="Titel 1"/>
          <p:cNvSpPr>
            <a:spLocks noGrp="1"/>
          </p:cNvSpPr>
          <p:nvPr>
            <p:ph type="title"/>
          </p:nvPr>
        </p:nvSpPr>
        <p:spPr/>
        <p:txBody>
          <a:bodyPr/>
          <a:lstStyle/>
          <a:p>
            <a:pPr>
              <a:lnSpc>
                <a:spcPts val="2800"/>
              </a:lnSpc>
            </a:pPr>
            <a:r>
              <a:rPr lang="de-AT" sz="2800" dirty="0"/>
              <a:t>Projektauftragsdefinition – Dimensionsbestimmung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14</a:t>
            </a:fld>
            <a:endParaRPr lang="en-US" dirty="0"/>
          </a:p>
        </p:txBody>
      </p:sp>
    </p:spTree>
    <p:extLst>
      <p:ext uri="{BB962C8B-B14F-4D97-AF65-F5344CB8AC3E}">
        <p14:creationId xmlns:p14="http://schemas.microsoft.com/office/powerpoint/2010/main" val="9628223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2">
            <a:extLst>
              <a:ext uri="{C183D7F6-B498-43B3-948B-1728B52AA6E4}">
                <adec:decorative xmlns:adec="http://schemas.microsoft.com/office/drawing/2017/decorative" val="1"/>
              </a:ext>
            </a:extLst>
          </p:cNvPr>
          <p:cNvSpPr>
            <a:spLocks noChangeArrowheads="1"/>
          </p:cNvSpPr>
          <p:nvPr/>
        </p:nvSpPr>
        <p:spPr bwMode="auto">
          <a:xfrm>
            <a:off x="1282391" y="1837154"/>
            <a:ext cx="619179" cy="567439"/>
          </a:xfrm>
          <a:prstGeom prst="rect">
            <a:avLst/>
          </a:prstGeom>
          <a:solidFill>
            <a:srgbClr val="54812B"/>
          </a:solidFill>
          <a:ln w="9525">
            <a:solidFill>
              <a:schemeClr val="tx1"/>
            </a:solidFill>
            <a:miter lim="800000"/>
            <a:headEnd/>
            <a:tailEnd/>
          </a:ln>
          <a:effectLst/>
        </p:spPr>
        <p:txBody>
          <a:bodyPr wrap="none" anchor="ctr"/>
          <a:lstStyle/>
          <a:p>
            <a:endParaRPr lang="de-DE" sz="1400" dirty="0">
              <a:latin typeface="Arial Narrow" pitchFamily="34" charset="0"/>
            </a:endParaRPr>
          </a:p>
        </p:txBody>
      </p:sp>
      <p:sp>
        <p:nvSpPr>
          <p:cNvPr id="15" name="AutoShape 5">
            <a:extLst>
              <a:ext uri="{C183D7F6-B498-43B3-948B-1728B52AA6E4}">
                <adec:decorative xmlns:adec="http://schemas.microsoft.com/office/drawing/2017/decorative" val="1"/>
              </a:ext>
            </a:extLst>
          </p:cNvPr>
          <p:cNvSpPr>
            <a:spLocks noChangeArrowheads="1"/>
          </p:cNvSpPr>
          <p:nvPr/>
        </p:nvSpPr>
        <p:spPr bwMode="auto">
          <a:xfrm>
            <a:off x="1742360" y="17144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6" name="AutoShape 7">
            <a:extLst>
              <a:ext uri="{C183D7F6-B498-43B3-948B-1728B52AA6E4}">
                <adec:decorative xmlns:adec="http://schemas.microsoft.com/office/drawing/2017/decorative" val="1"/>
              </a:ext>
            </a:extLst>
          </p:cNvPr>
          <p:cNvSpPr>
            <a:spLocks noChangeArrowheads="1"/>
          </p:cNvSpPr>
          <p:nvPr/>
        </p:nvSpPr>
        <p:spPr bwMode="auto">
          <a:xfrm>
            <a:off x="1008336" y="17109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7" name="AutoShape 8">
            <a:extLst>
              <a:ext uri="{C183D7F6-B498-43B3-948B-1728B52AA6E4}">
                <adec:decorative xmlns:adec="http://schemas.microsoft.com/office/drawing/2017/decorative" val="1"/>
              </a:ext>
            </a:extLst>
          </p:cNvPr>
          <p:cNvSpPr>
            <a:spLocks noChangeArrowheads="1"/>
          </p:cNvSpPr>
          <p:nvPr/>
        </p:nvSpPr>
        <p:spPr bwMode="auto">
          <a:xfrm>
            <a:off x="1010708" y="2123331"/>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8" name="AutoShape 9">
            <a:extLst>
              <a:ext uri="{C183D7F6-B498-43B3-948B-1728B52AA6E4}">
                <adec:decorative xmlns:adec="http://schemas.microsoft.com/office/drawing/2017/decorative" val="1"/>
              </a:ext>
            </a:extLst>
          </p:cNvPr>
          <p:cNvSpPr>
            <a:spLocks noChangeArrowheads="1"/>
          </p:cNvSpPr>
          <p:nvPr/>
        </p:nvSpPr>
        <p:spPr bwMode="auto">
          <a:xfrm>
            <a:off x="1372795" y="2327267"/>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9" name="AutoShape 10">
            <a:extLst>
              <a:ext uri="{C183D7F6-B498-43B3-948B-1728B52AA6E4}">
                <adec:decorative xmlns:adec="http://schemas.microsoft.com/office/drawing/2017/decorative" val="1"/>
              </a:ext>
            </a:extLst>
          </p:cNvPr>
          <p:cNvSpPr>
            <a:spLocks noChangeArrowheads="1"/>
          </p:cNvSpPr>
          <p:nvPr/>
        </p:nvSpPr>
        <p:spPr bwMode="auto">
          <a:xfrm>
            <a:off x="1738086" y="2121300"/>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0" name="AutoShape 5">
            <a:extLst>
              <a:ext uri="{C183D7F6-B498-43B3-948B-1728B52AA6E4}">
                <adec:decorative xmlns:adec="http://schemas.microsoft.com/office/drawing/2017/decorative" val="1"/>
              </a:ext>
            </a:extLst>
          </p:cNvPr>
          <p:cNvSpPr>
            <a:spLocks noChangeArrowheads="1"/>
          </p:cNvSpPr>
          <p:nvPr/>
        </p:nvSpPr>
        <p:spPr bwMode="auto">
          <a:xfrm>
            <a:off x="1372795" y="1504816"/>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2" name="AutoShape 6">
            <a:extLst>
              <a:ext uri="{C183D7F6-B498-43B3-948B-1728B52AA6E4}">
                <adec:decorative xmlns:adec="http://schemas.microsoft.com/office/drawing/2017/decorative" val="1"/>
              </a:ext>
            </a:extLst>
          </p:cNvPr>
          <p:cNvSpPr>
            <a:spLocks noChangeArrowheads="1"/>
          </p:cNvSpPr>
          <p:nvPr/>
        </p:nvSpPr>
        <p:spPr bwMode="auto">
          <a:xfrm>
            <a:off x="1002744" y="2120822"/>
            <a:ext cx="490112" cy="412217"/>
          </a:xfrm>
          <a:prstGeom prst="hexagon">
            <a:avLst>
              <a:gd name="adj" fmla="val 29724"/>
              <a:gd name="vf" fmla="val 115470"/>
            </a:avLst>
          </a:prstGeom>
          <a:solidFill>
            <a:srgbClr val="D4EAC0"/>
          </a:solidFill>
          <a:ln w="25400">
            <a:solidFill>
              <a:srgbClr val="54812B"/>
            </a:solidFill>
            <a:miter lim="800000"/>
            <a:headEnd/>
            <a:tailEnd/>
          </a:ln>
          <a:effectLst/>
        </p:spPr>
        <p:txBody>
          <a:bodyPr wrap="none" anchor="ctr"/>
          <a:lstStyle/>
          <a:p>
            <a:endParaRPr lang="de-DE" sz="1400" dirty="0">
              <a:latin typeface="Arial Narrow" pitchFamily="34" charset="0"/>
            </a:endParaRPr>
          </a:p>
        </p:txBody>
      </p:sp>
      <p:sp>
        <p:nvSpPr>
          <p:cNvPr id="13" name="Inhaltsplatzhalter 2"/>
          <p:cNvSpPr>
            <a:spLocks noGrp="1"/>
          </p:cNvSpPr>
          <p:nvPr>
            <p:ph idx="1"/>
          </p:nvPr>
        </p:nvSpPr>
        <p:spPr>
          <a:xfrm>
            <a:off x="2556545" y="1595438"/>
            <a:ext cx="6012631" cy="4514850"/>
          </a:xfrm>
        </p:spPr>
        <p:txBody>
          <a:bodyPr/>
          <a:lstStyle/>
          <a:p>
            <a:pPr marL="0" indent="0">
              <a:buNone/>
            </a:pPr>
            <a:r>
              <a:rPr lang="de-AT" sz="2300" b="1" dirty="0"/>
              <a:t>Definieren des Projektoutputs</a:t>
            </a:r>
          </a:p>
          <a:p>
            <a:r>
              <a:rPr lang="de-AT" sz="2300" dirty="0"/>
              <a:t>Was muss am Ende des Projekts erledigt sein?</a:t>
            </a:r>
          </a:p>
          <a:p>
            <a:r>
              <a:rPr lang="de-AT" sz="2300" dirty="0"/>
              <a:t>Liste der Produkte (Zwischen- und Endleistungen) und der spezifischen Endresultate des Projekts</a:t>
            </a:r>
          </a:p>
          <a:p>
            <a:r>
              <a:rPr lang="de-AT" sz="2300" dirty="0"/>
              <a:t>Betrachtung jedes Projektziels und der dazugehörigen Projektoutputs</a:t>
            </a:r>
          </a:p>
          <a:p>
            <a:endParaRPr lang="en-US" sz="2300" dirty="0"/>
          </a:p>
        </p:txBody>
      </p:sp>
      <p:sp>
        <p:nvSpPr>
          <p:cNvPr id="24" name="Textfeld 23">
            <a:extLst>
              <a:ext uri="{FF2B5EF4-FFF2-40B4-BE49-F238E27FC236}">
                <a16:creationId xmlns:a16="http://schemas.microsoft.com/office/drawing/2014/main" id="{3CC702A9-D407-4C6A-B57F-A6835CD597F5}"/>
              </a:ext>
            </a:extLst>
          </p:cNvPr>
          <p:cNvSpPr txBox="1"/>
          <p:nvPr/>
        </p:nvSpPr>
        <p:spPr>
          <a:xfrm>
            <a:off x="1064917" y="2098607"/>
            <a:ext cx="488968" cy="461665"/>
          </a:xfrm>
          <a:prstGeom prst="rect">
            <a:avLst/>
          </a:prstGeom>
          <a:noFill/>
        </p:spPr>
        <p:txBody>
          <a:bodyPr wrap="square" rtlCol="0">
            <a:spAutoFit/>
          </a:bodyPr>
          <a:lstStyle/>
          <a:p>
            <a:r>
              <a:rPr lang="de-AT" sz="2400" dirty="0">
                <a:latin typeface="Arial Black" panose="020B0A04020102020204" pitchFamily="34" charset="0"/>
              </a:rPr>
              <a:t>5</a:t>
            </a:r>
            <a:endParaRPr lang="en-US" sz="2400" dirty="0">
              <a:latin typeface="Arial Black" panose="020B0A04020102020204" pitchFamily="34" charset="0"/>
            </a:endParaRPr>
          </a:p>
        </p:txBody>
      </p:sp>
      <p:sp>
        <p:nvSpPr>
          <p:cNvPr id="2" name="Titel 1"/>
          <p:cNvSpPr>
            <a:spLocks noGrp="1"/>
          </p:cNvSpPr>
          <p:nvPr>
            <p:ph type="title"/>
          </p:nvPr>
        </p:nvSpPr>
        <p:spPr/>
        <p:txBody>
          <a:bodyPr/>
          <a:lstStyle/>
          <a:p>
            <a:pPr>
              <a:lnSpc>
                <a:spcPts val="2800"/>
              </a:lnSpc>
            </a:pPr>
            <a:r>
              <a:rPr lang="de-AT" sz="2800" dirty="0"/>
              <a:t>Projektauftragsdefinition – </a:t>
            </a:r>
            <a:br>
              <a:rPr lang="de-AT" sz="2800" dirty="0"/>
            </a:br>
            <a:r>
              <a:rPr lang="de-AT" sz="2800" dirty="0"/>
              <a:t>Deliverables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15</a:t>
            </a:fld>
            <a:endParaRPr lang="en-US" dirty="0"/>
          </a:p>
        </p:txBody>
      </p:sp>
    </p:spTree>
    <p:extLst>
      <p:ext uri="{BB962C8B-B14F-4D97-AF65-F5344CB8AC3E}">
        <p14:creationId xmlns:p14="http://schemas.microsoft.com/office/powerpoint/2010/main" val="14526025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2">
            <a:extLst>
              <a:ext uri="{C183D7F6-B498-43B3-948B-1728B52AA6E4}">
                <adec:decorative xmlns:adec="http://schemas.microsoft.com/office/drawing/2017/decorative" val="1"/>
              </a:ext>
            </a:extLst>
          </p:cNvPr>
          <p:cNvSpPr>
            <a:spLocks noChangeArrowheads="1"/>
          </p:cNvSpPr>
          <p:nvPr/>
        </p:nvSpPr>
        <p:spPr bwMode="auto">
          <a:xfrm>
            <a:off x="1282391" y="1837154"/>
            <a:ext cx="619179" cy="567439"/>
          </a:xfrm>
          <a:prstGeom prst="rect">
            <a:avLst/>
          </a:prstGeom>
          <a:solidFill>
            <a:srgbClr val="54812B"/>
          </a:solidFill>
          <a:ln w="9525">
            <a:solidFill>
              <a:schemeClr val="tx1"/>
            </a:solidFill>
            <a:miter lim="800000"/>
            <a:headEnd/>
            <a:tailEnd/>
          </a:ln>
          <a:effectLst/>
        </p:spPr>
        <p:txBody>
          <a:bodyPr wrap="none" anchor="ctr"/>
          <a:lstStyle/>
          <a:p>
            <a:endParaRPr lang="de-DE" sz="1400" dirty="0">
              <a:latin typeface="Arial Narrow" pitchFamily="34" charset="0"/>
            </a:endParaRPr>
          </a:p>
        </p:txBody>
      </p:sp>
      <p:sp>
        <p:nvSpPr>
          <p:cNvPr id="15" name="AutoShape 5">
            <a:extLst>
              <a:ext uri="{C183D7F6-B498-43B3-948B-1728B52AA6E4}">
                <adec:decorative xmlns:adec="http://schemas.microsoft.com/office/drawing/2017/decorative" val="1"/>
              </a:ext>
            </a:extLst>
          </p:cNvPr>
          <p:cNvSpPr>
            <a:spLocks noChangeArrowheads="1"/>
          </p:cNvSpPr>
          <p:nvPr/>
        </p:nvSpPr>
        <p:spPr bwMode="auto">
          <a:xfrm>
            <a:off x="1742360" y="17144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6" name="AutoShape 7">
            <a:extLst>
              <a:ext uri="{C183D7F6-B498-43B3-948B-1728B52AA6E4}">
                <adec:decorative xmlns:adec="http://schemas.microsoft.com/office/drawing/2017/decorative" val="1"/>
              </a:ext>
            </a:extLst>
          </p:cNvPr>
          <p:cNvSpPr>
            <a:spLocks noChangeArrowheads="1"/>
          </p:cNvSpPr>
          <p:nvPr/>
        </p:nvSpPr>
        <p:spPr bwMode="auto">
          <a:xfrm>
            <a:off x="1008336" y="1710925"/>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7" name="AutoShape 8">
            <a:extLst>
              <a:ext uri="{C183D7F6-B498-43B3-948B-1728B52AA6E4}">
                <adec:decorative xmlns:adec="http://schemas.microsoft.com/office/drawing/2017/decorative" val="1"/>
              </a:ext>
            </a:extLst>
          </p:cNvPr>
          <p:cNvSpPr>
            <a:spLocks noChangeArrowheads="1"/>
          </p:cNvSpPr>
          <p:nvPr/>
        </p:nvSpPr>
        <p:spPr bwMode="auto">
          <a:xfrm>
            <a:off x="1010708" y="2123331"/>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8" name="AutoShape 9">
            <a:extLst>
              <a:ext uri="{C183D7F6-B498-43B3-948B-1728B52AA6E4}">
                <adec:decorative xmlns:adec="http://schemas.microsoft.com/office/drawing/2017/decorative" val="1"/>
              </a:ext>
            </a:extLst>
          </p:cNvPr>
          <p:cNvSpPr>
            <a:spLocks noChangeArrowheads="1"/>
          </p:cNvSpPr>
          <p:nvPr/>
        </p:nvSpPr>
        <p:spPr bwMode="auto">
          <a:xfrm>
            <a:off x="1372795" y="2327267"/>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19" name="AutoShape 10">
            <a:extLst>
              <a:ext uri="{C183D7F6-B498-43B3-948B-1728B52AA6E4}">
                <adec:decorative xmlns:adec="http://schemas.microsoft.com/office/drawing/2017/decorative" val="1"/>
              </a:ext>
            </a:extLst>
          </p:cNvPr>
          <p:cNvSpPr>
            <a:spLocks noChangeArrowheads="1"/>
          </p:cNvSpPr>
          <p:nvPr/>
        </p:nvSpPr>
        <p:spPr bwMode="auto">
          <a:xfrm>
            <a:off x="1738086" y="2121300"/>
            <a:ext cx="490112" cy="412218"/>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0" name="AutoShape 5">
            <a:extLst>
              <a:ext uri="{C183D7F6-B498-43B3-948B-1728B52AA6E4}">
                <adec:decorative xmlns:adec="http://schemas.microsoft.com/office/drawing/2017/decorative" val="1"/>
              </a:ext>
            </a:extLst>
          </p:cNvPr>
          <p:cNvSpPr>
            <a:spLocks noChangeArrowheads="1"/>
          </p:cNvSpPr>
          <p:nvPr/>
        </p:nvSpPr>
        <p:spPr bwMode="auto">
          <a:xfrm>
            <a:off x="1372795" y="1504816"/>
            <a:ext cx="490112" cy="412217"/>
          </a:xfrm>
          <a:prstGeom prst="hexagon">
            <a:avLst>
              <a:gd name="adj" fmla="val 29724"/>
              <a:gd name="vf" fmla="val 115470"/>
            </a:avLst>
          </a:prstGeom>
          <a:solidFill>
            <a:schemeClr val="bg1">
              <a:lumMod val="85000"/>
            </a:schemeClr>
          </a:solidFill>
          <a:ln w="9525">
            <a:solidFill>
              <a:schemeClr val="bg2">
                <a:lumMod val="75000"/>
              </a:schemeClr>
            </a:solidFill>
            <a:miter lim="800000"/>
            <a:headEnd/>
            <a:tailEnd/>
          </a:ln>
          <a:effectLst/>
        </p:spPr>
        <p:txBody>
          <a:bodyPr wrap="none" anchor="ctr"/>
          <a:lstStyle/>
          <a:p>
            <a:endParaRPr lang="de-DE" sz="1400" dirty="0">
              <a:latin typeface="Arial Narrow" pitchFamily="34" charset="0"/>
            </a:endParaRPr>
          </a:p>
        </p:txBody>
      </p:sp>
      <p:sp>
        <p:nvSpPr>
          <p:cNvPr id="22" name="AutoShape 6">
            <a:extLst>
              <a:ext uri="{C183D7F6-B498-43B3-948B-1728B52AA6E4}">
                <adec:decorative xmlns:adec="http://schemas.microsoft.com/office/drawing/2017/decorative" val="1"/>
              </a:ext>
            </a:extLst>
          </p:cNvPr>
          <p:cNvSpPr>
            <a:spLocks noChangeArrowheads="1"/>
          </p:cNvSpPr>
          <p:nvPr/>
        </p:nvSpPr>
        <p:spPr bwMode="auto">
          <a:xfrm>
            <a:off x="1006820" y="1708415"/>
            <a:ext cx="490112" cy="412217"/>
          </a:xfrm>
          <a:prstGeom prst="hexagon">
            <a:avLst>
              <a:gd name="adj" fmla="val 29724"/>
              <a:gd name="vf" fmla="val 115470"/>
            </a:avLst>
          </a:prstGeom>
          <a:solidFill>
            <a:srgbClr val="D4EAC0"/>
          </a:solidFill>
          <a:ln w="25400">
            <a:solidFill>
              <a:srgbClr val="54812B"/>
            </a:solidFill>
            <a:miter lim="800000"/>
            <a:headEnd/>
            <a:tailEnd/>
          </a:ln>
          <a:effectLst/>
        </p:spPr>
        <p:txBody>
          <a:bodyPr wrap="none" anchor="ctr"/>
          <a:lstStyle/>
          <a:p>
            <a:endParaRPr lang="de-DE" sz="1400" dirty="0">
              <a:latin typeface="Arial Narrow" pitchFamily="34" charset="0"/>
            </a:endParaRPr>
          </a:p>
        </p:txBody>
      </p:sp>
      <p:sp>
        <p:nvSpPr>
          <p:cNvPr id="13" name="Inhaltsplatzhalter 2"/>
          <p:cNvSpPr>
            <a:spLocks noGrp="1"/>
          </p:cNvSpPr>
          <p:nvPr>
            <p:ph idx="1"/>
          </p:nvPr>
        </p:nvSpPr>
        <p:spPr>
          <a:xfrm>
            <a:off x="2556545" y="1595438"/>
            <a:ext cx="6012631" cy="4514850"/>
          </a:xfrm>
        </p:spPr>
        <p:txBody>
          <a:bodyPr/>
          <a:lstStyle/>
          <a:p>
            <a:pPr marL="0" indent="0">
              <a:buNone/>
            </a:pPr>
            <a:r>
              <a:rPr lang="de-AT" sz="2300" b="1" dirty="0"/>
              <a:t>Bewerten der Projektschranken</a:t>
            </a:r>
          </a:p>
          <a:p>
            <a:r>
              <a:rPr lang="de-AT" sz="2300" dirty="0"/>
              <a:t>Spezifizieren aller wichtigen Ressourcenbeschränkungen</a:t>
            </a:r>
          </a:p>
          <a:p>
            <a:r>
              <a:rPr lang="de-AT" sz="2300" dirty="0"/>
              <a:t>Klären der Projektparameter</a:t>
            </a:r>
          </a:p>
          <a:p>
            <a:r>
              <a:rPr lang="de-AT" sz="2300" dirty="0"/>
              <a:t>Verstehen projektlimitierender Faktoren</a:t>
            </a:r>
          </a:p>
          <a:p>
            <a:endParaRPr lang="en-US" sz="2300" dirty="0"/>
          </a:p>
        </p:txBody>
      </p:sp>
      <p:sp>
        <p:nvSpPr>
          <p:cNvPr id="23" name="Textfeld 22"/>
          <p:cNvSpPr txBox="1"/>
          <p:nvPr/>
        </p:nvSpPr>
        <p:spPr>
          <a:xfrm>
            <a:off x="1068993" y="1686200"/>
            <a:ext cx="488968" cy="461665"/>
          </a:xfrm>
          <a:prstGeom prst="rect">
            <a:avLst/>
          </a:prstGeom>
          <a:noFill/>
        </p:spPr>
        <p:txBody>
          <a:bodyPr wrap="square" rtlCol="0">
            <a:spAutoFit/>
          </a:bodyPr>
          <a:lstStyle/>
          <a:p>
            <a:r>
              <a:rPr lang="de-AT" sz="2400" dirty="0">
                <a:latin typeface="Arial Black" panose="020B0A04020102020204" pitchFamily="34" charset="0"/>
              </a:rPr>
              <a:t>6</a:t>
            </a:r>
            <a:endParaRPr lang="en-US" sz="2400" dirty="0">
              <a:latin typeface="Arial Black" panose="020B0A04020102020204" pitchFamily="34" charset="0"/>
            </a:endParaRPr>
          </a:p>
        </p:txBody>
      </p:sp>
      <p:sp>
        <p:nvSpPr>
          <p:cNvPr id="2" name="Titel 1"/>
          <p:cNvSpPr>
            <a:spLocks noGrp="1"/>
          </p:cNvSpPr>
          <p:nvPr>
            <p:ph type="title"/>
          </p:nvPr>
        </p:nvSpPr>
        <p:spPr/>
        <p:txBody>
          <a:bodyPr/>
          <a:lstStyle/>
          <a:p>
            <a:pPr>
              <a:lnSpc>
                <a:spcPts val="2800"/>
              </a:lnSpc>
            </a:pPr>
            <a:r>
              <a:rPr lang="de-AT" sz="2800" dirty="0"/>
              <a:t>Projektauftragsdefinition – Limitationen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16</a:t>
            </a:fld>
            <a:endParaRPr lang="en-US" dirty="0"/>
          </a:p>
        </p:txBody>
      </p:sp>
    </p:spTree>
    <p:extLst>
      <p:ext uri="{BB962C8B-B14F-4D97-AF65-F5344CB8AC3E}">
        <p14:creationId xmlns:p14="http://schemas.microsoft.com/office/powerpoint/2010/main" val="11066894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80-Grad-Pfeil 6">
            <a:extLst>
              <a:ext uri="{C183D7F6-B498-43B3-948B-1728B52AA6E4}">
                <adec:decorative xmlns:adec="http://schemas.microsoft.com/office/drawing/2017/decorative" val="1"/>
              </a:ext>
            </a:extLst>
          </p:cNvPr>
          <p:cNvSpPr/>
          <p:nvPr/>
        </p:nvSpPr>
        <p:spPr bwMode="auto">
          <a:xfrm rot="16200000" flipH="1">
            <a:off x="720305" y="1908107"/>
            <a:ext cx="1584181" cy="1008110"/>
          </a:xfrm>
          <a:prstGeom prst="uturnArrow">
            <a:avLst>
              <a:gd name="adj1" fmla="val 25000"/>
              <a:gd name="adj2" fmla="val 25000"/>
              <a:gd name="adj3" fmla="val 25000"/>
              <a:gd name="adj4" fmla="val 50000"/>
              <a:gd name="adj5" fmla="val 75000"/>
            </a:avLst>
          </a:prstGeom>
          <a:solidFill>
            <a:srgbClr val="54812B"/>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8" name="Rechteck 7">
            <a:extLst>
              <a:ext uri="{C183D7F6-B498-43B3-948B-1728B52AA6E4}">
                <adec:decorative xmlns:adec="http://schemas.microsoft.com/office/drawing/2017/decorative" val="1"/>
              </a:ext>
            </a:extLst>
          </p:cNvPr>
          <p:cNvSpPr/>
          <p:nvPr/>
        </p:nvSpPr>
        <p:spPr bwMode="auto">
          <a:xfrm>
            <a:off x="1831645" y="1611999"/>
            <a:ext cx="682955" cy="345648"/>
          </a:xfrm>
          <a:prstGeom prst="rect">
            <a:avLst/>
          </a:prstGeom>
          <a:noFill/>
          <a:ln>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3" name="Inhaltsplatzhalter 2"/>
          <p:cNvSpPr>
            <a:spLocks noGrp="1"/>
          </p:cNvSpPr>
          <p:nvPr>
            <p:ph idx="1"/>
          </p:nvPr>
        </p:nvSpPr>
        <p:spPr>
          <a:xfrm>
            <a:off x="1872433" y="2746474"/>
            <a:ext cx="6696743" cy="3698131"/>
          </a:xfrm>
        </p:spPr>
        <p:txBody>
          <a:bodyPr/>
          <a:lstStyle/>
          <a:p>
            <a:pPr>
              <a:lnSpc>
                <a:spcPct val="110000"/>
              </a:lnSpc>
              <a:spcBef>
                <a:spcPts val="2000"/>
              </a:spcBef>
            </a:pPr>
            <a:r>
              <a:rPr lang="de-AT" sz="2100" dirty="0"/>
              <a:t>sind </a:t>
            </a:r>
            <a:r>
              <a:rPr lang="de-AT" sz="2200" b="1" dirty="0">
                <a:solidFill>
                  <a:srgbClr val="54812B"/>
                </a:solidFill>
              </a:rPr>
              <a:t>Grundlage der Planung </a:t>
            </a:r>
            <a:r>
              <a:rPr lang="de-AT" sz="2100" dirty="0"/>
              <a:t>und der Ergebnisbewertung</a:t>
            </a:r>
          </a:p>
          <a:p>
            <a:pPr>
              <a:lnSpc>
                <a:spcPct val="110000"/>
              </a:lnSpc>
              <a:spcBef>
                <a:spcPts val="2000"/>
              </a:spcBef>
            </a:pPr>
            <a:r>
              <a:rPr lang="de-AT" sz="2100" dirty="0"/>
              <a:t>erklären, </a:t>
            </a:r>
            <a:r>
              <a:rPr lang="de-AT" sz="2200" b="1" dirty="0">
                <a:solidFill>
                  <a:srgbClr val="54812B"/>
                </a:solidFill>
              </a:rPr>
              <a:t>was erreicht werden muss</a:t>
            </a:r>
            <a:r>
              <a:rPr lang="de-AT" sz="2100" dirty="0"/>
              <a:t>, damit ein Projekt als Erfolg gewertet werden kann</a:t>
            </a:r>
          </a:p>
          <a:p>
            <a:pPr>
              <a:lnSpc>
                <a:spcPct val="110000"/>
              </a:lnSpc>
              <a:spcBef>
                <a:spcPts val="2000"/>
              </a:spcBef>
            </a:pPr>
            <a:r>
              <a:rPr lang="de-AT" sz="2100" dirty="0"/>
              <a:t>sind </a:t>
            </a:r>
            <a:r>
              <a:rPr lang="de-AT" sz="2200" b="1" dirty="0">
                <a:solidFill>
                  <a:srgbClr val="54812B"/>
                </a:solidFill>
              </a:rPr>
              <a:t>Referenzelement der Beobachtung </a:t>
            </a:r>
            <a:r>
              <a:rPr lang="de-AT" sz="2100" dirty="0"/>
              <a:t>(Projektcontrolling)</a:t>
            </a:r>
          </a:p>
          <a:p>
            <a:pPr>
              <a:lnSpc>
                <a:spcPct val="110000"/>
              </a:lnSpc>
              <a:spcBef>
                <a:spcPts val="2000"/>
              </a:spcBef>
            </a:pPr>
            <a:r>
              <a:rPr lang="de-AT" sz="2100" dirty="0"/>
              <a:t>müssen daher </a:t>
            </a:r>
            <a:r>
              <a:rPr lang="de-AT" sz="2200" b="1" dirty="0">
                <a:solidFill>
                  <a:srgbClr val="54812B"/>
                </a:solidFill>
              </a:rPr>
              <a:t>iterativ konkretisiert bzw. angepasst </a:t>
            </a:r>
            <a:r>
              <a:rPr lang="de-AT" sz="2100" dirty="0"/>
              <a:t>werden</a:t>
            </a:r>
          </a:p>
          <a:p>
            <a:pPr>
              <a:lnSpc>
                <a:spcPct val="110000"/>
              </a:lnSpc>
              <a:spcBef>
                <a:spcPts val="2000"/>
              </a:spcBef>
            </a:pPr>
            <a:r>
              <a:rPr lang="de-AT" sz="2100" dirty="0"/>
              <a:t>sollten </a:t>
            </a:r>
            <a:r>
              <a:rPr lang="de-AT" sz="2200" b="1" dirty="0">
                <a:solidFill>
                  <a:srgbClr val="54812B"/>
                </a:solidFill>
              </a:rPr>
              <a:t>lösungsneutral</a:t>
            </a:r>
            <a:r>
              <a:rPr lang="de-AT" sz="2100" dirty="0"/>
              <a:t> sein, um Spielraum für kreative Ansätze zu lassen</a:t>
            </a:r>
          </a:p>
          <a:p>
            <a:endParaRPr lang="en-US" sz="2100" dirty="0"/>
          </a:p>
        </p:txBody>
      </p:sp>
      <p:sp>
        <p:nvSpPr>
          <p:cNvPr id="5" name="Text Box 5"/>
          <p:cNvSpPr txBox="1">
            <a:spLocks noChangeArrowheads="1"/>
          </p:cNvSpPr>
          <p:nvPr/>
        </p:nvSpPr>
        <p:spPr bwMode="auto">
          <a:xfrm>
            <a:off x="1728416" y="1476053"/>
            <a:ext cx="6840760" cy="979333"/>
          </a:xfrm>
          <a:prstGeom prst="rect">
            <a:avLst/>
          </a:prstGeom>
          <a:solidFill>
            <a:srgbClr val="54812B"/>
          </a:solidFill>
          <a:ln w="15875">
            <a:noFill/>
          </a:ln>
        </p:spPr>
        <p:txBody>
          <a:bodyPr wrap="square" lIns="180000" tIns="108000">
            <a:no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10000"/>
              </a:lnSpc>
              <a:spcBef>
                <a:spcPct val="50000"/>
              </a:spcBef>
            </a:pPr>
            <a:r>
              <a:rPr lang="de-DE" altLang="en-US" sz="2400" b="1" dirty="0">
                <a:solidFill>
                  <a:schemeClr val="bg1"/>
                </a:solidFill>
                <a:latin typeface="Arial Narrow" charset="0"/>
              </a:rPr>
              <a:t>Ziele</a:t>
            </a:r>
            <a:r>
              <a:rPr lang="de-DE" altLang="en-US" sz="2300" dirty="0">
                <a:solidFill>
                  <a:schemeClr val="bg1"/>
                </a:solidFill>
                <a:latin typeface="Arial Narrow" charset="0"/>
              </a:rPr>
              <a:t>  stellen allgemein formuliert </a:t>
            </a:r>
            <a:r>
              <a:rPr lang="de-DE" altLang="en-US" sz="2300" b="1" cap="all" dirty="0">
                <a:solidFill>
                  <a:schemeClr val="bg1"/>
                </a:solidFill>
                <a:latin typeface="Arial Narrow" charset="0"/>
              </a:rPr>
              <a:t>Sollvorstellungen</a:t>
            </a:r>
            <a:r>
              <a:rPr lang="de-DE" altLang="en-US" sz="2300" b="1" dirty="0">
                <a:solidFill>
                  <a:schemeClr val="bg1"/>
                </a:solidFill>
                <a:latin typeface="Arial Narrow" charset="0"/>
              </a:rPr>
              <a:t> </a:t>
            </a:r>
            <a:r>
              <a:rPr lang="de-DE" altLang="en-US" sz="2300" dirty="0">
                <a:solidFill>
                  <a:schemeClr val="bg1"/>
                </a:solidFill>
                <a:latin typeface="Arial Narrow" charset="0"/>
              </a:rPr>
              <a:t>für das Erreichen bestimmter zukünftiger Zustände dar.</a:t>
            </a:r>
          </a:p>
        </p:txBody>
      </p:sp>
      <p:sp>
        <p:nvSpPr>
          <p:cNvPr id="2" name="Titel 1"/>
          <p:cNvSpPr>
            <a:spLocks noGrp="1"/>
          </p:cNvSpPr>
          <p:nvPr>
            <p:ph type="title"/>
          </p:nvPr>
        </p:nvSpPr>
        <p:spPr/>
        <p:txBody>
          <a:bodyPr/>
          <a:lstStyle/>
          <a:p>
            <a:r>
              <a:rPr lang="de-AT" dirty="0"/>
              <a:t>Zieldefinition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17</a:t>
            </a:fld>
            <a:endParaRPr lang="en-US" dirty="0"/>
          </a:p>
        </p:txBody>
      </p:sp>
    </p:spTree>
    <p:extLst>
      <p:ext uri="{BB962C8B-B14F-4D97-AF65-F5344CB8AC3E}">
        <p14:creationId xmlns:p14="http://schemas.microsoft.com/office/powerpoint/2010/main" val="28854884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AutoShape 11">
            <a:extLst>
              <a:ext uri="{C183D7F6-B498-43B3-948B-1728B52AA6E4}">
                <adec:decorative xmlns:adec="http://schemas.microsoft.com/office/drawing/2017/decorative" val="1"/>
              </a:ext>
            </a:extLst>
          </p:cNvPr>
          <p:cNvSpPr>
            <a:spLocks noChangeArrowheads="1"/>
          </p:cNvSpPr>
          <p:nvPr/>
        </p:nvSpPr>
        <p:spPr bwMode="auto">
          <a:xfrm>
            <a:off x="2786380" y="4457926"/>
            <a:ext cx="3943823" cy="189265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DDEFCD"/>
          </a:solidFill>
          <a:ln w="19050">
            <a:solidFill>
              <a:srgbClr val="54812B"/>
            </a:solidFill>
            <a:round/>
            <a:headEnd/>
            <a:tailEnd/>
          </a:ln>
          <a:effectLst/>
          <a:extLst/>
        </p:spPr>
        <p:txBody>
          <a:bodyPr wrap="none" anchor="ctr"/>
          <a:lstStyle/>
          <a:p>
            <a:endParaRPr lang="de-AT" dirty="0"/>
          </a:p>
        </p:txBody>
      </p:sp>
      <p:sp>
        <p:nvSpPr>
          <p:cNvPr id="29708" name="Line 12">
            <a:extLst>
              <a:ext uri="{C183D7F6-B498-43B3-948B-1728B52AA6E4}">
                <adec:decorative xmlns:adec="http://schemas.microsoft.com/office/drawing/2017/decorative" val="1"/>
              </a:ext>
            </a:extLst>
          </p:cNvPr>
          <p:cNvSpPr>
            <a:spLocks noChangeShapeType="1"/>
          </p:cNvSpPr>
          <p:nvPr/>
        </p:nvSpPr>
        <p:spPr bwMode="auto">
          <a:xfrm>
            <a:off x="1586651" y="5404255"/>
            <a:ext cx="6408712" cy="0"/>
          </a:xfrm>
          <a:prstGeom prst="line">
            <a:avLst/>
          </a:prstGeom>
          <a:noFill/>
          <a:ln w="19050">
            <a:solidFill>
              <a:srgbClr val="54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dirty="0"/>
          </a:p>
        </p:txBody>
      </p:sp>
      <p:sp>
        <p:nvSpPr>
          <p:cNvPr id="29709" name="Line 13">
            <a:extLst>
              <a:ext uri="{C183D7F6-B498-43B3-948B-1728B52AA6E4}">
                <adec:decorative xmlns:adec="http://schemas.microsoft.com/office/drawing/2017/decorative" val="1"/>
              </a:ext>
            </a:extLst>
          </p:cNvPr>
          <p:cNvSpPr>
            <a:spLocks noChangeShapeType="1"/>
          </p:cNvSpPr>
          <p:nvPr/>
        </p:nvSpPr>
        <p:spPr bwMode="auto">
          <a:xfrm>
            <a:off x="4758291" y="3511597"/>
            <a:ext cx="0" cy="3312152"/>
          </a:xfrm>
          <a:prstGeom prst="line">
            <a:avLst/>
          </a:prstGeom>
          <a:noFill/>
          <a:ln w="19050">
            <a:solidFill>
              <a:srgbClr val="54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dirty="0"/>
          </a:p>
        </p:txBody>
      </p:sp>
      <p:sp>
        <p:nvSpPr>
          <p:cNvPr id="29710" name="AutoShape 14">
            <a:extLst>
              <a:ext uri="{C183D7F6-B498-43B3-948B-1728B52AA6E4}">
                <adec:decorative xmlns:adec="http://schemas.microsoft.com/office/drawing/2017/decorative" val="1"/>
              </a:ext>
            </a:extLst>
          </p:cNvPr>
          <p:cNvSpPr>
            <a:spLocks noChangeArrowheads="1"/>
          </p:cNvSpPr>
          <p:nvPr/>
        </p:nvSpPr>
        <p:spPr bwMode="auto">
          <a:xfrm rot="5376799">
            <a:off x="3645282" y="3680514"/>
            <a:ext cx="2230124" cy="996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4812B"/>
          </a:solidFill>
          <a:ln w="9525">
            <a:noFill/>
            <a:miter lim="800000"/>
            <a:headEnd/>
            <a:tailEnd/>
          </a:ln>
          <a:effectLst/>
          <a:extLst/>
        </p:spPr>
        <p:txBody>
          <a:bodyPr wrap="none" anchor="ctr"/>
          <a:lstStyle/>
          <a:p>
            <a:endParaRPr lang="de-AT" dirty="0"/>
          </a:p>
        </p:txBody>
      </p:sp>
      <p:sp>
        <p:nvSpPr>
          <p:cNvPr id="29701" name="Text Box 5">
            <a:extLst>
              <a:ext uri="{C183D7F6-B498-43B3-948B-1728B52AA6E4}">
                <adec:decorative xmlns:adec="http://schemas.microsoft.com/office/drawing/2017/decorative" val="1"/>
              </a:ext>
            </a:extLst>
          </p:cNvPr>
          <p:cNvSpPr txBox="1">
            <a:spLocks noChangeArrowheads="1"/>
          </p:cNvSpPr>
          <p:nvPr/>
        </p:nvSpPr>
        <p:spPr bwMode="auto">
          <a:xfrm>
            <a:off x="3024561" y="1358576"/>
            <a:ext cx="1350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6000" b="1" dirty="0">
                <a:solidFill>
                  <a:schemeClr val="bg2">
                    <a:lumMod val="75000"/>
                  </a:schemeClr>
                </a:solidFill>
                <a:latin typeface="Arial Black" panose="020B0A04020102020204" pitchFamily="34" charset="0"/>
              </a:rPr>
              <a:t>?</a:t>
            </a:r>
            <a:endParaRPr lang="de-AT" sz="6000" b="1" dirty="0">
              <a:solidFill>
                <a:schemeClr val="bg2">
                  <a:lumMod val="75000"/>
                </a:schemeClr>
              </a:solidFill>
              <a:latin typeface="Arial Black" panose="020B0A04020102020204" pitchFamily="34" charset="0"/>
            </a:endParaRPr>
          </a:p>
        </p:txBody>
      </p:sp>
      <p:sp>
        <p:nvSpPr>
          <p:cNvPr id="29702" name="Text Box 6">
            <a:extLst>
              <a:ext uri="{C183D7F6-B498-43B3-948B-1728B52AA6E4}">
                <adec:decorative xmlns:adec="http://schemas.microsoft.com/office/drawing/2017/decorative" val="1"/>
              </a:ext>
            </a:extLst>
          </p:cNvPr>
          <p:cNvSpPr txBox="1">
            <a:spLocks noChangeArrowheads="1"/>
          </p:cNvSpPr>
          <p:nvPr/>
        </p:nvSpPr>
        <p:spPr bwMode="auto">
          <a:xfrm rot="3007471">
            <a:off x="4198318" y="1501025"/>
            <a:ext cx="9153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6000" b="1" dirty="0">
                <a:solidFill>
                  <a:schemeClr val="bg2">
                    <a:lumMod val="75000"/>
                  </a:schemeClr>
                </a:solidFill>
                <a:latin typeface="Arial Black" panose="020B0A04020102020204" pitchFamily="34" charset="0"/>
              </a:rPr>
              <a:t>?</a:t>
            </a:r>
            <a:endParaRPr lang="de-AT" sz="6000" b="1" dirty="0">
              <a:solidFill>
                <a:schemeClr val="bg2">
                  <a:lumMod val="75000"/>
                </a:schemeClr>
              </a:solidFill>
              <a:latin typeface="Arial Black" panose="020B0A04020102020204" pitchFamily="34" charset="0"/>
            </a:endParaRPr>
          </a:p>
        </p:txBody>
      </p:sp>
      <p:sp>
        <p:nvSpPr>
          <p:cNvPr id="29703" name="Text Box 7">
            <a:extLst>
              <a:ext uri="{C183D7F6-B498-43B3-948B-1728B52AA6E4}">
                <adec:decorative xmlns:adec="http://schemas.microsoft.com/office/drawing/2017/decorative" val="1"/>
              </a:ext>
            </a:extLst>
          </p:cNvPr>
          <p:cNvSpPr txBox="1">
            <a:spLocks noChangeArrowheads="1"/>
          </p:cNvSpPr>
          <p:nvPr/>
        </p:nvSpPr>
        <p:spPr bwMode="auto">
          <a:xfrm rot="8356678">
            <a:off x="5629225" y="2036886"/>
            <a:ext cx="13557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6000" b="1" dirty="0">
                <a:solidFill>
                  <a:schemeClr val="bg2">
                    <a:lumMod val="75000"/>
                  </a:schemeClr>
                </a:solidFill>
                <a:latin typeface="Arial Black" panose="020B0A04020102020204" pitchFamily="34" charset="0"/>
              </a:rPr>
              <a:t>?</a:t>
            </a:r>
            <a:endParaRPr lang="de-AT" sz="6000" b="1" dirty="0">
              <a:solidFill>
                <a:schemeClr val="bg2">
                  <a:lumMod val="75000"/>
                </a:schemeClr>
              </a:solidFill>
              <a:latin typeface="Arial Black" panose="020B0A04020102020204" pitchFamily="34" charset="0"/>
            </a:endParaRPr>
          </a:p>
        </p:txBody>
      </p:sp>
      <p:sp>
        <p:nvSpPr>
          <p:cNvPr id="29704" name="Text Box 8">
            <a:extLst>
              <a:ext uri="{C183D7F6-B498-43B3-948B-1728B52AA6E4}">
                <adec:decorative xmlns:adec="http://schemas.microsoft.com/office/drawing/2017/decorative" val="1"/>
              </a:ext>
            </a:extLst>
          </p:cNvPr>
          <p:cNvSpPr txBox="1">
            <a:spLocks noChangeArrowheads="1"/>
          </p:cNvSpPr>
          <p:nvPr/>
        </p:nvSpPr>
        <p:spPr bwMode="auto">
          <a:xfrm rot="15269327">
            <a:off x="4763468" y="1543536"/>
            <a:ext cx="9153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6000" b="1" dirty="0">
                <a:solidFill>
                  <a:schemeClr val="bg2">
                    <a:lumMod val="75000"/>
                  </a:schemeClr>
                </a:solidFill>
                <a:latin typeface="Arial Black" panose="020B0A04020102020204" pitchFamily="34" charset="0"/>
              </a:rPr>
              <a:t>?</a:t>
            </a:r>
            <a:endParaRPr lang="de-AT" sz="6000" b="1" dirty="0">
              <a:solidFill>
                <a:schemeClr val="bg2">
                  <a:lumMod val="75000"/>
                </a:schemeClr>
              </a:solidFill>
              <a:latin typeface="Arial Black" panose="020B0A04020102020204" pitchFamily="34" charset="0"/>
            </a:endParaRPr>
          </a:p>
        </p:txBody>
      </p:sp>
      <p:sp>
        <p:nvSpPr>
          <p:cNvPr id="29705" name="Text Box 9">
            <a:extLst>
              <a:ext uri="{C183D7F6-B498-43B3-948B-1728B52AA6E4}">
                <adec:decorative xmlns:adec="http://schemas.microsoft.com/office/drawing/2017/decorative" val="1"/>
              </a:ext>
            </a:extLst>
          </p:cNvPr>
          <p:cNvSpPr txBox="1">
            <a:spLocks noChangeArrowheads="1"/>
          </p:cNvSpPr>
          <p:nvPr/>
        </p:nvSpPr>
        <p:spPr bwMode="auto">
          <a:xfrm rot="10271867">
            <a:off x="4408465" y="2280978"/>
            <a:ext cx="13557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6000" b="1" dirty="0">
                <a:solidFill>
                  <a:schemeClr val="bg2">
                    <a:lumMod val="75000"/>
                  </a:schemeClr>
                </a:solidFill>
                <a:latin typeface="Arial Black" panose="020B0A04020102020204" pitchFamily="34" charset="0"/>
              </a:rPr>
              <a:t>?</a:t>
            </a:r>
            <a:endParaRPr lang="de-AT" sz="6000" b="1" dirty="0">
              <a:solidFill>
                <a:schemeClr val="bg2">
                  <a:lumMod val="75000"/>
                </a:schemeClr>
              </a:solidFill>
              <a:latin typeface="Arial Black" panose="020B0A04020102020204" pitchFamily="34" charset="0"/>
            </a:endParaRPr>
          </a:p>
        </p:txBody>
      </p:sp>
      <p:sp>
        <p:nvSpPr>
          <p:cNvPr id="29706" name="Text Box 10">
            <a:extLst>
              <a:ext uri="{C183D7F6-B498-43B3-948B-1728B52AA6E4}">
                <adec:decorative xmlns:adec="http://schemas.microsoft.com/office/drawing/2017/decorative" val="1"/>
              </a:ext>
            </a:extLst>
          </p:cNvPr>
          <p:cNvSpPr txBox="1">
            <a:spLocks noChangeArrowheads="1"/>
          </p:cNvSpPr>
          <p:nvPr/>
        </p:nvSpPr>
        <p:spPr bwMode="auto">
          <a:xfrm>
            <a:off x="3744640" y="2075924"/>
            <a:ext cx="13501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7200" b="1" dirty="0">
                <a:solidFill>
                  <a:schemeClr val="bg2">
                    <a:lumMod val="75000"/>
                  </a:schemeClr>
                </a:solidFill>
                <a:latin typeface="Arial Black" panose="020B0A04020102020204" pitchFamily="34" charset="0"/>
              </a:rPr>
              <a:t>?</a:t>
            </a:r>
            <a:endParaRPr lang="de-AT" sz="7200" b="1" dirty="0">
              <a:solidFill>
                <a:schemeClr val="bg2">
                  <a:lumMod val="75000"/>
                </a:schemeClr>
              </a:solidFill>
              <a:latin typeface="Arial Black" panose="020B0A04020102020204" pitchFamily="34" charset="0"/>
            </a:endParaRPr>
          </a:p>
        </p:txBody>
      </p:sp>
      <p:sp>
        <p:nvSpPr>
          <p:cNvPr id="2" name="Textfeld 1"/>
          <p:cNvSpPr txBox="1"/>
          <p:nvPr/>
        </p:nvSpPr>
        <p:spPr>
          <a:xfrm>
            <a:off x="1212186" y="2682186"/>
            <a:ext cx="2676470" cy="954107"/>
          </a:xfrm>
          <a:prstGeom prst="rect">
            <a:avLst/>
          </a:prstGeom>
          <a:noFill/>
        </p:spPr>
        <p:txBody>
          <a:bodyPr wrap="square" rtlCol="0">
            <a:spAutoFit/>
          </a:bodyPr>
          <a:lstStyle/>
          <a:p>
            <a:pPr algn="ctr"/>
            <a:r>
              <a:rPr lang="de-AT" sz="2800" dirty="0"/>
              <a:t>„Mit gutem Ziel gewinnt man viel!“</a:t>
            </a:r>
            <a:endParaRPr lang="en-US" sz="2800" dirty="0"/>
          </a:p>
        </p:txBody>
      </p:sp>
      <p:sp>
        <p:nvSpPr>
          <p:cNvPr id="15" name="Titel 1">
            <a:extLst>
              <a:ext uri="{FF2B5EF4-FFF2-40B4-BE49-F238E27FC236}">
                <a16:creationId xmlns:a16="http://schemas.microsoft.com/office/drawing/2014/main" id="{917B2F2A-268A-4533-BFED-3100F1EEC1B4}"/>
              </a:ext>
            </a:extLst>
          </p:cNvPr>
          <p:cNvSpPr txBox="1">
            <a:spLocks/>
          </p:cNvSpPr>
          <p:nvPr/>
        </p:nvSpPr>
        <p:spPr bwMode="auto">
          <a:xfrm>
            <a:off x="1016721" y="395933"/>
            <a:ext cx="633670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a:lstStyle>
          <a:p>
            <a:pPr>
              <a:lnSpc>
                <a:spcPts val="2800"/>
              </a:lnSpc>
            </a:pPr>
            <a:r>
              <a:rPr lang="de-DE" sz="2800" dirty="0"/>
              <a:t>Vertiefende Anmerkungen </a:t>
            </a:r>
            <a:br>
              <a:rPr lang="de-DE" sz="2800" dirty="0"/>
            </a:br>
            <a:r>
              <a:rPr lang="de-DE" sz="2800" dirty="0"/>
              <a:t>zur Definition von Projektzielen</a:t>
            </a:r>
            <a:endParaRPr lang="en-US" sz="2800" kern="0" dirty="0"/>
          </a:p>
        </p:txBody>
      </p:sp>
      <p:sp>
        <p:nvSpPr>
          <p:cNvPr id="14" name="Foliennummernplatzhalter 3">
            <a:extLst>
              <a:ext uri="{FF2B5EF4-FFF2-40B4-BE49-F238E27FC236}">
                <a16:creationId xmlns:a16="http://schemas.microsoft.com/office/drawing/2014/main" id="{8F321A5A-E03F-4B52-813E-DA8F984A8C75}"/>
              </a:ext>
            </a:extLst>
          </p:cNvPr>
          <p:cNvSpPr>
            <a:spLocks noGrp="1"/>
          </p:cNvSpPr>
          <p:nvPr>
            <p:ph type="sldNum" sz="quarter" idx="11"/>
          </p:nvPr>
        </p:nvSpPr>
        <p:spPr>
          <a:xfrm>
            <a:off x="-2" y="6516613"/>
            <a:ext cx="720308" cy="360363"/>
          </a:xfrm>
        </p:spPr>
        <p:txBody>
          <a:bodyPr/>
          <a:lstStyle/>
          <a:p>
            <a:fld id="{1B0257E5-75A0-4F46-BAAD-A8D9FF434F26}" type="slidenum">
              <a:rPr lang="en-US" smtClean="0"/>
              <a:pPr/>
              <a:t>18</a:t>
            </a:fld>
            <a:endParaRPr lang="en-US" dirty="0"/>
          </a:p>
        </p:txBody>
      </p:sp>
    </p:spTree>
    <p:extLst>
      <p:ext uri="{BB962C8B-B14F-4D97-AF65-F5344CB8AC3E}">
        <p14:creationId xmlns:p14="http://schemas.microsoft.com/office/powerpoint/2010/main" val="31923111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3600"/>
                                  </p:stCondLst>
                                  <p:childTnLst>
                                    <p:set>
                                      <p:cBhvr>
                                        <p:cTn id="6" dur="1" fill="hold">
                                          <p:stCondLst>
                                            <p:cond delay="0"/>
                                          </p:stCondLst>
                                        </p:cTn>
                                        <p:tgtEl>
                                          <p:spTgt spid="2"/>
                                        </p:tgtEl>
                                        <p:attrNameLst>
                                          <p:attrName>style.visibility</p:attrName>
                                        </p:attrNameLst>
                                      </p:cBhvr>
                                      <p:to>
                                        <p:strVal val="visible"/>
                                      </p:to>
                                    </p:set>
                                  </p:childTnLst>
                                </p:cTn>
                              </p:par>
                              <p:par>
                                <p:cTn id="7" presetID="63" presetClass="path" presetSubtype="0" accel="50000" decel="50000" fill="hold" grpId="0" nodeType="withEffect">
                                  <p:stCondLst>
                                    <p:cond delay="3500"/>
                                  </p:stCondLst>
                                  <p:childTnLst>
                                    <p:animMotion origin="layout" path="M -0.06478 -0.14097 L 0.23521 -0.14097 " pathEditMode="relative" rAng="0" ptsTypes="AA">
                                      <p:cBhvr>
                                        <p:cTn id="8" dur="2500" fill="hold"/>
                                        <p:tgtEl>
                                          <p:spTgt spid="2"/>
                                        </p:tgtEl>
                                        <p:attrNameLst>
                                          <p:attrName>ppt_x</p:attrName>
                                          <p:attrName>ppt_y</p:attrName>
                                        </p:attrNameLst>
                                      </p:cBhvr>
                                      <p:rCtr x="14991" y="0"/>
                                    </p:animMotion>
                                  </p:childTnLst>
                                </p:cTn>
                              </p:par>
                              <p:par>
                                <p:cTn id="9" presetID="1" presetClass="entr" presetSubtype="0" fill="hold" grpId="2" nodeType="withEffect">
                                  <p:stCondLst>
                                    <p:cond delay="500"/>
                                  </p:stCondLst>
                                  <p:childTnLst>
                                    <p:set>
                                      <p:cBhvr>
                                        <p:cTn id="10" dur="1" fill="hold">
                                          <p:stCondLst>
                                            <p:cond delay="0"/>
                                          </p:stCondLst>
                                        </p:cTn>
                                        <p:tgtEl>
                                          <p:spTgt spid="29701"/>
                                        </p:tgtEl>
                                        <p:attrNameLst>
                                          <p:attrName>style.visibility</p:attrName>
                                        </p:attrNameLst>
                                      </p:cBhvr>
                                      <p:to>
                                        <p:strVal val="visible"/>
                                      </p:to>
                                    </p:set>
                                  </p:childTnLst>
                                </p:cTn>
                              </p:par>
                              <p:par>
                                <p:cTn id="11" presetID="1" presetClass="entr" presetSubtype="0" fill="hold" grpId="2" nodeType="withEffect">
                                  <p:stCondLst>
                                    <p:cond delay="500"/>
                                  </p:stCondLst>
                                  <p:childTnLst>
                                    <p:set>
                                      <p:cBhvr>
                                        <p:cTn id="12" dur="1" fill="hold">
                                          <p:stCondLst>
                                            <p:cond delay="0"/>
                                          </p:stCondLst>
                                        </p:cTn>
                                        <p:tgtEl>
                                          <p:spTgt spid="29706"/>
                                        </p:tgtEl>
                                        <p:attrNameLst>
                                          <p:attrName>style.visibility</p:attrName>
                                        </p:attrNameLst>
                                      </p:cBhvr>
                                      <p:to>
                                        <p:strVal val="visible"/>
                                      </p:to>
                                    </p:set>
                                  </p:childTnLst>
                                </p:cTn>
                              </p:par>
                              <p:par>
                                <p:cTn id="13" presetID="1" presetClass="entr" presetSubtype="0" fill="hold" grpId="2" nodeType="withEffect">
                                  <p:stCondLst>
                                    <p:cond delay="500"/>
                                  </p:stCondLst>
                                  <p:childTnLst>
                                    <p:set>
                                      <p:cBhvr>
                                        <p:cTn id="14" dur="1" fill="hold">
                                          <p:stCondLst>
                                            <p:cond delay="0"/>
                                          </p:stCondLst>
                                        </p:cTn>
                                        <p:tgtEl>
                                          <p:spTgt spid="29704"/>
                                        </p:tgtEl>
                                        <p:attrNameLst>
                                          <p:attrName>style.visibility</p:attrName>
                                        </p:attrNameLst>
                                      </p:cBhvr>
                                      <p:to>
                                        <p:strVal val="visible"/>
                                      </p:to>
                                    </p:set>
                                  </p:childTnLst>
                                </p:cTn>
                              </p:par>
                              <p:par>
                                <p:cTn id="15" presetID="1" presetClass="entr" presetSubtype="0" fill="hold" grpId="2" nodeType="withEffect">
                                  <p:stCondLst>
                                    <p:cond delay="500"/>
                                  </p:stCondLst>
                                  <p:childTnLst>
                                    <p:set>
                                      <p:cBhvr>
                                        <p:cTn id="16" dur="1" fill="hold">
                                          <p:stCondLst>
                                            <p:cond delay="0"/>
                                          </p:stCondLst>
                                        </p:cTn>
                                        <p:tgtEl>
                                          <p:spTgt spid="29702"/>
                                        </p:tgtEl>
                                        <p:attrNameLst>
                                          <p:attrName>style.visibility</p:attrName>
                                        </p:attrNameLst>
                                      </p:cBhvr>
                                      <p:to>
                                        <p:strVal val="visible"/>
                                      </p:to>
                                    </p:set>
                                  </p:childTnLst>
                                </p:cTn>
                              </p:par>
                              <p:par>
                                <p:cTn id="17" presetID="1" presetClass="entr" presetSubtype="0" fill="hold" grpId="2" nodeType="withEffect">
                                  <p:stCondLst>
                                    <p:cond delay="500"/>
                                  </p:stCondLst>
                                  <p:childTnLst>
                                    <p:set>
                                      <p:cBhvr>
                                        <p:cTn id="18" dur="1" fill="hold">
                                          <p:stCondLst>
                                            <p:cond delay="0"/>
                                          </p:stCondLst>
                                        </p:cTn>
                                        <p:tgtEl>
                                          <p:spTgt spid="29705"/>
                                        </p:tgtEl>
                                        <p:attrNameLst>
                                          <p:attrName>style.visibility</p:attrName>
                                        </p:attrNameLst>
                                      </p:cBhvr>
                                      <p:to>
                                        <p:strVal val="visible"/>
                                      </p:to>
                                    </p:set>
                                  </p:childTnLst>
                                </p:cTn>
                              </p:par>
                              <p:par>
                                <p:cTn id="19" presetID="1" presetClass="entr" presetSubtype="0" fill="hold" grpId="2" nodeType="withEffect">
                                  <p:stCondLst>
                                    <p:cond delay="500"/>
                                  </p:stCondLst>
                                  <p:childTnLst>
                                    <p:set>
                                      <p:cBhvr>
                                        <p:cTn id="20" dur="1" fill="hold">
                                          <p:stCondLst>
                                            <p:cond delay="0"/>
                                          </p:stCondLst>
                                        </p:cTn>
                                        <p:tgtEl>
                                          <p:spTgt spid="29703"/>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0.01052 -0.29935 L -0.00628 0.76451 " pathEditMode="relative" rAng="0" ptsTypes="AA">
                                      <p:cBhvr>
                                        <p:cTn id="22" dur="5700" fill="hold"/>
                                        <p:tgtEl>
                                          <p:spTgt spid="29701"/>
                                        </p:tgtEl>
                                        <p:attrNameLst>
                                          <p:attrName>ppt_x</p:attrName>
                                          <p:attrName>ppt_y</p:attrName>
                                        </p:attrNameLst>
                                      </p:cBhvr>
                                      <p:rCtr x="203" y="53182"/>
                                    </p:animMotion>
                                  </p:childTnLst>
                                </p:cTn>
                              </p:par>
                              <p:par>
                                <p:cTn id="23" presetID="45" presetClass="exit" presetSubtype="0" fill="hold" grpId="1" nodeType="withEffect">
                                  <p:stCondLst>
                                    <p:cond delay="100"/>
                                  </p:stCondLst>
                                  <p:childTnLst>
                                    <p:animEffect transition="out" filter="fade">
                                      <p:cBhvr>
                                        <p:cTn id="24" dur="5600"/>
                                        <p:tgtEl>
                                          <p:spTgt spid="29701"/>
                                        </p:tgtEl>
                                      </p:cBhvr>
                                    </p:animEffect>
                                    <p:anim calcmode="lin" valueType="num">
                                      <p:cBhvr>
                                        <p:cTn id="25" dur="5600"/>
                                        <p:tgtEl>
                                          <p:spTgt spid="2970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5600"/>
                                        <p:tgtEl>
                                          <p:spTgt spid="29701"/>
                                        </p:tgtEl>
                                        <p:attrNameLst>
                                          <p:attrName>ppt_h</p:attrName>
                                        </p:attrNameLst>
                                      </p:cBhvr>
                                      <p:tavLst>
                                        <p:tav tm="0">
                                          <p:val>
                                            <p:strVal val="ppt_h"/>
                                          </p:val>
                                        </p:tav>
                                        <p:tav tm="100000">
                                          <p:val>
                                            <p:strVal val="ppt_h"/>
                                          </p:val>
                                        </p:tav>
                                      </p:tavLst>
                                    </p:anim>
                                    <p:set>
                                      <p:cBhvr>
                                        <p:cTn id="27" dur="1" fill="hold">
                                          <p:stCondLst>
                                            <p:cond delay="5599"/>
                                          </p:stCondLst>
                                        </p:cTn>
                                        <p:tgtEl>
                                          <p:spTgt spid="29701"/>
                                        </p:tgtEl>
                                        <p:attrNameLst>
                                          <p:attrName>style.visibility</p:attrName>
                                        </p:attrNameLst>
                                      </p:cBhvr>
                                      <p:to>
                                        <p:strVal val="hidden"/>
                                      </p:to>
                                    </p:set>
                                  </p:childTnLst>
                                </p:cTn>
                              </p:par>
                              <p:par>
                                <p:cTn id="28" presetID="42" presetClass="path" presetSubtype="0" accel="50000" decel="50000" fill="hold" grpId="0" nodeType="withEffect">
                                  <p:stCondLst>
                                    <p:cond delay="200"/>
                                  </p:stCondLst>
                                  <p:childTnLst>
                                    <p:animMotion origin="layout" path="M -0.01051 -0.43893 L -0.00288 0.68811 " pathEditMode="relative" rAng="0" ptsTypes="AA">
                                      <p:cBhvr>
                                        <p:cTn id="29" dur="5400" fill="hold"/>
                                        <p:tgtEl>
                                          <p:spTgt spid="29706"/>
                                        </p:tgtEl>
                                        <p:attrNameLst>
                                          <p:attrName>ppt_x</p:attrName>
                                          <p:attrName>ppt_y</p:attrName>
                                        </p:attrNameLst>
                                      </p:cBhvr>
                                      <p:rCtr x="373" y="56340"/>
                                    </p:animMotion>
                                  </p:childTnLst>
                                </p:cTn>
                              </p:par>
                              <p:par>
                                <p:cTn id="30" presetID="45" presetClass="exit" presetSubtype="0" fill="hold" grpId="1" nodeType="withEffect">
                                  <p:stCondLst>
                                    <p:cond delay="100"/>
                                  </p:stCondLst>
                                  <p:childTnLst>
                                    <p:animEffect transition="out" filter="fade">
                                      <p:cBhvr>
                                        <p:cTn id="31" dur="5800"/>
                                        <p:tgtEl>
                                          <p:spTgt spid="29706"/>
                                        </p:tgtEl>
                                      </p:cBhvr>
                                    </p:animEffect>
                                    <p:anim calcmode="lin" valueType="num">
                                      <p:cBhvr>
                                        <p:cTn id="32" dur="5800"/>
                                        <p:tgtEl>
                                          <p:spTgt spid="2970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5800"/>
                                        <p:tgtEl>
                                          <p:spTgt spid="29706"/>
                                        </p:tgtEl>
                                        <p:attrNameLst>
                                          <p:attrName>ppt_h</p:attrName>
                                        </p:attrNameLst>
                                      </p:cBhvr>
                                      <p:tavLst>
                                        <p:tav tm="0">
                                          <p:val>
                                            <p:strVal val="ppt_h"/>
                                          </p:val>
                                        </p:tav>
                                        <p:tav tm="100000">
                                          <p:val>
                                            <p:strVal val="ppt_h"/>
                                          </p:val>
                                        </p:tav>
                                      </p:tavLst>
                                    </p:anim>
                                    <p:set>
                                      <p:cBhvr>
                                        <p:cTn id="34" dur="1" fill="hold">
                                          <p:stCondLst>
                                            <p:cond delay="5799"/>
                                          </p:stCondLst>
                                        </p:cTn>
                                        <p:tgtEl>
                                          <p:spTgt spid="29706"/>
                                        </p:tgtEl>
                                        <p:attrNameLst>
                                          <p:attrName>style.visibility</p:attrName>
                                        </p:attrNameLst>
                                      </p:cBhvr>
                                      <p:to>
                                        <p:strVal val="hidden"/>
                                      </p:to>
                                    </p:set>
                                  </p:childTnLst>
                                </p:cTn>
                              </p:par>
                              <p:par>
                                <p:cTn id="35" presetID="42" presetClass="path" presetSubtype="0" accel="50000" decel="50000" fill="hold" grpId="0" nodeType="withEffect">
                                  <p:stCondLst>
                                    <p:cond delay="100"/>
                                  </p:stCondLst>
                                  <p:childTnLst>
                                    <p:animMotion origin="layout" path="M 0.01153 -0.38969 L 0.01916 0.79029 " pathEditMode="relative" rAng="0" ptsTypes="AA">
                                      <p:cBhvr>
                                        <p:cTn id="36" dur="5600" fill="hold"/>
                                        <p:tgtEl>
                                          <p:spTgt spid="29704"/>
                                        </p:tgtEl>
                                        <p:attrNameLst>
                                          <p:attrName>ppt_x</p:attrName>
                                          <p:attrName>ppt_y</p:attrName>
                                        </p:attrNameLst>
                                      </p:cBhvr>
                                      <p:rCtr x="373" y="58987"/>
                                    </p:animMotion>
                                  </p:childTnLst>
                                </p:cTn>
                              </p:par>
                              <p:par>
                                <p:cTn id="37" presetID="45" presetClass="exit" presetSubtype="0" fill="hold" grpId="1" nodeType="withEffect">
                                  <p:stCondLst>
                                    <p:cond delay="100"/>
                                  </p:stCondLst>
                                  <p:childTnLst>
                                    <p:animEffect transition="out" filter="fade">
                                      <p:cBhvr>
                                        <p:cTn id="38" dur="5700"/>
                                        <p:tgtEl>
                                          <p:spTgt spid="29704"/>
                                        </p:tgtEl>
                                      </p:cBhvr>
                                    </p:animEffect>
                                    <p:anim calcmode="lin" valueType="num">
                                      <p:cBhvr>
                                        <p:cTn id="39" dur="5700"/>
                                        <p:tgtEl>
                                          <p:spTgt spid="2970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5700"/>
                                        <p:tgtEl>
                                          <p:spTgt spid="29704"/>
                                        </p:tgtEl>
                                        <p:attrNameLst>
                                          <p:attrName>ppt_h</p:attrName>
                                        </p:attrNameLst>
                                      </p:cBhvr>
                                      <p:tavLst>
                                        <p:tav tm="0">
                                          <p:val>
                                            <p:strVal val="ppt_h"/>
                                          </p:val>
                                        </p:tav>
                                        <p:tav tm="100000">
                                          <p:val>
                                            <p:strVal val="ppt_h"/>
                                          </p:val>
                                        </p:tav>
                                      </p:tavLst>
                                    </p:anim>
                                    <p:set>
                                      <p:cBhvr>
                                        <p:cTn id="41" dur="1" fill="hold">
                                          <p:stCondLst>
                                            <p:cond delay="5699"/>
                                          </p:stCondLst>
                                        </p:cTn>
                                        <p:tgtEl>
                                          <p:spTgt spid="29704"/>
                                        </p:tgtEl>
                                        <p:attrNameLst>
                                          <p:attrName>style.visibility</p:attrName>
                                        </p:attrNameLst>
                                      </p:cBhvr>
                                      <p:to>
                                        <p:strVal val="hidden"/>
                                      </p:to>
                                    </p:set>
                                  </p:childTnLst>
                                </p:cTn>
                              </p:par>
                              <p:par>
                                <p:cTn id="42" presetID="42" presetClass="path" presetSubtype="0" accel="50000" decel="50000" fill="hold" grpId="0" nodeType="withEffect">
                                  <p:stCondLst>
                                    <p:cond delay="0"/>
                                  </p:stCondLst>
                                  <p:childTnLst>
                                    <p:animMotion origin="layout" path="M 0.02578 -0.32002 L 0.01035 0.70692 " pathEditMode="relative" rAng="0" ptsTypes="AA">
                                      <p:cBhvr>
                                        <p:cTn id="43" dur="5900" fill="hold"/>
                                        <p:tgtEl>
                                          <p:spTgt spid="29702"/>
                                        </p:tgtEl>
                                        <p:attrNameLst>
                                          <p:attrName>ppt_x</p:attrName>
                                          <p:attrName>ppt_y</p:attrName>
                                        </p:attrNameLst>
                                      </p:cBhvr>
                                      <p:rCtr x="-780" y="51347"/>
                                    </p:animMotion>
                                  </p:childTnLst>
                                </p:cTn>
                              </p:par>
                              <p:par>
                                <p:cTn id="44" presetID="45" presetClass="exit" presetSubtype="0" fill="hold" grpId="1" nodeType="withEffect">
                                  <p:stCondLst>
                                    <p:cond delay="100"/>
                                  </p:stCondLst>
                                  <p:childTnLst>
                                    <p:animEffect transition="out" filter="fade">
                                      <p:cBhvr>
                                        <p:cTn id="45" dur="5900"/>
                                        <p:tgtEl>
                                          <p:spTgt spid="29702"/>
                                        </p:tgtEl>
                                      </p:cBhvr>
                                    </p:animEffect>
                                    <p:anim calcmode="lin" valueType="num">
                                      <p:cBhvr>
                                        <p:cTn id="46" dur="5900"/>
                                        <p:tgtEl>
                                          <p:spTgt spid="2970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7" dur="5900"/>
                                        <p:tgtEl>
                                          <p:spTgt spid="29702"/>
                                        </p:tgtEl>
                                        <p:attrNameLst>
                                          <p:attrName>ppt_h</p:attrName>
                                        </p:attrNameLst>
                                      </p:cBhvr>
                                      <p:tavLst>
                                        <p:tav tm="0">
                                          <p:val>
                                            <p:strVal val="ppt_h"/>
                                          </p:val>
                                        </p:tav>
                                        <p:tav tm="100000">
                                          <p:val>
                                            <p:strVal val="ppt_h"/>
                                          </p:val>
                                        </p:tav>
                                      </p:tavLst>
                                    </p:anim>
                                    <p:set>
                                      <p:cBhvr>
                                        <p:cTn id="48" dur="1" fill="hold">
                                          <p:stCondLst>
                                            <p:cond delay="5899"/>
                                          </p:stCondLst>
                                        </p:cTn>
                                        <p:tgtEl>
                                          <p:spTgt spid="29702"/>
                                        </p:tgtEl>
                                        <p:attrNameLst>
                                          <p:attrName>style.visibility</p:attrName>
                                        </p:attrNameLst>
                                      </p:cBhvr>
                                      <p:to>
                                        <p:strVal val="hidden"/>
                                      </p:to>
                                    </p:set>
                                  </p:childTnLst>
                                </p:cTn>
                              </p:par>
                              <p:par>
                                <p:cTn id="49" presetID="42" presetClass="path" presetSubtype="0" accel="50000" decel="50000" fill="hold" grpId="0" nodeType="withEffect">
                                  <p:stCondLst>
                                    <p:cond delay="100"/>
                                  </p:stCondLst>
                                  <p:childTnLst>
                                    <p:animMotion origin="layout" path="M 0.00288 -0.40804 L 2.88452E-6 0.6189 " pathEditMode="relative" rAng="0" ptsTypes="AA">
                                      <p:cBhvr>
                                        <p:cTn id="50" dur="5600" fill="hold"/>
                                        <p:tgtEl>
                                          <p:spTgt spid="29705"/>
                                        </p:tgtEl>
                                        <p:attrNameLst>
                                          <p:attrName>ppt_x</p:attrName>
                                          <p:attrName>ppt_y</p:attrName>
                                        </p:attrNameLst>
                                      </p:cBhvr>
                                      <p:rCtr x="-153" y="51347"/>
                                    </p:animMotion>
                                  </p:childTnLst>
                                </p:cTn>
                              </p:par>
                              <p:par>
                                <p:cTn id="51" presetID="42" presetClass="path" presetSubtype="0" accel="50000" decel="50000" fill="hold" grpId="0" nodeType="withEffect">
                                  <p:stCondLst>
                                    <p:cond delay="100"/>
                                  </p:stCondLst>
                                  <p:childTnLst>
                                    <p:animMotion origin="layout" path="M -0.01984 -0.46191 L -2.40631E-6 0.72852 " pathEditMode="relative" rAng="0" ptsTypes="AA">
                                      <p:cBhvr>
                                        <p:cTn id="52" dur="5800" fill="hold"/>
                                        <p:tgtEl>
                                          <p:spTgt spid="29703"/>
                                        </p:tgtEl>
                                        <p:attrNameLst>
                                          <p:attrName>ppt_x</p:attrName>
                                          <p:attrName>ppt_y</p:attrName>
                                        </p:attrNameLst>
                                      </p:cBhvr>
                                      <p:rCtr x="984" y="59522"/>
                                    </p:animMotion>
                                  </p:childTnLst>
                                </p:cTn>
                              </p:par>
                              <p:par>
                                <p:cTn id="53" presetID="45" presetClass="exit" presetSubtype="0" fill="hold" grpId="1" nodeType="withEffect">
                                  <p:stCondLst>
                                    <p:cond delay="100"/>
                                  </p:stCondLst>
                                  <p:childTnLst>
                                    <p:animEffect transition="out" filter="fade">
                                      <p:cBhvr>
                                        <p:cTn id="54" dur="5900"/>
                                        <p:tgtEl>
                                          <p:spTgt spid="29705"/>
                                        </p:tgtEl>
                                      </p:cBhvr>
                                    </p:animEffect>
                                    <p:anim calcmode="lin" valueType="num">
                                      <p:cBhvr>
                                        <p:cTn id="55" dur="5900"/>
                                        <p:tgtEl>
                                          <p:spTgt spid="2970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5900"/>
                                        <p:tgtEl>
                                          <p:spTgt spid="29705"/>
                                        </p:tgtEl>
                                        <p:attrNameLst>
                                          <p:attrName>ppt_h</p:attrName>
                                        </p:attrNameLst>
                                      </p:cBhvr>
                                      <p:tavLst>
                                        <p:tav tm="0">
                                          <p:val>
                                            <p:strVal val="ppt_h"/>
                                          </p:val>
                                        </p:tav>
                                        <p:tav tm="100000">
                                          <p:val>
                                            <p:strVal val="ppt_h"/>
                                          </p:val>
                                        </p:tav>
                                      </p:tavLst>
                                    </p:anim>
                                    <p:set>
                                      <p:cBhvr>
                                        <p:cTn id="57" dur="1" fill="hold">
                                          <p:stCondLst>
                                            <p:cond delay="5899"/>
                                          </p:stCondLst>
                                        </p:cTn>
                                        <p:tgtEl>
                                          <p:spTgt spid="29705"/>
                                        </p:tgtEl>
                                        <p:attrNameLst>
                                          <p:attrName>style.visibility</p:attrName>
                                        </p:attrNameLst>
                                      </p:cBhvr>
                                      <p:to>
                                        <p:strVal val="hidden"/>
                                      </p:to>
                                    </p:set>
                                  </p:childTnLst>
                                </p:cTn>
                              </p:par>
                              <p:par>
                                <p:cTn id="58" presetID="45" presetClass="exit" presetSubtype="0" fill="hold" grpId="1" nodeType="withEffect">
                                  <p:stCondLst>
                                    <p:cond delay="200"/>
                                  </p:stCondLst>
                                  <p:childTnLst>
                                    <p:animEffect transition="out" filter="fade">
                                      <p:cBhvr>
                                        <p:cTn id="59" dur="6000"/>
                                        <p:tgtEl>
                                          <p:spTgt spid="29703"/>
                                        </p:tgtEl>
                                      </p:cBhvr>
                                    </p:animEffect>
                                    <p:anim calcmode="lin" valueType="num">
                                      <p:cBhvr>
                                        <p:cTn id="60" dur="6000"/>
                                        <p:tgtEl>
                                          <p:spTgt spid="2970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 dur="6000"/>
                                        <p:tgtEl>
                                          <p:spTgt spid="29703"/>
                                        </p:tgtEl>
                                        <p:attrNameLst>
                                          <p:attrName>ppt_h</p:attrName>
                                        </p:attrNameLst>
                                      </p:cBhvr>
                                      <p:tavLst>
                                        <p:tav tm="0">
                                          <p:val>
                                            <p:strVal val="ppt_h"/>
                                          </p:val>
                                        </p:tav>
                                        <p:tav tm="100000">
                                          <p:val>
                                            <p:strVal val="ppt_h"/>
                                          </p:val>
                                        </p:tav>
                                      </p:tavLst>
                                    </p:anim>
                                    <p:set>
                                      <p:cBhvr>
                                        <p:cTn id="62" dur="1" fill="hold">
                                          <p:stCondLst>
                                            <p:cond delay="5999"/>
                                          </p:stCondLst>
                                        </p:cTn>
                                        <p:tgtEl>
                                          <p:spTgt spid="297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1" grpId="1"/>
      <p:bldP spid="29701" grpId="2"/>
      <p:bldP spid="29702" grpId="0"/>
      <p:bldP spid="29702" grpId="1"/>
      <p:bldP spid="29702" grpId="2"/>
      <p:bldP spid="29703" grpId="0"/>
      <p:bldP spid="29703" grpId="1"/>
      <p:bldP spid="29703" grpId="2"/>
      <p:bldP spid="29704" grpId="0"/>
      <p:bldP spid="29704" grpId="1"/>
      <p:bldP spid="29704" grpId="2"/>
      <p:bldP spid="29705" grpId="0"/>
      <p:bldP spid="29705" grpId="1"/>
      <p:bldP spid="29705" grpId="2"/>
      <p:bldP spid="29706" grpId="0"/>
      <p:bldP spid="29706" grpId="1"/>
      <p:bldP spid="29706" grpId="2"/>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 354">
            <a:extLst>
              <a:ext uri="{FF2B5EF4-FFF2-40B4-BE49-F238E27FC236}">
                <a16:creationId xmlns:a16="http://schemas.microsoft.com/office/drawing/2014/main" id="{347ECEEC-3EE4-49BF-9F8A-6E987B98AF34}"/>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a:ext>
            </a:extLst>
          </a:blip>
          <a:srcRect r="75068"/>
          <a:stretch/>
        </p:blipFill>
        <p:spPr bwMode="auto">
          <a:xfrm>
            <a:off x="1136058" y="1744531"/>
            <a:ext cx="2104526" cy="4687972"/>
          </a:xfrm>
          <a:prstGeom prst="rect">
            <a:avLst/>
          </a:prstGeom>
          <a:noFill/>
          <a:ln>
            <a:noFill/>
          </a:ln>
          <a:extLst>
            <a:ext uri="{53640926-AAD7-44D8-BBD7-CCE9431645EC}">
              <a14:shadowObscured xmlns:a14="http://schemas.microsoft.com/office/drawing/2010/main"/>
            </a:ext>
          </a:extLst>
        </p:spPr>
      </p:pic>
      <p:sp>
        <p:nvSpPr>
          <p:cNvPr id="8" name="Pfeil nach rechts 7">
            <a:extLst>
              <a:ext uri="{C183D7F6-B498-43B3-948B-1728B52AA6E4}">
                <adec:decorative xmlns:adec="http://schemas.microsoft.com/office/drawing/2017/decorative" val="1"/>
              </a:ext>
            </a:extLst>
          </p:cNvPr>
          <p:cNvSpPr/>
          <p:nvPr/>
        </p:nvSpPr>
        <p:spPr>
          <a:xfrm>
            <a:off x="3492952" y="4537682"/>
            <a:ext cx="3060000" cy="1305369"/>
          </a:xfrm>
          <a:prstGeom prst="rightArrow">
            <a:avLst>
              <a:gd name="adj1" fmla="val 68442"/>
              <a:gd name="adj2" fmla="val 48463"/>
            </a:avLst>
          </a:prstGeom>
          <a:solidFill>
            <a:srgbClr val="54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feil nach rechts 15">
            <a:extLst>
              <a:ext uri="{C183D7F6-B498-43B3-948B-1728B52AA6E4}">
                <adec:decorative xmlns:adec="http://schemas.microsoft.com/office/drawing/2017/decorative" val="1"/>
              </a:ext>
            </a:extLst>
          </p:cNvPr>
          <p:cNvSpPr/>
          <p:nvPr/>
        </p:nvSpPr>
        <p:spPr>
          <a:xfrm>
            <a:off x="3492952" y="2023035"/>
            <a:ext cx="3060000" cy="1305369"/>
          </a:xfrm>
          <a:prstGeom prst="rightArrow">
            <a:avLst>
              <a:gd name="adj1" fmla="val 68442"/>
              <a:gd name="adj2" fmla="val 48463"/>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Bild 354">
            <a:extLst>
              <a:ext uri="{FF2B5EF4-FFF2-40B4-BE49-F238E27FC236}">
                <a16:creationId xmlns:a16="http://schemas.microsoft.com/office/drawing/2014/main" id="{BF851E73-8BD8-4175-A741-7673827804F7}"/>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a:ext>
            </a:extLst>
          </a:blip>
          <a:srcRect l="75069" r="-1"/>
          <a:stretch/>
        </p:blipFill>
        <p:spPr bwMode="auto">
          <a:xfrm>
            <a:off x="6840984" y="1744531"/>
            <a:ext cx="2104526" cy="4687972"/>
          </a:xfrm>
          <a:prstGeom prst="rect">
            <a:avLst/>
          </a:prstGeom>
          <a:noFill/>
          <a:ln>
            <a:noFill/>
          </a:ln>
          <a:extLst>
            <a:ext uri="{53640926-AAD7-44D8-BBD7-CCE9431645EC}">
              <a14:shadowObscured xmlns:a14="http://schemas.microsoft.com/office/drawing/2010/main"/>
            </a:ext>
          </a:extLst>
        </p:spPr>
      </p:pic>
      <p:sp>
        <p:nvSpPr>
          <p:cNvPr id="14" name="Textfeld 13"/>
          <p:cNvSpPr txBox="1"/>
          <p:nvPr/>
        </p:nvSpPr>
        <p:spPr>
          <a:xfrm>
            <a:off x="3492952" y="4867201"/>
            <a:ext cx="2736000" cy="646331"/>
          </a:xfrm>
          <a:prstGeom prst="rect">
            <a:avLst/>
          </a:prstGeom>
          <a:noFill/>
        </p:spPr>
        <p:txBody>
          <a:bodyPr wrap="square" tIns="0" bIns="0" rtlCol="0" anchor="ctr" anchorCtr="0">
            <a:spAutoFit/>
          </a:bodyPr>
          <a:lstStyle/>
          <a:p>
            <a:pPr algn="ctr"/>
            <a:r>
              <a:rPr lang="de-AT" sz="2100" dirty="0">
                <a:solidFill>
                  <a:schemeClr val="bg1"/>
                </a:solidFill>
                <a:latin typeface="Arial Narrow" pitchFamily="34" charset="0"/>
              </a:rPr>
              <a:t>Klare Ziele legen den</a:t>
            </a:r>
            <a:br>
              <a:rPr lang="en-US" sz="2100" dirty="0">
                <a:solidFill>
                  <a:schemeClr val="bg1"/>
                </a:solidFill>
                <a:latin typeface="Arial Narrow" pitchFamily="34" charset="0"/>
              </a:rPr>
            </a:br>
            <a:r>
              <a:rPr lang="en-US" sz="2100" dirty="0">
                <a:solidFill>
                  <a:schemeClr val="bg1"/>
                </a:solidFill>
                <a:latin typeface="Arial Narrow" pitchFamily="34" charset="0"/>
              </a:rPr>
              <a:t>Grundstein zum Erfolg!</a:t>
            </a:r>
            <a:endParaRPr lang="de-AT" sz="2100" dirty="0">
              <a:solidFill>
                <a:schemeClr val="bg1"/>
              </a:solidFill>
              <a:latin typeface="Arial Narrow" pitchFamily="34" charset="0"/>
            </a:endParaRPr>
          </a:p>
        </p:txBody>
      </p:sp>
      <p:sp>
        <p:nvSpPr>
          <p:cNvPr id="17" name="Textfeld 16"/>
          <p:cNvSpPr txBox="1"/>
          <p:nvPr/>
        </p:nvSpPr>
        <p:spPr>
          <a:xfrm>
            <a:off x="3492952" y="2268141"/>
            <a:ext cx="2736000" cy="875630"/>
          </a:xfrm>
          <a:prstGeom prst="rect">
            <a:avLst/>
          </a:prstGeom>
          <a:noFill/>
        </p:spPr>
        <p:txBody>
          <a:bodyPr wrap="square" tIns="0" bIns="0" rtlCol="0" anchor="ctr" anchorCtr="0">
            <a:noAutofit/>
          </a:bodyPr>
          <a:lstStyle/>
          <a:p>
            <a:pPr algn="ctr">
              <a:lnSpc>
                <a:spcPts val="1400"/>
              </a:lnSpc>
            </a:pPr>
            <a:r>
              <a:rPr lang="de-AT" sz="2100" dirty="0">
                <a:solidFill>
                  <a:schemeClr val="bg1"/>
                </a:solidFill>
                <a:latin typeface="Arial Narrow" pitchFamily="34" charset="0"/>
              </a:rPr>
              <a:t>Ohne Ziele kein Erfolg!</a:t>
            </a:r>
          </a:p>
        </p:txBody>
      </p:sp>
      <p:sp>
        <p:nvSpPr>
          <p:cNvPr id="2" name="Titel 1"/>
          <p:cNvSpPr>
            <a:spLocks noGrp="1"/>
          </p:cNvSpPr>
          <p:nvPr>
            <p:ph type="title"/>
          </p:nvPr>
        </p:nvSpPr>
        <p:spPr/>
        <p:txBody>
          <a:bodyPr/>
          <a:lstStyle/>
          <a:p>
            <a:r>
              <a:rPr lang="de-AT" dirty="0"/>
              <a:t>Bedeutung von Zielen</a:t>
            </a:r>
          </a:p>
        </p:txBody>
      </p:sp>
      <p:sp>
        <p:nvSpPr>
          <p:cNvPr id="4" name="Foliennummernplatzhalter 3"/>
          <p:cNvSpPr>
            <a:spLocks noGrp="1"/>
          </p:cNvSpPr>
          <p:nvPr>
            <p:ph type="sldNum" sz="quarter" idx="11"/>
          </p:nvPr>
        </p:nvSpPr>
        <p:spPr/>
        <p:txBody>
          <a:bodyPr/>
          <a:lstStyle/>
          <a:p>
            <a:fld id="{1B0257E5-75A0-4F46-BAAD-A8D9FF434F26}" type="slidenum">
              <a:rPr lang="en-US" smtClean="0"/>
              <a:pPr/>
              <a:t>19</a:t>
            </a:fld>
            <a:endParaRPr lang="en-US" dirty="0"/>
          </a:p>
        </p:txBody>
      </p:sp>
    </p:spTree>
    <p:extLst>
      <p:ext uri="{BB962C8B-B14F-4D97-AF65-F5344CB8AC3E}">
        <p14:creationId xmlns:p14="http://schemas.microsoft.com/office/powerpoint/2010/main" val="1148439762"/>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24" y="1398660"/>
            <a:ext cx="984849" cy="1121023"/>
          </a:xfrm>
          <a:prstGeom prst="rect">
            <a:avLst/>
          </a:prstGeom>
        </p:spPr>
      </p:pic>
      <p:sp>
        <p:nvSpPr>
          <p:cNvPr id="3" name="Inhaltsplatzhalter 2"/>
          <p:cNvSpPr>
            <a:spLocks noGrp="1"/>
          </p:cNvSpPr>
          <p:nvPr>
            <p:ph idx="1"/>
          </p:nvPr>
        </p:nvSpPr>
        <p:spPr>
          <a:xfrm>
            <a:off x="2592513" y="2519683"/>
            <a:ext cx="7668814" cy="3852914"/>
          </a:xfrm>
        </p:spPr>
        <p:txBody>
          <a:bodyPr/>
          <a:lstStyle/>
          <a:p>
            <a:pPr>
              <a:spcBef>
                <a:spcPts val="2400"/>
              </a:spcBef>
            </a:pPr>
            <a:r>
              <a:rPr lang="de-AT" sz="2700" dirty="0"/>
              <a:t>Elemente eines Projektauftrages</a:t>
            </a:r>
          </a:p>
          <a:p>
            <a:pPr>
              <a:spcBef>
                <a:spcPts val="2400"/>
              </a:spcBef>
            </a:pPr>
            <a:r>
              <a:rPr lang="de-AT" sz="2700" dirty="0"/>
              <a:t>Projektziele und ihre Festlegung</a:t>
            </a:r>
          </a:p>
          <a:p>
            <a:pPr>
              <a:spcBef>
                <a:spcPts val="2400"/>
              </a:spcBef>
            </a:pPr>
            <a:r>
              <a:rPr lang="de-AT" sz="2700" dirty="0"/>
              <a:t>Projekt-Kick-off</a:t>
            </a:r>
          </a:p>
        </p:txBody>
      </p:sp>
      <p:sp>
        <p:nvSpPr>
          <p:cNvPr id="2" name="Titel 1"/>
          <p:cNvSpPr>
            <a:spLocks noGrp="1"/>
          </p:cNvSpPr>
          <p:nvPr>
            <p:ph type="title"/>
          </p:nvPr>
        </p:nvSpPr>
        <p:spPr/>
        <p:txBody>
          <a:bodyPr/>
          <a:lstStyle/>
          <a:p>
            <a:r>
              <a:rPr lang="de-AT" dirty="0"/>
              <a:t>Übersicht – Projektauftrag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693" y="1692077"/>
            <a:ext cx="4648960" cy="4648960"/>
          </a:xfrm>
          <a:prstGeom prst="rect">
            <a:avLst/>
          </a:prstGeom>
        </p:spPr>
      </p:pic>
      <p:pic>
        <p:nvPicPr>
          <p:cNvPr id="19" name="Grafik 1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8032" y="3877079"/>
            <a:ext cx="985853" cy="1383138"/>
          </a:xfrm>
          <a:prstGeom prst="rect">
            <a:avLst/>
          </a:prstGeom>
        </p:spPr>
      </p:pic>
      <p:pic>
        <p:nvPicPr>
          <p:cNvPr id="20" name="Grafik 19">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7198" y="4751456"/>
            <a:ext cx="1093759" cy="1074140"/>
          </a:xfrm>
          <a:prstGeom prst="rect">
            <a:avLst/>
          </a:prstGeom>
        </p:spPr>
      </p:pic>
      <p:pic>
        <p:nvPicPr>
          <p:cNvPr id="21" name="Grafik 20">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4967" y="5099898"/>
            <a:ext cx="873044" cy="907378"/>
          </a:xfrm>
          <a:prstGeom prst="rect">
            <a:avLst/>
          </a:prstGeom>
        </p:spPr>
      </p:pic>
      <p:pic>
        <p:nvPicPr>
          <p:cNvPr id="22" name="Grafik 21">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7507" y="4605434"/>
            <a:ext cx="1059425" cy="1191853"/>
          </a:xfrm>
          <a:prstGeom prst="rect">
            <a:avLst/>
          </a:prstGeom>
        </p:spPr>
      </p:pic>
      <p:pic>
        <p:nvPicPr>
          <p:cNvPr id="23" name="Grafik 22">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9319" y="4102591"/>
            <a:ext cx="1137901" cy="922092"/>
          </a:xfrm>
          <a:prstGeom prst="rect">
            <a:avLst/>
          </a:prstGeom>
        </p:spPr>
      </p:pic>
      <p:sp>
        <p:nvSpPr>
          <p:cNvPr id="2" name="Titel 1"/>
          <p:cNvSpPr>
            <a:spLocks noGrp="1"/>
          </p:cNvSpPr>
          <p:nvPr>
            <p:ph type="title"/>
          </p:nvPr>
        </p:nvSpPr>
        <p:spPr/>
        <p:txBody>
          <a:bodyPr/>
          <a:lstStyle/>
          <a:p>
            <a:r>
              <a:rPr lang="de-AT" dirty="0"/>
              <a:t>Kriterien von Projektzielen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20</a:t>
            </a:fld>
            <a:endParaRPr lang="en-US" dirty="0"/>
          </a:p>
        </p:txBody>
      </p:sp>
    </p:spTree>
    <p:extLst>
      <p:ext uri="{BB962C8B-B14F-4D97-AF65-F5344CB8AC3E}">
        <p14:creationId xmlns:p14="http://schemas.microsoft.com/office/powerpoint/2010/main" val="32589786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C183D7F6-B498-43B3-948B-1728B52AA6E4}">
                <adec:decorative xmlns:adec="http://schemas.microsoft.com/office/drawing/2017/decorative" val="1"/>
              </a:ext>
            </a:extLst>
          </p:cNvPr>
          <p:cNvSpPr txBox="1">
            <a:spLocks noChangeArrowheads="1"/>
          </p:cNvSpPr>
          <p:nvPr/>
        </p:nvSpPr>
        <p:spPr bwMode="auto">
          <a:xfrm>
            <a:off x="3765875" y="2635563"/>
            <a:ext cx="604052" cy="6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endParaRPr lang="en-US" sz="1600" dirty="0">
              <a:solidFill>
                <a:schemeClr val="bg1"/>
              </a:solidFill>
              <a:latin typeface="Arial Black" pitchFamily="34" charset="0"/>
            </a:endParaRPr>
          </a:p>
        </p:txBody>
      </p:sp>
      <p:sp>
        <p:nvSpPr>
          <p:cNvPr id="6" name="Text Box 6">
            <a:extLst>
              <a:ext uri="{C183D7F6-B498-43B3-948B-1728B52AA6E4}">
                <adec:decorative xmlns:adec="http://schemas.microsoft.com/office/drawing/2017/decorative" val="1"/>
              </a:ext>
            </a:extLst>
          </p:cNvPr>
          <p:cNvSpPr txBox="1">
            <a:spLocks noChangeArrowheads="1"/>
          </p:cNvSpPr>
          <p:nvPr/>
        </p:nvSpPr>
        <p:spPr bwMode="auto">
          <a:xfrm>
            <a:off x="4350385" y="2635563"/>
            <a:ext cx="604052" cy="6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endParaRPr lang="en-US" sz="1600" dirty="0">
              <a:solidFill>
                <a:schemeClr val="bg1"/>
              </a:solidFill>
              <a:latin typeface="Arial Black" pitchFamily="34" charset="0"/>
            </a:endParaRPr>
          </a:p>
        </p:txBody>
      </p:sp>
      <p:sp>
        <p:nvSpPr>
          <p:cNvPr id="7" name="Text Box 6">
            <a:extLst>
              <a:ext uri="{C183D7F6-B498-43B3-948B-1728B52AA6E4}">
                <adec:decorative xmlns:adec="http://schemas.microsoft.com/office/drawing/2017/decorative" val="1"/>
              </a:ext>
            </a:extLst>
          </p:cNvPr>
          <p:cNvSpPr txBox="1">
            <a:spLocks noChangeArrowheads="1"/>
          </p:cNvSpPr>
          <p:nvPr/>
        </p:nvSpPr>
        <p:spPr bwMode="auto">
          <a:xfrm>
            <a:off x="4975757" y="2635563"/>
            <a:ext cx="604052" cy="6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endParaRPr lang="en-US" sz="1600" dirty="0">
              <a:solidFill>
                <a:schemeClr val="bg1"/>
              </a:solidFill>
              <a:latin typeface="Arial Black" pitchFamily="34" charset="0"/>
            </a:endParaRPr>
          </a:p>
        </p:txBody>
      </p:sp>
      <p:sp>
        <p:nvSpPr>
          <p:cNvPr id="8" name="Text Box 6">
            <a:extLst>
              <a:ext uri="{C183D7F6-B498-43B3-948B-1728B52AA6E4}">
                <adec:decorative xmlns:adec="http://schemas.microsoft.com/office/drawing/2017/decorative" val="1"/>
              </a:ext>
            </a:extLst>
          </p:cNvPr>
          <p:cNvSpPr txBox="1">
            <a:spLocks noChangeArrowheads="1"/>
          </p:cNvSpPr>
          <p:nvPr/>
        </p:nvSpPr>
        <p:spPr bwMode="auto">
          <a:xfrm>
            <a:off x="5579810" y="2635563"/>
            <a:ext cx="604052" cy="6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endParaRPr lang="en-US" sz="1600" dirty="0">
              <a:solidFill>
                <a:schemeClr val="bg1"/>
              </a:solidFill>
              <a:latin typeface="Arial Black" pitchFamily="34" charset="0"/>
            </a:endParaRPr>
          </a:p>
        </p:txBody>
      </p:sp>
      <p:cxnSp>
        <p:nvCxnSpPr>
          <p:cNvPr id="11" name="Gewinkelte Verbindung 10">
            <a:extLst>
              <a:ext uri="{C183D7F6-B498-43B3-948B-1728B52AA6E4}">
                <adec:decorative xmlns:adec="http://schemas.microsoft.com/office/drawing/2017/decorative" val="1"/>
              </a:ext>
            </a:extLst>
          </p:cNvPr>
          <p:cNvCxnSpPr>
            <a:stCxn id="9" idx="2"/>
            <a:endCxn id="10" idx="0"/>
          </p:cNvCxnSpPr>
          <p:nvPr/>
        </p:nvCxnSpPr>
        <p:spPr bwMode="auto">
          <a:xfrm rot="5400000">
            <a:off x="3233257" y="948458"/>
            <a:ext cx="377682" cy="2972294"/>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Gewinkelte Verbindung 20">
            <a:extLst>
              <a:ext uri="{C183D7F6-B498-43B3-948B-1728B52AA6E4}">
                <adec:decorative xmlns:adec="http://schemas.microsoft.com/office/drawing/2017/decorative" val="1"/>
              </a:ext>
            </a:extLst>
          </p:cNvPr>
          <p:cNvCxnSpPr>
            <a:stCxn id="9" idx="2"/>
            <a:endCxn id="13" idx="0"/>
          </p:cNvCxnSpPr>
          <p:nvPr/>
        </p:nvCxnSpPr>
        <p:spPr bwMode="auto">
          <a:xfrm rot="5400000">
            <a:off x="4214115" y="1941431"/>
            <a:ext cx="389800" cy="998463"/>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Gewinkelte Verbindung 21">
            <a:extLst>
              <a:ext uri="{C183D7F6-B498-43B3-948B-1728B52AA6E4}">
                <adec:decorative xmlns:adec="http://schemas.microsoft.com/office/drawing/2017/decorative" val="1"/>
              </a:ext>
            </a:extLst>
          </p:cNvPr>
          <p:cNvCxnSpPr>
            <a:stCxn id="9" idx="2"/>
            <a:endCxn id="14" idx="0"/>
          </p:cNvCxnSpPr>
          <p:nvPr/>
        </p:nvCxnSpPr>
        <p:spPr bwMode="auto">
          <a:xfrm rot="16200000" flipH="1">
            <a:off x="5281866" y="1872144"/>
            <a:ext cx="389800" cy="1137040"/>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Gewinkelte Verbindung 22">
            <a:extLst>
              <a:ext uri="{C183D7F6-B498-43B3-948B-1728B52AA6E4}">
                <adec:decorative xmlns:adec="http://schemas.microsoft.com/office/drawing/2017/decorative" val="1"/>
              </a:ext>
            </a:extLst>
          </p:cNvPr>
          <p:cNvCxnSpPr>
            <a:stCxn id="9" idx="2"/>
            <a:endCxn id="15" idx="0"/>
          </p:cNvCxnSpPr>
          <p:nvPr/>
        </p:nvCxnSpPr>
        <p:spPr bwMode="auto">
          <a:xfrm rot="16200000" flipH="1">
            <a:off x="6348729" y="805280"/>
            <a:ext cx="389800" cy="3270766"/>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Gewinkelte Verbindung 23">
            <a:extLst>
              <a:ext uri="{C183D7F6-B498-43B3-948B-1728B52AA6E4}">
                <adec:decorative xmlns:adec="http://schemas.microsoft.com/office/drawing/2017/decorative" val="1"/>
              </a:ext>
            </a:extLst>
          </p:cNvPr>
          <p:cNvCxnSpPr>
            <a:stCxn id="15" idx="2"/>
            <a:endCxn id="16" idx="0"/>
          </p:cNvCxnSpPr>
          <p:nvPr/>
        </p:nvCxnSpPr>
        <p:spPr bwMode="auto">
          <a:xfrm rot="5400000">
            <a:off x="6701707" y="3379911"/>
            <a:ext cx="414036" cy="2540574"/>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Gewinkelte Verbindung 24">
            <a:extLst>
              <a:ext uri="{C183D7F6-B498-43B3-948B-1728B52AA6E4}">
                <adec:decorative xmlns:adec="http://schemas.microsoft.com/office/drawing/2017/decorative" val="1"/>
              </a:ext>
            </a:extLst>
          </p:cNvPr>
          <p:cNvCxnSpPr>
            <a:stCxn id="15" idx="2"/>
            <a:endCxn id="17" idx="0"/>
          </p:cNvCxnSpPr>
          <p:nvPr/>
        </p:nvCxnSpPr>
        <p:spPr bwMode="auto">
          <a:xfrm rot="5400000">
            <a:off x="7407027" y="4085231"/>
            <a:ext cx="414036" cy="1129933"/>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Gewinkelte Verbindung 25">
            <a:extLst>
              <a:ext uri="{C183D7F6-B498-43B3-948B-1728B52AA6E4}">
                <adec:decorative xmlns:adec="http://schemas.microsoft.com/office/drawing/2017/decorative" val="1"/>
              </a:ext>
            </a:extLst>
          </p:cNvPr>
          <p:cNvCxnSpPr>
            <a:stCxn id="15" idx="2"/>
            <a:endCxn id="18" idx="0"/>
          </p:cNvCxnSpPr>
          <p:nvPr/>
        </p:nvCxnSpPr>
        <p:spPr bwMode="auto">
          <a:xfrm rot="16200000" flipH="1">
            <a:off x="8111459" y="4510733"/>
            <a:ext cx="414036" cy="278931"/>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Gewinkelte Verbindung 26">
            <a:extLst>
              <a:ext uri="{C183D7F6-B498-43B3-948B-1728B52AA6E4}">
                <adec:decorative xmlns:adec="http://schemas.microsoft.com/office/drawing/2017/decorative" val="1"/>
              </a:ext>
            </a:extLst>
          </p:cNvPr>
          <p:cNvCxnSpPr>
            <a:stCxn id="16" idx="2"/>
            <a:endCxn id="19" idx="0"/>
          </p:cNvCxnSpPr>
          <p:nvPr/>
        </p:nvCxnSpPr>
        <p:spPr bwMode="auto">
          <a:xfrm rot="5400000">
            <a:off x="5081874" y="5181234"/>
            <a:ext cx="391819" cy="721310"/>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Gewinkelte Verbindung 27">
            <a:extLst>
              <a:ext uri="{C183D7F6-B498-43B3-948B-1728B52AA6E4}">
                <adec:decorative xmlns:adec="http://schemas.microsoft.com/office/drawing/2017/decorative" val="1"/>
              </a:ext>
            </a:extLst>
          </p:cNvPr>
          <p:cNvCxnSpPr>
            <a:stCxn id="16" idx="2"/>
            <a:endCxn id="20" idx="0"/>
          </p:cNvCxnSpPr>
          <p:nvPr/>
        </p:nvCxnSpPr>
        <p:spPr bwMode="auto">
          <a:xfrm rot="16200000" flipH="1">
            <a:off x="5787193" y="5197224"/>
            <a:ext cx="391819" cy="689330"/>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 Box 4">
            <a:extLst>
              <a:ext uri="{C183D7F6-B498-43B3-948B-1728B52AA6E4}">
                <adec:decorative xmlns:adec="http://schemas.microsoft.com/office/drawing/2017/decorative" val="0"/>
              </a:ext>
            </a:extLst>
          </p:cNvPr>
          <p:cNvSpPr txBox="1">
            <a:spLocks noChangeArrowheads="1"/>
          </p:cNvSpPr>
          <p:nvPr/>
        </p:nvSpPr>
        <p:spPr bwMode="auto">
          <a:xfrm>
            <a:off x="7793484" y="4857216"/>
            <a:ext cx="1330691" cy="488764"/>
          </a:xfrm>
          <a:prstGeom prst="rect">
            <a:avLst/>
          </a:prstGeom>
          <a:solidFill>
            <a:srgbClr val="B8DD9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pPr>
            <a:r>
              <a:rPr lang="de-DE" altLang="en-US" sz="1800" dirty="0">
                <a:latin typeface="Arial Narrow" pitchFamily="34" charset="0"/>
              </a:rPr>
              <a:t>Satisfizierung</a:t>
            </a:r>
          </a:p>
        </p:txBody>
      </p:sp>
      <p:sp>
        <p:nvSpPr>
          <p:cNvPr id="17" name="Text Box 4">
            <a:extLst>
              <a:ext uri="{C183D7F6-B498-43B3-948B-1728B52AA6E4}">
                <adec:decorative xmlns:adec="http://schemas.microsoft.com/office/drawing/2017/decorative" val="0"/>
              </a:ext>
            </a:extLst>
          </p:cNvPr>
          <p:cNvSpPr txBox="1">
            <a:spLocks noChangeArrowheads="1"/>
          </p:cNvSpPr>
          <p:nvPr/>
        </p:nvSpPr>
        <p:spPr bwMode="auto">
          <a:xfrm>
            <a:off x="6384620" y="4857216"/>
            <a:ext cx="1328915" cy="488764"/>
          </a:xfrm>
          <a:prstGeom prst="rect">
            <a:avLst/>
          </a:prstGeom>
          <a:solidFill>
            <a:srgbClr val="B8DD9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pPr>
            <a:r>
              <a:rPr lang="de-DE" altLang="en-US" sz="1800" dirty="0">
                <a:latin typeface="Arial Narrow" pitchFamily="34" charset="0"/>
              </a:rPr>
              <a:t>Fixierung</a:t>
            </a:r>
          </a:p>
        </p:txBody>
      </p:sp>
      <p:sp>
        <p:nvSpPr>
          <p:cNvPr id="20" name="Text Box 4">
            <a:extLst>
              <a:ext uri="{C183D7F6-B498-43B3-948B-1728B52AA6E4}">
                <adec:decorative xmlns:adec="http://schemas.microsoft.com/office/drawing/2017/decorative" val="0"/>
              </a:ext>
            </a:extLst>
          </p:cNvPr>
          <p:cNvSpPr txBox="1">
            <a:spLocks noChangeArrowheads="1"/>
          </p:cNvSpPr>
          <p:nvPr/>
        </p:nvSpPr>
        <p:spPr bwMode="auto">
          <a:xfrm>
            <a:off x="5661534" y="5737798"/>
            <a:ext cx="1330691" cy="490783"/>
          </a:xfrm>
          <a:prstGeom prst="rect">
            <a:avLst/>
          </a:prstGeom>
          <a:solidFill>
            <a:srgbClr val="93CB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pPr>
            <a:r>
              <a:rPr lang="de-DE" altLang="en-US" sz="1800" dirty="0">
                <a:latin typeface="Arial Narrow" pitchFamily="34" charset="0"/>
              </a:rPr>
              <a:t>Maximierung</a:t>
            </a:r>
          </a:p>
        </p:txBody>
      </p:sp>
      <p:sp>
        <p:nvSpPr>
          <p:cNvPr id="19" name="Text Box 4">
            <a:extLst>
              <a:ext uri="{C183D7F6-B498-43B3-948B-1728B52AA6E4}">
                <adec:decorative xmlns:adec="http://schemas.microsoft.com/office/drawing/2017/decorative" val="0"/>
              </a:ext>
            </a:extLst>
          </p:cNvPr>
          <p:cNvSpPr txBox="1">
            <a:spLocks noChangeArrowheads="1"/>
          </p:cNvSpPr>
          <p:nvPr/>
        </p:nvSpPr>
        <p:spPr bwMode="auto">
          <a:xfrm>
            <a:off x="4252670" y="5737798"/>
            <a:ext cx="1328915" cy="490783"/>
          </a:xfrm>
          <a:prstGeom prst="rect">
            <a:avLst/>
          </a:prstGeom>
          <a:solidFill>
            <a:srgbClr val="93CB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pPr>
            <a:r>
              <a:rPr lang="de-DE" altLang="en-US" sz="1800" dirty="0">
                <a:latin typeface="Arial Narrow" pitchFamily="34" charset="0"/>
              </a:rPr>
              <a:t>Minimierung</a:t>
            </a:r>
          </a:p>
        </p:txBody>
      </p:sp>
      <p:sp>
        <p:nvSpPr>
          <p:cNvPr id="16" name="Text Box 4">
            <a:extLst>
              <a:ext uri="{C183D7F6-B498-43B3-948B-1728B52AA6E4}">
                <adec:decorative xmlns:adec="http://schemas.microsoft.com/office/drawing/2017/decorative" val="0"/>
              </a:ext>
            </a:extLst>
          </p:cNvPr>
          <p:cNvSpPr txBox="1">
            <a:spLocks noChangeArrowheads="1"/>
          </p:cNvSpPr>
          <p:nvPr/>
        </p:nvSpPr>
        <p:spPr bwMode="auto">
          <a:xfrm>
            <a:off x="4973980" y="4857216"/>
            <a:ext cx="1328915" cy="488764"/>
          </a:xfrm>
          <a:prstGeom prst="rect">
            <a:avLst/>
          </a:prstGeom>
          <a:solidFill>
            <a:srgbClr val="B8DD9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pPr>
            <a:r>
              <a:rPr lang="de-DE" altLang="en-US" sz="1800" dirty="0">
                <a:latin typeface="Arial Narrow" pitchFamily="34" charset="0"/>
              </a:rPr>
              <a:t>Extremierung</a:t>
            </a:r>
          </a:p>
        </p:txBody>
      </p:sp>
      <p:sp>
        <p:nvSpPr>
          <p:cNvPr id="15" name="Text Box 6">
            <a:extLst>
              <a:ext uri="{C183D7F6-B498-43B3-948B-1728B52AA6E4}">
                <adec:decorative xmlns:adec="http://schemas.microsoft.com/office/drawing/2017/decorative" val="0"/>
              </a:ext>
            </a:extLst>
          </p:cNvPr>
          <p:cNvSpPr txBox="1">
            <a:spLocks noChangeArrowheads="1"/>
          </p:cNvSpPr>
          <p:nvPr/>
        </p:nvSpPr>
        <p:spPr bwMode="auto">
          <a:xfrm>
            <a:off x="7232071" y="2635563"/>
            <a:ext cx="1893882" cy="1807617"/>
          </a:xfrm>
          <a:prstGeom prst="rect">
            <a:avLst/>
          </a:prstGeom>
          <a:solidFill>
            <a:srgbClr val="DBEE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r>
              <a:rPr lang="de-DE" sz="1800" b="1" dirty="0">
                <a:solidFill>
                  <a:srgbClr val="54812B"/>
                </a:solidFill>
                <a:latin typeface="Arial Narrow" pitchFamily="34" charset="0"/>
              </a:rPr>
              <a:t>Zielausmaß</a:t>
            </a:r>
          </a:p>
          <a:p>
            <a:pPr algn="ctr" eaLnBrk="1" hangingPunct="1">
              <a:spcBef>
                <a:spcPts val="1200"/>
              </a:spcBef>
              <a:defRPr/>
            </a:pPr>
            <a:r>
              <a:rPr lang="de-DE" sz="1800" dirty="0">
                <a:latin typeface="Arial Narrow" pitchFamily="34" charset="0"/>
              </a:rPr>
              <a:t>Wie hoch ist das gewünschte Ausmaß des Zielinhaltes?</a:t>
            </a:r>
          </a:p>
        </p:txBody>
      </p:sp>
      <p:sp>
        <p:nvSpPr>
          <p:cNvPr id="14" name="Text Box 6">
            <a:extLst>
              <a:ext uri="{C183D7F6-B498-43B3-948B-1728B52AA6E4}">
                <adec:decorative xmlns:adec="http://schemas.microsoft.com/office/drawing/2017/decorative" val="0"/>
              </a:ext>
            </a:extLst>
          </p:cNvPr>
          <p:cNvSpPr txBox="1">
            <a:spLocks noChangeArrowheads="1"/>
          </p:cNvSpPr>
          <p:nvPr/>
        </p:nvSpPr>
        <p:spPr bwMode="auto">
          <a:xfrm>
            <a:off x="4936672" y="2635563"/>
            <a:ext cx="2217228" cy="1807617"/>
          </a:xfrm>
          <a:prstGeom prst="rect">
            <a:avLst/>
          </a:prstGeom>
          <a:solidFill>
            <a:srgbClr val="DBEE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r>
              <a:rPr lang="de-DE" sz="1800" b="1" dirty="0">
                <a:solidFill>
                  <a:srgbClr val="54812B"/>
                </a:solidFill>
                <a:latin typeface="Arial Narrow" pitchFamily="34" charset="0"/>
              </a:rPr>
              <a:t>Sachlicher</a:t>
            </a:r>
            <a:r>
              <a:rPr lang="de-DE" sz="1800" dirty="0">
                <a:latin typeface="Arial Narrow" pitchFamily="34" charset="0"/>
              </a:rPr>
              <a:t> </a:t>
            </a:r>
            <a:br>
              <a:rPr lang="de-DE" sz="1800" dirty="0">
                <a:latin typeface="Arial Narrow" pitchFamily="34" charset="0"/>
              </a:rPr>
            </a:br>
            <a:r>
              <a:rPr lang="de-DE" sz="1800" b="1" dirty="0">
                <a:solidFill>
                  <a:srgbClr val="54812B"/>
                </a:solidFill>
                <a:latin typeface="Arial Narrow" pitchFamily="34" charset="0"/>
              </a:rPr>
              <a:t>Gestaltungsbereich</a:t>
            </a:r>
          </a:p>
          <a:p>
            <a:pPr algn="ctr" eaLnBrk="1" hangingPunct="1">
              <a:spcBef>
                <a:spcPts val="1200"/>
              </a:spcBef>
              <a:defRPr/>
            </a:pPr>
            <a:r>
              <a:rPr lang="de-DE" sz="1800" dirty="0">
                <a:latin typeface="Arial Narrow" pitchFamily="34" charset="0"/>
              </a:rPr>
              <a:t>Für welches Betätigungs-feld  soll das Ziel gelten?</a:t>
            </a:r>
          </a:p>
        </p:txBody>
      </p:sp>
      <p:sp>
        <p:nvSpPr>
          <p:cNvPr id="13" name="Text Box 6">
            <a:extLst>
              <a:ext uri="{C183D7F6-B498-43B3-948B-1728B52AA6E4}">
                <adec:decorative xmlns:adec="http://schemas.microsoft.com/office/drawing/2017/decorative" val="0"/>
              </a:ext>
            </a:extLst>
          </p:cNvPr>
          <p:cNvSpPr txBox="1">
            <a:spLocks noChangeArrowheads="1"/>
          </p:cNvSpPr>
          <p:nvPr/>
        </p:nvSpPr>
        <p:spPr bwMode="auto">
          <a:xfrm>
            <a:off x="2962841" y="2635563"/>
            <a:ext cx="1893882" cy="1807617"/>
          </a:xfrm>
          <a:prstGeom prst="rect">
            <a:avLst/>
          </a:prstGeom>
          <a:solidFill>
            <a:srgbClr val="DBEE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r>
              <a:rPr lang="de-DE" sz="1800" b="1" dirty="0">
                <a:solidFill>
                  <a:srgbClr val="54812B"/>
                </a:solidFill>
                <a:latin typeface="Arial Narrow" pitchFamily="34" charset="0"/>
              </a:rPr>
              <a:t>Zeitbezug</a:t>
            </a:r>
          </a:p>
          <a:p>
            <a:pPr algn="ctr" eaLnBrk="1" hangingPunct="1">
              <a:spcBef>
                <a:spcPts val="1200"/>
              </a:spcBef>
              <a:defRPr/>
            </a:pPr>
            <a:r>
              <a:rPr lang="de-DE" sz="1800" dirty="0">
                <a:latin typeface="Arial Narrow" pitchFamily="34" charset="0"/>
              </a:rPr>
              <a:t>In welcher Periode </a:t>
            </a:r>
            <a:br>
              <a:rPr lang="de-DE" sz="1800" dirty="0">
                <a:latin typeface="Arial Narrow" pitchFamily="34" charset="0"/>
              </a:rPr>
            </a:br>
            <a:r>
              <a:rPr lang="de-DE" sz="1800" dirty="0">
                <a:latin typeface="Arial Narrow" pitchFamily="34" charset="0"/>
              </a:rPr>
              <a:t>soll ein Ziel ver-</a:t>
            </a:r>
            <a:br>
              <a:rPr lang="de-DE" sz="1800" dirty="0">
                <a:latin typeface="Arial Narrow" pitchFamily="34" charset="0"/>
              </a:rPr>
            </a:br>
            <a:r>
              <a:rPr lang="de-DE" sz="1800" dirty="0">
                <a:latin typeface="Arial Narrow" pitchFamily="34" charset="0"/>
              </a:rPr>
              <a:t>wirklicht werden?</a:t>
            </a:r>
          </a:p>
        </p:txBody>
      </p:sp>
      <p:sp>
        <p:nvSpPr>
          <p:cNvPr id="10" name="Text Box 6">
            <a:extLst>
              <a:ext uri="{C183D7F6-B498-43B3-948B-1728B52AA6E4}">
                <adec:decorative xmlns:adec="http://schemas.microsoft.com/office/drawing/2017/decorative" val="0"/>
              </a:ext>
            </a:extLst>
          </p:cNvPr>
          <p:cNvSpPr txBox="1">
            <a:spLocks noChangeArrowheads="1"/>
          </p:cNvSpPr>
          <p:nvPr/>
        </p:nvSpPr>
        <p:spPr bwMode="auto">
          <a:xfrm>
            <a:off x="989011" y="2623445"/>
            <a:ext cx="1893882" cy="1807617"/>
          </a:xfrm>
          <a:prstGeom prst="rect">
            <a:avLst/>
          </a:prstGeom>
          <a:solidFill>
            <a:srgbClr val="DBEE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08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r>
              <a:rPr lang="de-DE" sz="1800" b="1" dirty="0">
                <a:solidFill>
                  <a:srgbClr val="54812B"/>
                </a:solidFill>
                <a:latin typeface="Arial Narrow" pitchFamily="34" charset="0"/>
              </a:rPr>
              <a:t>Zielinhalt</a:t>
            </a:r>
          </a:p>
          <a:p>
            <a:pPr algn="ctr" eaLnBrk="1" hangingPunct="1">
              <a:spcBef>
                <a:spcPts val="1200"/>
              </a:spcBef>
              <a:defRPr/>
            </a:pPr>
            <a:r>
              <a:rPr lang="de-DE" sz="1800" dirty="0">
                <a:latin typeface="Arial Narrow" pitchFamily="34" charset="0"/>
              </a:rPr>
              <a:t>Welche Größe soll beeinflusst werden? (z.B. Gewinn)</a:t>
            </a:r>
          </a:p>
        </p:txBody>
      </p:sp>
      <p:sp>
        <p:nvSpPr>
          <p:cNvPr id="9" name="Text Box 4">
            <a:extLst>
              <a:ext uri="{C183D7F6-B498-43B3-948B-1728B52AA6E4}">
                <adec:decorative xmlns:adec="http://schemas.microsoft.com/office/drawing/2017/decorative" val="0"/>
              </a:ext>
            </a:extLst>
          </p:cNvPr>
          <p:cNvSpPr txBox="1">
            <a:spLocks noChangeArrowheads="1"/>
          </p:cNvSpPr>
          <p:nvPr/>
        </p:nvSpPr>
        <p:spPr bwMode="auto">
          <a:xfrm>
            <a:off x="4373481" y="1754981"/>
            <a:ext cx="1071305" cy="490783"/>
          </a:xfrm>
          <a:prstGeom prst="rect">
            <a:avLst/>
          </a:prstGeom>
          <a:solidFill>
            <a:srgbClr val="54812B"/>
          </a:solidFill>
          <a:ln>
            <a:noFill/>
          </a:ln>
          <a:extLst/>
        </p:spPr>
        <p:txBody>
          <a:bodyPr lIns="36000" tIns="54000" rIns="360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r>
              <a:rPr lang="de-DE" sz="2400" b="1" dirty="0">
                <a:solidFill>
                  <a:schemeClr val="bg1"/>
                </a:solidFill>
                <a:latin typeface="Arial Narrow" pitchFamily="34" charset="0"/>
              </a:rPr>
              <a:t>Ziel</a:t>
            </a:r>
            <a:endParaRPr lang="de-DE" sz="2000" b="1" dirty="0">
              <a:solidFill>
                <a:schemeClr val="bg1"/>
              </a:solidFill>
              <a:latin typeface="Arial Narrow" pitchFamily="34" charset="0"/>
            </a:endParaRPr>
          </a:p>
        </p:txBody>
      </p:sp>
      <p:sp>
        <p:nvSpPr>
          <p:cNvPr id="2" name="Titel 1"/>
          <p:cNvSpPr>
            <a:spLocks noGrp="1"/>
          </p:cNvSpPr>
          <p:nvPr>
            <p:ph type="title"/>
          </p:nvPr>
        </p:nvSpPr>
        <p:spPr/>
        <p:txBody>
          <a:bodyPr/>
          <a:lstStyle/>
          <a:p>
            <a:pPr>
              <a:lnSpc>
                <a:spcPts val="2800"/>
              </a:lnSpc>
            </a:pPr>
            <a:r>
              <a:rPr lang="de-AT" sz="2800" dirty="0"/>
              <a:t>Komponenten einer </a:t>
            </a:r>
            <a:br>
              <a:rPr lang="de-AT" sz="2800" dirty="0"/>
            </a:br>
            <a:r>
              <a:rPr lang="de-AT" sz="2800" dirty="0"/>
              <a:t>klaren Zielformulierung </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21</a:t>
            </a:fld>
            <a:endParaRPr lang="en-US" dirty="0"/>
          </a:p>
        </p:txBody>
      </p:sp>
    </p:spTree>
    <p:extLst>
      <p:ext uri="{BB962C8B-B14F-4D97-AF65-F5344CB8AC3E}">
        <p14:creationId xmlns:p14="http://schemas.microsoft.com/office/powerpoint/2010/main" val="5386470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20" grpId="0" animBg="1"/>
      <p:bldP spid="19" grpId="0" animBg="1"/>
      <p:bldP spid="16" grpId="0" animBg="1"/>
      <p:bldP spid="15" grpId="0" animBg="1"/>
      <p:bldP spid="14" grpId="0" animBg="1"/>
      <p:bldP spid="13" grpId="0" animBg="1"/>
      <p:bldP spid="10"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C183D7F6-B498-43B3-948B-1728B52AA6E4}">
                <adec:decorative xmlns:adec="http://schemas.microsoft.com/office/drawing/2017/decorative" val="1"/>
              </a:ext>
            </a:extLst>
          </p:cNvPr>
          <p:cNvPicPr>
            <a:picLocks noChangeAspect="1"/>
          </p:cNvPicPr>
          <p:nvPr/>
        </p:nvPicPr>
        <p:blipFill rotWithShape="1">
          <a:blip r:embed="rId3"/>
          <a:srcRect r="38033"/>
          <a:stretch/>
        </p:blipFill>
        <p:spPr>
          <a:xfrm>
            <a:off x="617796" y="1908101"/>
            <a:ext cx="8095396" cy="4462511"/>
          </a:xfrm>
          <a:prstGeom prst="rect">
            <a:avLst/>
          </a:prstGeom>
        </p:spPr>
      </p:pic>
      <p:sp>
        <p:nvSpPr>
          <p:cNvPr id="2" name="Titel 1"/>
          <p:cNvSpPr>
            <a:spLocks noGrp="1"/>
          </p:cNvSpPr>
          <p:nvPr>
            <p:ph type="title"/>
          </p:nvPr>
        </p:nvSpPr>
        <p:spPr>
          <a:xfrm>
            <a:off x="864321" y="396430"/>
            <a:ext cx="6624735" cy="863600"/>
          </a:xfrm>
        </p:spPr>
        <p:txBody>
          <a:bodyPr/>
          <a:lstStyle/>
          <a:p>
            <a:r>
              <a:rPr lang="de-AT" sz="2800" dirty="0"/>
              <a:t>Vergleich von Ergebnis- &amp; Prozesszielen</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22</a:t>
            </a:fld>
            <a:endParaRPr lang="en-US" dirty="0"/>
          </a:p>
        </p:txBody>
      </p:sp>
    </p:spTree>
    <p:extLst>
      <p:ext uri="{BB962C8B-B14F-4D97-AF65-F5344CB8AC3E}">
        <p14:creationId xmlns:p14="http://schemas.microsoft.com/office/powerpoint/2010/main" val="2277070219"/>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nhaltsplatzhalter 2">
            <a:extLst>
              <a:ext uri="{C183D7F6-B498-43B3-948B-1728B52AA6E4}">
                <adec:decorative xmlns:adec="http://schemas.microsoft.com/office/drawing/2017/decorative" val="1"/>
              </a:ext>
            </a:extLst>
          </p:cNvPr>
          <p:cNvSpPr txBox="1">
            <a:spLocks/>
          </p:cNvSpPr>
          <p:nvPr/>
        </p:nvSpPr>
        <p:spPr>
          <a:xfrm>
            <a:off x="2104542" y="2196936"/>
            <a:ext cx="936104" cy="359237"/>
          </a:xfrm>
          <a:prstGeom prst="rect">
            <a:avLst/>
          </a:prstGeom>
          <a:noFill/>
        </p:spPr>
        <p:txBody>
          <a:bodyPr tIns="72000"/>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endParaRPr lang="en-US" sz="1800" kern="0" dirty="0">
              <a:solidFill>
                <a:schemeClr val="bg1"/>
              </a:solidFill>
              <a:latin typeface="+mj-lt"/>
            </a:endParaRPr>
          </a:p>
        </p:txBody>
      </p:sp>
      <p:cxnSp>
        <p:nvCxnSpPr>
          <p:cNvPr id="53" name="Gewinkelter Verbinder 52">
            <a:extLst>
              <a:ext uri="{C183D7F6-B498-43B3-948B-1728B52AA6E4}">
                <adec:decorative xmlns:adec="http://schemas.microsoft.com/office/drawing/2017/decorative" val="1"/>
              </a:ext>
            </a:extLst>
          </p:cNvPr>
          <p:cNvCxnSpPr>
            <a:stCxn id="16" idx="2"/>
            <a:endCxn id="6" idx="0"/>
          </p:cNvCxnSpPr>
          <p:nvPr/>
        </p:nvCxnSpPr>
        <p:spPr bwMode="auto">
          <a:xfrm rot="5400000">
            <a:off x="3207950" y="1528897"/>
            <a:ext cx="466485" cy="2521037"/>
          </a:xfrm>
          <a:prstGeom prst="bentConnector3">
            <a:avLst>
              <a:gd name="adj1" fmla="val 50000"/>
            </a:avLst>
          </a:prstGeom>
          <a:noFill/>
          <a:ln w="22225" cap="flat" cmpd="sng" algn="ctr">
            <a:solidFill>
              <a:srgbClr val="54812B"/>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winkelter Verbinder 53">
            <a:extLst>
              <a:ext uri="{C183D7F6-B498-43B3-948B-1728B52AA6E4}">
                <adec:decorative xmlns:adec="http://schemas.microsoft.com/office/drawing/2017/decorative" val="1"/>
              </a:ext>
            </a:extLst>
          </p:cNvPr>
          <p:cNvCxnSpPr>
            <a:stCxn id="16" idx="2"/>
            <a:endCxn id="13" idx="0"/>
          </p:cNvCxnSpPr>
          <p:nvPr/>
        </p:nvCxnSpPr>
        <p:spPr bwMode="auto">
          <a:xfrm rot="16200000" flipH="1">
            <a:off x="6286924" y="970959"/>
            <a:ext cx="432048" cy="3602476"/>
          </a:xfrm>
          <a:prstGeom prst="bentConnector3">
            <a:avLst>
              <a:gd name="adj1" fmla="val 52016"/>
            </a:avLst>
          </a:prstGeom>
          <a:noFill/>
          <a:ln w="22225" cap="flat" cmpd="sng" algn="ctr">
            <a:solidFill>
              <a:srgbClr val="54812B"/>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winkelter Verbinder 54">
            <a:extLst>
              <a:ext uri="{C183D7F6-B498-43B3-948B-1728B52AA6E4}">
                <adec:decorative xmlns:adec="http://schemas.microsoft.com/office/drawing/2017/decorative" val="1"/>
              </a:ext>
            </a:extLst>
          </p:cNvPr>
          <p:cNvCxnSpPr>
            <a:cxnSpLocks/>
            <a:stCxn id="16" idx="2"/>
            <a:endCxn id="9" idx="0"/>
          </p:cNvCxnSpPr>
          <p:nvPr/>
        </p:nvCxnSpPr>
        <p:spPr bwMode="auto">
          <a:xfrm rot="16200000" flipH="1">
            <a:off x="5330491" y="1927392"/>
            <a:ext cx="466485" cy="1724046"/>
          </a:xfrm>
          <a:prstGeom prst="bentConnector3">
            <a:avLst>
              <a:gd name="adj1" fmla="val 50000"/>
            </a:avLst>
          </a:prstGeom>
          <a:noFill/>
          <a:ln w="22225" cap="flat" cmpd="sng" algn="ctr">
            <a:solidFill>
              <a:srgbClr val="54812B"/>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winkelter Verbinder 55">
            <a:extLst>
              <a:ext uri="{C183D7F6-B498-43B3-948B-1728B52AA6E4}">
                <adec:decorative xmlns:adec="http://schemas.microsoft.com/office/drawing/2017/decorative" val="1"/>
              </a:ext>
            </a:extLst>
          </p:cNvPr>
          <p:cNvCxnSpPr>
            <a:stCxn id="16" idx="2"/>
            <a:endCxn id="12" idx="0"/>
          </p:cNvCxnSpPr>
          <p:nvPr/>
        </p:nvCxnSpPr>
        <p:spPr bwMode="auto">
          <a:xfrm rot="5400000">
            <a:off x="4393841" y="2714788"/>
            <a:ext cx="466484" cy="149254"/>
          </a:xfrm>
          <a:prstGeom prst="bentConnector3">
            <a:avLst>
              <a:gd name="adj1" fmla="val 50000"/>
            </a:avLst>
          </a:prstGeom>
          <a:noFill/>
          <a:ln w="22225" cap="flat" cmpd="sng" algn="ctr">
            <a:solidFill>
              <a:srgbClr val="54812B"/>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3">
            <a:extLst>
              <a:ext uri="{C183D7F6-B498-43B3-948B-1728B52AA6E4}">
                <adec:decorative xmlns:adec="http://schemas.microsoft.com/office/drawing/2017/decorative" val="0"/>
              </a:ext>
            </a:extLst>
          </p:cNvPr>
          <p:cNvSpPr>
            <a:spLocks noChangeArrowheads="1"/>
          </p:cNvSpPr>
          <p:nvPr/>
        </p:nvSpPr>
        <p:spPr bwMode="auto">
          <a:xfrm>
            <a:off x="7489056" y="2988221"/>
            <a:ext cx="1630260" cy="2339726"/>
          </a:xfrm>
          <a:prstGeom prst="rect">
            <a:avLst/>
          </a:prstGeom>
          <a:solidFill>
            <a:srgbClr val="DDEF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10000"/>
              </a:lnSpc>
              <a:spcBef>
                <a:spcPts val="1200"/>
              </a:spcBef>
              <a:buClr>
                <a:srgbClr val="54812B"/>
              </a:buClr>
              <a:buFont typeface="Wingdings" charset="2"/>
              <a:buNone/>
            </a:pPr>
            <a:r>
              <a:rPr lang="de-DE" altLang="en-US" sz="1800" b="1" dirty="0">
                <a:solidFill>
                  <a:srgbClr val="54812B"/>
                </a:solidFill>
                <a:latin typeface="+mj-lt"/>
              </a:rPr>
              <a:t>Zieldimension</a:t>
            </a:r>
            <a:endParaRPr lang="de-DE" altLang="en-US" sz="1800" dirty="0">
              <a:latin typeface="+mj-lt"/>
            </a:endParaRPr>
          </a:p>
          <a:p>
            <a:pPr eaLnBrk="1" hangingPunct="1">
              <a:lnSpc>
                <a:spcPct val="110000"/>
              </a:lnSpc>
              <a:spcBef>
                <a:spcPts val="1200"/>
              </a:spcBef>
              <a:buClr>
                <a:srgbClr val="54812B"/>
              </a:buClr>
              <a:buFont typeface="Wingdings" charset="2"/>
              <a:buChar char="§"/>
            </a:pPr>
            <a:r>
              <a:rPr lang="de-AT" altLang="en-US" sz="1800" dirty="0">
                <a:latin typeface="+mj-lt"/>
              </a:rPr>
              <a:t>Leistungsziele </a:t>
            </a:r>
          </a:p>
          <a:p>
            <a:pPr eaLnBrk="1" hangingPunct="1">
              <a:lnSpc>
                <a:spcPct val="110000"/>
              </a:lnSpc>
              <a:spcBef>
                <a:spcPts val="1200"/>
              </a:spcBef>
              <a:buClr>
                <a:srgbClr val="54812B"/>
              </a:buClr>
              <a:buFont typeface="Wingdings" charset="2"/>
              <a:buChar char="§"/>
            </a:pPr>
            <a:r>
              <a:rPr lang="de-AT" altLang="en-US" sz="1800" dirty="0">
                <a:latin typeface="+mj-lt"/>
              </a:rPr>
              <a:t>Kostenziele</a:t>
            </a:r>
          </a:p>
          <a:p>
            <a:pPr eaLnBrk="1" hangingPunct="1">
              <a:lnSpc>
                <a:spcPct val="110000"/>
              </a:lnSpc>
              <a:spcBef>
                <a:spcPts val="1200"/>
              </a:spcBef>
              <a:buClr>
                <a:srgbClr val="54812B"/>
              </a:buClr>
              <a:buFont typeface="Wingdings" charset="2"/>
              <a:buChar char="§"/>
            </a:pPr>
            <a:r>
              <a:rPr lang="de-AT" altLang="en-US" sz="1800" dirty="0">
                <a:latin typeface="+mj-lt"/>
              </a:rPr>
              <a:t>Terminziele </a:t>
            </a:r>
          </a:p>
          <a:p>
            <a:pPr eaLnBrk="1" hangingPunct="1">
              <a:lnSpc>
                <a:spcPct val="110000"/>
              </a:lnSpc>
              <a:spcBef>
                <a:spcPts val="1200"/>
              </a:spcBef>
              <a:buClr>
                <a:srgbClr val="54812B"/>
              </a:buClr>
              <a:buFont typeface="Wingdings" charset="2"/>
              <a:buChar char="§"/>
            </a:pPr>
            <a:r>
              <a:rPr lang="de-AT" altLang="en-US" sz="1800" dirty="0">
                <a:latin typeface="+mj-lt"/>
              </a:rPr>
              <a:t>Soziale Ziele </a:t>
            </a:r>
          </a:p>
        </p:txBody>
      </p:sp>
      <p:sp>
        <p:nvSpPr>
          <p:cNvPr id="9" name="Text Box 8">
            <a:extLst>
              <a:ext uri="{C183D7F6-B498-43B3-948B-1728B52AA6E4}">
                <adec:decorative xmlns:adec="http://schemas.microsoft.com/office/drawing/2017/decorative" val="0"/>
              </a:ext>
            </a:extLst>
          </p:cNvPr>
          <p:cNvSpPr txBox="1">
            <a:spLocks noChangeArrowheads="1"/>
          </p:cNvSpPr>
          <p:nvPr/>
        </p:nvSpPr>
        <p:spPr bwMode="auto">
          <a:xfrm>
            <a:off x="5615756" y="3022658"/>
            <a:ext cx="1620000" cy="2305288"/>
          </a:xfrm>
          <a:prstGeom prst="rect">
            <a:avLst/>
          </a:prstGeom>
          <a:solidFill>
            <a:srgbClr val="DDEFCD"/>
          </a:solidFill>
          <a:ln>
            <a:noFill/>
          </a:ln>
        </p:spPr>
        <p:txBody>
          <a:bodyPr wrap="square">
            <a:noAutofit/>
          </a:bodyPr>
          <a:lstStyle>
            <a:lvl1pPr marL="182563" indent="-182563"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10000"/>
              </a:lnSpc>
              <a:spcBef>
                <a:spcPts val="1200"/>
              </a:spcBef>
              <a:buClr>
                <a:srgbClr val="54812B"/>
              </a:buClr>
            </a:pPr>
            <a:r>
              <a:rPr lang="de-DE" altLang="en-US" sz="1800" b="1" dirty="0">
                <a:solidFill>
                  <a:srgbClr val="54812B"/>
                </a:solidFill>
                <a:latin typeface="+mj-lt"/>
              </a:rPr>
              <a:t>Prioritäten</a:t>
            </a:r>
          </a:p>
          <a:p>
            <a:pPr eaLnBrk="1" hangingPunct="1">
              <a:lnSpc>
                <a:spcPct val="110000"/>
              </a:lnSpc>
              <a:spcBef>
                <a:spcPts val="1200"/>
              </a:spcBef>
              <a:buClr>
                <a:srgbClr val="54812B"/>
              </a:buClr>
              <a:buFont typeface="Wingdings" charset="2"/>
              <a:buChar char="§"/>
            </a:pPr>
            <a:r>
              <a:rPr lang="de-DE" altLang="en-US" sz="1800" dirty="0">
                <a:latin typeface="+mj-lt"/>
              </a:rPr>
              <a:t>Muss-Ziele</a:t>
            </a:r>
          </a:p>
          <a:p>
            <a:pPr eaLnBrk="1" hangingPunct="1">
              <a:lnSpc>
                <a:spcPct val="110000"/>
              </a:lnSpc>
              <a:spcBef>
                <a:spcPts val="1200"/>
              </a:spcBef>
              <a:buClr>
                <a:srgbClr val="54812B"/>
              </a:buClr>
              <a:buFont typeface="Wingdings" charset="2"/>
              <a:buChar char="§"/>
            </a:pPr>
            <a:r>
              <a:rPr lang="de-DE" altLang="en-US" sz="1800" dirty="0">
                <a:latin typeface="+mj-lt"/>
              </a:rPr>
              <a:t>Kann-Ziele</a:t>
            </a:r>
          </a:p>
        </p:txBody>
      </p:sp>
      <p:sp>
        <p:nvSpPr>
          <p:cNvPr id="12" name="Text Box 6">
            <a:extLst>
              <a:ext uri="{C183D7F6-B498-43B3-948B-1728B52AA6E4}">
                <adec:decorative xmlns:adec="http://schemas.microsoft.com/office/drawing/2017/decorative" val="0"/>
              </a:ext>
            </a:extLst>
          </p:cNvPr>
          <p:cNvSpPr txBox="1">
            <a:spLocks noChangeArrowheads="1"/>
          </p:cNvSpPr>
          <p:nvPr/>
        </p:nvSpPr>
        <p:spPr bwMode="auto">
          <a:xfrm>
            <a:off x="3742456" y="3022657"/>
            <a:ext cx="1620000" cy="2305289"/>
          </a:xfrm>
          <a:prstGeom prst="rect">
            <a:avLst/>
          </a:prstGeom>
          <a:solidFill>
            <a:srgbClr val="DDEF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182563" indent="-182563"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10000"/>
              </a:lnSpc>
              <a:spcBef>
                <a:spcPts val="1200"/>
              </a:spcBef>
              <a:buClr>
                <a:srgbClr val="54812B"/>
              </a:buClr>
            </a:pPr>
            <a:r>
              <a:rPr lang="de-DE" altLang="en-US" sz="1800" b="1" dirty="0">
                <a:solidFill>
                  <a:srgbClr val="54812B"/>
                </a:solidFill>
                <a:latin typeface="+mj-lt"/>
              </a:rPr>
              <a:t>„Ziel“-Gruppe</a:t>
            </a:r>
          </a:p>
          <a:p>
            <a:pPr eaLnBrk="1" hangingPunct="1">
              <a:lnSpc>
                <a:spcPct val="110000"/>
              </a:lnSpc>
              <a:spcBef>
                <a:spcPts val="1200"/>
              </a:spcBef>
              <a:buClr>
                <a:srgbClr val="54812B"/>
              </a:buClr>
              <a:buFont typeface="Wingdings" charset="2"/>
              <a:buChar char="§"/>
            </a:pPr>
            <a:r>
              <a:rPr lang="de-DE" altLang="en-US" sz="1800" dirty="0">
                <a:latin typeface="+mj-lt"/>
              </a:rPr>
              <a:t>Kundenziele/</a:t>
            </a:r>
            <a:br>
              <a:rPr lang="de-DE" altLang="en-US" sz="1800" dirty="0">
                <a:latin typeface="+mj-lt"/>
              </a:rPr>
            </a:br>
            <a:r>
              <a:rPr lang="de-DE" altLang="en-US" sz="1800" dirty="0">
                <a:latin typeface="+mj-lt"/>
              </a:rPr>
              <a:t>Auftraggeber-ziele</a:t>
            </a:r>
          </a:p>
          <a:p>
            <a:pPr eaLnBrk="1" hangingPunct="1">
              <a:lnSpc>
                <a:spcPct val="110000"/>
              </a:lnSpc>
              <a:spcBef>
                <a:spcPts val="1200"/>
              </a:spcBef>
              <a:buClr>
                <a:srgbClr val="54812B"/>
              </a:buClr>
              <a:buFont typeface="Wingdings" charset="2"/>
              <a:buChar char="§"/>
            </a:pPr>
            <a:r>
              <a:rPr lang="de-DE" altLang="en-US" sz="1800" dirty="0">
                <a:latin typeface="+mj-lt"/>
              </a:rPr>
              <a:t>Stakeholder-</a:t>
            </a:r>
            <a:br>
              <a:rPr lang="de-DE" altLang="en-US" sz="1800" dirty="0">
                <a:latin typeface="+mj-lt"/>
              </a:rPr>
            </a:br>
            <a:r>
              <a:rPr lang="de-DE" altLang="en-US" sz="1800" dirty="0">
                <a:latin typeface="+mj-lt"/>
              </a:rPr>
              <a:t>ziele</a:t>
            </a:r>
          </a:p>
        </p:txBody>
      </p:sp>
      <p:sp>
        <p:nvSpPr>
          <p:cNvPr id="6" name="Rectangle 3">
            <a:extLst>
              <a:ext uri="{C183D7F6-B498-43B3-948B-1728B52AA6E4}">
                <adec:decorative xmlns:adec="http://schemas.microsoft.com/office/drawing/2017/decorative" val="0"/>
              </a:ext>
            </a:extLst>
          </p:cNvPr>
          <p:cNvSpPr>
            <a:spLocks noChangeArrowheads="1"/>
          </p:cNvSpPr>
          <p:nvPr/>
        </p:nvSpPr>
        <p:spPr bwMode="auto">
          <a:xfrm>
            <a:off x="872189" y="3022658"/>
            <a:ext cx="2616967" cy="2305289"/>
          </a:xfrm>
          <a:prstGeom prst="rect">
            <a:avLst/>
          </a:prstGeom>
          <a:solidFill>
            <a:srgbClr val="DDEF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10000"/>
              </a:lnSpc>
              <a:spcBef>
                <a:spcPts val="1200"/>
              </a:spcBef>
              <a:buClr>
                <a:srgbClr val="54812B"/>
              </a:buClr>
              <a:buFont typeface="Wingdings" charset="2"/>
              <a:buNone/>
            </a:pPr>
            <a:r>
              <a:rPr lang="de-DE" altLang="en-US" sz="1800" b="1" dirty="0">
                <a:solidFill>
                  <a:srgbClr val="54812B"/>
                </a:solidFill>
                <a:latin typeface="+mj-lt"/>
              </a:rPr>
              <a:t>Messbarkeit &amp; Zielbereich</a:t>
            </a:r>
          </a:p>
          <a:p>
            <a:pPr eaLnBrk="1" hangingPunct="1">
              <a:lnSpc>
                <a:spcPct val="110000"/>
              </a:lnSpc>
              <a:spcBef>
                <a:spcPts val="1200"/>
              </a:spcBef>
              <a:buClr>
                <a:srgbClr val="54812B"/>
              </a:buClr>
              <a:buFont typeface="Wingdings" charset="2"/>
              <a:buChar char="§"/>
            </a:pPr>
            <a:r>
              <a:rPr lang="de-DE" altLang="en-US" sz="1800" dirty="0">
                <a:latin typeface="+mj-lt"/>
              </a:rPr>
              <a:t>Quantitative Ergebnisziele</a:t>
            </a:r>
          </a:p>
          <a:p>
            <a:pPr eaLnBrk="1" hangingPunct="1">
              <a:lnSpc>
                <a:spcPct val="110000"/>
              </a:lnSpc>
              <a:spcBef>
                <a:spcPts val="1200"/>
              </a:spcBef>
              <a:buClr>
                <a:srgbClr val="54812B"/>
              </a:buClr>
              <a:buFont typeface="Wingdings" charset="2"/>
              <a:buChar char="§"/>
            </a:pPr>
            <a:r>
              <a:rPr lang="de-DE" altLang="en-US" sz="1800" dirty="0">
                <a:latin typeface="+mj-lt"/>
              </a:rPr>
              <a:t>Qualitative Ergebnisziele</a:t>
            </a:r>
          </a:p>
          <a:p>
            <a:pPr eaLnBrk="1" hangingPunct="1">
              <a:lnSpc>
                <a:spcPct val="110000"/>
              </a:lnSpc>
              <a:spcBef>
                <a:spcPts val="1200"/>
              </a:spcBef>
              <a:buClr>
                <a:srgbClr val="54812B"/>
              </a:buClr>
              <a:buFont typeface="Wingdings" charset="2"/>
              <a:buChar char="§"/>
            </a:pPr>
            <a:r>
              <a:rPr lang="de-DE" altLang="en-US" sz="1800" dirty="0">
                <a:latin typeface="+mj-lt"/>
              </a:rPr>
              <a:t>Quantitative Prozessziele</a:t>
            </a:r>
          </a:p>
          <a:p>
            <a:pPr eaLnBrk="1" hangingPunct="1">
              <a:lnSpc>
                <a:spcPct val="110000"/>
              </a:lnSpc>
              <a:spcBef>
                <a:spcPts val="1200"/>
              </a:spcBef>
              <a:buClr>
                <a:srgbClr val="54812B"/>
              </a:buClr>
              <a:buFont typeface="Wingdings" charset="2"/>
              <a:buChar char="§"/>
            </a:pPr>
            <a:r>
              <a:rPr lang="de-DE" altLang="en-US" sz="1800" dirty="0">
                <a:latin typeface="+mj-lt"/>
              </a:rPr>
              <a:t>Qualitative Prozessziele</a:t>
            </a:r>
          </a:p>
        </p:txBody>
      </p:sp>
      <p:sp>
        <p:nvSpPr>
          <p:cNvPr id="16" name="Inhaltsplatzhalter 2">
            <a:extLst>
              <a:ext uri="{C183D7F6-B498-43B3-948B-1728B52AA6E4}">
                <adec:decorative xmlns:adec="http://schemas.microsoft.com/office/drawing/2017/decorative" val="0"/>
              </a:ext>
            </a:extLst>
          </p:cNvPr>
          <p:cNvSpPr txBox="1">
            <a:spLocks/>
          </p:cNvSpPr>
          <p:nvPr/>
        </p:nvSpPr>
        <p:spPr>
          <a:xfrm>
            <a:off x="2037414" y="2196936"/>
            <a:ext cx="5328592" cy="359237"/>
          </a:xfrm>
          <a:prstGeom prst="rect">
            <a:avLst/>
          </a:prstGeom>
          <a:solidFill>
            <a:srgbClr val="DDEFCD"/>
          </a:solidFill>
        </p:spPr>
        <p:txBody>
          <a:bodyPr tIns="72000"/>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algn="ctr">
              <a:lnSpc>
                <a:spcPct val="80000"/>
              </a:lnSpc>
              <a:buFont typeface="Wingdings" charset="2"/>
              <a:buNone/>
            </a:pPr>
            <a:r>
              <a:rPr lang="de-DE" altLang="en-US" sz="2000" kern="0" dirty="0">
                <a:solidFill>
                  <a:srgbClr val="54812B"/>
                </a:solidFill>
                <a:latin typeface="+mj-lt"/>
              </a:rPr>
              <a:t>Grundformen nach</a:t>
            </a:r>
          </a:p>
          <a:p>
            <a:endParaRPr lang="en-US" sz="1800" kern="0" dirty="0">
              <a:solidFill>
                <a:schemeClr val="bg1"/>
              </a:solidFill>
              <a:latin typeface="+mj-lt"/>
            </a:endParaRPr>
          </a:p>
        </p:txBody>
      </p:sp>
      <p:sp>
        <p:nvSpPr>
          <p:cNvPr id="3" name="Inhaltsplatzhalter 2">
            <a:extLst>
              <a:ext uri="{C183D7F6-B498-43B3-948B-1728B52AA6E4}">
                <adec:decorative xmlns:adec="http://schemas.microsoft.com/office/drawing/2017/decorative" val="0"/>
              </a:ext>
            </a:extLst>
          </p:cNvPr>
          <p:cNvSpPr>
            <a:spLocks noGrp="1"/>
          </p:cNvSpPr>
          <p:nvPr>
            <p:ph idx="1"/>
          </p:nvPr>
        </p:nvSpPr>
        <p:spPr>
          <a:xfrm>
            <a:off x="2037414" y="1692077"/>
            <a:ext cx="5328592" cy="528687"/>
          </a:xfrm>
          <a:solidFill>
            <a:srgbClr val="54812B"/>
          </a:solidFill>
        </p:spPr>
        <p:txBody>
          <a:bodyPr tIns="144000"/>
          <a:lstStyle/>
          <a:p>
            <a:pPr algn="ctr" eaLnBrk="1" hangingPunct="1">
              <a:lnSpc>
                <a:spcPct val="80000"/>
              </a:lnSpc>
              <a:buFont typeface="Wingdings" charset="2"/>
              <a:buNone/>
            </a:pPr>
            <a:r>
              <a:rPr lang="de-DE" altLang="en-US" sz="2300" b="1" dirty="0">
                <a:solidFill>
                  <a:schemeClr val="bg1"/>
                </a:solidFill>
                <a:latin typeface="+mj-lt"/>
              </a:rPr>
              <a:t>Verschiedene Typisierungsmöglichkeiten</a:t>
            </a:r>
          </a:p>
          <a:p>
            <a:endParaRPr lang="en-US" sz="2000" dirty="0">
              <a:solidFill>
                <a:schemeClr val="bg1"/>
              </a:solidFill>
              <a:latin typeface="+mj-lt"/>
            </a:endParaRPr>
          </a:p>
        </p:txBody>
      </p:sp>
      <p:sp>
        <p:nvSpPr>
          <p:cNvPr id="2" name="Titel 1"/>
          <p:cNvSpPr>
            <a:spLocks noGrp="1"/>
          </p:cNvSpPr>
          <p:nvPr>
            <p:ph type="title"/>
          </p:nvPr>
        </p:nvSpPr>
        <p:spPr/>
        <p:txBody>
          <a:bodyPr/>
          <a:lstStyle/>
          <a:p>
            <a:r>
              <a:rPr lang="de-AT" sz="2700" dirty="0"/>
              <a:t>Typisierung von Projektzielen</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23</a:t>
            </a:fld>
            <a:endParaRPr lang="en-US" dirty="0"/>
          </a:p>
        </p:txBody>
      </p:sp>
    </p:spTree>
    <p:extLst>
      <p:ext uri="{BB962C8B-B14F-4D97-AF65-F5344CB8AC3E}">
        <p14:creationId xmlns:p14="http://schemas.microsoft.com/office/powerpoint/2010/main" val="136353395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animBg="1"/>
      <p:bldP spid="6"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C183D7F6-B498-43B3-948B-1728B52AA6E4}">
                <adec:decorative xmlns:adec="http://schemas.microsoft.com/office/drawing/2017/decorative" val="1"/>
              </a:ext>
            </a:extLst>
          </p:cNvPr>
          <p:cNvPicPr>
            <a:picLocks noGrp="1" noChangeAspect="1"/>
          </p:cNvPicPr>
          <p:nvPr>
            <p:ph idx="1"/>
          </p:nvPr>
        </p:nvPicPr>
        <p:blipFill rotWithShape="1">
          <a:blip r:embed="rId3"/>
          <a:srcRect t="16667"/>
          <a:stretch/>
        </p:blipFill>
        <p:spPr>
          <a:xfrm>
            <a:off x="849739" y="2772197"/>
            <a:ext cx="8272982" cy="2520280"/>
          </a:xfrm>
          <a:prstGeom prst="rect">
            <a:avLst/>
          </a:prstGeom>
        </p:spPr>
      </p:pic>
      <p:sp>
        <p:nvSpPr>
          <p:cNvPr id="2" name="Titel 1"/>
          <p:cNvSpPr>
            <a:spLocks noGrp="1"/>
          </p:cNvSpPr>
          <p:nvPr>
            <p:ph type="title"/>
          </p:nvPr>
        </p:nvSpPr>
        <p:spPr/>
        <p:txBody>
          <a:bodyPr/>
          <a:lstStyle/>
          <a:p>
            <a:r>
              <a:rPr lang="de-AT" dirty="0"/>
              <a:t>Zielfkonfliktmatrix</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24</a:t>
            </a:fld>
            <a:endParaRPr lang="en-US" dirty="0"/>
          </a:p>
        </p:txBody>
      </p:sp>
    </p:spTree>
    <p:extLst>
      <p:ext uri="{BB962C8B-B14F-4D97-AF65-F5344CB8AC3E}">
        <p14:creationId xmlns:p14="http://schemas.microsoft.com/office/powerpoint/2010/main" val="850451038"/>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04045"/>
            <a:ext cx="7056784" cy="4514850"/>
          </a:xfrm>
        </p:spPr>
        <p:txBody>
          <a:bodyPr/>
          <a:lstStyle/>
          <a:p>
            <a:pPr eaLnBrk="1" hangingPunct="1">
              <a:lnSpc>
                <a:spcPct val="100000"/>
              </a:lnSpc>
            </a:pPr>
            <a:r>
              <a:rPr lang="de-DE" altLang="en-US" sz="2200" b="1" dirty="0">
                <a:solidFill>
                  <a:srgbClr val="54812B"/>
                </a:solidFill>
              </a:rPr>
              <a:t>Was will das Vorhaben erreichen?</a:t>
            </a:r>
          </a:p>
          <a:p>
            <a:pPr marL="631825" lvl="1" indent="-273050">
              <a:lnSpc>
                <a:spcPct val="100000"/>
              </a:lnSpc>
              <a:spcBef>
                <a:spcPts val="300"/>
              </a:spcBef>
              <a:buClr>
                <a:schemeClr val="tx1">
                  <a:lumMod val="50000"/>
                  <a:lumOff val="50000"/>
                </a:schemeClr>
              </a:buClr>
              <a:buSzPct val="90000"/>
            </a:pPr>
            <a:r>
              <a:rPr lang="de-DE" altLang="en-US" sz="1800" dirty="0">
                <a:solidFill>
                  <a:schemeClr val="bg2"/>
                </a:solidFill>
              </a:rPr>
              <a:t>Definition und Umfang des Vorhabens</a:t>
            </a:r>
          </a:p>
          <a:p>
            <a:pPr marL="631825" lvl="1" indent="-273050">
              <a:lnSpc>
                <a:spcPct val="100000"/>
              </a:lnSpc>
              <a:spcBef>
                <a:spcPts val="300"/>
              </a:spcBef>
              <a:buClr>
                <a:schemeClr val="tx1">
                  <a:lumMod val="50000"/>
                  <a:lumOff val="50000"/>
                </a:schemeClr>
              </a:buClr>
              <a:buSzPct val="90000"/>
            </a:pPr>
            <a:r>
              <a:rPr lang="de-DE" altLang="en-US" sz="1800" dirty="0">
                <a:solidFill>
                  <a:schemeClr val="bg2"/>
                </a:solidFill>
              </a:rPr>
              <a:t>Grundlegende Strategien der Abwicklung</a:t>
            </a:r>
          </a:p>
          <a:p>
            <a:pPr eaLnBrk="1" hangingPunct="1">
              <a:lnSpc>
                <a:spcPct val="100000"/>
              </a:lnSpc>
              <a:spcBef>
                <a:spcPts val="1500"/>
              </a:spcBef>
            </a:pPr>
            <a:r>
              <a:rPr lang="de-DE" altLang="en-US" sz="2200" dirty="0"/>
              <a:t>Ziel sollte </a:t>
            </a:r>
            <a:r>
              <a:rPr lang="de-DE" altLang="en-US" sz="2200" b="1" dirty="0">
                <a:solidFill>
                  <a:srgbClr val="54812B"/>
                </a:solidFill>
              </a:rPr>
              <a:t>realistisch</a:t>
            </a:r>
            <a:r>
              <a:rPr lang="de-DE" altLang="en-US" sz="2200" dirty="0">
                <a:solidFill>
                  <a:srgbClr val="54812B"/>
                </a:solidFill>
              </a:rPr>
              <a:t> </a:t>
            </a:r>
            <a:r>
              <a:rPr lang="de-DE" altLang="en-US" sz="2200" dirty="0"/>
              <a:t>sein (fordern aber nicht überfordern).</a:t>
            </a:r>
          </a:p>
          <a:p>
            <a:pPr eaLnBrk="1" hangingPunct="1">
              <a:lnSpc>
                <a:spcPct val="100000"/>
              </a:lnSpc>
              <a:spcBef>
                <a:spcPts val="1500"/>
              </a:spcBef>
            </a:pPr>
            <a:r>
              <a:rPr lang="de-DE" altLang="en-US" sz="2200" dirty="0"/>
              <a:t>Unter </a:t>
            </a:r>
            <a:r>
              <a:rPr lang="de-DE" altLang="en-US" sz="2200" b="1" dirty="0">
                <a:solidFill>
                  <a:srgbClr val="54812B"/>
                </a:solidFill>
              </a:rPr>
              <a:t>allen Mitwirkenden</a:t>
            </a:r>
            <a:r>
              <a:rPr lang="de-DE" altLang="en-US" sz="2200" dirty="0">
                <a:solidFill>
                  <a:srgbClr val="54812B"/>
                </a:solidFill>
              </a:rPr>
              <a:t> </a:t>
            </a:r>
            <a:r>
              <a:rPr lang="de-DE" altLang="en-US" sz="2200" dirty="0"/>
              <a:t>muss Konsens bestehen, </a:t>
            </a:r>
            <a:br>
              <a:rPr lang="de-DE" altLang="en-US" sz="2200" dirty="0"/>
            </a:br>
            <a:r>
              <a:rPr lang="de-DE" altLang="en-US" sz="2200" dirty="0"/>
              <a:t>diffuse Ziel führen zu </a:t>
            </a:r>
            <a:r>
              <a:rPr lang="de-DE" altLang="en-US" sz="2200" b="1" dirty="0">
                <a:solidFill>
                  <a:srgbClr val="54812B"/>
                </a:solidFill>
              </a:rPr>
              <a:t>Misserfolg</a:t>
            </a:r>
            <a:r>
              <a:rPr lang="de-DE" altLang="en-US" sz="2200" dirty="0"/>
              <a:t>.</a:t>
            </a:r>
          </a:p>
          <a:p>
            <a:pPr eaLnBrk="1" hangingPunct="1">
              <a:lnSpc>
                <a:spcPct val="100000"/>
              </a:lnSpc>
              <a:spcBef>
                <a:spcPts val="1500"/>
              </a:spcBef>
            </a:pPr>
            <a:r>
              <a:rPr lang="de-DE" altLang="en-US" sz="2200" dirty="0"/>
              <a:t>Zielliste muss aufgrund neuer Informationen/Erfahrungen </a:t>
            </a:r>
            <a:r>
              <a:rPr lang="de-DE" altLang="en-US" sz="2200" b="1" dirty="0">
                <a:solidFill>
                  <a:srgbClr val="54812B"/>
                </a:solidFill>
              </a:rPr>
              <a:t>sukzessive präzisiert</a:t>
            </a:r>
            <a:r>
              <a:rPr lang="de-DE" altLang="en-US" sz="2200" dirty="0">
                <a:solidFill>
                  <a:srgbClr val="54812B"/>
                </a:solidFill>
              </a:rPr>
              <a:t> </a:t>
            </a:r>
            <a:r>
              <a:rPr lang="de-DE" altLang="en-US" sz="2200" dirty="0"/>
              <a:t>werden.</a:t>
            </a:r>
          </a:p>
          <a:p>
            <a:pPr eaLnBrk="1" hangingPunct="1">
              <a:lnSpc>
                <a:spcPct val="100000"/>
              </a:lnSpc>
              <a:spcBef>
                <a:spcPts val="1500"/>
              </a:spcBef>
            </a:pPr>
            <a:r>
              <a:rPr lang="de-DE" altLang="en-US" sz="2200" dirty="0"/>
              <a:t>Unterbleibt eine </a:t>
            </a:r>
            <a:r>
              <a:rPr lang="de-DE" altLang="en-US" sz="2200" b="1" dirty="0">
                <a:solidFill>
                  <a:srgbClr val="54812B"/>
                </a:solidFill>
              </a:rPr>
              <a:t>kritische Überprüfung</a:t>
            </a:r>
            <a:r>
              <a:rPr lang="de-DE" altLang="en-US" sz="2200" dirty="0"/>
              <a:t>, führt gerade das zum Scheitern des Vorhabens.</a:t>
            </a:r>
          </a:p>
          <a:p>
            <a:pPr eaLnBrk="1" hangingPunct="1">
              <a:lnSpc>
                <a:spcPct val="100000"/>
              </a:lnSpc>
              <a:spcBef>
                <a:spcPts val="1500"/>
              </a:spcBef>
            </a:pPr>
            <a:r>
              <a:rPr lang="de-DE" altLang="en-US" sz="2200" dirty="0"/>
              <a:t>Bei untereinander konfliktären Zielen sind Prioritäten zu setzen.</a:t>
            </a:r>
          </a:p>
          <a:p>
            <a:pPr eaLnBrk="1" hangingPunct="1">
              <a:lnSpc>
                <a:spcPct val="100000"/>
              </a:lnSpc>
              <a:spcBef>
                <a:spcPts val="1500"/>
              </a:spcBef>
            </a:pPr>
            <a:r>
              <a:rPr lang="de-DE" altLang="en-US" sz="2200" b="1" dirty="0">
                <a:solidFill>
                  <a:srgbClr val="54812B"/>
                </a:solidFill>
              </a:rPr>
              <a:t>Formales: Ziele ausformulieren</a:t>
            </a:r>
          </a:p>
          <a:p>
            <a:pPr>
              <a:lnSpc>
                <a:spcPct val="100000"/>
              </a:lnSpc>
            </a:pPr>
            <a:endParaRPr lang="en-US" sz="2200" dirty="0"/>
          </a:p>
        </p:txBody>
      </p:sp>
      <p:sp>
        <p:nvSpPr>
          <p:cNvPr id="2" name="Titel 1"/>
          <p:cNvSpPr>
            <a:spLocks noGrp="1"/>
          </p:cNvSpPr>
          <p:nvPr>
            <p:ph type="title"/>
          </p:nvPr>
        </p:nvSpPr>
        <p:spPr/>
        <p:txBody>
          <a:bodyPr/>
          <a:lstStyle/>
          <a:p>
            <a:r>
              <a:rPr lang="de-AT" dirty="0"/>
              <a:t>Regeln der Zielformulierung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25</a:t>
            </a:fld>
            <a:endParaRPr lang="en-US" dirty="0"/>
          </a:p>
        </p:txBody>
      </p:sp>
    </p:spTree>
    <p:extLst>
      <p:ext uri="{BB962C8B-B14F-4D97-AF65-F5344CB8AC3E}">
        <p14:creationId xmlns:p14="http://schemas.microsoft.com/office/powerpoint/2010/main" val="18550182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233005272"/>
              </p:ext>
            </p:extLst>
          </p:nvPr>
        </p:nvGraphicFramePr>
        <p:xfrm>
          <a:off x="1008336" y="3139314"/>
          <a:ext cx="7920880" cy="3377299"/>
        </p:xfrm>
        <a:graphic>
          <a:graphicData uri="http://schemas.openxmlformats.org/drawingml/2006/table">
            <a:tbl>
              <a:tblPr firstRow="1" firstCol="1">
                <a:tableStyleId>{5C22544A-7EE6-4342-B048-85BDC9FD1C3A}</a:tableStyleId>
              </a:tblPr>
              <a:tblGrid>
                <a:gridCol w="1890222">
                  <a:extLst>
                    <a:ext uri="{9D8B030D-6E8A-4147-A177-3AD203B41FA5}">
                      <a16:colId xmlns:a16="http://schemas.microsoft.com/office/drawing/2014/main" val="20000"/>
                    </a:ext>
                  </a:extLst>
                </a:gridCol>
                <a:gridCol w="2070218">
                  <a:extLst>
                    <a:ext uri="{9D8B030D-6E8A-4147-A177-3AD203B41FA5}">
                      <a16:colId xmlns:a16="http://schemas.microsoft.com/office/drawing/2014/main" val="20001"/>
                    </a:ext>
                  </a:extLst>
                </a:gridCol>
                <a:gridCol w="2953540">
                  <a:extLst>
                    <a:ext uri="{9D8B030D-6E8A-4147-A177-3AD203B41FA5}">
                      <a16:colId xmlns:a16="http://schemas.microsoft.com/office/drawing/2014/main" val="20002"/>
                    </a:ext>
                  </a:extLst>
                </a:gridCol>
                <a:gridCol w="1006900">
                  <a:extLst>
                    <a:ext uri="{9D8B030D-6E8A-4147-A177-3AD203B41FA5}">
                      <a16:colId xmlns:a16="http://schemas.microsoft.com/office/drawing/2014/main" val="20003"/>
                    </a:ext>
                  </a:extLst>
                </a:gridCol>
              </a:tblGrid>
              <a:tr h="0">
                <a:tc>
                  <a:txBody>
                    <a:bodyPr/>
                    <a:lstStyle/>
                    <a:p>
                      <a:pPr algn="ctr">
                        <a:lnSpc>
                          <a:spcPct val="90000"/>
                        </a:lnSpc>
                        <a:spcBef>
                          <a:spcPts val="300"/>
                        </a:spcBef>
                        <a:spcAft>
                          <a:spcPts val="300"/>
                        </a:spcAft>
                      </a:pPr>
                      <a:r>
                        <a:rPr lang="de-AT" sz="1680" b="1" dirty="0">
                          <a:effectLst/>
                          <a:latin typeface="+mn-lt"/>
                        </a:rPr>
                        <a:t>Problemfeld</a:t>
                      </a:r>
                      <a:endParaRPr lang="en-US" sz="1680" b="1" dirty="0">
                        <a:effectLst/>
                        <a:latin typeface="+mn-lt"/>
                        <a:ea typeface="Times New Roman"/>
                        <a:cs typeface="Times New Roman"/>
                      </a:endParaRPr>
                    </a:p>
                  </a:txBody>
                  <a:tcPr marL="68580" marR="68580" marT="36000" marB="36000">
                    <a:lnL w="12700" cap="flat" cmpd="sng" algn="ctr">
                      <a:solidFill>
                        <a:srgbClr val="54812B"/>
                      </a:solidFill>
                      <a:prstDash val="solid"/>
                      <a:round/>
                      <a:headEnd type="none" w="med" len="med"/>
                      <a:tailEnd type="none" w="med" len="med"/>
                    </a:lnL>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54812B"/>
                    </a:solidFill>
                  </a:tcPr>
                </a:tc>
                <a:tc>
                  <a:txBody>
                    <a:bodyPr/>
                    <a:lstStyle/>
                    <a:p>
                      <a:pPr algn="ctr">
                        <a:lnSpc>
                          <a:spcPct val="90000"/>
                        </a:lnSpc>
                        <a:spcBef>
                          <a:spcPts val="300"/>
                        </a:spcBef>
                        <a:spcAft>
                          <a:spcPts val="300"/>
                        </a:spcAft>
                      </a:pPr>
                      <a:r>
                        <a:rPr lang="de-AT" sz="1680" b="1" dirty="0">
                          <a:effectLst/>
                          <a:latin typeface="+mn-lt"/>
                        </a:rPr>
                        <a:t>Zielinhalt</a:t>
                      </a:r>
                      <a:endParaRPr lang="en-US" sz="1680" b="1" dirty="0">
                        <a:effectLst/>
                        <a:latin typeface="+mn-lt"/>
                        <a:ea typeface="Times New Roman"/>
                        <a:cs typeface="Times New Roman"/>
                      </a:endParaRPr>
                    </a:p>
                  </a:txBody>
                  <a:tcPr marL="68580" marR="68580" marT="36000" marB="36000">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54812B"/>
                    </a:solidFill>
                  </a:tcPr>
                </a:tc>
                <a:tc>
                  <a:txBody>
                    <a:bodyPr/>
                    <a:lstStyle/>
                    <a:p>
                      <a:pPr algn="ctr">
                        <a:lnSpc>
                          <a:spcPct val="90000"/>
                        </a:lnSpc>
                        <a:spcBef>
                          <a:spcPts val="300"/>
                        </a:spcBef>
                        <a:spcAft>
                          <a:spcPts val="300"/>
                        </a:spcAft>
                      </a:pPr>
                      <a:r>
                        <a:rPr lang="de-AT" sz="1680" b="1" dirty="0">
                          <a:effectLst/>
                          <a:latin typeface="+mn-lt"/>
                        </a:rPr>
                        <a:t>Zielausmaß</a:t>
                      </a:r>
                      <a:endParaRPr lang="en-US" sz="1680" b="1" dirty="0">
                        <a:effectLst/>
                        <a:latin typeface="+mn-lt"/>
                        <a:ea typeface="Times New Roman"/>
                        <a:cs typeface="Times New Roman"/>
                      </a:endParaRPr>
                    </a:p>
                  </a:txBody>
                  <a:tcPr marL="68580" marR="68580" marT="36000" marB="36000">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54812B"/>
                    </a:solidFill>
                  </a:tcPr>
                </a:tc>
                <a:tc>
                  <a:txBody>
                    <a:bodyPr/>
                    <a:lstStyle/>
                    <a:p>
                      <a:pPr algn="ctr">
                        <a:lnSpc>
                          <a:spcPct val="90000"/>
                        </a:lnSpc>
                        <a:spcBef>
                          <a:spcPts val="300"/>
                        </a:spcBef>
                        <a:spcAft>
                          <a:spcPts val="300"/>
                        </a:spcAft>
                      </a:pPr>
                      <a:r>
                        <a:rPr lang="de-AT" sz="1680" b="1" dirty="0">
                          <a:effectLst/>
                          <a:latin typeface="+mn-lt"/>
                        </a:rPr>
                        <a:t>Zielzeit</a:t>
                      </a:r>
                      <a:endParaRPr lang="en-US" sz="1680" b="1" dirty="0">
                        <a:effectLst/>
                        <a:latin typeface="+mn-lt"/>
                        <a:ea typeface="Times New Roman"/>
                        <a:cs typeface="Times New Roman"/>
                      </a:endParaRPr>
                    </a:p>
                  </a:txBody>
                  <a:tcPr marL="68580" marR="68580" marT="36000" marB="36000">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54812B"/>
                    </a:solidFill>
                  </a:tcPr>
                </a:tc>
                <a:extLst>
                  <a:ext uri="{0D108BD9-81ED-4DB2-BD59-A6C34878D82A}">
                    <a16:rowId xmlns:a16="http://schemas.microsoft.com/office/drawing/2014/main" val="10000"/>
                  </a:ext>
                </a:extLst>
              </a:tr>
              <a:tr h="0">
                <a:tc>
                  <a:txBody>
                    <a:bodyPr/>
                    <a:lstStyle/>
                    <a:p>
                      <a:pPr algn="l">
                        <a:lnSpc>
                          <a:spcPct val="90000"/>
                        </a:lnSpc>
                        <a:spcBef>
                          <a:spcPts val="300"/>
                        </a:spcBef>
                        <a:spcAft>
                          <a:spcPts val="300"/>
                        </a:spcAft>
                      </a:pPr>
                      <a:r>
                        <a:rPr lang="de-AT" sz="1680" b="0" dirty="0">
                          <a:solidFill>
                            <a:schemeClr val="tx1"/>
                          </a:solidFill>
                          <a:effectLst/>
                          <a:latin typeface="+mn-lt"/>
                        </a:rPr>
                        <a:t>Überstunden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DDEFCD"/>
                    </a:solidFill>
                  </a:tcPr>
                </a:tc>
                <a:tc>
                  <a:txBody>
                    <a:bodyPr/>
                    <a:lstStyle/>
                    <a:p>
                      <a:pPr algn="l">
                        <a:lnSpc>
                          <a:spcPct val="90000"/>
                        </a:lnSpc>
                        <a:spcBef>
                          <a:spcPts val="300"/>
                        </a:spcBef>
                        <a:spcAft>
                          <a:spcPts val="300"/>
                        </a:spcAft>
                      </a:pPr>
                      <a:r>
                        <a:rPr lang="de-AT" sz="1680" b="0" dirty="0">
                          <a:solidFill>
                            <a:schemeClr val="tx1"/>
                          </a:solidFill>
                          <a:effectLst/>
                          <a:latin typeface="+mn-lt"/>
                        </a:rPr>
                        <a:t>Abbau von </a:t>
                      </a:r>
                      <a:br>
                        <a:rPr lang="de-AT" sz="1680" b="0" dirty="0">
                          <a:solidFill>
                            <a:schemeClr val="tx1"/>
                          </a:solidFill>
                          <a:effectLst/>
                          <a:latin typeface="+mn-lt"/>
                        </a:rPr>
                      </a:br>
                      <a:r>
                        <a:rPr lang="de-AT" sz="1680" b="0" dirty="0">
                          <a:solidFill>
                            <a:schemeClr val="tx1"/>
                          </a:solidFill>
                          <a:effectLst/>
                          <a:latin typeface="+mn-lt"/>
                        </a:rPr>
                        <a:t>Überstun­den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Überstunden nur noch </a:t>
                      </a:r>
                      <a:br>
                        <a:rPr lang="de-AT" sz="1680" b="0" dirty="0">
                          <a:solidFill>
                            <a:schemeClr val="tx1"/>
                          </a:solidFill>
                          <a:effectLst/>
                          <a:latin typeface="+mn-lt"/>
                        </a:rPr>
                      </a:br>
                      <a:r>
                        <a:rPr lang="de-AT" sz="1680" b="0" dirty="0">
                          <a:solidFill>
                            <a:schemeClr val="tx1"/>
                          </a:solidFill>
                          <a:effectLst/>
                          <a:latin typeface="+mn-lt"/>
                        </a:rPr>
                        <a:t>im Ausnahmefall</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10 Monate</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a:lnSpc>
                          <a:spcPct val="90000"/>
                        </a:lnSpc>
                        <a:spcBef>
                          <a:spcPts val="300"/>
                        </a:spcBef>
                        <a:spcAft>
                          <a:spcPts val="300"/>
                        </a:spcAft>
                      </a:pPr>
                      <a:r>
                        <a:rPr lang="de-AT" sz="1680" b="0" dirty="0">
                          <a:solidFill>
                            <a:schemeClr val="tx1"/>
                          </a:solidFill>
                          <a:effectLst/>
                          <a:latin typeface="+mn-lt"/>
                        </a:rPr>
                        <a:t>Verzögerungen durch Rückstau im </a:t>
                      </a:r>
                      <a:r>
                        <a:rPr lang="de-AT" sz="1680" b="0" dirty="0" err="1">
                          <a:solidFill>
                            <a:schemeClr val="tx1"/>
                          </a:solidFill>
                          <a:effectLst/>
                          <a:latin typeface="+mn-lt"/>
                        </a:rPr>
                        <a:t>Waren-ein­gangs­be­reich</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DDEFCD"/>
                    </a:solidFill>
                  </a:tcPr>
                </a:tc>
                <a:tc>
                  <a:txBody>
                    <a:bodyPr/>
                    <a:lstStyle/>
                    <a:p>
                      <a:pPr algn="l">
                        <a:lnSpc>
                          <a:spcPct val="90000"/>
                        </a:lnSpc>
                        <a:spcBef>
                          <a:spcPts val="300"/>
                        </a:spcBef>
                        <a:spcAft>
                          <a:spcPts val="300"/>
                        </a:spcAft>
                      </a:pPr>
                      <a:r>
                        <a:rPr lang="de-AT" sz="1680" b="0" dirty="0">
                          <a:solidFill>
                            <a:schemeClr val="tx1"/>
                          </a:solidFill>
                          <a:effectLst/>
                          <a:latin typeface="+mn-lt"/>
                        </a:rPr>
                        <a:t>Beseitigung der </a:t>
                      </a:r>
                      <a:br>
                        <a:rPr lang="de-AT" sz="1680" b="0" dirty="0">
                          <a:solidFill>
                            <a:schemeClr val="tx1"/>
                          </a:solidFill>
                          <a:effectLst/>
                          <a:latin typeface="+mn-lt"/>
                        </a:rPr>
                      </a:br>
                      <a:r>
                        <a:rPr lang="de-AT" sz="1680" b="0" dirty="0">
                          <a:solidFill>
                            <a:schemeClr val="tx1"/>
                          </a:solidFill>
                          <a:effectLst/>
                          <a:latin typeface="+mn-lt"/>
                        </a:rPr>
                        <a:t>Ver­zögerungen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Reklamationen werden zeitnah bearbeitet, d.h. durch Erfassung </a:t>
                      </a:r>
                      <a:br>
                        <a:rPr lang="de-AT" sz="1680" b="0" dirty="0">
                          <a:solidFill>
                            <a:schemeClr val="tx1"/>
                          </a:solidFill>
                          <a:effectLst/>
                          <a:latin typeface="+mn-lt"/>
                        </a:rPr>
                      </a:br>
                      <a:r>
                        <a:rPr lang="de-AT" sz="1680" b="0" dirty="0">
                          <a:solidFill>
                            <a:schemeClr val="tx1"/>
                          </a:solidFill>
                          <a:effectLst/>
                          <a:latin typeface="+mn-lt"/>
                        </a:rPr>
                        <a:t>am Ein­gangstag</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3 Monate</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l">
                        <a:lnSpc>
                          <a:spcPct val="90000"/>
                        </a:lnSpc>
                        <a:spcBef>
                          <a:spcPts val="300"/>
                        </a:spcBef>
                        <a:spcAft>
                          <a:spcPts val="300"/>
                        </a:spcAft>
                      </a:pPr>
                      <a:r>
                        <a:rPr lang="de-AT" sz="1680" b="0" dirty="0">
                          <a:solidFill>
                            <a:schemeClr val="tx1"/>
                          </a:solidFill>
                          <a:effectLst/>
                          <a:latin typeface="+mn-lt"/>
                        </a:rPr>
                        <a:t>Mangelnde Beratung der Kunden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DDEFCD"/>
                    </a:solidFill>
                  </a:tcPr>
                </a:tc>
                <a:tc>
                  <a:txBody>
                    <a:bodyPr/>
                    <a:lstStyle/>
                    <a:p>
                      <a:pPr algn="l">
                        <a:lnSpc>
                          <a:spcPct val="90000"/>
                        </a:lnSpc>
                        <a:spcBef>
                          <a:spcPts val="300"/>
                        </a:spcBef>
                        <a:spcAft>
                          <a:spcPts val="300"/>
                        </a:spcAft>
                      </a:pPr>
                      <a:r>
                        <a:rPr lang="de-AT" sz="1680" b="0" dirty="0">
                          <a:solidFill>
                            <a:schemeClr val="tx1"/>
                          </a:solidFill>
                          <a:effectLst/>
                          <a:latin typeface="+mn-lt"/>
                        </a:rPr>
                        <a:t>Aufbau einer </a:t>
                      </a:r>
                      <a:br>
                        <a:rPr lang="de-AT" sz="1680" b="0" dirty="0">
                          <a:solidFill>
                            <a:schemeClr val="tx1"/>
                          </a:solidFill>
                          <a:effectLst/>
                          <a:latin typeface="+mn-lt"/>
                        </a:rPr>
                      </a:br>
                      <a:r>
                        <a:rPr lang="de-AT" sz="1680" b="0" dirty="0">
                          <a:solidFill>
                            <a:schemeClr val="tx1"/>
                          </a:solidFill>
                          <a:effectLst/>
                          <a:latin typeface="+mn-lt"/>
                        </a:rPr>
                        <a:t>effi­zien­ten Beratung</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Optimale Beratung zur Vermeidung unnötiger Rücksendungen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3 Monate</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l">
                        <a:lnSpc>
                          <a:spcPct val="90000"/>
                        </a:lnSpc>
                        <a:spcBef>
                          <a:spcPts val="300"/>
                        </a:spcBef>
                        <a:spcAft>
                          <a:spcPts val="300"/>
                        </a:spcAft>
                      </a:pPr>
                      <a:r>
                        <a:rPr lang="de-AT" sz="1680" b="0" dirty="0">
                          <a:solidFill>
                            <a:schemeClr val="tx1"/>
                          </a:solidFill>
                          <a:effectLst/>
                          <a:latin typeface="+mn-lt"/>
                        </a:rPr>
                        <a:t>Steigende Kosten bei Ersatzteilen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DDEFCD"/>
                    </a:solidFill>
                  </a:tcPr>
                </a:tc>
                <a:tc>
                  <a:txBody>
                    <a:bodyPr/>
                    <a:lstStyle/>
                    <a:p>
                      <a:pPr algn="l">
                        <a:lnSpc>
                          <a:spcPct val="90000"/>
                        </a:lnSpc>
                        <a:spcBef>
                          <a:spcPts val="300"/>
                        </a:spcBef>
                        <a:spcAft>
                          <a:spcPts val="300"/>
                        </a:spcAft>
                      </a:pPr>
                      <a:r>
                        <a:rPr lang="de-AT" sz="1680" b="0" dirty="0">
                          <a:solidFill>
                            <a:schemeClr val="tx1"/>
                          </a:solidFill>
                          <a:effectLst/>
                          <a:latin typeface="+mn-lt"/>
                        </a:rPr>
                        <a:t>Kostenreduzierung</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Senkung der Kosten um </a:t>
                      </a:r>
                      <a:br>
                        <a:rPr lang="de-AT" sz="1680" b="0" dirty="0">
                          <a:solidFill>
                            <a:schemeClr val="tx1"/>
                          </a:solidFill>
                          <a:effectLst/>
                          <a:latin typeface="+mn-lt"/>
                        </a:rPr>
                      </a:br>
                      <a:r>
                        <a:rPr lang="de-AT" sz="1680" b="0" dirty="0">
                          <a:solidFill>
                            <a:schemeClr val="tx1"/>
                          </a:solidFill>
                          <a:effectLst/>
                          <a:latin typeface="+mn-lt"/>
                        </a:rPr>
                        <a:t>mindestens 10 %</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5 Monate</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l">
                        <a:lnSpc>
                          <a:spcPct val="90000"/>
                        </a:lnSpc>
                        <a:spcBef>
                          <a:spcPts val="300"/>
                        </a:spcBef>
                        <a:spcAft>
                          <a:spcPts val="300"/>
                        </a:spcAft>
                      </a:pPr>
                      <a:r>
                        <a:rPr lang="de-AT" sz="1680" b="0" dirty="0">
                          <a:solidFill>
                            <a:schemeClr val="tx1"/>
                          </a:solidFill>
                          <a:effectLst/>
                          <a:latin typeface="+mn-lt"/>
                        </a:rPr>
                        <a:t>Kundenbeschwerden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rgbClr val="DDEFCD"/>
                    </a:solidFill>
                  </a:tcPr>
                </a:tc>
                <a:tc>
                  <a:txBody>
                    <a:bodyPr/>
                    <a:lstStyle/>
                    <a:p>
                      <a:pPr algn="l">
                        <a:lnSpc>
                          <a:spcPct val="90000"/>
                        </a:lnSpc>
                        <a:spcBef>
                          <a:spcPts val="300"/>
                        </a:spcBef>
                        <a:spcAft>
                          <a:spcPts val="300"/>
                        </a:spcAft>
                      </a:pPr>
                      <a:r>
                        <a:rPr lang="de-AT" sz="1680" b="0" dirty="0">
                          <a:solidFill>
                            <a:schemeClr val="tx1"/>
                          </a:solidFill>
                          <a:effectLst/>
                          <a:latin typeface="+mn-lt"/>
                        </a:rPr>
                        <a:t>von Qualität und Ser­vice überzeugte Kun­den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Kunden sollen Emp­fehlun­gen aussprechen</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tc>
                  <a:txBody>
                    <a:bodyPr/>
                    <a:lstStyle/>
                    <a:p>
                      <a:pPr algn="l">
                        <a:lnSpc>
                          <a:spcPct val="90000"/>
                        </a:lnSpc>
                        <a:spcBef>
                          <a:spcPts val="300"/>
                        </a:spcBef>
                        <a:spcAft>
                          <a:spcPts val="300"/>
                        </a:spcAft>
                      </a:pPr>
                      <a:r>
                        <a:rPr lang="de-AT" sz="1680" b="0" dirty="0">
                          <a:solidFill>
                            <a:schemeClr val="tx1"/>
                          </a:solidFill>
                          <a:effectLst/>
                          <a:latin typeface="+mn-lt"/>
                        </a:rPr>
                        <a:t>5 Monate</a:t>
                      </a:r>
                      <a:endParaRPr lang="en-US" sz="1680" b="0" dirty="0">
                        <a:solidFill>
                          <a:schemeClr val="tx1"/>
                        </a:solidFill>
                        <a:effectLst/>
                        <a:latin typeface="+mn-lt"/>
                        <a:ea typeface="Times New Roman"/>
                        <a:cs typeface="Times New Roman"/>
                      </a:endParaRPr>
                    </a:p>
                  </a:txBody>
                  <a:tcPr marL="68580" marR="68580" marT="54000" marB="54000">
                    <a:lnL w="12700" cap="flat" cmpd="sng" algn="ctr">
                      <a:solidFill>
                        <a:srgbClr val="54812B"/>
                      </a:solidFill>
                      <a:prstDash val="solid"/>
                      <a:round/>
                      <a:headEnd type="none" w="med" len="med"/>
                      <a:tailEnd type="none" w="med" len="med"/>
                    </a:lnL>
                    <a:lnR w="12700" cap="flat" cmpd="sng" algn="ctr">
                      <a:solidFill>
                        <a:srgbClr val="54812B"/>
                      </a:solidFill>
                      <a:prstDash val="solid"/>
                      <a:round/>
                      <a:headEnd type="none" w="med" len="med"/>
                      <a:tailEnd type="none" w="med" len="med"/>
                    </a:lnR>
                    <a:lnT w="12700" cap="flat" cmpd="sng" algn="ctr">
                      <a:solidFill>
                        <a:srgbClr val="54812B"/>
                      </a:solidFill>
                      <a:prstDash val="solid"/>
                      <a:round/>
                      <a:headEnd type="none" w="med" len="med"/>
                      <a:tailEnd type="none" w="med" len="med"/>
                    </a:lnT>
                    <a:lnB w="12700" cap="flat" cmpd="sng" algn="ctr">
                      <a:solidFill>
                        <a:srgbClr val="54812B"/>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Inhaltsplatzhalter 2"/>
          <p:cNvSpPr>
            <a:spLocks noGrp="1"/>
          </p:cNvSpPr>
          <p:nvPr>
            <p:ph idx="1"/>
          </p:nvPr>
        </p:nvSpPr>
        <p:spPr>
          <a:xfrm>
            <a:off x="936328" y="1476053"/>
            <a:ext cx="8640960" cy="4514850"/>
          </a:xfrm>
        </p:spPr>
        <p:txBody>
          <a:bodyPr/>
          <a:lstStyle/>
          <a:p>
            <a:pPr marL="271463" indent="-271463" eaLnBrk="1" hangingPunct="1"/>
            <a:r>
              <a:rPr lang="de-DE" altLang="en-US" sz="2100" b="1" dirty="0">
                <a:solidFill>
                  <a:srgbClr val="54812B"/>
                </a:solidFill>
              </a:rPr>
              <a:t>Intuitiv</a:t>
            </a:r>
            <a:r>
              <a:rPr lang="de-DE" altLang="en-US" sz="2000" dirty="0">
                <a:solidFill>
                  <a:srgbClr val="54812B"/>
                </a:solidFill>
              </a:rPr>
              <a:t> </a:t>
            </a:r>
            <a:r>
              <a:rPr lang="de-DE" altLang="en-US" sz="1900" dirty="0"/>
              <a:t>(durch Einsatz von Kreativitätstechniken/z.B. Brainstorming; Methode 365 etc.)</a:t>
            </a:r>
          </a:p>
          <a:p>
            <a:pPr marL="271463" indent="-271463" eaLnBrk="1" hangingPunct="1">
              <a:lnSpc>
                <a:spcPct val="100000"/>
              </a:lnSpc>
            </a:pPr>
            <a:r>
              <a:rPr lang="de-DE" altLang="en-US" sz="2100" b="1" dirty="0">
                <a:solidFill>
                  <a:srgbClr val="54812B"/>
                </a:solidFill>
              </a:rPr>
              <a:t>Deduktiv</a:t>
            </a:r>
            <a:r>
              <a:rPr lang="de-DE" altLang="en-US" sz="2000" dirty="0">
                <a:solidFill>
                  <a:srgbClr val="54812B"/>
                </a:solidFill>
              </a:rPr>
              <a:t> </a:t>
            </a:r>
            <a:r>
              <a:rPr lang="de-DE" altLang="en-US" sz="1900" dirty="0"/>
              <a:t>(Ableitung von Einzelzielen aus globalem Oberziel)</a:t>
            </a:r>
          </a:p>
          <a:p>
            <a:pPr eaLnBrk="1" hangingPunct="1">
              <a:spcBef>
                <a:spcPts val="2400"/>
              </a:spcBef>
              <a:buFont typeface="Wingdings" charset="2"/>
              <a:buNone/>
            </a:pPr>
            <a:r>
              <a:rPr lang="de-DE" altLang="en-US" sz="2000" dirty="0">
                <a:solidFill>
                  <a:srgbClr val="54812B"/>
                </a:solidFill>
              </a:rPr>
              <a:t>Zielentwicklung – vom Problem zum Ziel</a:t>
            </a:r>
          </a:p>
          <a:p>
            <a:endParaRPr lang="en-US" sz="1900" dirty="0"/>
          </a:p>
        </p:txBody>
      </p:sp>
      <p:sp>
        <p:nvSpPr>
          <p:cNvPr id="2" name="Titel 1"/>
          <p:cNvSpPr>
            <a:spLocks noGrp="1"/>
          </p:cNvSpPr>
          <p:nvPr>
            <p:ph type="title"/>
          </p:nvPr>
        </p:nvSpPr>
        <p:spPr/>
        <p:txBody>
          <a:bodyPr/>
          <a:lstStyle/>
          <a:p>
            <a:r>
              <a:rPr lang="de-AT" dirty="0"/>
              <a:t>Zielfindung </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26</a:t>
            </a:fld>
            <a:endParaRPr lang="en-US" dirty="0"/>
          </a:p>
        </p:txBody>
      </p:sp>
    </p:spTree>
    <p:extLst>
      <p:ext uri="{BB962C8B-B14F-4D97-AF65-F5344CB8AC3E}">
        <p14:creationId xmlns:p14="http://schemas.microsoft.com/office/powerpoint/2010/main" val="10569048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1008336" y="1764085"/>
            <a:ext cx="8064896" cy="4526003"/>
          </a:xfrm>
          <a:prstGeom prst="rect">
            <a:avLst/>
          </a:prstGeom>
        </p:spPr>
      </p:pic>
      <p:sp>
        <p:nvSpPr>
          <p:cNvPr id="2" name="Titel 1"/>
          <p:cNvSpPr>
            <a:spLocks noGrp="1"/>
          </p:cNvSpPr>
          <p:nvPr>
            <p:ph type="title"/>
          </p:nvPr>
        </p:nvSpPr>
        <p:spPr/>
        <p:txBody>
          <a:bodyPr/>
          <a:lstStyle/>
          <a:p>
            <a:r>
              <a:rPr lang="de-AT" sz="2800" dirty="0"/>
              <a:t>Darstellung von Zielen – Zielhierarchie</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27</a:t>
            </a:fld>
            <a:endParaRPr lang="en-US" dirty="0"/>
          </a:p>
        </p:txBody>
      </p:sp>
    </p:spTree>
    <p:extLst>
      <p:ext uri="{BB962C8B-B14F-4D97-AF65-F5344CB8AC3E}">
        <p14:creationId xmlns:p14="http://schemas.microsoft.com/office/powerpoint/2010/main" val="2020986223"/>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9891AF1-A319-41A5-80AE-D992E5CE5F53}"/>
              </a:ext>
              <a:ext uri="{C183D7F6-B498-43B3-948B-1728B52AA6E4}">
                <adec:decorative xmlns:adec="http://schemas.microsoft.com/office/drawing/2017/decorative" val="1"/>
              </a:ext>
            </a:extLst>
          </p:cNvPr>
          <p:cNvPicPr/>
          <p:nvPr/>
        </p:nvPicPr>
        <p:blipFill>
          <a:blip r:embed="rId3"/>
          <a:stretch>
            <a:fillRect/>
          </a:stretch>
        </p:blipFill>
        <p:spPr>
          <a:xfrm>
            <a:off x="2565719" y="1595438"/>
            <a:ext cx="4986098" cy="4990238"/>
          </a:xfrm>
          <a:prstGeom prst="rect">
            <a:avLst/>
          </a:prstGeom>
        </p:spPr>
      </p:pic>
      <p:sp>
        <p:nvSpPr>
          <p:cNvPr id="2" name="Titel 1">
            <a:extLst>
              <a:ext uri="{FF2B5EF4-FFF2-40B4-BE49-F238E27FC236}">
                <a16:creationId xmlns:a16="http://schemas.microsoft.com/office/drawing/2014/main" id="{E6D13B8F-F150-49CD-B337-A027F4575223}"/>
              </a:ext>
            </a:extLst>
          </p:cNvPr>
          <p:cNvSpPr>
            <a:spLocks noGrp="1"/>
          </p:cNvSpPr>
          <p:nvPr>
            <p:ph type="title"/>
          </p:nvPr>
        </p:nvSpPr>
        <p:spPr/>
        <p:txBody>
          <a:bodyPr/>
          <a:lstStyle/>
          <a:p>
            <a:pPr>
              <a:lnSpc>
                <a:spcPts val="2800"/>
              </a:lnSpc>
            </a:pPr>
            <a:r>
              <a:rPr lang="de-DE" sz="2800" dirty="0"/>
              <a:t>Funktion von Zielen </a:t>
            </a:r>
            <a:br>
              <a:rPr lang="de-DE" sz="2800" dirty="0"/>
            </a:br>
            <a:r>
              <a:rPr lang="de-DE" sz="2800" dirty="0"/>
              <a:t>für die Projektarbeit</a:t>
            </a:r>
            <a:endParaRPr lang="de-AT" sz="2800" dirty="0"/>
          </a:p>
        </p:txBody>
      </p:sp>
      <p:sp>
        <p:nvSpPr>
          <p:cNvPr id="4" name="Foliennummernplatzhalter 3">
            <a:extLst>
              <a:ext uri="{FF2B5EF4-FFF2-40B4-BE49-F238E27FC236}">
                <a16:creationId xmlns:a16="http://schemas.microsoft.com/office/drawing/2014/main" id="{B93D8000-0111-4109-92C4-C6C433FCBE9E}"/>
              </a:ext>
            </a:extLst>
          </p:cNvPr>
          <p:cNvSpPr>
            <a:spLocks noGrp="1"/>
          </p:cNvSpPr>
          <p:nvPr>
            <p:ph type="sldNum" sz="quarter" idx="11"/>
          </p:nvPr>
        </p:nvSpPr>
        <p:spPr/>
        <p:txBody>
          <a:bodyPr/>
          <a:lstStyle/>
          <a:p>
            <a:fld id="{1B0257E5-75A0-4F46-BAAD-A8D9FF434F26}" type="slidenum">
              <a:rPr lang="en-US" smtClean="0"/>
              <a:pPr/>
              <a:t>28</a:t>
            </a:fld>
            <a:endParaRPr lang="en-US" dirty="0"/>
          </a:p>
        </p:txBody>
      </p:sp>
    </p:spTree>
    <p:extLst>
      <p:ext uri="{BB962C8B-B14F-4D97-AF65-F5344CB8AC3E}">
        <p14:creationId xmlns:p14="http://schemas.microsoft.com/office/powerpoint/2010/main" val="2293803733"/>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713731"/>
            <a:ext cx="8353152" cy="4514850"/>
          </a:xfrm>
        </p:spPr>
        <p:txBody>
          <a:bodyPr/>
          <a:lstStyle/>
          <a:p>
            <a:pPr eaLnBrk="1" hangingPunct="1">
              <a:lnSpc>
                <a:spcPct val="117000"/>
              </a:lnSpc>
              <a:spcBef>
                <a:spcPts val="2400"/>
              </a:spcBef>
            </a:pPr>
            <a:r>
              <a:rPr lang="de-DE" altLang="en-US" sz="2150" b="1" dirty="0">
                <a:solidFill>
                  <a:srgbClr val="54812B"/>
                </a:solidFill>
              </a:rPr>
              <a:t>Lastenheft oder Anforderungskatalog</a:t>
            </a:r>
            <a:br>
              <a:rPr lang="de-DE" altLang="en-US" sz="1950" b="1" dirty="0">
                <a:solidFill>
                  <a:srgbClr val="FF9900"/>
                </a:solidFill>
              </a:rPr>
            </a:br>
            <a:r>
              <a:rPr lang="de-DE" altLang="en-US" sz="1950" dirty="0"/>
              <a:t>Gesamtheit der Anforderungen des Auftraggebers an die Lieferungen und </a:t>
            </a:r>
            <a:br>
              <a:rPr lang="de-DE" altLang="en-US" sz="1950" dirty="0"/>
            </a:br>
            <a:r>
              <a:rPr lang="de-DE" altLang="en-US" sz="1950" dirty="0"/>
              <a:t>Leistungen des Auftragnehmers: </a:t>
            </a:r>
            <a:br>
              <a:rPr lang="de-DE" altLang="en-US" sz="1950" dirty="0"/>
            </a:br>
            <a:r>
              <a:rPr lang="de-DE" altLang="en-US" sz="1950" dirty="0"/>
              <a:t>Was ist zu erarbeiten und wofür? Dient häufig einer ersten Abschätzung </a:t>
            </a:r>
            <a:br>
              <a:rPr lang="de-DE" altLang="en-US" sz="1950" dirty="0"/>
            </a:br>
            <a:r>
              <a:rPr lang="de-DE" altLang="en-US" sz="1950" dirty="0"/>
              <a:t>des Vorhabens, ist somit Entscheidungsgrundlage für nächste Schritte</a:t>
            </a:r>
          </a:p>
          <a:p>
            <a:pPr eaLnBrk="1" hangingPunct="1">
              <a:lnSpc>
                <a:spcPct val="117000"/>
              </a:lnSpc>
              <a:spcBef>
                <a:spcPts val="3000"/>
              </a:spcBef>
            </a:pPr>
            <a:r>
              <a:rPr lang="de-DE" altLang="en-US" sz="2150" b="1" dirty="0">
                <a:solidFill>
                  <a:srgbClr val="54812B"/>
                </a:solidFill>
              </a:rPr>
              <a:t>Pflichtenheft</a:t>
            </a:r>
            <a:br>
              <a:rPr lang="de-DE" altLang="en-US" sz="1950" dirty="0"/>
            </a:br>
            <a:r>
              <a:rPr lang="de-DE" altLang="en-US" sz="1950" dirty="0"/>
              <a:t>hat das Lastenheft zur Grundlage, ist detailreicher: </a:t>
            </a:r>
            <a:br>
              <a:rPr lang="de-DE" altLang="en-US" sz="1950" dirty="0"/>
            </a:br>
            <a:r>
              <a:rPr lang="de-DE" altLang="en-US" sz="1950" dirty="0"/>
              <a:t>Wie und womit sollen die Forderungen verwirklicht werden?</a:t>
            </a:r>
          </a:p>
          <a:p>
            <a:pPr eaLnBrk="1" hangingPunct="1">
              <a:lnSpc>
                <a:spcPct val="117000"/>
              </a:lnSpc>
              <a:spcBef>
                <a:spcPts val="3000"/>
              </a:spcBef>
              <a:buFont typeface="Wingdings" charset="2"/>
              <a:buNone/>
            </a:pPr>
            <a:r>
              <a:rPr lang="de-DE" altLang="en-US" sz="1950" b="1" dirty="0">
                <a:solidFill>
                  <a:srgbClr val="FF9900"/>
                </a:solidFill>
              </a:rPr>
              <a:t>	</a:t>
            </a:r>
            <a:r>
              <a:rPr lang="de-DE" altLang="en-US" sz="2150" b="1" dirty="0">
                <a:solidFill>
                  <a:schemeClr val="bg2"/>
                </a:solidFill>
              </a:rPr>
              <a:t>NICHT-Ziele</a:t>
            </a:r>
            <a:br>
              <a:rPr lang="de-DE" altLang="en-US" sz="1950" dirty="0">
                <a:solidFill>
                  <a:schemeClr val="bg2"/>
                </a:solidFill>
              </a:rPr>
            </a:br>
            <a:r>
              <a:rPr lang="de-DE" altLang="en-US" sz="1950" dirty="0">
                <a:solidFill>
                  <a:schemeClr val="bg2"/>
                </a:solidFill>
              </a:rPr>
              <a:t>Negative Zieldefinitionen unterstützen die Projektabgrenzung, indem sie explizit fest- legen, was nicht Ziel des Projektes ist und somit auch nicht erwartet werden darf.</a:t>
            </a:r>
          </a:p>
          <a:p>
            <a:pPr>
              <a:lnSpc>
                <a:spcPct val="117000"/>
              </a:lnSpc>
            </a:pPr>
            <a:endParaRPr lang="en-US" sz="2000" dirty="0"/>
          </a:p>
        </p:txBody>
      </p:sp>
      <p:sp>
        <p:nvSpPr>
          <p:cNvPr id="2" name="Titel 1"/>
          <p:cNvSpPr>
            <a:spLocks noGrp="1"/>
          </p:cNvSpPr>
          <p:nvPr>
            <p:ph type="title"/>
          </p:nvPr>
        </p:nvSpPr>
        <p:spPr/>
        <p:txBody>
          <a:bodyPr/>
          <a:lstStyle/>
          <a:p>
            <a:r>
              <a:rPr lang="de-AT" dirty="0"/>
              <a:t>Dokumente der Zielfixierung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29</a:t>
            </a:fld>
            <a:endParaRPr lang="en-US" dirty="0"/>
          </a:p>
        </p:txBody>
      </p:sp>
    </p:spTree>
    <p:extLst>
      <p:ext uri="{BB962C8B-B14F-4D97-AF65-F5344CB8AC3E}">
        <p14:creationId xmlns:p14="http://schemas.microsoft.com/office/powerpoint/2010/main" val="14325061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DDEFCD"/>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54812B"/>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54812B"/>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54812B"/>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66" name="Gruppieren 65">
            <a:extLst>
              <a:ext uri="{C183D7F6-B498-43B3-948B-1728B52AA6E4}">
                <adec:decorative xmlns:adec="http://schemas.microsoft.com/office/drawing/2017/decorative" val="1"/>
              </a:ext>
            </a:extLst>
          </p:cNvPr>
          <p:cNvGrpSpPr/>
          <p:nvPr/>
        </p:nvGrpSpPr>
        <p:grpSpPr>
          <a:xfrm>
            <a:off x="1226090" y="3528749"/>
            <a:ext cx="502326" cy="505265"/>
            <a:chOff x="1226090" y="2049699"/>
            <a:chExt cx="502326" cy="505265"/>
          </a:xfrm>
        </p:grpSpPr>
        <p:sp>
          <p:nvSpPr>
            <p:cNvPr id="67" name="Oval 26"/>
            <p:cNvSpPr>
              <a:spLocks noChangeArrowheads="1"/>
            </p:cNvSpPr>
            <p:nvPr/>
          </p:nvSpPr>
          <p:spPr bwMode="auto">
            <a:xfrm>
              <a:off x="1310832" y="2132971"/>
              <a:ext cx="333088" cy="333088"/>
            </a:xfrm>
            <a:prstGeom prst="ellipse">
              <a:avLst/>
            </a:prstGeom>
            <a:solidFill>
              <a:schemeClr val="bg1"/>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68" name="Oval 26"/>
            <p:cNvSpPr>
              <a:spLocks noChangeArrowheads="1"/>
            </p:cNvSpPr>
            <p:nvPr/>
          </p:nvSpPr>
          <p:spPr bwMode="auto">
            <a:xfrm>
              <a:off x="1375175" y="2200376"/>
              <a:ext cx="204156" cy="204156"/>
            </a:xfrm>
            <a:prstGeom prst="ellipse">
              <a:avLst/>
            </a:prstGeom>
            <a:solidFill>
              <a:srgbClr val="DDEFCD"/>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69" name="Gerade Verbindung 68"/>
            <p:cNvCxnSpPr/>
            <p:nvPr/>
          </p:nvCxnSpPr>
          <p:spPr>
            <a:xfrm flipV="1">
              <a:off x="1226090" y="2296821"/>
              <a:ext cx="502326" cy="5633"/>
            </a:xfrm>
            <a:prstGeom prst="line">
              <a:avLst/>
            </a:prstGeom>
            <a:ln w="22225">
              <a:solidFill>
                <a:srgbClr val="54812B"/>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1477375" y="2049699"/>
              <a:ext cx="0" cy="505265"/>
            </a:xfrm>
            <a:prstGeom prst="line">
              <a:avLst/>
            </a:prstGeom>
            <a:ln w="22225">
              <a:solidFill>
                <a:srgbClr val="54812B"/>
              </a:solidFill>
            </a:ln>
          </p:spPr>
          <p:style>
            <a:lnRef idx="1">
              <a:schemeClr val="accent1"/>
            </a:lnRef>
            <a:fillRef idx="0">
              <a:schemeClr val="accent1"/>
            </a:fillRef>
            <a:effectRef idx="0">
              <a:schemeClr val="accent1"/>
            </a:effectRef>
            <a:fontRef idx="minor">
              <a:schemeClr val="tx1"/>
            </a:fontRef>
          </p:style>
        </p:cxnSp>
        <p:sp>
          <p:nvSpPr>
            <p:cNvPr id="71" name="Oval 26"/>
            <p:cNvSpPr>
              <a:spLocks noChangeArrowheads="1"/>
            </p:cNvSpPr>
            <p:nvPr/>
          </p:nvSpPr>
          <p:spPr bwMode="auto">
            <a:xfrm>
              <a:off x="1442967" y="2266454"/>
              <a:ext cx="72000" cy="72000"/>
            </a:xfrm>
            <a:prstGeom prst="ellipse">
              <a:avLst/>
            </a:prstGeom>
            <a:solidFill>
              <a:srgbClr val="54812B"/>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72" name="Gruppieren 71">
            <a:extLst>
              <a:ext uri="{C183D7F6-B498-43B3-948B-1728B52AA6E4}">
                <adec:decorative xmlns:adec="http://schemas.microsoft.com/office/drawing/2017/decorative" val="1"/>
              </a:ext>
            </a:extLst>
          </p:cNvPr>
          <p:cNvGrpSpPr/>
          <p:nvPr/>
        </p:nvGrpSpPr>
        <p:grpSpPr>
          <a:xfrm>
            <a:off x="1226090" y="4932228"/>
            <a:ext cx="502326" cy="505265"/>
            <a:chOff x="1226090" y="2049699"/>
            <a:chExt cx="502326" cy="505265"/>
          </a:xfrm>
        </p:grpSpPr>
        <p:sp>
          <p:nvSpPr>
            <p:cNvPr id="73" name="Oval 26"/>
            <p:cNvSpPr>
              <a:spLocks noChangeArrowheads="1"/>
            </p:cNvSpPr>
            <p:nvPr/>
          </p:nvSpPr>
          <p:spPr bwMode="auto">
            <a:xfrm>
              <a:off x="1310832" y="2132971"/>
              <a:ext cx="333088" cy="333088"/>
            </a:xfrm>
            <a:prstGeom prst="ellipse">
              <a:avLst/>
            </a:prstGeom>
            <a:solidFill>
              <a:schemeClr val="bg1"/>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74" name="Oval 26"/>
            <p:cNvSpPr>
              <a:spLocks noChangeArrowheads="1"/>
            </p:cNvSpPr>
            <p:nvPr/>
          </p:nvSpPr>
          <p:spPr bwMode="auto">
            <a:xfrm>
              <a:off x="1375175" y="2200376"/>
              <a:ext cx="204156" cy="204156"/>
            </a:xfrm>
            <a:prstGeom prst="ellipse">
              <a:avLst/>
            </a:prstGeom>
            <a:solidFill>
              <a:srgbClr val="DDEFCD"/>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75" name="Gerade Verbindung 74"/>
            <p:cNvCxnSpPr/>
            <p:nvPr/>
          </p:nvCxnSpPr>
          <p:spPr>
            <a:xfrm flipV="1">
              <a:off x="1226090" y="2296821"/>
              <a:ext cx="502326" cy="5633"/>
            </a:xfrm>
            <a:prstGeom prst="line">
              <a:avLst/>
            </a:prstGeom>
            <a:ln w="22225">
              <a:solidFill>
                <a:srgbClr val="54812B"/>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1477375" y="2049699"/>
              <a:ext cx="0" cy="505265"/>
            </a:xfrm>
            <a:prstGeom prst="line">
              <a:avLst/>
            </a:prstGeom>
            <a:ln w="22225">
              <a:solidFill>
                <a:srgbClr val="54812B"/>
              </a:solidFill>
            </a:ln>
          </p:spPr>
          <p:style>
            <a:lnRef idx="1">
              <a:schemeClr val="accent1"/>
            </a:lnRef>
            <a:fillRef idx="0">
              <a:schemeClr val="accent1"/>
            </a:fillRef>
            <a:effectRef idx="0">
              <a:schemeClr val="accent1"/>
            </a:effectRef>
            <a:fontRef idx="minor">
              <a:schemeClr val="tx1"/>
            </a:fontRef>
          </p:style>
        </p:cxnSp>
        <p:sp>
          <p:nvSpPr>
            <p:cNvPr id="77" name="Oval 26"/>
            <p:cNvSpPr>
              <a:spLocks noChangeArrowheads="1"/>
            </p:cNvSpPr>
            <p:nvPr/>
          </p:nvSpPr>
          <p:spPr bwMode="auto">
            <a:xfrm>
              <a:off x="1442967" y="2266454"/>
              <a:ext cx="72000" cy="72000"/>
            </a:xfrm>
            <a:prstGeom prst="ellipse">
              <a:avLst/>
            </a:prstGeom>
            <a:solidFill>
              <a:srgbClr val="54812B"/>
            </a:solidFill>
            <a:ln w="22225">
              <a:solidFill>
                <a:srgbClr val="54812B"/>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6192688" cy="4514850"/>
          </a:xfrm>
        </p:spPr>
        <p:txBody>
          <a:bodyPr/>
          <a:lstStyle/>
          <a:p>
            <a:pPr marL="0" indent="0">
              <a:lnSpc>
                <a:spcPct val="130000"/>
              </a:lnSpc>
              <a:spcBef>
                <a:spcPts val="4200"/>
              </a:spcBef>
              <a:buNone/>
            </a:pPr>
            <a:r>
              <a:rPr lang="de-AT" sz="2600" dirty="0"/>
              <a:t>Vertrautheit mit Prinzipien der Erstellung von Projektaufträgen</a:t>
            </a:r>
          </a:p>
          <a:p>
            <a:pPr marL="0" indent="0">
              <a:spcBef>
                <a:spcPts val="3600"/>
              </a:spcBef>
              <a:buNone/>
            </a:pPr>
            <a:r>
              <a:rPr lang="de-AT" sz="2600" dirty="0"/>
              <a:t>Verständnis und Bedeutung von Mechanismen der Zielfestlegung</a:t>
            </a:r>
          </a:p>
          <a:p>
            <a:pPr marL="0" indent="0">
              <a:spcBef>
                <a:spcPts val="3600"/>
              </a:spcBef>
              <a:buNone/>
            </a:pPr>
            <a:r>
              <a:rPr lang="de-AT" dirty="0"/>
              <a:t>Rüstzeug für professionellen Projektauftakt</a:t>
            </a:r>
            <a:endParaRPr lang="en-US" sz="2600" dirty="0"/>
          </a:p>
        </p:txBody>
      </p:sp>
      <p:sp>
        <p:nvSpPr>
          <p:cNvPr id="2" name="Titel 1"/>
          <p:cNvSpPr>
            <a:spLocks noGrp="1"/>
          </p:cNvSpPr>
          <p:nvPr>
            <p:ph type="title"/>
          </p:nvPr>
        </p:nvSpPr>
        <p:spPr/>
        <p:txBody>
          <a:bodyPr/>
          <a:lstStyle/>
          <a:p>
            <a:r>
              <a:rPr lang="de-AT" dirty="0"/>
              <a:t>Lehr- und Lernziele – Projektauftrag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422274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38CCC07-3149-42F4-97BD-21ED26117400}"/>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a:ext>
            </a:extLst>
          </a:blip>
          <a:stretch>
            <a:fillRect/>
          </a:stretch>
        </p:blipFill>
        <p:spPr>
          <a:xfrm>
            <a:off x="990204" y="1792443"/>
            <a:ext cx="8137127" cy="4619175"/>
          </a:xfrm>
          <a:prstGeom prst="rect">
            <a:avLst/>
          </a:prstGeom>
        </p:spPr>
      </p:pic>
      <p:sp>
        <p:nvSpPr>
          <p:cNvPr id="2" name="Titel 1">
            <a:extLst>
              <a:ext uri="{FF2B5EF4-FFF2-40B4-BE49-F238E27FC236}">
                <a16:creationId xmlns:a16="http://schemas.microsoft.com/office/drawing/2014/main" id="{4C190AC2-84A2-469A-92DB-9EF2577DA1FE}"/>
              </a:ext>
            </a:extLst>
          </p:cNvPr>
          <p:cNvSpPr>
            <a:spLocks noGrp="1"/>
          </p:cNvSpPr>
          <p:nvPr>
            <p:ph type="title"/>
          </p:nvPr>
        </p:nvSpPr>
        <p:spPr/>
        <p:txBody>
          <a:bodyPr/>
          <a:lstStyle/>
          <a:p>
            <a:pPr>
              <a:lnSpc>
                <a:spcPts val="2800"/>
              </a:lnSpc>
            </a:pPr>
            <a:r>
              <a:rPr lang="de-DE" sz="2800" dirty="0"/>
              <a:t>Exemplarische Struktur </a:t>
            </a:r>
            <a:br>
              <a:rPr lang="de-DE" sz="2800" dirty="0"/>
            </a:br>
            <a:r>
              <a:rPr lang="de-DE" sz="2800" dirty="0"/>
              <a:t>eines Project Canvas</a:t>
            </a:r>
            <a:endParaRPr lang="de-AT" sz="2800" dirty="0"/>
          </a:p>
        </p:txBody>
      </p:sp>
      <p:sp>
        <p:nvSpPr>
          <p:cNvPr id="4" name="Foliennummernplatzhalter 3">
            <a:extLst>
              <a:ext uri="{FF2B5EF4-FFF2-40B4-BE49-F238E27FC236}">
                <a16:creationId xmlns:a16="http://schemas.microsoft.com/office/drawing/2014/main" id="{5E0E2B9B-47DA-4CFD-8400-DE957BB73913}"/>
              </a:ext>
            </a:extLst>
          </p:cNvPr>
          <p:cNvSpPr>
            <a:spLocks noGrp="1"/>
          </p:cNvSpPr>
          <p:nvPr>
            <p:ph type="sldNum" sz="quarter" idx="11"/>
          </p:nvPr>
        </p:nvSpPr>
        <p:spPr/>
        <p:txBody>
          <a:bodyPr/>
          <a:lstStyle/>
          <a:p>
            <a:fld id="{1B0257E5-75A0-4F46-BAAD-A8D9FF434F26}" type="slidenum">
              <a:rPr lang="en-US" smtClean="0"/>
              <a:pPr/>
              <a:t>30</a:t>
            </a:fld>
            <a:endParaRPr lang="en-US" dirty="0"/>
          </a:p>
        </p:txBody>
      </p:sp>
    </p:spTree>
    <p:extLst>
      <p:ext uri="{BB962C8B-B14F-4D97-AF65-F5344CB8AC3E}">
        <p14:creationId xmlns:p14="http://schemas.microsoft.com/office/powerpoint/2010/main" val="3508618773"/>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908101"/>
            <a:ext cx="7668814" cy="4202186"/>
          </a:xfrm>
        </p:spPr>
        <p:txBody>
          <a:bodyPr/>
          <a:lstStyle/>
          <a:p>
            <a:pPr>
              <a:spcBef>
                <a:spcPts val="2400"/>
              </a:spcBef>
            </a:pPr>
            <a:r>
              <a:rPr lang="de-AT" sz="2350" dirty="0"/>
              <a:t>Grundsätzlicher Aufbau ähnlich dem klassischen</a:t>
            </a:r>
          </a:p>
          <a:p>
            <a:pPr>
              <a:spcBef>
                <a:spcPts val="2400"/>
              </a:spcBef>
            </a:pPr>
            <a:r>
              <a:rPr lang="de-AT" sz="2350" dirty="0"/>
              <a:t>Anforderungen und Ergebnis anfangs noch unklar</a:t>
            </a:r>
          </a:p>
          <a:p>
            <a:pPr>
              <a:spcBef>
                <a:spcPts val="2400"/>
              </a:spcBef>
            </a:pPr>
            <a:r>
              <a:rPr lang="de-AT" sz="2350" dirty="0"/>
              <a:t>Präzisierung der Ziele erst im Laufe der Arbeiten</a:t>
            </a:r>
          </a:p>
          <a:p>
            <a:pPr>
              <a:spcBef>
                <a:spcPts val="2400"/>
              </a:spcBef>
            </a:pPr>
            <a:r>
              <a:rPr lang="de-AT" sz="2350" dirty="0"/>
              <a:t>Entwurf einer Projektvision als grobes Zielbild </a:t>
            </a:r>
            <a:br>
              <a:rPr lang="de-AT" sz="2350" dirty="0"/>
            </a:br>
            <a:r>
              <a:rPr lang="de-AT" sz="2350" dirty="0"/>
              <a:t>(mit 3–5 wichtigsten Features des späteren Outputs)</a:t>
            </a:r>
          </a:p>
          <a:p>
            <a:pPr>
              <a:spcBef>
                <a:spcPts val="2400"/>
              </a:spcBef>
            </a:pPr>
            <a:r>
              <a:rPr lang="de-AT" sz="2350" dirty="0"/>
              <a:t>Festlegung von Rahmenbedingungen des Projekts</a:t>
            </a:r>
          </a:p>
        </p:txBody>
      </p:sp>
      <p:sp>
        <p:nvSpPr>
          <p:cNvPr id="2" name="Titel 1"/>
          <p:cNvSpPr>
            <a:spLocks noGrp="1"/>
          </p:cNvSpPr>
          <p:nvPr>
            <p:ph type="title"/>
          </p:nvPr>
        </p:nvSpPr>
        <p:spPr/>
        <p:txBody>
          <a:bodyPr/>
          <a:lstStyle/>
          <a:p>
            <a:r>
              <a:rPr lang="de-AT" dirty="0"/>
              <a:t>Agiler Projektauftrag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31</a:t>
            </a:fld>
            <a:endParaRPr lang="en-US" dirty="0"/>
          </a:p>
        </p:txBody>
      </p:sp>
    </p:spTree>
    <p:extLst>
      <p:ext uri="{BB962C8B-B14F-4D97-AF65-F5344CB8AC3E}">
        <p14:creationId xmlns:p14="http://schemas.microsoft.com/office/powerpoint/2010/main" val="21285605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C183D7F6-B498-43B3-948B-1728B52AA6E4}">
                <adec:decorative xmlns:adec="http://schemas.microsoft.com/office/drawing/2017/decorative" val="1"/>
              </a:ext>
            </a:extLst>
          </p:cNvPr>
          <p:cNvGrpSpPr/>
          <p:nvPr/>
        </p:nvGrpSpPr>
        <p:grpSpPr>
          <a:xfrm rot="16200000">
            <a:off x="5972246" y="2503216"/>
            <a:ext cx="3432981" cy="2336950"/>
            <a:chOff x="4978545" y="1476303"/>
            <a:chExt cx="3384584" cy="2304005"/>
          </a:xfrm>
        </p:grpSpPr>
        <p:sp>
          <p:nvSpPr>
            <p:cNvPr id="6" name="Explosion 2 5"/>
            <p:cNvSpPr/>
            <p:nvPr/>
          </p:nvSpPr>
          <p:spPr bwMode="auto">
            <a:xfrm rot="1156791">
              <a:off x="7036143" y="1476303"/>
              <a:ext cx="1326986" cy="1366712"/>
            </a:xfrm>
            <a:prstGeom prst="irregularSeal2">
              <a:avLst/>
            </a:prstGeom>
            <a:solidFill>
              <a:srgbClr val="ABD783"/>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545" y="1955555"/>
              <a:ext cx="2896007" cy="1824753"/>
            </a:xfrm>
            <a:prstGeom prst="rect">
              <a:avLst/>
            </a:prstGeom>
          </p:spPr>
        </p:pic>
      </p:grpSp>
      <p:sp>
        <p:nvSpPr>
          <p:cNvPr id="3" name="Inhaltsplatzhalter 2"/>
          <p:cNvSpPr>
            <a:spLocks noGrp="1"/>
          </p:cNvSpPr>
          <p:nvPr>
            <p:ph idx="1"/>
          </p:nvPr>
        </p:nvSpPr>
        <p:spPr/>
        <p:txBody>
          <a:bodyPr/>
          <a:lstStyle/>
          <a:p>
            <a:pPr>
              <a:spcBef>
                <a:spcPts val="3000"/>
              </a:spcBef>
            </a:pPr>
            <a:r>
              <a:rPr lang="de-AT" sz="2350" dirty="0"/>
              <a:t>formeller Beginn/Startschuss</a:t>
            </a:r>
          </a:p>
          <a:p>
            <a:pPr>
              <a:spcBef>
                <a:spcPts val="2400"/>
              </a:spcBef>
            </a:pPr>
            <a:r>
              <a:rPr lang="de-AT" sz="2350" dirty="0"/>
              <a:t>Alternativbezeichnungen: </a:t>
            </a:r>
          </a:p>
          <a:p>
            <a:pPr marL="714375">
              <a:spcBef>
                <a:spcPts val="0"/>
              </a:spcBef>
              <a:buSzPct val="100000"/>
              <a:buFont typeface="Arial Narrow" panose="020B0606020202030204" pitchFamily="34" charset="0"/>
              <a:buChar char="–"/>
            </a:pPr>
            <a:r>
              <a:rPr lang="de-AT" sz="2350" dirty="0"/>
              <a:t>Kick-off-Meeting </a:t>
            </a:r>
          </a:p>
          <a:p>
            <a:pPr marL="714375">
              <a:spcBef>
                <a:spcPts val="0"/>
              </a:spcBef>
              <a:buSzPct val="100000"/>
              <a:buFont typeface="Arial Narrow" panose="020B0606020202030204" pitchFamily="34" charset="0"/>
              <a:buChar char="–"/>
            </a:pPr>
            <a:r>
              <a:rPr lang="de-AT" sz="2350" dirty="0"/>
              <a:t>Start-up-Workshop</a:t>
            </a:r>
          </a:p>
          <a:p>
            <a:pPr>
              <a:spcBef>
                <a:spcPts val="2400"/>
              </a:spcBef>
            </a:pPr>
            <a:r>
              <a:rPr lang="de-AT" sz="2350" dirty="0"/>
              <a:t>erste Zusammenkunft aller Projektmitarbeiter </a:t>
            </a:r>
            <a:br>
              <a:rPr lang="de-AT" sz="2350" dirty="0"/>
            </a:br>
            <a:r>
              <a:rPr lang="de-AT" sz="2350" dirty="0"/>
              <a:t>(ev. mit Auftraggebern und Stakeholdern)</a:t>
            </a:r>
          </a:p>
          <a:p>
            <a:pPr>
              <a:spcBef>
                <a:spcPts val="2400"/>
              </a:spcBef>
            </a:pPr>
            <a:r>
              <a:rPr lang="de-AT" sz="2350" dirty="0"/>
              <a:t>zentrale Weichenstellungen für das Projekt</a:t>
            </a:r>
          </a:p>
          <a:p>
            <a:pPr>
              <a:spcBef>
                <a:spcPts val="2400"/>
              </a:spcBef>
            </a:pPr>
            <a:r>
              <a:rPr lang="de-AT" sz="2350" dirty="0"/>
              <a:t>Abstimmung der Zusammenarbeitsmodalitäten</a:t>
            </a:r>
            <a:endParaRPr lang="en-US" sz="2350" dirty="0"/>
          </a:p>
        </p:txBody>
      </p:sp>
      <p:sp>
        <p:nvSpPr>
          <p:cNvPr id="2" name="Titel 1"/>
          <p:cNvSpPr>
            <a:spLocks noGrp="1"/>
          </p:cNvSpPr>
          <p:nvPr>
            <p:ph type="title"/>
          </p:nvPr>
        </p:nvSpPr>
        <p:spPr/>
        <p:txBody>
          <a:bodyPr/>
          <a:lstStyle/>
          <a:p>
            <a:r>
              <a:rPr lang="de-AT" dirty="0"/>
              <a:t>Wesen der Projektstartsitzung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32</a:t>
            </a:fld>
            <a:endParaRPr lang="en-US" dirty="0"/>
          </a:p>
        </p:txBody>
      </p:sp>
    </p:spTree>
    <p:extLst>
      <p:ext uri="{BB962C8B-B14F-4D97-AF65-F5344CB8AC3E}">
        <p14:creationId xmlns:p14="http://schemas.microsoft.com/office/powerpoint/2010/main" val="211337101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620069"/>
            <a:ext cx="8208912" cy="4442842"/>
          </a:xfrm>
        </p:spPr>
        <p:txBody>
          <a:bodyPr/>
          <a:lstStyle/>
          <a:p>
            <a:pPr eaLnBrk="1" hangingPunct="1">
              <a:lnSpc>
                <a:spcPct val="110000"/>
              </a:lnSpc>
              <a:spcBef>
                <a:spcPts val="1800"/>
              </a:spcBef>
            </a:pPr>
            <a:r>
              <a:rPr lang="de-DE" altLang="en-US" sz="2350" b="1" dirty="0">
                <a:solidFill>
                  <a:srgbClr val="54812B"/>
                </a:solidFill>
              </a:rPr>
              <a:t>Kommunikation und Klärung der Projektziele </a:t>
            </a:r>
            <a:br>
              <a:rPr lang="de-DE" altLang="en-US" sz="2350" b="1" dirty="0">
                <a:solidFill>
                  <a:srgbClr val="54812B"/>
                </a:solidFill>
              </a:rPr>
            </a:br>
            <a:r>
              <a:rPr lang="de-DE" altLang="en-US" sz="2200" dirty="0"/>
              <a:t>(Beseitigung von Missverständnissen; Ziele allen im Detail bekannt machen; Betroffene sollen sich mit den Zielen identifizieren)</a:t>
            </a:r>
          </a:p>
          <a:p>
            <a:pPr eaLnBrk="1" hangingPunct="1">
              <a:lnSpc>
                <a:spcPct val="110000"/>
              </a:lnSpc>
              <a:spcBef>
                <a:spcPts val="1800"/>
              </a:spcBef>
            </a:pPr>
            <a:r>
              <a:rPr lang="de-DE" altLang="en-US" sz="2350" b="1" dirty="0">
                <a:solidFill>
                  <a:srgbClr val="54812B"/>
                </a:solidFill>
              </a:rPr>
              <a:t>Entwicklung</a:t>
            </a:r>
            <a:r>
              <a:rPr lang="de-DE" altLang="en-US" sz="2200" dirty="0"/>
              <a:t> erster </a:t>
            </a:r>
            <a:r>
              <a:rPr lang="de-DE" altLang="en-US" sz="2350" b="1" dirty="0">
                <a:solidFill>
                  <a:srgbClr val="54812B"/>
                </a:solidFill>
              </a:rPr>
              <a:t>Lösungsansätze</a:t>
            </a:r>
            <a:r>
              <a:rPr lang="de-DE" altLang="en-US" sz="2200" dirty="0"/>
              <a:t>; Bestimmung erster </a:t>
            </a:r>
            <a:br>
              <a:rPr lang="de-DE" altLang="en-US" sz="2200" dirty="0"/>
            </a:br>
            <a:r>
              <a:rPr lang="de-DE" altLang="en-US" sz="2200" dirty="0"/>
              <a:t>wesentlicher Schnittstellen</a:t>
            </a:r>
          </a:p>
          <a:p>
            <a:pPr eaLnBrk="1" hangingPunct="1">
              <a:lnSpc>
                <a:spcPct val="110000"/>
              </a:lnSpc>
              <a:spcBef>
                <a:spcPts val="1800"/>
              </a:spcBef>
            </a:pPr>
            <a:r>
              <a:rPr lang="de-DE" altLang="en-US" sz="2350" b="1" dirty="0">
                <a:solidFill>
                  <a:srgbClr val="54812B"/>
                </a:solidFill>
              </a:rPr>
              <a:t>Ausarbeitung</a:t>
            </a:r>
            <a:r>
              <a:rPr lang="de-DE" altLang="en-US" sz="2200" dirty="0"/>
              <a:t> von Grundzügen einer </a:t>
            </a:r>
            <a:r>
              <a:rPr lang="de-DE" altLang="en-US" sz="2350" b="1" dirty="0">
                <a:solidFill>
                  <a:srgbClr val="54812B"/>
                </a:solidFill>
              </a:rPr>
              <a:t>Projektstruktur</a:t>
            </a:r>
            <a:r>
              <a:rPr lang="de-DE" altLang="en-US" sz="2200" dirty="0"/>
              <a:t> und </a:t>
            </a:r>
            <a:br>
              <a:rPr lang="de-DE" altLang="en-US" sz="2200" dirty="0"/>
            </a:br>
            <a:r>
              <a:rPr lang="de-DE" altLang="en-US" sz="2200" dirty="0"/>
              <a:t>eines -phasenplanes</a:t>
            </a:r>
          </a:p>
          <a:p>
            <a:pPr eaLnBrk="1" hangingPunct="1">
              <a:lnSpc>
                <a:spcPct val="110000"/>
              </a:lnSpc>
              <a:spcBef>
                <a:spcPts val="1800"/>
              </a:spcBef>
            </a:pPr>
            <a:r>
              <a:rPr lang="de-DE" altLang="en-US" sz="2350" b="1" dirty="0">
                <a:solidFill>
                  <a:srgbClr val="54812B"/>
                </a:solidFill>
              </a:rPr>
              <a:t>Festlegungen</a:t>
            </a:r>
            <a:r>
              <a:rPr lang="de-DE" altLang="en-US" sz="2200" dirty="0"/>
              <a:t> zur </a:t>
            </a:r>
            <a:r>
              <a:rPr lang="de-DE" altLang="en-US" sz="2350" b="1" dirty="0">
                <a:solidFill>
                  <a:srgbClr val="54812B"/>
                </a:solidFill>
              </a:rPr>
              <a:t>Projektorganisation</a:t>
            </a:r>
            <a:r>
              <a:rPr lang="de-DE" altLang="en-US" sz="2200" dirty="0"/>
              <a:t> (erste Aufgabenverteilungen), zum Informations- und Kommunikationssystem</a:t>
            </a:r>
          </a:p>
          <a:p>
            <a:pPr eaLnBrk="1" hangingPunct="1">
              <a:lnSpc>
                <a:spcPct val="110000"/>
              </a:lnSpc>
              <a:spcBef>
                <a:spcPts val="1800"/>
              </a:spcBef>
            </a:pPr>
            <a:r>
              <a:rPr lang="de-DE" altLang="en-US" sz="2200" dirty="0"/>
              <a:t>Identifizierung von </a:t>
            </a:r>
            <a:r>
              <a:rPr lang="de-DE" altLang="en-US" sz="2350" b="1" dirty="0">
                <a:solidFill>
                  <a:srgbClr val="54812B"/>
                </a:solidFill>
              </a:rPr>
              <a:t>Projektinteressenten</a:t>
            </a:r>
            <a:r>
              <a:rPr lang="de-DE" altLang="en-US" sz="2200" dirty="0"/>
              <a:t> und </a:t>
            </a:r>
            <a:r>
              <a:rPr lang="de-DE" altLang="en-US" sz="2350" b="1" dirty="0">
                <a:solidFill>
                  <a:srgbClr val="54812B"/>
                </a:solidFill>
              </a:rPr>
              <a:t>Projektrisiken</a:t>
            </a:r>
            <a:r>
              <a:rPr lang="de-DE" altLang="en-US" sz="2200" dirty="0"/>
              <a:t>.</a:t>
            </a:r>
          </a:p>
          <a:p>
            <a:pPr>
              <a:lnSpc>
                <a:spcPct val="110000"/>
              </a:lnSpc>
              <a:spcBef>
                <a:spcPts val="900"/>
              </a:spcBef>
            </a:pPr>
            <a:endParaRPr lang="en-US" dirty="0"/>
          </a:p>
        </p:txBody>
      </p:sp>
      <p:sp>
        <p:nvSpPr>
          <p:cNvPr id="2" name="Titel 1"/>
          <p:cNvSpPr>
            <a:spLocks noGrp="1"/>
          </p:cNvSpPr>
          <p:nvPr>
            <p:ph type="title"/>
          </p:nvPr>
        </p:nvSpPr>
        <p:spPr/>
        <p:txBody>
          <a:bodyPr/>
          <a:lstStyle/>
          <a:p>
            <a:pPr>
              <a:lnSpc>
                <a:spcPts val="2800"/>
              </a:lnSpc>
            </a:pPr>
            <a:r>
              <a:rPr lang="de-AT" sz="2800" dirty="0"/>
              <a:t>Projektstartsitzungen – </a:t>
            </a:r>
            <a:br>
              <a:rPr lang="de-AT" sz="2800" dirty="0"/>
            </a:br>
            <a:r>
              <a:rPr lang="de-AT" sz="2800" dirty="0"/>
              <a:t>zentrale Inhalte</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33</a:t>
            </a:fld>
            <a:endParaRPr lang="en-US" dirty="0"/>
          </a:p>
        </p:txBody>
      </p:sp>
    </p:spTree>
    <p:extLst>
      <p:ext uri="{BB962C8B-B14F-4D97-AF65-F5344CB8AC3E}">
        <p14:creationId xmlns:p14="http://schemas.microsoft.com/office/powerpoint/2010/main" val="39469164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ts val="2800"/>
              </a:lnSpc>
            </a:pPr>
            <a:r>
              <a:rPr lang="de-AT" sz="2800" dirty="0"/>
              <a:t>Projektstartsitzungen – </a:t>
            </a:r>
            <a:br>
              <a:rPr lang="de-AT" sz="2800" dirty="0"/>
            </a:br>
            <a:r>
              <a:rPr lang="de-AT" sz="2800" dirty="0"/>
              <a:t>soziale Prozesse</a:t>
            </a:r>
            <a:endParaRPr lang="en-US" sz="2800" dirty="0"/>
          </a:p>
        </p:txBody>
      </p:sp>
      <p:sp>
        <p:nvSpPr>
          <p:cNvPr id="3" name="Inhaltsplatzhalter 2"/>
          <p:cNvSpPr>
            <a:spLocks noGrp="1"/>
          </p:cNvSpPr>
          <p:nvPr>
            <p:ph idx="1"/>
          </p:nvPr>
        </p:nvSpPr>
        <p:spPr>
          <a:xfrm>
            <a:off x="1224360" y="1980109"/>
            <a:ext cx="8208912" cy="3866778"/>
          </a:xfrm>
        </p:spPr>
        <p:txBody>
          <a:bodyPr/>
          <a:lstStyle/>
          <a:p>
            <a:pPr eaLnBrk="1" hangingPunct="1">
              <a:lnSpc>
                <a:spcPct val="100000"/>
              </a:lnSpc>
              <a:spcBef>
                <a:spcPts val="900"/>
              </a:spcBef>
              <a:buFont typeface="Wingdings" charset="2"/>
              <a:buNone/>
            </a:pPr>
            <a:r>
              <a:rPr lang="de-DE" altLang="en-US" b="1" dirty="0">
                <a:solidFill>
                  <a:srgbClr val="54812B"/>
                </a:solidFill>
              </a:rPr>
              <a:t>Intentionen auf Beziehungsebene</a:t>
            </a:r>
          </a:p>
          <a:p>
            <a:pPr>
              <a:lnSpc>
                <a:spcPct val="100000"/>
              </a:lnSpc>
              <a:spcBef>
                <a:spcPts val="3600"/>
              </a:spcBef>
            </a:pPr>
            <a:r>
              <a:rPr lang="de-DE" altLang="en-US" sz="2450" b="1" dirty="0">
                <a:solidFill>
                  <a:srgbClr val="54812B"/>
                </a:solidFill>
              </a:rPr>
              <a:t>Kennenlernen</a:t>
            </a:r>
            <a:r>
              <a:rPr lang="de-DE" altLang="en-US" sz="2350" dirty="0">
                <a:solidFill>
                  <a:srgbClr val="54812B"/>
                </a:solidFill>
              </a:rPr>
              <a:t> </a:t>
            </a:r>
            <a:r>
              <a:rPr lang="de-DE" altLang="en-US" sz="2350" dirty="0"/>
              <a:t>der Teammitglieder</a:t>
            </a:r>
          </a:p>
          <a:p>
            <a:pPr>
              <a:lnSpc>
                <a:spcPct val="100000"/>
              </a:lnSpc>
              <a:spcBef>
                <a:spcPts val="3000"/>
              </a:spcBef>
            </a:pPr>
            <a:r>
              <a:rPr lang="de-DE" altLang="en-US" sz="2450" b="1" dirty="0">
                <a:solidFill>
                  <a:srgbClr val="54812B"/>
                </a:solidFill>
              </a:rPr>
              <a:t>Rollen</a:t>
            </a:r>
            <a:r>
              <a:rPr lang="de-DE" altLang="en-US" sz="2350" dirty="0"/>
              <a:t> im Projekt </a:t>
            </a:r>
            <a:r>
              <a:rPr lang="de-DE" altLang="en-US" sz="2450" b="1" dirty="0">
                <a:solidFill>
                  <a:srgbClr val="54812B"/>
                </a:solidFill>
              </a:rPr>
              <a:t>festlegen</a:t>
            </a:r>
          </a:p>
          <a:p>
            <a:pPr>
              <a:lnSpc>
                <a:spcPct val="100000"/>
              </a:lnSpc>
              <a:spcBef>
                <a:spcPts val="3000"/>
              </a:spcBef>
            </a:pPr>
            <a:r>
              <a:rPr lang="de-DE" altLang="en-US" sz="2450" b="1" dirty="0">
                <a:solidFill>
                  <a:srgbClr val="54812B"/>
                </a:solidFill>
              </a:rPr>
              <a:t>Aufdecken</a:t>
            </a:r>
            <a:r>
              <a:rPr lang="de-DE" altLang="en-US" sz="2350" dirty="0"/>
              <a:t> möglicher </a:t>
            </a:r>
            <a:r>
              <a:rPr lang="de-DE" altLang="en-US" sz="2450" b="1" dirty="0">
                <a:solidFill>
                  <a:srgbClr val="54812B"/>
                </a:solidFill>
              </a:rPr>
              <a:t>Konflikte</a:t>
            </a:r>
          </a:p>
          <a:p>
            <a:pPr>
              <a:lnSpc>
                <a:spcPct val="100000"/>
              </a:lnSpc>
              <a:spcBef>
                <a:spcPts val="3000"/>
              </a:spcBef>
            </a:pPr>
            <a:r>
              <a:rPr lang="de-DE" altLang="en-US" sz="2350" dirty="0"/>
              <a:t>Entwicklung eines </a:t>
            </a:r>
            <a:r>
              <a:rPr lang="de-DE" altLang="en-US" sz="2450" dirty="0">
                <a:solidFill>
                  <a:srgbClr val="54812B"/>
                </a:solidFill>
              </a:rPr>
              <a:t>„</a:t>
            </a:r>
            <a:r>
              <a:rPr lang="de-DE" altLang="en-US" sz="2450" b="1" dirty="0">
                <a:solidFill>
                  <a:srgbClr val="54812B"/>
                </a:solidFill>
              </a:rPr>
              <a:t>Wir-Gefühls</a:t>
            </a:r>
            <a:r>
              <a:rPr lang="de-DE" altLang="en-US" sz="2450" dirty="0">
                <a:solidFill>
                  <a:srgbClr val="54812B"/>
                </a:solidFill>
              </a:rPr>
              <a:t>“</a:t>
            </a:r>
            <a:r>
              <a:rPr lang="de-DE" altLang="en-US" sz="2450" b="1" dirty="0">
                <a:solidFill>
                  <a:srgbClr val="54812B"/>
                </a:solidFill>
              </a:rPr>
              <a:t> </a:t>
            </a:r>
            <a:r>
              <a:rPr lang="de-DE" altLang="en-US" sz="2350" dirty="0"/>
              <a:t>im Projektteam</a:t>
            </a:r>
          </a:p>
          <a:p>
            <a:pPr>
              <a:lnSpc>
                <a:spcPct val="100000"/>
              </a:lnSpc>
              <a:spcBef>
                <a:spcPts val="900"/>
              </a:spcBef>
            </a:pPr>
            <a:endParaRPr lang="en-US" sz="235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34</a:t>
            </a:fld>
            <a:endParaRPr lang="en-US" dirty="0"/>
          </a:p>
        </p:txBody>
      </p:sp>
    </p:spTree>
    <p:extLst>
      <p:ext uri="{BB962C8B-B14F-4D97-AF65-F5344CB8AC3E}">
        <p14:creationId xmlns:p14="http://schemas.microsoft.com/office/powerpoint/2010/main" val="21992401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285" y="1328250"/>
            <a:ext cx="719756" cy="87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a:extLst>
              <a:ext uri="{C183D7F6-B498-43B3-948B-1728B52AA6E4}">
                <adec:decorative xmlns:adec="http://schemas.microsoft.com/office/drawing/2017/decorative" val="1"/>
              </a:ext>
            </a:extLst>
          </p:cNvPr>
          <p:cNvSpPr/>
          <p:nvPr/>
        </p:nvSpPr>
        <p:spPr bwMode="auto">
          <a:xfrm rot="10800000">
            <a:off x="2448492" y="1836089"/>
            <a:ext cx="6552732" cy="2880323"/>
          </a:xfrm>
          <a:prstGeom prst="rect">
            <a:avLst/>
          </a:prstGeom>
          <a:solidFill>
            <a:srgbClr val="54812B"/>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chemeClr val="bg1"/>
              </a:solidFill>
              <a:effectLst/>
              <a:latin typeface="Corbel" panose="020B0503020204020204" pitchFamily="34" charset="0"/>
            </a:endParaRPr>
          </a:p>
        </p:txBody>
      </p:sp>
      <p:pic>
        <p:nvPicPr>
          <p:cNvPr id="3481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485" y="1828541"/>
            <a:ext cx="719756" cy="87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285" y="2259432"/>
            <a:ext cx="719756" cy="87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haltsplatzhalter 2"/>
          <p:cNvSpPr txBox="1">
            <a:spLocks/>
          </p:cNvSpPr>
          <p:nvPr/>
        </p:nvSpPr>
        <p:spPr>
          <a:xfrm>
            <a:off x="2520504" y="1929756"/>
            <a:ext cx="6480720"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buSzPct val="100000"/>
              <a:buNone/>
              <a:tabLst>
                <a:tab pos="541338" algn="l"/>
              </a:tabLst>
            </a:pPr>
            <a:r>
              <a:rPr lang="de-AT" altLang="en-US" sz="2300" kern="0" dirty="0">
                <a:solidFill>
                  <a:schemeClr val="bg1"/>
                </a:solidFill>
                <a:ea typeface="ＭＳ Ｐゴシック" pitchFamily="34" charset="-128"/>
              </a:rPr>
              <a:t>Greifen Sie eine (während der letzten Übung ausgewählte) Projektidee auf. </a:t>
            </a:r>
          </a:p>
          <a:p>
            <a:pPr marL="0" indent="0">
              <a:spcBef>
                <a:spcPts val="1800"/>
              </a:spcBef>
              <a:buSzPct val="100000"/>
              <a:buNone/>
              <a:tabLst>
                <a:tab pos="541338" algn="l"/>
              </a:tabLst>
            </a:pPr>
            <a:r>
              <a:rPr lang="de-AT" altLang="en-US" sz="2300" kern="0" dirty="0">
                <a:solidFill>
                  <a:schemeClr val="bg1"/>
                </a:solidFill>
                <a:ea typeface="ＭＳ Ｐゴシック" pitchFamily="34" charset="-128"/>
              </a:rPr>
              <a:t>Erarbeiten Sie für diese Idee einen Projektauftrag.</a:t>
            </a:r>
          </a:p>
          <a:p>
            <a:pPr marL="0" indent="0">
              <a:spcBef>
                <a:spcPts val="1800"/>
              </a:spcBef>
              <a:buSzPct val="100000"/>
              <a:buNone/>
              <a:tabLst>
                <a:tab pos="541338" algn="l"/>
              </a:tabLst>
            </a:pPr>
            <a:r>
              <a:rPr lang="de-AT" altLang="en-US" sz="2300" kern="0" dirty="0">
                <a:solidFill>
                  <a:schemeClr val="bg1"/>
                </a:solidFill>
                <a:ea typeface="ＭＳ Ｐゴシック" pitchFamily="34" charset="-128"/>
              </a:rPr>
              <a:t>Präsentieren Sie diesen Projektauftrag auf Slide/Flipchart!</a:t>
            </a:r>
            <a:br>
              <a:rPr lang="de-AT" altLang="en-US" sz="2300" kern="0" dirty="0">
                <a:solidFill>
                  <a:schemeClr val="bg1"/>
                </a:solidFill>
                <a:ea typeface="ＭＳ Ｐゴシック" pitchFamily="34" charset="-128"/>
              </a:rPr>
            </a:br>
            <a:r>
              <a:rPr lang="de-AT" altLang="en-US" sz="2300" kern="0" dirty="0">
                <a:solidFill>
                  <a:schemeClr val="bg1"/>
                </a:solidFill>
                <a:ea typeface="ＭＳ Ｐゴシック" pitchFamily="34" charset="-128"/>
              </a:rPr>
              <a:t>Zeitrahmen: 45 Minuten</a:t>
            </a:r>
          </a:p>
          <a:p>
            <a:pPr marL="457200" indent="-457200">
              <a:buFont typeface="+mj-lt"/>
              <a:buAutoNum type="arabicPeriod"/>
            </a:pPr>
            <a:endParaRPr lang="de-AT" sz="2300" b="1" kern="0" dirty="0">
              <a:solidFill>
                <a:srgbClr val="953735"/>
              </a:solidFill>
            </a:endParaRPr>
          </a:p>
          <a:p>
            <a:pPr marL="0" indent="0">
              <a:buFont typeface="Wingdings" pitchFamily="2" charset="2"/>
              <a:buNone/>
            </a:pPr>
            <a:endParaRPr lang="en-US" sz="2300" kern="0" dirty="0">
              <a:solidFill>
                <a:srgbClr val="953735"/>
              </a:solidFill>
            </a:endParaRPr>
          </a:p>
        </p:txBody>
      </p:sp>
      <p:sp>
        <p:nvSpPr>
          <p:cNvPr id="2" name="Titel 1"/>
          <p:cNvSpPr>
            <a:spLocks noGrp="1"/>
          </p:cNvSpPr>
          <p:nvPr>
            <p:ph type="title"/>
          </p:nvPr>
        </p:nvSpPr>
        <p:spPr>
          <a:xfrm>
            <a:off x="864320" y="417600"/>
            <a:ext cx="6192688" cy="863600"/>
          </a:xfrm>
        </p:spPr>
        <p:txBody>
          <a:bodyPr/>
          <a:lstStyle/>
          <a:p>
            <a:pPr>
              <a:lnSpc>
                <a:spcPts val="2800"/>
              </a:lnSpc>
            </a:pPr>
            <a:r>
              <a:rPr lang="de-AT" sz="2800" dirty="0"/>
              <a:t>Übung – </a:t>
            </a:r>
            <a:br>
              <a:rPr lang="de-AT" sz="2800" dirty="0"/>
            </a:br>
            <a:r>
              <a:rPr lang="de-AT" sz="2800" dirty="0"/>
              <a:t>Erarbeiten eines Projektauftrages</a:t>
            </a:r>
          </a:p>
        </p:txBody>
      </p:sp>
      <p:sp>
        <p:nvSpPr>
          <p:cNvPr id="4" name="Foliennummernplatzhalter 3"/>
          <p:cNvSpPr>
            <a:spLocks noGrp="1"/>
          </p:cNvSpPr>
          <p:nvPr>
            <p:ph type="sldNum" sz="quarter" idx="11"/>
          </p:nvPr>
        </p:nvSpPr>
        <p:spPr/>
        <p:txBody>
          <a:bodyPr/>
          <a:lstStyle/>
          <a:p>
            <a:fld id="{1B0257E5-75A0-4F46-BAAD-A8D9FF434F26}" type="slidenum">
              <a:rPr lang="en-US" smtClean="0"/>
              <a:pPr/>
              <a:t>35</a:t>
            </a:fld>
            <a:endParaRPr lang="en-US" dirty="0"/>
          </a:p>
        </p:txBody>
      </p:sp>
    </p:spTree>
    <p:extLst>
      <p:ext uri="{BB962C8B-B14F-4D97-AF65-F5344CB8AC3E}">
        <p14:creationId xmlns:p14="http://schemas.microsoft.com/office/powerpoint/2010/main" val="1750353181"/>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1656408" y="6084565"/>
            <a:ext cx="6480720" cy="504056"/>
          </a:xfrm>
          <a:prstGeom prst="rect">
            <a:avLst/>
          </a:prstGeom>
          <a:solidFill>
            <a:srgbClr val="54812B"/>
          </a:solidFill>
          <a:ln>
            <a:noFill/>
          </a:ln>
        </p:spPr>
        <p:txBody>
          <a:bodyPr wrap="square" tIns="108000">
            <a:no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e-DE" altLang="en-US" sz="2000" b="1" dirty="0">
                <a:solidFill>
                  <a:schemeClr val="bg1"/>
                </a:solidFill>
                <a:latin typeface="+mn-lt"/>
              </a:rPr>
              <a:t> Nein &gt; 3   </a:t>
            </a:r>
            <a:r>
              <a:rPr lang="de-DE" altLang="en-US" sz="2000" b="1" dirty="0">
                <a:solidFill>
                  <a:schemeClr val="bg1"/>
                </a:solidFill>
                <a:latin typeface="Arial Narrow"/>
                <a:sym typeface="Wingdings" charset="2"/>
              </a:rPr>
              <a:t>→</a:t>
            </a:r>
            <a:r>
              <a:rPr lang="de-DE" altLang="en-US" sz="2000" b="1" dirty="0">
                <a:solidFill>
                  <a:schemeClr val="bg1"/>
                </a:solidFill>
                <a:latin typeface="+mn-lt"/>
                <a:sym typeface="Wingdings" charset="2"/>
              </a:rPr>
              <a:t>   </a:t>
            </a:r>
            <a:r>
              <a:rPr lang="de-DE" altLang="en-US" sz="2000" b="1" dirty="0">
                <a:solidFill>
                  <a:schemeClr val="bg1"/>
                </a:solidFill>
                <a:latin typeface="+mn-lt"/>
              </a:rPr>
              <a:t>Projektbeschreibung überdenken bzw. ändern!</a:t>
            </a:r>
          </a:p>
        </p:txBody>
      </p:sp>
      <p:sp>
        <p:nvSpPr>
          <p:cNvPr id="3" name="Inhaltsplatzhalter 2"/>
          <p:cNvSpPr>
            <a:spLocks noGrp="1"/>
          </p:cNvSpPr>
          <p:nvPr>
            <p:ph idx="1"/>
          </p:nvPr>
        </p:nvSpPr>
        <p:spPr>
          <a:xfrm>
            <a:off x="1008336" y="1404045"/>
            <a:ext cx="7704856" cy="4514850"/>
          </a:xfrm>
        </p:spPr>
        <p:txBody>
          <a:bodyPr/>
          <a:lstStyle/>
          <a:p>
            <a:pPr eaLnBrk="1" hangingPunct="1">
              <a:lnSpc>
                <a:spcPct val="95000"/>
              </a:lnSpc>
              <a:spcBef>
                <a:spcPct val="30000"/>
              </a:spcBef>
            </a:pPr>
            <a:r>
              <a:rPr lang="de-DE" altLang="en-US" sz="2000" b="1" dirty="0">
                <a:solidFill>
                  <a:srgbClr val="54812B"/>
                </a:solidFill>
              </a:rPr>
              <a:t>Liegt der Projektauftrag schriftlich formuliert vor?</a:t>
            </a:r>
          </a:p>
          <a:p>
            <a:pPr eaLnBrk="1" hangingPunct="1">
              <a:lnSpc>
                <a:spcPct val="95000"/>
              </a:lnSpc>
              <a:spcBef>
                <a:spcPts val="1500"/>
              </a:spcBef>
            </a:pPr>
            <a:r>
              <a:rPr lang="de-DE" altLang="en-US" sz="2000" b="1" dirty="0">
                <a:solidFill>
                  <a:srgbClr val="54812B"/>
                </a:solidFill>
              </a:rPr>
              <a:t>Umfasst die Projektbeschreibung</a:t>
            </a:r>
          </a:p>
          <a:p>
            <a:pPr marL="539750" lvl="1" indent="0" eaLnBrk="1" hangingPunct="1">
              <a:lnSpc>
                <a:spcPct val="95000"/>
              </a:lnSpc>
              <a:spcBef>
                <a:spcPts val="400"/>
              </a:spcBef>
              <a:buFontTx/>
              <a:buNone/>
            </a:pPr>
            <a:r>
              <a:rPr lang="de-DE" altLang="en-US" sz="1700" dirty="0"/>
              <a:t>einen allgemeinverständlichen, griffigen </a:t>
            </a:r>
            <a:r>
              <a:rPr lang="de-DE" altLang="en-US" sz="1800" b="1" dirty="0"/>
              <a:t>Projekttitel</a:t>
            </a:r>
            <a:r>
              <a:rPr lang="de-DE" altLang="en-US" sz="1700" dirty="0"/>
              <a:t>, eine klare Punktation, was das Projekt erreichen will, grundsätzliche Angaben zu</a:t>
            </a:r>
            <a:r>
              <a:rPr lang="de-DE" altLang="en-US" sz="1700" b="1" dirty="0"/>
              <a:t> </a:t>
            </a:r>
            <a:r>
              <a:rPr lang="de-DE" altLang="en-US" sz="1800" b="1" dirty="0"/>
              <a:t>Messgrößen</a:t>
            </a:r>
            <a:r>
              <a:rPr lang="de-DE" altLang="en-US" sz="1700" dirty="0"/>
              <a:t>, welche später die Zielerreichung beurteilen lassen, eine Umschreibung des angestrebten </a:t>
            </a:r>
            <a:r>
              <a:rPr lang="de-DE" altLang="en-US" sz="1800" b="1" dirty="0"/>
              <a:t>Endstandes</a:t>
            </a:r>
            <a:r>
              <a:rPr lang="de-DE" altLang="en-US" sz="1700" dirty="0"/>
              <a:t>, eine zeitliche Vorstellung, wann die </a:t>
            </a:r>
            <a:r>
              <a:rPr lang="de-DE" altLang="en-US" sz="1800" b="1" dirty="0"/>
              <a:t>Projektziele</a:t>
            </a:r>
            <a:r>
              <a:rPr lang="de-DE" altLang="en-US" sz="1700" dirty="0"/>
              <a:t> erreicht sein sollen?</a:t>
            </a:r>
          </a:p>
          <a:p>
            <a:pPr eaLnBrk="1" hangingPunct="1">
              <a:lnSpc>
                <a:spcPct val="95000"/>
              </a:lnSpc>
              <a:spcBef>
                <a:spcPts val="1500"/>
              </a:spcBef>
            </a:pPr>
            <a:r>
              <a:rPr lang="de-DE" altLang="en-US" sz="2000" b="1" dirty="0">
                <a:solidFill>
                  <a:srgbClr val="54812B"/>
                </a:solidFill>
              </a:rPr>
              <a:t>Enthält die Projektdefinition</a:t>
            </a:r>
          </a:p>
          <a:p>
            <a:pPr marL="539750" lvl="1" indent="0" eaLnBrk="1" hangingPunct="1">
              <a:lnSpc>
                <a:spcPct val="95000"/>
              </a:lnSpc>
              <a:spcBef>
                <a:spcPts val="400"/>
              </a:spcBef>
              <a:buFontTx/>
              <a:buNone/>
            </a:pPr>
            <a:r>
              <a:rPr lang="de-DE" altLang="en-US" sz="1700" dirty="0"/>
              <a:t>eine Angabe darüber, </a:t>
            </a:r>
            <a:r>
              <a:rPr lang="de-DE" altLang="en-US" sz="1800" b="1" dirty="0"/>
              <a:t>wie viel Leute in welchem Ausmaß </a:t>
            </a:r>
            <a:r>
              <a:rPr lang="de-DE" altLang="en-US" sz="1700" dirty="0"/>
              <a:t>in das Vorhaben involviert sein werden, grobe Vorstellungen über </a:t>
            </a:r>
            <a:r>
              <a:rPr lang="de-DE" altLang="en-US" sz="1800" b="1" dirty="0"/>
              <a:t>benötigte Mittel</a:t>
            </a:r>
            <a:r>
              <a:rPr lang="de-DE" altLang="en-US" sz="1700" dirty="0"/>
              <a:t>, eine Festlegung wer für die Leitung zuständig und </a:t>
            </a:r>
            <a:r>
              <a:rPr lang="de-DE" altLang="en-US" sz="1800" b="1" dirty="0"/>
              <a:t>verantwortlich</a:t>
            </a:r>
            <a:r>
              <a:rPr lang="de-DE" altLang="en-US" sz="1700" dirty="0"/>
              <a:t> sein soll?</a:t>
            </a:r>
          </a:p>
          <a:p>
            <a:pPr eaLnBrk="1" hangingPunct="1">
              <a:lnSpc>
                <a:spcPct val="95000"/>
              </a:lnSpc>
              <a:spcBef>
                <a:spcPts val="1500"/>
              </a:spcBef>
            </a:pPr>
            <a:r>
              <a:rPr lang="de-DE" altLang="en-US" sz="2000" b="1" dirty="0">
                <a:solidFill>
                  <a:srgbClr val="54812B"/>
                </a:solidFill>
              </a:rPr>
              <a:t>Benennt die Projektauftragsdefinition</a:t>
            </a:r>
          </a:p>
          <a:p>
            <a:pPr marL="539750" lvl="1" indent="0" eaLnBrk="1" hangingPunct="1">
              <a:lnSpc>
                <a:spcPct val="95000"/>
              </a:lnSpc>
              <a:spcBef>
                <a:spcPts val="400"/>
              </a:spcBef>
              <a:buFontTx/>
              <a:buNone/>
            </a:pPr>
            <a:r>
              <a:rPr lang="de-DE" altLang="en-US" sz="1700" dirty="0"/>
              <a:t>wie und wann eine </a:t>
            </a:r>
            <a:r>
              <a:rPr lang="de-DE" altLang="en-US" sz="1800" b="1" dirty="0"/>
              <a:t>Kommunikation</a:t>
            </a:r>
            <a:r>
              <a:rPr lang="de-DE" altLang="en-US" sz="1700" dirty="0"/>
              <a:t> mit Auftraggebern stattfindet, welche Instrumente und </a:t>
            </a:r>
            <a:r>
              <a:rPr lang="de-DE" altLang="en-US" sz="1800" b="1" dirty="0"/>
              <a:t>Techniken zur Planung und Kont</a:t>
            </a:r>
            <a:r>
              <a:rPr lang="de-DE" altLang="en-US" sz="1700" b="1" dirty="0"/>
              <a:t>rolle</a:t>
            </a:r>
            <a:r>
              <a:rPr lang="de-DE" altLang="en-US" sz="1700" dirty="0"/>
              <a:t> des Projekts eingesetzt werden sollen, </a:t>
            </a:r>
            <a:br>
              <a:rPr lang="de-DE" altLang="en-US" sz="1700" dirty="0"/>
            </a:br>
            <a:r>
              <a:rPr lang="de-DE" altLang="en-US" sz="1800" b="1" dirty="0"/>
              <a:t>wer</a:t>
            </a:r>
            <a:r>
              <a:rPr lang="de-DE" altLang="en-US" sz="1700" dirty="0"/>
              <a:t> aller bei deren Erstellung mitgewirkt hat, </a:t>
            </a:r>
            <a:r>
              <a:rPr lang="de-DE" altLang="en-US" sz="1800" b="1" dirty="0"/>
              <a:t>wann</a:t>
            </a:r>
            <a:r>
              <a:rPr lang="de-DE" altLang="en-US" sz="1700" dirty="0"/>
              <a:t> deren Erstellung erfolgte?</a:t>
            </a:r>
          </a:p>
          <a:p>
            <a:endParaRPr lang="en-US" dirty="0"/>
          </a:p>
        </p:txBody>
      </p:sp>
      <p:sp>
        <p:nvSpPr>
          <p:cNvPr id="2" name="Titel 1"/>
          <p:cNvSpPr>
            <a:spLocks noGrp="1"/>
          </p:cNvSpPr>
          <p:nvPr>
            <p:ph type="title"/>
          </p:nvPr>
        </p:nvSpPr>
        <p:spPr/>
        <p:txBody>
          <a:bodyPr/>
          <a:lstStyle/>
          <a:p>
            <a:r>
              <a:rPr lang="en-US" dirty="0"/>
              <a:t>Checkliste zum </a:t>
            </a:r>
            <a:r>
              <a:rPr lang="de-AT" dirty="0"/>
              <a:t>Projektauftrag</a:t>
            </a:r>
          </a:p>
        </p:txBody>
      </p:sp>
      <p:sp>
        <p:nvSpPr>
          <p:cNvPr id="4" name="Foliennummernplatzhalter 3"/>
          <p:cNvSpPr>
            <a:spLocks noGrp="1"/>
          </p:cNvSpPr>
          <p:nvPr>
            <p:ph type="sldNum" sz="quarter" idx="11"/>
          </p:nvPr>
        </p:nvSpPr>
        <p:spPr/>
        <p:txBody>
          <a:bodyPr/>
          <a:lstStyle/>
          <a:p>
            <a:fld id="{1B0257E5-75A0-4F46-BAAD-A8D9FF434F26}" type="slidenum">
              <a:rPr lang="en-US" smtClean="0"/>
              <a:pPr/>
              <a:t>36</a:t>
            </a:fld>
            <a:endParaRPr lang="en-US" dirty="0"/>
          </a:p>
        </p:txBody>
      </p:sp>
    </p:spTree>
    <p:extLst>
      <p:ext uri="{BB962C8B-B14F-4D97-AF65-F5344CB8AC3E}">
        <p14:creationId xmlns:p14="http://schemas.microsoft.com/office/powerpoint/2010/main" val="7554300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7787321"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lnSpc>
                <a:spcPct val="110000"/>
              </a:lnSpc>
              <a:spcBef>
                <a:spcPts val="2400"/>
              </a:spcBef>
              <a:buClr>
                <a:srgbClr val="54812B"/>
              </a:buClr>
              <a:buFont typeface="Wingdings" panose="05000000000000000000" pitchFamily="2" charset="2"/>
              <a:buChar char=""/>
            </a:pPr>
            <a:r>
              <a:rPr lang="de-AT" sz="2500" kern="0" dirty="0"/>
              <a:t>im Stande sein, Projektbeauftragungsprozess exemplarisch zu konzipieren und Projektstart adäquat zu gestalten</a:t>
            </a:r>
          </a:p>
          <a:p>
            <a:pPr marL="533400" indent="-533400">
              <a:lnSpc>
                <a:spcPct val="110000"/>
              </a:lnSpc>
              <a:spcBef>
                <a:spcPts val="2400"/>
              </a:spcBef>
              <a:buClr>
                <a:srgbClr val="54812B"/>
              </a:buClr>
              <a:buFont typeface="Wingdings" panose="05000000000000000000" pitchFamily="2" charset="2"/>
              <a:buChar char=""/>
            </a:pPr>
            <a:r>
              <a:rPr lang="de-AT" sz="2500" kern="0" dirty="0"/>
              <a:t>5 Hauptkriterien zur Formulierung von Projektzielen praktisch anwenden können</a:t>
            </a:r>
          </a:p>
          <a:p>
            <a:pPr marL="533400" indent="-533400">
              <a:lnSpc>
                <a:spcPct val="110000"/>
              </a:lnSpc>
              <a:spcBef>
                <a:spcPts val="2400"/>
              </a:spcBef>
              <a:buClr>
                <a:srgbClr val="54812B"/>
              </a:buClr>
              <a:buFont typeface="Wingdings" panose="05000000000000000000" pitchFamily="2" charset="2"/>
              <a:buChar char=""/>
            </a:pPr>
            <a:r>
              <a:rPr lang="de-AT" sz="2500" kern="0" dirty="0"/>
              <a:t>für konkrete Vorhaben jeweils mindestens 3 Deliverables sowie Ausschließungen festzulegen vermögen</a:t>
            </a:r>
          </a:p>
          <a:p>
            <a:pPr marL="533400" indent="-533400">
              <a:lnSpc>
                <a:spcPct val="110000"/>
              </a:lnSpc>
              <a:spcBef>
                <a:spcPts val="2400"/>
              </a:spcBef>
              <a:buClr>
                <a:srgbClr val="54812B"/>
              </a:buClr>
              <a:buFont typeface="Wingdings" panose="05000000000000000000" pitchFamily="2" charset="2"/>
              <a:buChar char=""/>
            </a:pPr>
            <a:r>
              <a:rPr lang="de-AT" sz="2500" kern="0" dirty="0"/>
              <a:t>Projektauftragsentwürfe kritisch begutachten sowie wenigstens 80% allfälliger Mängel aufdecken können</a:t>
            </a:r>
            <a:endParaRPr lang="en-US" sz="2500" kern="0" dirty="0"/>
          </a:p>
        </p:txBody>
      </p:sp>
      <p:sp>
        <p:nvSpPr>
          <p:cNvPr id="2" name="Titel 1"/>
          <p:cNvSpPr>
            <a:spLocks noGrp="1"/>
          </p:cNvSpPr>
          <p:nvPr>
            <p:ph type="title"/>
          </p:nvPr>
        </p:nvSpPr>
        <p:spPr>
          <a:xfrm>
            <a:off x="864320" y="396429"/>
            <a:ext cx="6336704" cy="863600"/>
          </a:xfrm>
        </p:spPr>
        <p:txBody>
          <a:bodyPr/>
          <a:lstStyle/>
          <a:p>
            <a:r>
              <a:rPr lang="de-AT" dirty="0"/>
              <a:t>Learning Outcomes – Projektauftrag </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263403803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2850093"/>
              </p:ext>
            </p:extLst>
          </p:nvPr>
        </p:nvGraphicFramePr>
        <p:xfrm>
          <a:off x="2422501" y="1476053"/>
          <a:ext cx="7298881" cy="5362897"/>
        </p:xfrm>
        <a:graphic>
          <a:graphicData uri="http://schemas.openxmlformats.org/presentationml/2006/ole">
            <mc:AlternateContent xmlns:mc="http://schemas.openxmlformats.org/markup-compatibility/2006">
              <mc:Choice xmlns:v="urn:schemas-microsoft-com:vml" Requires="v">
                <p:oleObj spid="_x0000_s23787" name="Präsentation" r:id="rId4" imgW="4570656" imgH="3427323" progId="PowerPoint.Show.8">
                  <p:embed/>
                </p:oleObj>
              </mc:Choice>
              <mc:Fallback>
                <p:oleObj name="Präsentation" r:id="rId4" imgW="4570656" imgH="3427323" progId="PowerPoint.Show.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2104"/>
                      <a:stretch>
                        <a:fillRect/>
                      </a:stretch>
                    </p:blipFill>
                    <p:spPr bwMode="auto">
                      <a:xfrm>
                        <a:off x="2422501" y="1476053"/>
                        <a:ext cx="7298881" cy="5362897"/>
                      </a:xfrm>
                      <a:prstGeom prst="rect">
                        <a:avLst/>
                      </a:prstGeom>
                      <a:noFill/>
                    </p:spPr>
                  </p:pic>
                </p:oleObj>
              </mc:Fallback>
            </mc:AlternateContent>
          </a:graphicData>
        </a:graphic>
      </p:graphicFrame>
      <p:sp>
        <p:nvSpPr>
          <p:cNvPr id="3" name="Rechteck 2">
            <a:extLst>
              <a:ext uri="{C183D7F6-B498-43B3-948B-1728B52AA6E4}">
                <adec:decorative xmlns:adec="http://schemas.microsoft.com/office/drawing/2017/decorative" val="1"/>
              </a:ext>
            </a:extLst>
          </p:cNvPr>
          <p:cNvSpPr/>
          <p:nvPr/>
        </p:nvSpPr>
        <p:spPr bwMode="auto">
          <a:xfrm>
            <a:off x="2736528" y="6012557"/>
            <a:ext cx="3024336" cy="82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6" name="Rechteck 5">
            <a:extLst>
              <a:ext uri="{C183D7F6-B498-43B3-948B-1728B52AA6E4}">
                <adec:decorative xmlns:adec="http://schemas.microsoft.com/office/drawing/2017/decorative" val="1"/>
              </a:ext>
            </a:extLst>
          </p:cNvPr>
          <p:cNvSpPr/>
          <p:nvPr/>
        </p:nvSpPr>
        <p:spPr bwMode="auto">
          <a:xfrm>
            <a:off x="2736528" y="6048000"/>
            <a:ext cx="2952328" cy="730800"/>
          </a:xfrm>
          <a:prstGeom prst="rect">
            <a:avLst/>
          </a:prstGeom>
          <a:noFill/>
          <a:ln w="317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 name="Rectangle 3"/>
          <p:cNvSpPr txBox="1">
            <a:spLocks noChangeArrowheads="1"/>
          </p:cNvSpPr>
          <p:nvPr/>
        </p:nvSpPr>
        <p:spPr>
          <a:xfrm>
            <a:off x="878210" y="2201292"/>
            <a:ext cx="3802534" cy="3451225"/>
          </a:xfrm>
          <a:prstGeom prst="rect">
            <a:avLst/>
          </a:prstGeom>
        </p:spPr>
        <p:txBody>
          <a:bodyPr/>
          <a:lst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a:lnSpc>
                <a:spcPct val="105000"/>
              </a:lnSpc>
              <a:buClr>
                <a:srgbClr val="54812B"/>
              </a:buClr>
              <a:buSzPct val="103000"/>
              <a:buFont typeface="Arial Narrow" panose="020B0606020202030204" pitchFamily="34" charset="0"/>
              <a:buChar char="→"/>
            </a:pPr>
            <a:r>
              <a:rPr lang="de-DE" altLang="en-US" sz="2000" kern="0" dirty="0">
                <a:latin typeface="+mj-lt"/>
              </a:rPr>
              <a:t>Dieses inkrementale Vorgehen lässt sich als stufiger Prozess darstellen.</a:t>
            </a:r>
          </a:p>
          <a:p>
            <a:pPr>
              <a:lnSpc>
                <a:spcPct val="105000"/>
              </a:lnSpc>
              <a:spcBef>
                <a:spcPts val="1200"/>
              </a:spcBef>
              <a:buClr>
                <a:srgbClr val="54812B"/>
              </a:buClr>
              <a:buSzPct val="103000"/>
              <a:buFont typeface="Arial Narrow" panose="020B0606020202030204" pitchFamily="34" charset="0"/>
              <a:buChar char="→"/>
            </a:pPr>
            <a:r>
              <a:rPr lang="de-DE" altLang="en-US" sz="2000" kern="0" dirty="0">
                <a:latin typeface="+mj-lt"/>
              </a:rPr>
              <a:t>Die Stufen werden nicht linear beschritten sondern iterativ, </a:t>
            </a:r>
            <a:br>
              <a:rPr lang="de-DE" altLang="en-US" sz="2000" kern="0" dirty="0">
                <a:latin typeface="+mj-lt"/>
              </a:rPr>
            </a:br>
            <a:r>
              <a:rPr lang="de-DE" altLang="en-US" sz="2000" b="1" kern="0" dirty="0">
                <a:solidFill>
                  <a:srgbClr val="54812B"/>
                </a:solidFill>
                <a:latin typeface="+mj-lt"/>
              </a:rPr>
              <a:t>vom Groben ins Detail</a:t>
            </a:r>
            <a:r>
              <a:rPr lang="de-DE" altLang="en-US" sz="2000" kern="0" dirty="0">
                <a:latin typeface="+mj-lt"/>
              </a:rPr>
              <a:t>.</a:t>
            </a:r>
          </a:p>
          <a:p>
            <a:pPr>
              <a:lnSpc>
                <a:spcPct val="105000"/>
              </a:lnSpc>
              <a:spcBef>
                <a:spcPts val="1200"/>
              </a:spcBef>
              <a:buClr>
                <a:srgbClr val="54812B"/>
              </a:buClr>
              <a:buSzPct val="103000"/>
              <a:buFont typeface="Arial Narrow" panose="020B0606020202030204" pitchFamily="34" charset="0"/>
              <a:buChar char="→"/>
            </a:pPr>
            <a:r>
              <a:rPr lang="de-DE" altLang="en-US" sz="2000" kern="0" dirty="0">
                <a:latin typeface="+mj-lt"/>
              </a:rPr>
              <a:t>Die Regelkreise </a:t>
            </a:r>
            <a:br>
              <a:rPr lang="de-DE" altLang="en-US" sz="2000" kern="0" dirty="0">
                <a:latin typeface="+mj-lt"/>
              </a:rPr>
            </a:br>
            <a:r>
              <a:rPr lang="de-DE" altLang="en-US" sz="2000" kern="0" dirty="0">
                <a:latin typeface="+mj-lt"/>
              </a:rPr>
              <a:t>des PM werden </a:t>
            </a:r>
            <a:br>
              <a:rPr lang="de-DE" altLang="en-US" sz="2000" kern="0" dirty="0">
                <a:latin typeface="+mj-lt"/>
              </a:rPr>
            </a:br>
            <a:r>
              <a:rPr lang="de-DE" altLang="en-US" sz="2000" kern="0" dirty="0">
                <a:latin typeface="+mj-lt"/>
              </a:rPr>
              <a:t>mehrfach </a:t>
            </a:r>
            <a:br>
              <a:rPr lang="de-DE" altLang="en-US" sz="2000" kern="0" dirty="0">
                <a:latin typeface="+mj-lt"/>
              </a:rPr>
            </a:br>
            <a:r>
              <a:rPr lang="de-DE" altLang="en-US" sz="2000" kern="0" dirty="0">
                <a:latin typeface="+mj-lt"/>
              </a:rPr>
              <a:t>durchlaufen.</a:t>
            </a:r>
          </a:p>
        </p:txBody>
      </p:sp>
      <p:sp>
        <p:nvSpPr>
          <p:cNvPr id="8" name="Text Box 7"/>
          <p:cNvSpPr txBox="1">
            <a:spLocks noChangeArrowheads="1"/>
          </p:cNvSpPr>
          <p:nvPr/>
        </p:nvSpPr>
        <p:spPr bwMode="auto">
          <a:xfrm>
            <a:off x="900435" y="1376809"/>
            <a:ext cx="5148461" cy="71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05000"/>
              </a:lnSpc>
              <a:spcBef>
                <a:spcPct val="50000"/>
              </a:spcBef>
            </a:pPr>
            <a:r>
              <a:rPr lang="de-DE" altLang="en-US" sz="2000" dirty="0">
                <a:latin typeface="+mj-lt"/>
              </a:rPr>
              <a:t>Projektplanung hat zweckmäßige und typische Abfolge von Arbeitsschritten</a:t>
            </a:r>
          </a:p>
        </p:txBody>
      </p:sp>
      <p:sp>
        <p:nvSpPr>
          <p:cNvPr id="2" name="Titel 1"/>
          <p:cNvSpPr>
            <a:spLocks noGrp="1"/>
          </p:cNvSpPr>
          <p:nvPr>
            <p:ph type="title"/>
          </p:nvPr>
        </p:nvSpPr>
        <p:spPr/>
        <p:txBody>
          <a:bodyPr/>
          <a:lstStyle/>
          <a:p>
            <a:pPr>
              <a:lnSpc>
                <a:spcPts val="2800"/>
              </a:lnSpc>
            </a:pPr>
            <a:r>
              <a:rPr lang="de-AT" sz="2800" dirty="0"/>
              <a:t>Stellung der Projektauftragsdefinition im Prozess der Projektplanung</a:t>
            </a:r>
          </a:p>
        </p:txBody>
      </p:sp>
      <p:sp>
        <p:nvSpPr>
          <p:cNvPr id="4" name="Foliennummernplatzhalter 3"/>
          <p:cNvSpPr>
            <a:spLocks noGrp="1"/>
          </p:cNvSpPr>
          <p:nvPr>
            <p:ph type="sldNum" sz="quarter" idx="11"/>
          </p:nvPr>
        </p:nvSpPr>
        <p:spPr/>
        <p:txBody>
          <a:bodyPr/>
          <a:lstStyle/>
          <a:p>
            <a:fld id="{1B0257E5-75A0-4F46-BAAD-A8D9FF434F26}" type="slidenum">
              <a:rPr lang="en-US" smtClean="0"/>
              <a:pPr/>
              <a:t>5</a:t>
            </a:fld>
            <a:endParaRPr lang="en-US" dirty="0"/>
          </a:p>
        </p:txBody>
      </p:sp>
    </p:spTree>
    <p:extLst>
      <p:ext uri="{BB962C8B-B14F-4D97-AF65-F5344CB8AC3E}">
        <p14:creationId xmlns:p14="http://schemas.microsoft.com/office/powerpoint/2010/main" val="20248107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18551779"/>
              </p:ext>
            </p:extLst>
          </p:nvPr>
        </p:nvGraphicFramePr>
        <p:xfrm>
          <a:off x="864320" y="1986508"/>
          <a:ext cx="8487417" cy="4098057"/>
        </p:xfrm>
        <a:graphic>
          <a:graphicData uri="http://schemas.openxmlformats.org/presentationml/2006/ole">
            <mc:AlternateContent xmlns:mc="http://schemas.openxmlformats.org/markup-compatibility/2006">
              <mc:Choice xmlns:v="urn:schemas-microsoft-com:vml" Requires="v">
                <p:oleObj spid="_x0000_s24812" name="Präsentation" r:id="rId4" imgW="4570532" imgH="3427618" progId="PowerPoint.Show.8">
                  <p:embed/>
                </p:oleObj>
              </mc:Choice>
              <mc:Fallback>
                <p:oleObj name="Präsentation" r:id="rId4" imgW="4570532" imgH="3427618" progId="PowerPoint.Show.8">
                  <p:embed/>
                  <p:pic>
                    <p:nvPicPr>
                      <p:cNvPr id="0" name="Object 2" descr="Wassertropfen"/>
                      <p:cNvPicPr>
                        <a:picLocks noChangeArrowheads="1"/>
                      </p:cNvPicPr>
                      <p:nvPr/>
                    </p:nvPicPr>
                    <p:blipFill>
                      <a:blip r:embed="rId5"/>
                      <a:srcRect l="1579" t="9468" r="1579" b="29456"/>
                      <a:stretch>
                        <a:fillRect/>
                      </a:stretch>
                    </p:blipFill>
                    <p:spPr bwMode="auto">
                      <a:xfrm>
                        <a:off x="864320" y="1986508"/>
                        <a:ext cx="8487417" cy="4098057"/>
                      </a:xfrm>
                      <a:prstGeom prst="rect">
                        <a:avLst/>
                      </a:prstGeom>
                      <a:blipFill dpi="0" rotWithShape="1">
                        <a:blip r:embed="rId6"/>
                        <a:srcRect l="1579" t="9468" r="1579" b="29456"/>
                        <a:tile tx="0" ty="0" sx="100000" sy="100000" flip="none" algn="tl"/>
                      </a:blipFill>
                    </p:spPr>
                  </p:pic>
                </p:oleObj>
              </mc:Fallback>
            </mc:AlternateContent>
          </a:graphicData>
        </a:graphic>
      </p:graphicFrame>
      <p:sp>
        <p:nvSpPr>
          <p:cNvPr id="6" name="Ellipse 5">
            <a:extLst>
              <a:ext uri="{C183D7F6-B498-43B3-948B-1728B52AA6E4}">
                <adec:decorative xmlns:adec="http://schemas.microsoft.com/office/drawing/2017/decorative" val="1"/>
              </a:ext>
            </a:extLst>
          </p:cNvPr>
          <p:cNvSpPr/>
          <p:nvPr/>
        </p:nvSpPr>
        <p:spPr bwMode="auto">
          <a:xfrm>
            <a:off x="3501708" y="2844205"/>
            <a:ext cx="2448272" cy="1080120"/>
          </a:xfrm>
          <a:prstGeom prst="ellipse">
            <a:avLst/>
          </a:prstGeom>
          <a:noFill/>
          <a:ln w="31750" cap="flat" cmpd="sng" algn="ctr">
            <a:solidFill>
              <a:srgbClr val="54812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8" name="Ellipse 7">
            <a:extLst>
              <a:ext uri="{C183D7F6-B498-43B3-948B-1728B52AA6E4}">
                <adec:decorative xmlns:adec="http://schemas.microsoft.com/office/drawing/2017/decorative" val="1"/>
              </a:ext>
            </a:extLst>
          </p:cNvPr>
          <p:cNvSpPr/>
          <p:nvPr/>
        </p:nvSpPr>
        <p:spPr bwMode="auto">
          <a:xfrm>
            <a:off x="6377796" y="4482118"/>
            <a:ext cx="2880320" cy="864096"/>
          </a:xfrm>
          <a:prstGeom prst="ellipse">
            <a:avLst/>
          </a:prstGeom>
          <a:noFill/>
          <a:ln w="31750" cap="flat" cmpd="sng" algn="ctr">
            <a:solidFill>
              <a:srgbClr val="54812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2" name="Titel 1"/>
          <p:cNvSpPr>
            <a:spLocks noGrp="1"/>
          </p:cNvSpPr>
          <p:nvPr>
            <p:ph type="title"/>
          </p:nvPr>
        </p:nvSpPr>
        <p:spPr/>
        <p:txBody>
          <a:bodyPr/>
          <a:lstStyle/>
          <a:p>
            <a:pPr>
              <a:lnSpc>
                <a:spcPts val="2800"/>
              </a:lnSpc>
            </a:pPr>
            <a:r>
              <a:rPr lang="de-AT" sz="2800" dirty="0"/>
              <a:t>Führungsregelkreise des Projektmanagements</a:t>
            </a:r>
          </a:p>
        </p:txBody>
      </p:sp>
      <p:sp>
        <p:nvSpPr>
          <p:cNvPr id="4" name="Foliennummernplatzhalter 3"/>
          <p:cNvSpPr>
            <a:spLocks noGrp="1"/>
          </p:cNvSpPr>
          <p:nvPr>
            <p:ph type="sldNum" sz="quarter" idx="11"/>
          </p:nvPr>
        </p:nvSpPr>
        <p:spPr/>
        <p:txBody>
          <a:bodyPr/>
          <a:lstStyle/>
          <a:p>
            <a:fld id="{1B0257E5-75A0-4F46-BAAD-A8D9FF434F26}" type="slidenum">
              <a:rPr lang="en-US" smtClean="0"/>
              <a:pPr/>
              <a:t>6</a:t>
            </a:fld>
            <a:endParaRPr lang="en-US" dirty="0"/>
          </a:p>
        </p:txBody>
      </p:sp>
    </p:spTree>
    <p:extLst>
      <p:ext uri="{BB962C8B-B14F-4D97-AF65-F5344CB8AC3E}">
        <p14:creationId xmlns:p14="http://schemas.microsoft.com/office/powerpoint/2010/main" val="888987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985044" y="4212357"/>
            <a:ext cx="8304212" cy="225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105000"/>
              </a:lnSpc>
              <a:spcBef>
                <a:spcPts val="1200"/>
              </a:spcBef>
              <a:buClr>
                <a:srgbClr val="FF9900"/>
              </a:buClr>
              <a:buFont typeface="Wingdings" charset="2"/>
              <a:buNone/>
            </a:pPr>
            <a:r>
              <a:rPr lang="de-DE" altLang="en-US" sz="2300" b="1" dirty="0">
                <a:solidFill>
                  <a:srgbClr val="54812B"/>
                </a:solidFill>
                <a:latin typeface="Arial Narrow" charset="0"/>
              </a:rPr>
              <a:t>Zweck: </a:t>
            </a:r>
            <a:r>
              <a:rPr lang="de-DE" altLang="en-US" sz="2300" dirty="0">
                <a:latin typeface="Arial Narrow" charset="0"/>
              </a:rPr>
              <a:t>Beschreibung des Vorhabens, Definition der Projektziele </a:t>
            </a:r>
            <a:r>
              <a:rPr lang="de-DE" altLang="en-US" sz="2300" dirty="0">
                <a:solidFill>
                  <a:schemeClr val="bg2"/>
                </a:solidFill>
                <a:latin typeface="Arial Narrow" charset="0"/>
              </a:rPr>
              <a:t>(übergeordnete Ziele bzw. Hauptziele, Unterziele und explizite Nicht-Ziele)</a:t>
            </a:r>
            <a:br>
              <a:rPr lang="de-DE" altLang="en-US" sz="2300" dirty="0">
                <a:solidFill>
                  <a:schemeClr val="bg2"/>
                </a:solidFill>
                <a:latin typeface="Arial Narrow" charset="0"/>
              </a:rPr>
            </a:br>
            <a:r>
              <a:rPr lang="de-DE" altLang="en-US" sz="2300" dirty="0">
                <a:latin typeface="Arial Narrow" charset="0"/>
              </a:rPr>
              <a:t>Basis für formale Projektbetrauung und Projektstart </a:t>
            </a:r>
          </a:p>
          <a:p>
            <a:pPr marL="342900" indent="-342900">
              <a:lnSpc>
                <a:spcPct val="105000"/>
              </a:lnSpc>
              <a:spcBef>
                <a:spcPts val="1200"/>
              </a:spcBef>
              <a:buClr>
                <a:srgbClr val="2D4E75"/>
              </a:buClr>
              <a:buFont typeface="Arial Narrow" panose="020B0606020202030204" pitchFamily="34" charset="0"/>
              <a:buChar char="→"/>
            </a:pPr>
            <a:r>
              <a:rPr lang="de-DE" altLang="en-US" sz="2300" b="1" dirty="0">
                <a:solidFill>
                  <a:srgbClr val="54812B"/>
                </a:solidFill>
                <a:latin typeface="Arial Narrow" charset="0"/>
              </a:rPr>
              <a:t>Definition des Gewünschten</a:t>
            </a:r>
          </a:p>
          <a:p>
            <a:pPr marL="342900" indent="-342900">
              <a:lnSpc>
                <a:spcPct val="105000"/>
              </a:lnSpc>
              <a:spcBef>
                <a:spcPts val="1200"/>
              </a:spcBef>
              <a:buClr>
                <a:srgbClr val="2D4E75"/>
              </a:buClr>
              <a:buFont typeface="Arial Narrow" panose="020B0606020202030204" pitchFamily="34" charset="0"/>
              <a:buChar char="→"/>
            </a:pPr>
            <a:r>
              <a:rPr lang="de-DE" altLang="en-US" sz="2300" b="1" dirty="0">
                <a:solidFill>
                  <a:srgbClr val="54812B"/>
                </a:solidFill>
                <a:latin typeface="Arial Narrow" charset="0"/>
              </a:rPr>
              <a:t>Zielerreichung sollte am Ende des Projektes messbar sein!</a:t>
            </a:r>
            <a:endParaRPr lang="de-DE" altLang="en-US" sz="2300" dirty="0">
              <a:solidFill>
                <a:srgbClr val="54812B"/>
              </a:solidFill>
            </a:endParaRPr>
          </a:p>
        </p:txBody>
      </p:sp>
      <p:sp>
        <p:nvSpPr>
          <p:cNvPr id="3" name="Inhaltsplatzhalter 2"/>
          <p:cNvSpPr>
            <a:spLocks noGrp="1"/>
          </p:cNvSpPr>
          <p:nvPr>
            <p:ph idx="1"/>
          </p:nvPr>
        </p:nvSpPr>
        <p:spPr>
          <a:xfrm>
            <a:off x="1008336" y="1667446"/>
            <a:ext cx="7668814" cy="2328887"/>
          </a:xfrm>
        </p:spPr>
        <p:txBody>
          <a:bodyPr/>
          <a:lstStyle/>
          <a:p>
            <a:pPr marL="0" indent="0">
              <a:buNone/>
            </a:pPr>
            <a:r>
              <a:rPr lang="de-AT" sz="2300" b="1" kern="1200" dirty="0">
                <a:solidFill>
                  <a:srgbClr val="54812B"/>
                </a:solidFill>
                <a:latin typeface="Arial Narrow" charset="0"/>
                <a:ea typeface="ＭＳ Ｐゴシック" charset="-128"/>
              </a:rPr>
              <a:t>Schriftliches Dokument mit Vertragscharakter</a:t>
            </a:r>
            <a:r>
              <a:rPr lang="de-AT" sz="2300" dirty="0"/>
              <a:t> enthält:</a:t>
            </a:r>
          </a:p>
          <a:p>
            <a:pPr>
              <a:lnSpc>
                <a:spcPct val="105000"/>
              </a:lnSpc>
              <a:spcBef>
                <a:spcPts val="600"/>
              </a:spcBef>
            </a:pPr>
            <a:r>
              <a:rPr lang="de-AT" sz="2300" dirty="0"/>
              <a:t>Ziele</a:t>
            </a:r>
          </a:p>
          <a:p>
            <a:pPr>
              <a:lnSpc>
                <a:spcPct val="105000"/>
              </a:lnSpc>
              <a:spcBef>
                <a:spcPts val="600"/>
              </a:spcBef>
            </a:pPr>
            <a:r>
              <a:rPr lang="de-AT" sz="2300" dirty="0"/>
              <a:t>Rahmendaten</a:t>
            </a:r>
          </a:p>
          <a:p>
            <a:pPr>
              <a:lnSpc>
                <a:spcPct val="105000"/>
              </a:lnSpc>
              <a:spcBef>
                <a:spcPts val="600"/>
              </a:spcBef>
            </a:pPr>
            <a:r>
              <a:rPr lang="de-AT" sz="2300" dirty="0"/>
              <a:t>Auftraggeber</a:t>
            </a:r>
          </a:p>
          <a:p>
            <a:pPr>
              <a:lnSpc>
                <a:spcPct val="105000"/>
              </a:lnSpc>
              <a:spcBef>
                <a:spcPts val="600"/>
              </a:spcBef>
            </a:pPr>
            <a:r>
              <a:rPr lang="de-AT" sz="2300" dirty="0"/>
              <a:t>Projektleiter</a:t>
            </a:r>
          </a:p>
          <a:p>
            <a:endParaRPr lang="en-US" sz="2300" dirty="0"/>
          </a:p>
        </p:txBody>
      </p:sp>
      <p:sp>
        <p:nvSpPr>
          <p:cNvPr id="2" name="Titel 1"/>
          <p:cNvSpPr>
            <a:spLocks noGrp="1"/>
          </p:cNvSpPr>
          <p:nvPr>
            <p:ph type="title"/>
          </p:nvPr>
        </p:nvSpPr>
        <p:spPr/>
        <p:txBody>
          <a:bodyPr/>
          <a:lstStyle/>
          <a:p>
            <a:r>
              <a:rPr lang="en-US" dirty="0"/>
              <a:t>Projektauftrag</a:t>
            </a:r>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40625271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692077"/>
            <a:ext cx="8136904" cy="4514850"/>
          </a:xfrm>
        </p:spPr>
        <p:txBody>
          <a:bodyPr/>
          <a:lstStyle/>
          <a:p>
            <a:pPr eaLnBrk="1" hangingPunct="1">
              <a:lnSpc>
                <a:spcPct val="110000"/>
              </a:lnSpc>
              <a:spcBef>
                <a:spcPts val="3000"/>
              </a:spcBef>
            </a:pPr>
            <a:r>
              <a:rPr lang="de-AT" altLang="en-US" sz="2200" dirty="0"/>
              <a:t>Der Definitionsprozess sollte verdeutlichen, </a:t>
            </a:r>
            <a:r>
              <a:rPr lang="de-AT" altLang="en-US" sz="2200" b="1" dirty="0">
                <a:solidFill>
                  <a:srgbClr val="54812B"/>
                </a:solidFill>
              </a:rPr>
              <a:t>weshalb</a:t>
            </a:r>
            <a:r>
              <a:rPr lang="de-AT" altLang="en-US" sz="2200" dirty="0">
                <a:solidFill>
                  <a:srgbClr val="54812B"/>
                </a:solidFill>
              </a:rPr>
              <a:t> </a:t>
            </a:r>
            <a:r>
              <a:rPr lang="de-AT" altLang="en-US" sz="2200" dirty="0"/>
              <a:t>das Projekt zu diesem Zeitpunkt </a:t>
            </a:r>
            <a:r>
              <a:rPr lang="de-AT" altLang="en-US" sz="2200" b="1" dirty="0">
                <a:solidFill>
                  <a:srgbClr val="54812B"/>
                </a:solidFill>
              </a:rPr>
              <a:t>nötig</a:t>
            </a:r>
            <a:r>
              <a:rPr lang="de-AT" altLang="en-US" sz="2200" dirty="0"/>
              <a:t> ist und welche Ergebnisse zu </a:t>
            </a:r>
            <a:r>
              <a:rPr lang="de-AT" altLang="en-US" sz="2200" b="1" dirty="0">
                <a:solidFill>
                  <a:srgbClr val="54812B"/>
                </a:solidFill>
              </a:rPr>
              <a:t>erwarten</a:t>
            </a:r>
            <a:r>
              <a:rPr lang="de-AT" altLang="en-US" sz="2200" dirty="0"/>
              <a:t> sind.</a:t>
            </a:r>
          </a:p>
          <a:p>
            <a:pPr eaLnBrk="1" hangingPunct="1">
              <a:lnSpc>
                <a:spcPct val="110000"/>
              </a:lnSpc>
              <a:spcBef>
                <a:spcPts val="3000"/>
              </a:spcBef>
            </a:pPr>
            <a:r>
              <a:rPr lang="de-AT" altLang="en-US" sz="2200" dirty="0"/>
              <a:t>Auftragsdefinition muss allen Beteiligten </a:t>
            </a:r>
            <a:r>
              <a:rPr lang="de-AT" altLang="en-US" sz="2200" b="1" dirty="0">
                <a:solidFill>
                  <a:srgbClr val="54812B"/>
                </a:solidFill>
              </a:rPr>
              <a:t>verständlich</a:t>
            </a:r>
            <a:r>
              <a:rPr lang="de-AT" altLang="en-US" sz="2200" dirty="0"/>
              <a:t> sein</a:t>
            </a:r>
          </a:p>
          <a:p>
            <a:pPr eaLnBrk="1" hangingPunct="1">
              <a:lnSpc>
                <a:spcPct val="110000"/>
              </a:lnSpc>
              <a:spcBef>
                <a:spcPts val="3000"/>
              </a:spcBef>
            </a:pPr>
            <a:r>
              <a:rPr lang="de-AT" altLang="en-US" sz="2200" b="1" dirty="0">
                <a:solidFill>
                  <a:srgbClr val="54812B"/>
                </a:solidFill>
              </a:rPr>
              <a:t>Eckdaten</a:t>
            </a:r>
            <a:r>
              <a:rPr lang="de-AT" altLang="en-US" sz="2200" dirty="0"/>
              <a:t> des bevorstehenden Entwicklungsvorhabens werden </a:t>
            </a:r>
            <a:r>
              <a:rPr lang="de-AT" altLang="en-US" sz="2200" b="1" dirty="0">
                <a:solidFill>
                  <a:srgbClr val="54812B"/>
                </a:solidFill>
              </a:rPr>
              <a:t>verankert</a:t>
            </a:r>
            <a:r>
              <a:rPr lang="de-AT" altLang="en-US" sz="2200" dirty="0"/>
              <a:t>, obwohl noch </a:t>
            </a:r>
            <a:r>
              <a:rPr lang="de-AT" altLang="en-US" sz="2200" b="1" dirty="0">
                <a:solidFill>
                  <a:srgbClr val="54812B"/>
                </a:solidFill>
              </a:rPr>
              <a:t>Unsicherheiten</a:t>
            </a:r>
            <a:r>
              <a:rPr lang="de-AT" altLang="en-US" sz="2200" b="1" dirty="0"/>
              <a:t> </a:t>
            </a:r>
            <a:r>
              <a:rPr lang="de-AT" altLang="en-US" sz="2200" b="1" dirty="0">
                <a:solidFill>
                  <a:srgbClr val="54812B"/>
                </a:solidFill>
              </a:rPr>
              <a:t>und</a:t>
            </a:r>
            <a:r>
              <a:rPr lang="de-AT" altLang="en-US" sz="2200" b="1" dirty="0"/>
              <a:t> </a:t>
            </a:r>
            <a:r>
              <a:rPr lang="de-AT" altLang="en-US" sz="2200" b="1" dirty="0">
                <a:solidFill>
                  <a:srgbClr val="54812B"/>
                </a:solidFill>
              </a:rPr>
              <a:t>Unklarheiten</a:t>
            </a:r>
            <a:r>
              <a:rPr lang="de-AT" altLang="en-US" sz="2200" b="1" dirty="0"/>
              <a:t> </a:t>
            </a:r>
            <a:r>
              <a:rPr lang="de-AT" altLang="en-US" sz="2200" dirty="0"/>
              <a:t>bestehen.</a:t>
            </a:r>
          </a:p>
          <a:p>
            <a:pPr eaLnBrk="1" hangingPunct="1">
              <a:lnSpc>
                <a:spcPct val="110000"/>
              </a:lnSpc>
              <a:spcBef>
                <a:spcPts val="3000"/>
              </a:spcBef>
            </a:pPr>
            <a:r>
              <a:rPr lang="de-AT" altLang="en-US" sz="2200" dirty="0"/>
              <a:t>Dilemma: Einerseits müsste man in die Projektplanung einsteigen, kann dies aber erst tun, wenn ein klarer Projektauftrag vorliegt; dieser wiederum verlangt gewisse, grob geschätzte </a:t>
            </a:r>
            <a:r>
              <a:rPr lang="de-AT" altLang="en-US" sz="2200" b="1" dirty="0">
                <a:solidFill>
                  <a:srgbClr val="54812B"/>
                </a:solidFill>
              </a:rPr>
              <a:t>Angaben zu wesentlichen Inhalten und</a:t>
            </a:r>
            <a:r>
              <a:rPr lang="de-AT" altLang="en-US" sz="2200" b="1" dirty="0">
                <a:solidFill>
                  <a:srgbClr val="2D4E75"/>
                </a:solidFill>
              </a:rPr>
              <a:t> </a:t>
            </a:r>
            <a:r>
              <a:rPr lang="de-AT" altLang="en-US" sz="2200" b="1" dirty="0">
                <a:solidFill>
                  <a:srgbClr val="54812B"/>
                </a:solidFill>
              </a:rPr>
              <a:t>Parametern</a:t>
            </a:r>
            <a:r>
              <a:rPr lang="de-AT" altLang="en-US" sz="2200" b="1" dirty="0">
                <a:solidFill>
                  <a:srgbClr val="2D4E75"/>
                </a:solidFill>
              </a:rPr>
              <a:t> </a:t>
            </a:r>
            <a:r>
              <a:rPr lang="de-AT" altLang="en-US" sz="2200" dirty="0"/>
              <a:t>(Zeitrahmen, Aufwand).</a:t>
            </a:r>
          </a:p>
          <a:p>
            <a:pPr>
              <a:lnSpc>
                <a:spcPct val="110000"/>
              </a:lnSpc>
              <a:spcBef>
                <a:spcPts val="3000"/>
              </a:spcBef>
            </a:pPr>
            <a:endParaRPr lang="de-AT" sz="2200" dirty="0"/>
          </a:p>
        </p:txBody>
      </p:sp>
      <p:sp>
        <p:nvSpPr>
          <p:cNvPr id="2" name="Titel 1"/>
          <p:cNvSpPr>
            <a:spLocks noGrp="1"/>
          </p:cNvSpPr>
          <p:nvPr>
            <p:ph type="title"/>
          </p:nvPr>
        </p:nvSpPr>
        <p:spPr/>
        <p:txBody>
          <a:bodyPr/>
          <a:lstStyle/>
          <a:p>
            <a:r>
              <a:rPr lang="de-AT" dirty="0"/>
              <a:t>Prozess der Projektauftragsdefinition</a:t>
            </a:r>
          </a:p>
        </p:txBody>
      </p:sp>
      <p:sp>
        <p:nvSpPr>
          <p:cNvPr id="4" name="Foliennummernplatzhalter 3"/>
          <p:cNvSpPr>
            <a:spLocks noGrp="1"/>
          </p:cNvSpPr>
          <p:nvPr>
            <p:ph type="sldNum" sz="quarter" idx="11"/>
          </p:nvPr>
        </p:nvSpPr>
        <p:spPr/>
        <p:txBody>
          <a:bodyPr/>
          <a:lstStyle/>
          <a:p>
            <a:fld id="{1B0257E5-75A0-4F46-BAAD-A8D9FF434F26}" type="slidenum">
              <a:rPr lang="de-AT" smtClean="0"/>
              <a:pPr/>
              <a:t>8</a:t>
            </a:fld>
            <a:endParaRPr lang="de-AT" dirty="0"/>
          </a:p>
        </p:txBody>
      </p:sp>
    </p:spTree>
    <p:extLst>
      <p:ext uri="{BB962C8B-B14F-4D97-AF65-F5344CB8AC3E}">
        <p14:creationId xmlns:p14="http://schemas.microsoft.com/office/powerpoint/2010/main" val="371345321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04045"/>
            <a:ext cx="8353152" cy="4514850"/>
          </a:xfrm>
        </p:spPr>
        <p:txBody>
          <a:bodyPr/>
          <a:lstStyle/>
          <a:p>
            <a:pPr eaLnBrk="1" hangingPunct="1">
              <a:lnSpc>
                <a:spcPct val="95000"/>
              </a:lnSpc>
              <a:spcBef>
                <a:spcPts val="600"/>
              </a:spcBef>
            </a:pPr>
            <a:r>
              <a:rPr lang="de-DE" altLang="en-US" sz="1900" dirty="0"/>
              <a:t>Name/Titel des Projektes</a:t>
            </a:r>
          </a:p>
          <a:p>
            <a:pPr eaLnBrk="1" hangingPunct="1">
              <a:lnSpc>
                <a:spcPct val="95000"/>
              </a:lnSpc>
              <a:spcBef>
                <a:spcPts val="600"/>
              </a:spcBef>
            </a:pPr>
            <a:r>
              <a:rPr lang="de-DE" altLang="en-US" sz="1900" dirty="0"/>
              <a:t>Projektnummer oder/und Kurzbezeichnung</a:t>
            </a:r>
          </a:p>
          <a:p>
            <a:pPr eaLnBrk="1" hangingPunct="1">
              <a:lnSpc>
                <a:spcPct val="95000"/>
              </a:lnSpc>
              <a:spcBef>
                <a:spcPts val="600"/>
              </a:spcBef>
            </a:pPr>
            <a:r>
              <a:rPr lang="de-DE" altLang="en-US" sz="1900" dirty="0"/>
              <a:t>Projektauftraggeber, Projektleiter (Projektteam)</a:t>
            </a:r>
          </a:p>
          <a:p>
            <a:pPr eaLnBrk="1" hangingPunct="1">
              <a:lnSpc>
                <a:spcPct val="95000"/>
              </a:lnSpc>
              <a:spcBef>
                <a:spcPts val="600"/>
              </a:spcBef>
            </a:pPr>
            <a:r>
              <a:rPr lang="de-DE" altLang="en-US" sz="1900" dirty="0"/>
              <a:t>Start- und Endtermine, Projektlaufzeit</a:t>
            </a:r>
          </a:p>
          <a:p>
            <a:pPr eaLnBrk="1" hangingPunct="1">
              <a:lnSpc>
                <a:spcPct val="95000"/>
              </a:lnSpc>
              <a:spcBef>
                <a:spcPts val="600"/>
              </a:spcBef>
            </a:pPr>
            <a:r>
              <a:rPr lang="de-DE" altLang="en-US" sz="1900" dirty="0"/>
              <a:t>Kurzbeschreibung des Vorhabens</a:t>
            </a:r>
          </a:p>
          <a:p>
            <a:pPr eaLnBrk="1" hangingPunct="1">
              <a:lnSpc>
                <a:spcPct val="95000"/>
              </a:lnSpc>
              <a:spcBef>
                <a:spcPts val="600"/>
              </a:spcBef>
            </a:pPr>
            <a:r>
              <a:rPr lang="de-DE" altLang="en-US" sz="1900" dirty="0"/>
              <a:t>Aussagen über die Notwendigkeit des Vorhabens</a:t>
            </a:r>
          </a:p>
          <a:p>
            <a:pPr eaLnBrk="1" hangingPunct="1">
              <a:lnSpc>
                <a:spcPct val="95000"/>
              </a:lnSpc>
              <a:spcBef>
                <a:spcPts val="600"/>
              </a:spcBef>
            </a:pPr>
            <a:r>
              <a:rPr lang="de-DE" altLang="en-US" sz="1900" dirty="0"/>
              <a:t>Aussagen über übergeordnete Absichten, Ziele, Projektinhalte/-phasen</a:t>
            </a:r>
          </a:p>
          <a:p>
            <a:pPr eaLnBrk="1" hangingPunct="1">
              <a:lnSpc>
                <a:spcPct val="95000"/>
              </a:lnSpc>
              <a:spcBef>
                <a:spcPts val="600"/>
              </a:spcBef>
            </a:pPr>
            <a:r>
              <a:rPr lang="de-DE" altLang="en-US" sz="1900" dirty="0"/>
              <a:t>Einschränkungen und Annahmen; insbesondere Ressourcenverfügbarkeit</a:t>
            </a:r>
            <a:endParaRPr lang="de-DE" altLang="en-US" sz="1900" dirty="0">
              <a:solidFill>
                <a:schemeClr val="bg2"/>
              </a:solidFill>
            </a:endParaRPr>
          </a:p>
          <a:p>
            <a:pPr eaLnBrk="1" hangingPunct="1">
              <a:lnSpc>
                <a:spcPct val="95000"/>
              </a:lnSpc>
              <a:spcBef>
                <a:spcPts val="600"/>
              </a:spcBef>
            </a:pPr>
            <a:r>
              <a:rPr lang="de-DE" altLang="en-US" sz="1900" dirty="0"/>
              <a:t>Unterschriften von Auftraggeber und Projektleiter</a:t>
            </a:r>
          </a:p>
          <a:p>
            <a:pPr eaLnBrk="1" hangingPunct="1">
              <a:lnSpc>
                <a:spcPct val="95000"/>
              </a:lnSpc>
              <a:spcBef>
                <a:spcPts val="600"/>
              </a:spcBef>
            </a:pPr>
            <a:r>
              <a:rPr lang="de-DE" altLang="en-US" sz="1900" dirty="0"/>
              <a:t>In der Projektdefinition sind die Erwartungen allfälliger Auftraggeber zu berücksichtigen.</a:t>
            </a:r>
          </a:p>
          <a:p>
            <a:pPr eaLnBrk="1" hangingPunct="1">
              <a:lnSpc>
                <a:spcPct val="95000"/>
              </a:lnSpc>
              <a:spcBef>
                <a:spcPts val="600"/>
              </a:spcBef>
            </a:pPr>
            <a:r>
              <a:rPr lang="de-DE" altLang="en-US" sz="1900" dirty="0"/>
              <a:t>Detaillierungsgrad des Projektauftrages ist abhängig von Umfang, Komplexität, Bedeutung etc.</a:t>
            </a:r>
          </a:p>
          <a:p>
            <a:pPr eaLnBrk="1" hangingPunct="1">
              <a:lnSpc>
                <a:spcPct val="95000"/>
              </a:lnSpc>
              <a:spcBef>
                <a:spcPts val="600"/>
              </a:spcBef>
            </a:pPr>
            <a:r>
              <a:rPr lang="de-DE" altLang="en-US" sz="1900" i="1" dirty="0">
                <a:solidFill>
                  <a:schemeClr val="bg2"/>
                </a:solidFill>
              </a:rPr>
              <a:t>Graphische Kurzdarstellung der Projektorganisation, inkl. der wichtigsten Rollenträger</a:t>
            </a:r>
          </a:p>
          <a:p>
            <a:pPr eaLnBrk="1" hangingPunct="1">
              <a:lnSpc>
                <a:spcPct val="95000"/>
              </a:lnSpc>
              <a:spcBef>
                <a:spcPts val="600"/>
              </a:spcBef>
            </a:pPr>
            <a:r>
              <a:rPr lang="de-DE" altLang="en-US" sz="1900" i="1" dirty="0">
                <a:solidFill>
                  <a:schemeClr val="bg2"/>
                </a:solidFill>
              </a:rPr>
              <a:t>Zusammenstellung aller Stakeholder des Projektes</a:t>
            </a:r>
          </a:p>
          <a:p>
            <a:pPr eaLnBrk="1" hangingPunct="1">
              <a:lnSpc>
                <a:spcPct val="95000"/>
              </a:lnSpc>
              <a:spcBef>
                <a:spcPts val="600"/>
              </a:spcBef>
            </a:pPr>
            <a:r>
              <a:rPr lang="de-DE" altLang="en-US" sz="1900" i="1" dirty="0">
                <a:solidFill>
                  <a:schemeClr val="bg2"/>
                </a:solidFill>
              </a:rPr>
              <a:t>Beschreibung des Nutzens für den Auftraggeber</a:t>
            </a:r>
          </a:p>
          <a:p>
            <a:endParaRPr lang="en-US" sz="1900" dirty="0"/>
          </a:p>
        </p:txBody>
      </p:sp>
      <p:sp>
        <p:nvSpPr>
          <p:cNvPr id="2" name="Titel 1"/>
          <p:cNvSpPr>
            <a:spLocks noGrp="1"/>
          </p:cNvSpPr>
          <p:nvPr>
            <p:ph type="title"/>
          </p:nvPr>
        </p:nvSpPr>
        <p:spPr/>
        <p:txBody>
          <a:bodyPr/>
          <a:lstStyle/>
          <a:p>
            <a:r>
              <a:rPr lang="de-AT" dirty="0"/>
              <a:t>Inhalte der Projektauftragsdefinition </a:t>
            </a:r>
          </a:p>
        </p:txBody>
      </p:sp>
      <p:sp>
        <p:nvSpPr>
          <p:cNvPr id="4" name="Foliennummernplatzhalter 3"/>
          <p:cNvSpPr>
            <a:spLocks noGrp="1"/>
          </p:cNvSpPr>
          <p:nvPr>
            <p:ph type="sldNum" sz="quarter" idx="11"/>
          </p:nvPr>
        </p:nvSpPr>
        <p:spPr/>
        <p:txBody>
          <a:bodyPr/>
          <a:lstStyle/>
          <a:p>
            <a:fld id="{1B0257E5-75A0-4F46-BAAD-A8D9FF434F26}" type="slidenum">
              <a:rPr lang="en-US" smtClean="0"/>
              <a:pPr/>
              <a:t>9</a:t>
            </a:fld>
            <a:endParaRPr lang="en-US" dirty="0"/>
          </a:p>
        </p:txBody>
      </p:sp>
    </p:spTree>
    <p:extLst>
      <p:ext uri="{BB962C8B-B14F-4D97-AF65-F5344CB8AC3E}">
        <p14:creationId xmlns:p14="http://schemas.microsoft.com/office/powerpoint/2010/main" val="325372378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4082</Words>
  <Application>Microsoft Office PowerPoint</Application>
  <PresentationFormat>Benutzerdefiniert</PresentationFormat>
  <Paragraphs>434</Paragraphs>
  <Slides>36</Slides>
  <Notes>36</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45" baseType="lpstr">
      <vt:lpstr>ＭＳ Ｐゴシック</vt:lpstr>
      <vt:lpstr>Arial</vt:lpstr>
      <vt:lpstr>Arial Black</vt:lpstr>
      <vt:lpstr>Arial Narrow</vt:lpstr>
      <vt:lpstr>Corbel</vt:lpstr>
      <vt:lpstr>Times New Roman</vt:lpstr>
      <vt:lpstr>Wingdings</vt:lpstr>
      <vt:lpstr>BOKU-Marketing</vt:lpstr>
      <vt:lpstr>Präsentation</vt:lpstr>
      <vt:lpstr>Projektmanagement</vt:lpstr>
      <vt:lpstr>Übersicht – Projektauftrag</vt:lpstr>
      <vt:lpstr>Lehr- und Lernziele – Projektauftrag</vt:lpstr>
      <vt:lpstr>Learning Outcomes – Projektauftrag </vt:lpstr>
      <vt:lpstr>Stellung der Projektauftragsdefinition im Prozess der Projektplanung</vt:lpstr>
      <vt:lpstr>Führungsregelkreise des Projektmanagements</vt:lpstr>
      <vt:lpstr>Projektauftrag</vt:lpstr>
      <vt:lpstr>Prozess der Projektauftragsdefinition</vt:lpstr>
      <vt:lpstr>Inhalte der Projektauftragsdefinition </vt:lpstr>
      <vt:lpstr>Teilschritte der Projektauftrags-definition im Überblick</vt:lpstr>
      <vt:lpstr>Problembeschreibung als  Start der Projektauftragsdefinition</vt:lpstr>
      <vt:lpstr>Projektauftragsdefinition –  Mission Statement </vt:lpstr>
      <vt:lpstr>Projektauftragsdefinition – Zielliste </vt:lpstr>
      <vt:lpstr>Projektauftragsdefinition – Dimensionsbestimmung </vt:lpstr>
      <vt:lpstr>Projektauftragsdefinition –  Deliverables</vt:lpstr>
      <vt:lpstr>Projektauftragsdefinition – Limitationen </vt:lpstr>
      <vt:lpstr>Zieldefinition</vt:lpstr>
      <vt:lpstr>PowerPoint-Präsentation</vt:lpstr>
      <vt:lpstr>Bedeutung von Zielen</vt:lpstr>
      <vt:lpstr>Kriterien von Projektzielen</vt:lpstr>
      <vt:lpstr>Komponenten einer  klaren Zielformulierung </vt:lpstr>
      <vt:lpstr>Vergleich von Ergebnis- &amp; Prozesszielen</vt:lpstr>
      <vt:lpstr>Typisierung von Projektzielen</vt:lpstr>
      <vt:lpstr>Zielfkonfliktmatrix</vt:lpstr>
      <vt:lpstr>Regeln der Zielformulierung</vt:lpstr>
      <vt:lpstr>Zielfindung </vt:lpstr>
      <vt:lpstr>Darstellung von Zielen – Zielhierarchie</vt:lpstr>
      <vt:lpstr>Funktion von Zielen  für die Projektarbeit</vt:lpstr>
      <vt:lpstr>Dokumente der Zielfixierung</vt:lpstr>
      <vt:lpstr>Exemplarische Struktur  eines Project Canvas</vt:lpstr>
      <vt:lpstr>Agiler Projektauftrag</vt:lpstr>
      <vt:lpstr>Wesen der Projektstartsitzung</vt:lpstr>
      <vt:lpstr>Projektstartsitzungen –  zentrale Inhalte</vt:lpstr>
      <vt:lpstr>Projektstartsitzungen –  soziale Prozesse</vt:lpstr>
      <vt:lpstr>Übung –  Erarbeiten eines Projektauftrages</vt:lpstr>
      <vt:lpstr>Checkliste zum Projektauftrag</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5) zum Lehrbuch Projektmanagement. Der erfolgreiche Einstieg. 6. Auflage, 2023, Facultas, Wien, Österreich</dc:title>
  <dc:creator>Hans Karl Wytrzens</dc:creator>
  <cp:lastModifiedBy>Roder C</cp:lastModifiedBy>
  <cp:revision>533</cp:revision>
  <cp:lastPrinted>2014-09-08T09:17:01Z</cp:lastPrinted>
  <dcterms:created xsi:type="dcterms:W3CDTF">2003-09-23T06:28:36Z</dcterms:created>
  <dcterms:modified xsi:type="dcterms:W3CDTF">2023-06-02T10:24:08Z</dcterms:modified>
</cp:coreProperties>
</file>