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260" r:id="rId2"/>
    <p:sldId id="334" r:id="rId3"/>
    <p:sldId id="377" r:id="rId4"/>
    <p:sldId id="378" r:id="rId5"/>
    <p:sldId id="335" r:id="rId6"/>
    <p:sldId id="363" r:id="rId7"/>
    <p:sldId id="379" r:id="rId8"/>
    <p:sldId id="380" r:id="rId9"/>
    <p:sldId id="364" r:id="rId10"/>
    <p:sldId id="383" r:id="rId11"/>
    <p:sldId id="374" r:id="rId12"/>
    <p:sldId id="365" r:id="rId13"/>
    <p:sldId id="381" r:id="rId14"/>
    <p:sldId id="366" r:id="rId15"/>
    <p:sldId id="382" r:id="rId16"/>
    <p:sldId id="368" r:id="rId17"/>
    <p:sldId id="384" r:id="rId18"/>
    <p:sldId id="375" r:id="rId19"/>
    <p:sldId id="369" r:id="rId20"/>
    <p:sldId id="370" r:id="rId21"/>
    <p:sldId id="371" r:id="rId22"/>
  </p:sldIdLst>
  <p:sldSz cx="9361488" cy="6840538"/>
  <p:notesSz cx="6797675" cy="9926638"/>
  <p:defaultTextStyle>
    <a:defPPr>
      <a:defRPr lang="de-AT"/>
    </a:defPPr>
    <a:lvl1pPr algn="l" rtl="0" fontAlgn="base">
      <a:spcBef>
        <a:spcPct val="0"/>
      </a:spcBef>
      <a:spcAft>
        <a:spcPct val="0"/>
      </a:spcAft>
      <a:defRPr sz="3600" kern="1200">
        <a:solidFill>
          <a:schemeClr val="tx1"/>
        </a:solidFill>
        <a:latin typeface="Arial Narrow" pitchFamily="34" charset="0"/>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793">
          <p15:clr>
            <a:srgbClr val="A4A3A4"/>
          </p15:clr>
        </p15:guide>
        <p15:guide id="2" pos="1043">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E75"/>
    <a:srgbClr val="D9E2EF"/>
    <a:srgbClr val="477AB7"/>
    <a:srgbClr val="54812B"/>
    <a:srgbClr val="DDEFCD"/>
    <a:srgbClr val="31859C"/>
    <a:srgbClr val="FCE8D8"/>
    <a:srgbClr val="C85F09"/>
    <a:srgbClr val="F7282F"/>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07" autoAdjust="0"/>
    <p:restoredTop sz="87433" autoAdjust="0"/>
  </p:normalViewPr>
  <p:slideViewPr>
    <p:cSldViewPr>
      <p:cViewPr varScale="1">
        <p:scale>
          <a:sx n="49" d="100"/>
          <a:sy n="49" d="100"/>
        </p:scale>
        <p:origin x="1467" y="34"/>
      </p:cViewPr>
      <p:guideLst>
        <p:guide orient="horz" pos="793"/>
        <p:guide pos="104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p:scale>
          <a:sx n="70" d="100"/>
          <a:sy n="70" d="100"/>
        </p:scale>
        <p:origin x="1683" y="-1269"/>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16387"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16388"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16389" name="Rectangle 5"/>
          <p:cNvSpPr>
            <a:spLocks noGrp="1" noChangeArrowheads="1"/>
          </p:cNvSpPr>
          <p:nvPr>
            <p:ph type="sldNum" sz="quarter" idx="3"/>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C90508D-DE0F-4D09-B693-73E2DC2DC1D6}" type="slidenum">
              <a:rPr lang="de-DE" sz="1050"/>
              <a:pPr/>
              <a:t>‹Nr.›</a:t>
            </a:fld>
            <a:endParaRPr lang="de-DE" sz="1050" dirty="0"/>
          </a:p>
        </p:txBody>
      </p:sp>
    </p:spTree>
    <p:extLst>
      <p:ext uri="{BB962C8B-B14F-4D97-AF65-F5344CB8AC3E}">
        <p14:creationId xmlns:p14="http://schemas.microsoft.com/office/powerpoint/2010/main" val="41035558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5123"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5124" name="Rectangle 4"/>
          <p:cNvSpPr>
            <a:spLocks noGrp="1" noRot="1" noChangeAspect="1" noChangeArrowheads="1" noTextEdit="1"/>
          </p:cNvSpPr>
          <p:nvPr>
            <p:ph type="sldImg" idx="2"/>
          </p:nvPr>
        </p:nvSpPr>
        <p:spPr bwMode="auto">
          <a:xfrm>
            <a:off x="850900" y="744538"/>
            <a:ext cx="509587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806549" y="4714875"/>
            <a:ext cx="5184576"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126"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5127"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50"/>
            </a:lvl1pPr>
          </a:lstStyle>
          <a:p>
            <a:fld id="{8F4A2D7C-1F6E-46F1-B0EA-93B973014C5E}" type="slidenum">
              <a:rPr lang="de-DE" smtClean="0"/>
              <a:pPr/>
              <a:t>‹Nr.›</a:t>
            </a:fld>
            <a:endParaRPr lang="de-DE" dirty="0"/>
          </a:p>
        </p:txBody>
      </p:sp>
    </p:spTree>
    <p:extLst>
      <p:ext uri="{BB962C8B-B14F-4D97-AF65-F5344CB8AC3E}">
        <p14:creationId xmlns:p14="http://schemas.microsoft.com/office/powerpoint/2010/main" val="2646043023"/>
      </p:ext>
    </p:extLst>
  </p:cSld>
  <p:clrMap bg1="lt1" tx1="dk1" bg2="lt2" tx2="dk2" accent1="accent1" accent2="accent2" accent3="accent3" accent4="accent4" accent5="accent5" accent6="accent6" hlink="hlink" folHlink="folHlink"/>
  <p:hf hdr="0" ftr="0" dt="0"/>
  <p:notesStyle>
    <a:lvl1pPr algn="l" rtl="0" fontAlgn="base">
      <a:spcBef>
        <a:spcPts val="600"/>
      </a:spcBef>
      <a:spcAft>
        <a:spcPct val="0"/>
      </a:spcAft>
      <a:defRPr sz="1100" kern="1200" baseline="0">
        <a:solidFill>
          <a:schemeClr val="tx1"/>
        </a:solidFill>
        <a:latin typeface="Arial Narrow" panose="020B0606020202030204" pitchFamily="34" charset="0"/>
        <a:ea typeface="+mn-ea"/>
        <a:cs typeface="+mn-cs"/>
      </a:defRPr>
    </a:lvl1pPr>
    <a:lvl2pPr marL="457200" algn="l" rtl="0" fontAlgn="base">
      <a:spcBef>
        <a:spcPts val="600"/>
      </a:spcBef>
      <a:spcAft>
        <a:spcPct val="0"/>
      </a:spcAft>
      <a:defRPr sz="1100" kern="1200">
        <a:solidFill>
          <a:schemeClr val="tx1"/>
        </a:solidFill>
        <a:latin typeface="Arial Narrow" panose="020B0606020202030204" pitchFamily="34" charset="0"/>
        <a:ea typeface="+mn-ea"/>
        <a:cs typeface="+mn-cs"/>
      </a:defRPr>
    </a:lvl2pPr>
    <a:lvl3pPr marL="914400" algn="l" rtl="0" fontAlgn="base">
      <a:spcBef>
        <a:spcPts val="600"/>
      </a:spcBef>
      <a:spcAft>
        <a:spcPct val="0"/>
      </a:spcAft>
      <a:defRPr sz="1100" kern="1200">
        <a:solidFill>
          <a:schemeClr val="tx1"/>
        </a:solidFill>
        <a:latin typeface="Arial Narrow" panose="020B0606020202030204" pitchFamily="34" charset="0"/>
        <a:ea typeface="+mn-ea"/>
        <a:cs typeface="+mn-cs"/>
      </a:defRPr>
    </a:lvl3pPr>
    <a:lvl4pPr marL="1371600" algn="l" rtl="0" fontAlgn="base">
      <a:spcBef>
        <a:spcPts val="600"/>
      </a:spcBef>
      <a:spcAft>
        <a:spcPct val="0"/>
      </a:spcAft>
      <a:defRPr sz="1100" kern="1200">
        <a:solidFill>
          <a:schemeClr val="tx1"/>
        </a:solidFill>
        <a:latin typeface="Arial Narrow" panose="020B0606020202030204" pitchFamily="34" charset="0"/>
        <a:ea typeface="+mn-ea"/>
        <a:cs typeface="+mn-cs"/>
      </a:defRPr>
    </a:lvl4pPr>
    <a:lvl5pPr marL="1828800" algn="l" rtl="0" fontAlgn="base">
      <a:spcBef>
        <a:spcPts val="600"/>
      </a:spcBef>
      <a:spcAft>
        <a:spcPct val="0"/>
      </a:spcAft>
      <a:defRPr sz="1100" kern="1200">
        <a:solidFill>
          <a:schemeClr val="tx1"/>
        </a:solidFill>
        <a:latin typeface="Arial Narrow" panose="020B0606020202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a:t>
            </a:fld>
            <a:endParaRPr lang="de-DE" dirty="0"/>
          </a:p>
        </p:txBody>
      </p:sp>
    </p:spTree>
    <p:extLst>
      <p:ext uri="{BB962C8B-B14F-4D97-AF65-F5344CB8AC3E}">
        <p14:creationId xmlns:p14="http://schemas.microsoft.com/office/powerpoint/2010/main" val="1983469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100" kern="1200" baseline="0" dirty="0">
                <a:solidFill>
                  <a:schemeClr val="tx1"/>
                </a:solidFill>
                <a:latin typeface="Arial Narrow" panose="020B0606020202030204" pitchFamily="34" charset="0"/>
                <a:ea typeface="+mn-ea"/>
                <a:cs typeface="+mn-cs"/>
              </a:rPr>
              <a:t>Im Zuge der PSP-Erstellung erfolgt also die Entwicklung einer detaillierten Projektstruktur für </a:t>
            </a:r>
            <a:r>
              <a:rPr lang="de-AT" sz="1100" i="1" kern="1200" baseline="0" dirty="0">
                <a:solidFill>
                  <a:schemeClr val="tx1"/>
                </a:solidFill>
                <a:latin typeface="Arial Narrow" panose="020B0606020202030204" pitchFamily="34" charset="0"/>
                <a:ea typeface="+mn-ea"/>
                <a:cs typeface="+mn-cs"/>
              </a:rPr>
              <a:t>sämtliche Projektaufgaben </a:t>
            </a:r>
            <a:r>
              <a:rPr lang="de-AT" sz="1100" kern="1200" baseline="0" dirty="0">
                <a:solidFill>
                  <a:schemeClr val="tx1"/>
                </a:solidFill>
                <a:latin typeface="Arial Narrow" panose="020B0606020202030204" pitchFamily="34" charset="0"/>
                <a:ea typeface="+mn-ea"/>
                <a:cs typeface="+mn-cs"/>
              </a:rPr>
              <a:t>(nach </a:t>
            </a:r>
            <a:r>
              <a:rPr lang="de-AT" sz="1100" kern="1200" cap="small" baseline="0" dirty="0">
                <a:solidFill>
                  <a:schemeClr val="tx1"/>
                </a:solidFill>
                <a:latin typeface="Arial Narrow" panose="020B0606020202030204" pitchFamily="34" charset="0"/>
                <a:ea typeface="+mn-ea"/>
                <a:cs typeface="+mn-cs"/>
              </a:rPr>
              <a:t>Portney</a:t>
            </a:r>
            <a:r>
              <a:rPr lang="de-AT" sz="1100" kern="1200" baseline="0" dirty="0">
                <a:solidFill>
                  <a:schemeClr val="tx1"/>
                </a:solidFill>
                <a:latin typeface="Arial Narrow" panose="020B0606020202030204" pitchFamily="34" charset="0"/>
                <a:ea typeface="+mn-ea"/>
                <a:cs typeface="+mn-cs"/>
              </a:rPr>
              <a:t> 2017, 34).</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10</a:t>
            </a:fld>
            <a:endParaRPr lang="de-DE" dirty="0"/>
          </a:p>
        </p:txBody>
      </p:sp>
    </p:spTree>
    <p:extLst>
      <p:ext uri="{BB962C8B-B14F-4D97-AF65-F5344CB8AC3E}">
        <p14:creationId xmlns:p14="http://schemas.microsoft.com/office/powerpoint/2010/main" val="2235961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Erstellung eines Projektstrukturplanes kann sich an unterschiedlichen Prinzipien orientieren.</a:t>
            </a:r>
          </a:p>
          <a:p>
            <a:pPr marL="171450" indent="-171450">
              <a:spcBef>
                <a:spcPts val="400"/>
              </a:spcBef>
              <a:buFont typeface="Arial" panose="020B0604020202020204" pitchFamily="34" charset="0"/>
              <a:buChar char="•"/>
            </a:pPr>
            <a:r>
              <a:rPr lang="de-AT" dirty="0"/>
              <a:t>Entweder</a:t>
            </a:r>
            <a:r>
              <a:rPr lang="de-AT" baseline="0" dirty="0"/>
              <a:t> geben die </a:t>
            </a:r>
            <a:r>
              <a:rPr lang="de-AT" dirty="0"/>
              <a:t>einzelnen </a:t>
            </a:r>
            <a:r>
              <a:rPr lang="de-AT" i="1" dirty="0"/>
              <a:t>Komponenten eines </a:t>
            </a:r>
            <a:r>
              <a:rPr lang="de-AT" dirty="0"/>
              <a:t>zu erstellenden </a:t>
            </a:r>
            <a:r>
              <a:rPr lang="de-AT" i="1" dirty="0"/>
              <a:t>Produkts</a:t>
            </a:r>
            <a:r>
              <a:rPr lang="de-AT" dirty="0"/>
              <a:t> die Gliederung vor oder</a:t>
            </a:r>
          </a:p>
          <a:p>
            <a:pPr marL="171450" indent="-171450">
              <a:spcBef>
                <a:spcPts val="400"/>
              </a:spcBef>
              <a:buFont typeface="Arial" panose="020B0604020202020204" pitchFamily="34" charset="0"/>
              <a:buChar char="•"/>
            </a:pPr>
            <a:r>
              <a:rPr lang="de-AT" dirty="0"/>
              <a:t>die am</a:t>
            </a:r>
            <a:r>
              <a:rPr lang="de-AT" baseline="0" dirty="0"/>
              <a:t> Projekt </a:t>
            </a:r>
            <a:r>
              <a:rPr lang="de-AT" i="1" baseline="0" dirty="0"/>
              <a:t>beteiligten Organisationseinheiten </a:t>
            </a:r>
            <a:r>
              <a:rPr lang="de-AT" baseline="0" dirty="0"/>
              <a:t>(Fachbereiche; Abteilungen)</a:t>
            </a:r>
            <a:r>
              <a:rPr lang="de-AT" dirty="0"/>
              <a:t> oder</a:t>
            </a:r>
          </a:p>
          <a:p>
            <a:pPr marL="171450" indent="-171450">
              <a:spcBef>
                <a:spcPts val="400"/>
              </a:spcBef>
              <a:buFont typeface="Arial" panose="020B0604020202020204" pitchFamily="34" charset="0"/>
              <a:buChar char="•"/>
            </a:pPr>
            <a:r>
              <a:rPr lang="de-AT" dirty="0"/>
              <a:t>die verschiedenen </a:t>
            </a:r>
            <a:r>
              <a:rPr lang="de-AT" i="1" dirty="0"/>
              <a:t>Phasen </a:t>
            </a:r>
            <a:r>
              <a:rPr lang="de-AT" dirty="0"/>
              <a:t>der Arbeit am Projekt.</a:t>
            </a:r>
          </a:p>
          <a:p>
            <a:pPr marL="171450" indent="-171450">
              <a:spcBef>
                <a:spcPts val="400"/>
              </a:spcBef>
              <a:buFont typeface="Arial" panose="020B0604020202020204" pitchFamily="34" charset="0"/>
              <a:buChar char="•"/>
            </a:pPr>
            <a:r>
              <a:rPr lang="de-AT" dirty="0"/>
              <a:t>In der Praxis lassen</a:t>
            </a:r>
            <a:r>
              <a:rPr lang="de-AT" baseline="0" dirty="0"/>
              <a:t> sich die Prinzipien auch kombiniert anwenden.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11</a:t>
            </a:fld>
            <a:endParaRPr lang="de-DE" dirty="0"/>
          </a:p>
        </p:txBody>
      </p:sp>
    </p:spTree>
    <p:extLst>
      <p:ext uri="{BB962C8B-B14F-4D97-AF65-F5344CB8AC3E}">
        <p14:creationId xmlns:p14="http://schemas.microsoft.com/office/powerpoint/2010/main" val="1144508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171450" indent="-171450" algn="l" eaLnBrk="1" fontAlgn="auto" hangingPunct="1">
              <a:spcBef>
                <a:spcPts val="0"/>
              </a:spcBef>
              <a:spcAft>
                <a:spcPts val="0"/>
              </a:spcAft>
              <a:buFont typeface="Arial" panose="020B0604020202020204" pitchFamily="34" charset="0"/>
              <a:buChar char="•"/>
              <a:defRPr/>
            </a:pPr>
            <a:r>
              <a:rPr lang="de-AT" b="1" dirty="0"/>
              <a:t>objektorientiert</a:t>
            </a:r>
            <a:r>
              <a:rPr lang="de-AT" dirty="0"/>
              <a:t>:</a:t>
            </a:r>
            <a:r>
              <a:rPr lang="de-AT" b="1" dirty="0"/>
              <a:t> </a:t>
            </a:r>
          </a:p>
          <a:p>
            <a:pPr marL="177800" eaLnBrk="1" fontAlgn="auto" hangingPunct="1">
              <a:spcBef>
                <a:spcPts val="400"/>
              </a:spcBef>
              <a:spcAft>
                <a:spcPts val="0"/>
              </a:spcAft>
              <a:defRPr/>
            </a:pPr>
            <a:r>
              <a:rPr lang="de-AT" dirty="0"/>
              <a:t>Unterteilungsebenen sind die Bestandteile eines umfassenden Objekts: z.B. Projekt zur Konzeption eines neuen PKW-Modells! (Auto, Motor, Karosserie etc.; Zylinder, Zylinderkopfdichtungen, Kurbelwelle etc.)</a:t>
            </a:r>
          </a:p>
          <a:p>
            <a:pPr marL="177800" eaLnBrk="1" fontAlgn="auto" hangingPunct="1">
              <a:spcBef>
                <a:spcPts val="400"/>
              </a:spcBef>
              <a:spcAft>
                <a:spcPts val="0"/>
              </a:spcAft>
              <a:defRPr/>
            </a:pPr>
            <a:r>
              <a:rPr lang="de-AT" dirty="0"/>
              <a:t>Also Verfeinerung anhand einer Zerlegung in Einzelbestandteile </a:t>
            </a:r>
          </a:p>
          <a:p>
            <a:pPr marL="177800" eaLnBrk="1" fontAlgn="auto" hangingPunct="1">
              <a:spcBef>
                <a:spcPts val="400"/>
              </a:spcBef>
              <a:spcAft>
                <a:spcPts val="0"/>
              </a:spcAft>
              <a:defRPr/>
            </a:pPr>
            <a:r>
              <a:rPr lang="de-AT" i="1" spc="-10" dirty="0"/>
              <a:t>Nachteil</a:t>
            </a:r>
            <a:r>
              <a:rPr lang="de-AT" spc="-10" dirty="0"/>
              <a:t>: z.B. was nicht an Objekt hängt (z.B. Projektmanagement selbst) kann übersehen werden</a:t>
            </a:r>
          </a:p>
          <a:p>
            <a:pPr marL="171450" indent="-171450" eaLnBrk="1" fontAlgn="auto" hangingPunct="1">
              <a:spcBef>
                <a:spcPts val="1200"/>
              </a:spcBef>
              <a:spcAft>
                <a:spcPts val="0"/>
              </a:spcAft>
              <a:buFont typeface="Arial" panose="020B0604020202020204" pitchFamily="34" charset="0"/>
              <a:buChar char="•"/>
              <a:defRPr/>
            </a:pPr>
            <a:r>
              <a:rPr lang="de-AT" b="1" dirty="0"/>
              <a:t>phasenorientiert</a:t>
            </a:r>
            <a:r>
              <a:rPr lang="de-AT" dirty="0"/>
              <a:t>:</a:t>
            </a:r>
          </a:p>
          <a:p>
            <a:pPr marL="177800" eaLnBrk="1" fontAlgn="auto" hangingPunct="1">
              <a:spcBef>
                <a:spcPts val="400"/>
              </a:spcBef>
              <a:spcAft>
                <a:spcPts val="0"/>
              </a:spcAft>
              <a:defRPr/>
            </a:pPr>
            <a:r>
              <a:rPr lang="de-AT" dirty="0"/>
              <a:t>Unterteilung folgt den Stadien der Projektbearbeitung: z.B. Konzeptionsphase, Entwicklungsphase, Produktionsphase, Abschlussphase</a:t>
            </a:r>
          </a:p>
          <a:p>
            <a:pPr marL="171450" indent="-171450" fontAlgn="auto">
              <a:spcBef>
                <a:spcPts val="1200"/>
              </a:spcBef>
              <a:spcAft>
                <a:spcPts val="0"/>
              </a:spcAft>
              <a:buFont typeface="Arial" panose="020B0604020202020204" pitchFamily="34" charset="0"/>
              <a:buChar char="•"/>
              <a:defRPr/>
            </a:pPr>
            <a:r>
              <a:rPr lang="de-AT" b="1" dirty="0"/>
              <a:t>funktionsorientiert</a:t>
            </a:r>
            <a:r>
              <a:rPr lang="de-AT" dirty="0"/>
              <a:t>:</a:t>
            </a:r>
          </a:p>
          <a:p>
            <a:pPr marL="177800" fontAlgn="auto">
              <a:spcBef>
                <a:spcPts val="400"/>
              </a:spcBef>
              <a:spcAft>
                <a:spcPts val="0"/>
              </a:spcAft>
              <a:defRPr/>
            </a:pPr>
            <a:r>
              <a:rPr lang="de-AT" dirty="0"/>
              <a:t>Aufgliederung erfolgt nach den Beiträgen einzelner Unternehmensabteilungen zum Gesamtprojekt: z.B. Marketingabteilung, Produktionsabteilung, Einkaufsabteilung, Controllingabteilung etc.</a:t>
            </a:r>
          </a:p>
          <a:p>
            <a:pPr eaLnBrk="1" fontAlgn="auto" hangingPunct="1">
              <a:spcBef>
                <a:spcPts val="1800"/>
              </a:spcBef>
              <a:spcAft>
                <a:spcPts val="0"/>
              </a:spcAft>
              <a:defRPr/>
            </a:pPr>
            <a:r>
              <a:rPr lang="de-AT" b="1" dirty="0"/>
              <a:t>Kulturunterschied</a:t>
            </a:r>
            <a:r>
              <a:rPr lang="de-AT" dirty="0"/>
              <a:t>: In Europa tendiert man eher zu funktionsorientierten Ansätzen, in den USA eher zu objektorientierten.</a:t>
            </a:r>
          </a:p>
          <a:p>
            <a:pPr eaLnBrk="1" fontAlgn="auto" hangingPunct="1">
              <a:spcAft>
                <a:spcPts val="0"/>
              </a:spcAft>
              <a:defRPr/>
            </a:pPr>
            <a:r>
              <a:rPr lang="de-AT" dirty="0"/>
              <a:t>in der </a:t>
            </a:r>
            <a:r>
              <a:rPr lang="de-AT" b="1" dirty="0"/>
              <a:t>Praxis oft Mischformen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12</a:t>
            </a:fld>
            <a:endParaRPr lang="de-DE" dirty="0"/>
          </a:p>
        </p:txBody>
      </p:sp>
    </p:spTree>
    <p:extLst>
      <p:ext uri="{BB962C8B-B14F-4D97-AF65-F5344CB8AC3E}">
        <p14:creationId xmlns:p14="http://schemas.microsoft.com/office/powerpoint/2010/main" val="583109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Präsentation von Strukturplänen kann </a:t>
            </a:r>
            <a:r>
              <a:rPr lang="de-AT" b="1" dirty="0"/>
              <a:t>formal unterschiedlich</a:t>
            </a:r>
            <a:r>
              <a:rPr lang="de-AT" b="1" baseline="0" dirty="0"/>
              <a:t> </a:t>
            </a:r>
            <a:r>
              <a:rPr lang="de-AT" baseline="0" dirty="0"/>
              <a:t>gestaltet sein:</a:t>
            </a:r>
          </a:p>
          <a:p>
            <a:pPr marL="171450" indent="-171450">
              <a:buFont typeface="Arial" panose="020B0604020202020204" pitchFamily="34" charset="0"/>
              <a:buChar char="•"/>
            </a:pPr>
            <a:r>
              <a:rPr lang="de-AT" baseline="0" dirty="0"/>
              <a:t>entweder graphisch </a:t>
            </a:r>
          </a:p>
          <a:p>
            <a:pPr marL="171450" indent="-171450">
              <a:buFont typeface="Arial" panose="020B0604020202020204" pitchFamily="34" charset="0"/>
              <a:buChar char="•"/>
            </a:pPr>
            <a:r>
              <a:rPr lang="de-AT" baseline="0" dirty="0"/>
              <a:t>oder als Liste. </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13</a:t>
            </a:fld>
            <a:endParaRPr lang="de-DE" dirty="0"/>
          </a:p>
        </p:txBody>
      </p:sp>
    </p:spTree>
    <p:extLst>
      <p:ext uri="{BB962C8B-B14F-4D97-AF65-F5344CB8AC3E}">
        <p14:creationId xmlns:p14="http://schemas.microsoft.com/office/powerpoint/2010/main" val="14331100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 PSP lässt sich als graphisches Schaubild aufzeichnen, das einem Organigramm ähnelt.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14</a:t>
            </a:fld>
            <a:endParaRPr lang="de-DE" dirty="0"/>
          </a:p>
        </p:txBody>
      </p:sp>
    </p:spTree>
    <p:extLst>
      <p:ext uri="{BB962C8B-B14F-4D97-AF65-F5344CB8AC3E}">
        <p14:creationId xmlns:p14="http://schemas.microsoft.com/office/powerpoint/2010/main" val="32687595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alternative graphische  Darstellungsform zeigt die Verästelungen in Baumform.</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15</a:t>
            </a:fld>
            <a:endParaRPr lang="de-DE" dirty="0"/>
          </a:p>
        </p:txBody>
      </p:sp>
    </p:spTree>
    <p:extLst>
      <p:ext uri="{BB962C8B-B14F-4D97-AF65-F5344CB8AC3E}">
        <p14:creationId xmlns:p14="http://schemas.microsoft.com/office/powerpoint/2010/main" val="2021261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Listenform werden die Bereiche, Teilbereiche und Arbeitspakete zeilenweise untereinandergeschrieben.</a:t>
            </a:r>
          </a:p>
          <a:p>
            <a:r>
              <a:rPr lang="de-DE" dirty="0"/>
              <a:t>Diese Art der Präsentation ist zu </a:t>
            </a:r>
            <a:r>
              <a:rPr lang="de-DE" i="1" dirty="0"/>
              <a:t>wählen, wenn </a:t>
            </a:r>
            <a:r>
              <a:rPr lang="de-DE" dirty="0"/>
              <a:t>man mit </a:t>
            </a:r>
            <a:r>
              <a:rPr lang="de-DE" i="1" dirty="0"/>
              <a:t>Projektmanagementsoftware</a:t>
            </a:r>
            <a:r>
              <a:rPr lang="de-DE" dirty="0"/>
              <a:t> arbeiten möchte – denn dann sind die Arbeitspakete in einer Tabelle einzutragen.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16</a:t>
            </a:fld>
            <a:endParaRPr lang="de-DE" dirty="0"/>
          </a:p>
        </p:txBody>
      </p:sp>
    </p:spTree>
    <p:extLst>
      <p:ext uri="{BB962C8B-B14F-4D97-AF65-F5344CB8AC3E}">
        <p14:creationId xmlns:p14="http://schemas.microsoft.com/office/powerpoint/2010/main" val="3334144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Foliennummernplatzhalter 3"/>
          <p:cNvSpPr>
            <a:spLocks noGrp="1"/>
          </p:cNvSpPr>
          <p:nvPr>
            <p:ph type="sldNum" sz="quarter" idx="5"/>
          </p:nvPr>
        </p:nvSpPr>
        <p:spPr/>
        <p:txBody>
          <a:bodyPr/>
          <a:lstStyle/>
          <a:p>
            <a:fld id="{8F4A2D7C-1F6E-46F1-B0EA-93B973014C5E}" type="slidenum">
              <a:rPr lang="de-DE" smtClean="0"/>
              <a:pPr/>
              <a:t>17</a:t>
            </a:fld>
            <a:endParaRPr lang="de-DE" dirty="0"/>
          </a:p>
        </p:txBody>
      </p:sp>
    </p:spTree>
    <p:extLst>
      <p:ext uri="{BB962C8B-B14F-4D97-AF65-F5344CB8AC3E}">
        <p14:creationId xmlns:p14="http://schemas.microsoft.com/office/powerpoint/2010/main" val="1149320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Empfehlenswert ist es, den Entwurf</a:t>
            </a:r>
            <a:r>
              <a:rPr lang="de-DE" baseline="0" dirty="0"/>
              <a:t> des PSP zu überprüfen, ob er wirklich sämtliche beim Projekt zu erledigenden Arbeiten abdeckt.</a:t>
            </a:r>
          </a:p>
          <a:p>
            <a:r>
              <a:rPr lang="de-DE" baseline="0" dirty="0"/>
              <a:t>Sollte man auch erst bei einem späteren Planungsschritt entdecken, dass man etwas vergessen hat, dann sollte man den </a:t>
            </a:r>
            <a:r>
              <a:rPr lang="de-DE" i="1" baseline="0" dirty="0"/>
              <a:t>PSP nachträglich </a:t>
            </a:r>
            <a:r>
              <a:rPr lang="de-DE" baseline="0" dirty="0"/>
              <a:t>entsprechend </a:t>
            </a:r>
            <a:r>
              <a:rPr lang="de-DE" i="1" baseline="0" dirty="0"/>
              <a:t>ergänzen</a:t>
            </a:r>
            <a:r>
              <a:rPr lang="de-DE" baseline="0"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18</a:t>
            </a:fld>
            <a:endParaRPr lang="de-DE" dirty="0"/>
          </a:p>
        </p:txBody>
      </p:sp>
    </p:spTree>
    <p:extLst>
      <p:ext uri="{BB962C8B-B14F-4D97-AF65-F5344CB8AC3E}">
        <p14:creationId xmlns:p14="http://schemas.microsoft.com/office/powerpoint/2010/main" val="34035909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Aus der Regel, dass jedes AP unter einheitlicher Verantwortung eines Projektteammitgliedes stehen soll, lässt sich ableiten, wenn innerhalb des Projektteams eine einigermaßen ausgewogene Verteilung der Arbeitslasten angestrebt wird und wenn die verschiedenen APs jeweils einigermaßen gleich groß dimensioniert sind, dass dann rein pragmatisch die </a:t>
            </a:r>
            <a:r>
              <a:rPr lang="de-AT" altLang="en-US" i="1" dirty="0"/>
              <a:t>Zahl der APs </a:t>
            </a:r>
            <a:r>
              <a:rPr lang="de-AT" altLang="en-US" dirty="0"/>
              <a:t>entweder der Zahl der Projektteammitglieder oder einem Vielfachen davon entsprechen sollte.</a:t>
            </a:r>
          </a:p>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Ein</a:t>
            </a:r>
            <a:r>
              <a:rPr lang="de-AT" altLang="en-US" baseline="0" dirty="0"/>
              <a:t> AP sollte </a:t>
            </a:r>
            <a:r>
              <a:rPr lang="de-AT" altLang="en-US" i="1" baseline="0" dirty="0"/>
              <a:t>n</a:t>
            </a:r>
            <a:r>
              <a:rPr lang="de-AT" altLang="en-US" i="1" dirty="0"/>
              <a:t>icht phasenübergreifend </a:t>
            </a:r>
            <a:r>
              <a:rPr lang="de-AT" altLang="en-US" dirty="0"/>
              <a:t>sein, da eine Kontrolle meist an der AP-Fertigstellung ansetzt und dann bei sich über weite Zeiträume erstreckenden APs u.U. erst viel zu spät überprüft wird.</a:t>
            </a:r>
          </a:p>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Die Forderung in die AP-Bezeichnungen jeweils ein Verb zu integrieren, soll Fehlinterpretationen verhindern (Das Zeitwort hilft klarzulegen, was zu tun ist!).</a:t>
            </a:r>
          </a:p>
        </p:txBody>
      </p:sp>
      <p:sp>
        <p:nvSpPr>
          <p:cNvPr id="4" name="Foliennummernplatzhalter 3"/>
          <p:cNvSpPr>
            <a:spLocks noGrp="1"/>
          </p:cNvSpPr>
          <p:nvPr>
            <p:ph type="sldNum" sz="quarter" idx="10"/>
          </p:nvPr>
        </p:nvSpPr>
        <p:spPr/>
        <p:txBody>
          <a:bodyPr/>
          <a:lstStyle/>
          <a:p>
            <a:fld id="{8F4A2D7C-1F6E-46F1-B0EA-93B973014C5E}" type="slidenum">
              <a:rPr lang="de-DE" smtClean="0"/>
              <a:pPr/>
              <a:t>19</a:t>
            </a:fld>
            <a:endParaRPr lang="de-DE" dirty="0"/>
          </a:p>
        </p:txBody>
      </p:sp>
    </p:spTree>
    <p:extLst>
      <p:ext uri="{BB962C8B-B14F-4D97-AF65-F5344CB8AC3E}">
        <p14:creationId xmlns:p14="http://schemas.microsoft.com/office/powerpoint/2010/main" val="273786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p:txBody>
          <a:bodyPr/>
          <a:lstStyle/>
          <a:p>
            <a:pPr eaLnBrk="1" hangingPunct="1"/>
            <a:r>
              <a:rPr lang="de-AT" altLang="en-US" dirty="0"/>
              <a:t>Sobald der Projektauftrag – insbesondere der Zielkatalog – formuliert ist, kann die Projektplanung beginnen.</a:t>
            </a:r>
            <a:r>
              <a:rPr lang="de-AT" altLang="en-US" baseline="0" dirty="0"/>
              <a:t> </a:t>
            </a:r>
          </a:p>
          <a:p>
            <a:pPr eaLnBrk="1" hangingPunct="1"/>
            <a:r>
              <a:rPr lang="de-AT" altLang="en-US" baseline="0" dirty="0"/>
              <a:t>Am Anfang plant man alle Leistungen, die zu erbringen sein werden, um die Projektziele zu erreichen.</a:t>
            </a:r>
            <a:endParaRPr lang="de-AT" alt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a:t>
            </a:fld>
            <a:endParaRPr lang="de-DE" dirty="0"/>
          </a:p>
        </p:txBody>
      </p:sp>
    </p:spTree>
    <p:extLst>
      <p:ext uri="{BB962C8B-B14F-4D97-AF65-F5344CB8AC3E}">
        <p14:creationId xmlns:p14="http://schemas.microsoft.com/office/powerpoint/2010/main" val="2493733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Ein Projektstrukturplan fungiert nicht nur als Übersicht über alle zu erledigenden Arbeiten. </a:t>
            </a:r>
          </a:p>
          <a:p>
            <a:pPr marL="171450" indent="-171450">
              <a:buFont typeface="Arial" panose="020B0604020202020204" pitchFamily="34" charset="0"/>
              <a:buChar char="•"/>
            </a:pPr>
            <a:r>
              <a:rPr lang="de-AT" dirty="0"/>
              <a:t>Auf ihn beziehen sich die </a:t>
            </a:r>
            <a:r>
              <a:rPr lang="de-AT" b="1" dirty="0"/>
              <a:t>weiteren Projektplanungsschritte</a:t>
            </a:r>
            <a:r>
              <a:rPr lang="de-AT" dirty="0"/>
              <a:t>.</a:t>
            </a:r>
          </a:p>
          <a:p>
            <a:pPr marL="171450" indent="-171450">
              <a:buFont typeface="Arial" panose="020B0604020202020204" pitchFamily="34" charset="0"/>
              <a:buChar char="•"/>
            </a:pPr>
            <a:r>
              <a:rPr lang="de-AT" dirty="0"/>
              <a:t>Er liefert ein Gerüst für die </a:t>
            </a:r>
            <a:r>
              <a:rPr lang="de-AT" b="1" dirty="0"/>
              <a:t>Gliederung der Ablage </a:t>
            </a:r>
            <a:r>
              <a:rPr lang="de-AT" dirty="0"/>
              <a:t>von Dokumenten und Materialien, die zum Projekt</a:t>
            </a:r>
            <a:r>
              <a:rPr lang="de-AT" baseline="0" dirty="0"/>
              <a:t> gehören.</a:t>
            </a:r>
          </a:p>
          <a:p>
            <a:pPr marL="171450" indent="-171450">
              <a:buFont typeface="Arial" panose="020B0604020202020204" pitchFamily="34" charset="0"/>
              <a:buChar char="•"/>
            </a:pPr>
            <a:r>
              <a:rPr lang="de-AT" baseline="0" dirty="0"/>
              <a:t>Er bildet eine Basis für die </a:t>
            </a:r>
            <a:r>
              <a:rPr lang="de-AT" b="1" baseline="0" dirty="0"/>
              <a:t>Zuweisung von Verantwortlichkeiten</a:t>
            </a:r>
            <a:r>
              <a:rPr lang="de-AT" baseline="0" dirty="0"/>
              <a:t>.</a:t>
            </a:r>
            <a:endParaRPr lang="de-AT" b="1" baseline="0" dirty="0"/>
          </a:p>
          <a:p>
            <a:pPr marL="171450" indent="-171450">
              <a:buFont typeface="Arial" panose="020B0604020202020204" pitchFamily="34" charset="0"/>
              <a:buChar char="•"/>
            </a:pPr>
            <a:r>
              <a:rPr lang="de-AT" b="0" baseline="0" dirty="0"/>
              <a:t>Er</a:t>
            </a:r>
            <a:r>
              <a:rPr lang="de-AT" b="1" baseline="0" dirty="0"/>
              <a:t> erleichtert </a:t>
            </a:r>
            <a:r>
              <a:rPr lang="de-AT" b="0" baseline="0" dirty="0"/>
              <a:t>die</a:t>
            </a:r>
            <a:r>
              <a:rPr lang="de-AT" b="1" baseline="0" dirty="0"/>
              <a:t> interne Kommunikation</a:t>
            </a:r>
            <a:r>
              <a:rPr lang="de-AT" baseline="0" dirty="0"/>
              <a:t>.</a:t>
            </a:r>
            <a:endParaRPr lang="en-US" b="1"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20</a:t>
            </a:fld>
            <a:endParaRPr lang="de-DE" dirty="0"/>
          </a:p>
        </p:txBody>
      </p:sp>
    </p:spTree>
    <p:extLst>
      <p:ext uri="{BB962C8B-B14F-4D97-AF65-F5344CB8AC3E}">
        <p14:creationId xmlns:p14="http://schemas.microsoft.com/office/powerpoint/2010/main" val="25152528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eaLnBrk="1" hangingPunct="1">
              <a:spcBef>
                <a:spcPct val="0"/>
              </a:spcBef>
            </a:pPr>
            <a:r>
              <a:rPr lang="de-AT" altLang="en-US" dirty="0"/>
              <a:t>Die Moderationskarten kann man später für weitere Planungsschritte nochmals heranziehen.</a:t>
            </a:r>
          </a:p>
          <a:p>
            <a:pPr eaLnBrk="1" hangingPunct="1">
              <a:spcBef>
                <a:spcPts val="1200"/>
              </a:spcBef>
            </a:pPr>
            <a:r>
              <a:rPr lang="de-AT" altLang="en-US" b="1" dirty="0"/>
              <a:t>Feedback zu Gruppenarbeiten</a:t>
            </a:r>
          </a:p>
          <a:p>
            <a:pPr marL="171450" indent="-171450" eaLnBrk="1" hangingPunct="1">
              <a:buFont typeface="Arial" panose="020B0604020202020204" pitchFamily="34" charset="0"/>
              <a:buChar char="•"/>
            </a:pPr>
            <a:r>
              <a:rPr lang="de-AT" altLang="en-US" dirty="0"/>
              <a:t>Wurden keine Arbeiten vergessen? Gibt es für Projektmanagementaktivitäten eigene APs?</a:t>
            </a:r>
          </a:p>
          <a:p>
            <a:pPr marL="171450" indent="-171450" eaLnBrk="1" hangingPunct="1">
              <a:buFont typeface="Arial" panose="020B0604020202020204" pitchFamily="34" charset="0"/>
              <a:buChar char="•"/>
            </a:pPr>
            <a:r>
              <a:rPr lang="de-AT" altLang="en-US" dirty="0"/>
              <a:t>Keine AP-Bezeichnung sollte wortident zweimal im Plan vorkommen. </a:t>
            </a:r>
          </a:p>
          <a:p>
            <a:pPr marL="171450" indent="-171450" eaLnBrk="1" hangingPunct="1">
              <a:buFont typeface="Arial" panose="020B0604020202020204" pitchFamily="34" charset="0"/>
              <a:buChar char="•"/>
            </a:pPr>
            <a:r>
              <a:rPr lang="de-AT" altLang="en-US" spc="-20" dirty="0"/>
              <a:t>Die AP-Bezeichnungen sollten auch ohne Mitlesen/Mitdenken der übergeordneten Ebene voll verständlich sein!</a:t>
            </a:r>
          </a:p>
          <a:p>
            <a:pPr marL="171450" indent="-171450" eaLnBrk="1" hangingPunct="1">
              <a:buFont typeface="Arial" panose="020B0604020202020204" pitchFamily="34" charset="0"/>
              <a:buChar char="•"/>
            </a:pPr>
            <a:r>
              <a:rPr lang="de-AT" altLang="en-US" dirty="0"/>
              <a:t>Sind stets echte Untergliederungen gegeben? Also wenn ein Punkt auf einer oberen Ebene untergliedert wird, muss es mindestens 2 Punkte auf der darunterliegenden Ebene geben!</a:t>
            </a:r>
          </a:p>
          <a:p>
            <a:pPr marL="171450" indent="-171450" eaLnBrk="1" hangingPunct="1">
              <a:buFont typeface="Arial" panose="020B0604020202020204" pitchFamily="34" charset="0"/>
              <a:buChar char="•"/>
            </a:pPr>
            <a:r>
              <a:rPr lang="de-AT" altLang="en-US" dirty="0"/>
              <a:t>Sind die Arbeitspakete eindeutig nummeriert?</a:t>
            </a:r>
          </a:p>
          <a:p>
            <a:pPr marL="171450" indent="-171450" eaLnBrk="1" hangingPunct="1">
              <a:buFont typeface="Arial" panose="020B0604020202020204" pitchFamily="34" charset="0"/>
              <a:buChar char="•"/>
            </a:pPr>
            <a:r>
              <a:rPr lang="de-AT" altLang="en-US" spc="-10" dirty="0"/>
              <a:t>Weist der PSP den Projekttitel, die an der Planung Beteiligten und das Datum der Erstellung auf?</a:t>
            </a:r>
          </a:p>
          <a:p>
            <a:pPr marL="171450" indent="-171450" eaLnBrk="1" hangingPunct="1">
              <a:buFont typeface="Arial" panose="020B0604020202020204" pitchFamily="34" charset="0"/>
              <a:buChar char="•"/>
            </a:pPr>
            <a:r>
              <a:rPr lang="de-AT" altLang="en-US" spc="-10" dirty="0"/>
              <a:t>Sind die einzelnen Bereiche einigermaßen ausgewogen unterteilt?</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21</a:t>
            </a:fld>
            <a:endParaRPr lang="de-DE" dirty="0"/>
          </a:p>
        </p:txBody>
      </p:sp>
    </p:spTree>
    <p:extLst>
      <p:ext uri="{BB962C8B-B14F-4D97-AF65-F5344CB8AC3E}">
        <p14:creationId xmlns:p14="http://schemas.microsoft.com/office/powerpoint/2010/main" val="912100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a:t>
            </a:fld>
            <a:endParaRPr lang="de-DE" dirty="0"/>
          </a:p>
        </p:txBody>
      </p:sp>
    </p:spTree>
    <p:extLst>
      <p:ext uri="{BB962C8B-B14F-4D97-AF65-F5344CB8AC3E}">
        <p14:creationId xmlns:p14="http://schemas.microsoft.com/office/powerpoint/2010/main" val="2801264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4</a:t>
            </a:fld>
            <a:endParaRPr lang="de-DE" dirty="0"/>
          </a:p>
        </p:txBody>
      </p:sp>
    </p:spTree>
    <p:extLst>
      <p:ext uri="{BB962C8B-B14F-4D97-AF65-F5344CB8AC3E}">
        <p14:creationId xmlns:p14="http://schemas.microsoft.com/office/powerpoint/2010/main" val="3507965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Nach der Definition des Projektauftrages, nach der Festlegung der Projektziele und der Deliverables gilt es, sich einen Überblick</a:t>
            </a:r>
            <a:r>
              <a:rPr lang="de-AT" baseline="0" dirty="0"/>
              <a:t> zu verschaffen, was alles zu machen sein wird, um die Ziele zu erreichen und die gewünschten Outputs erstellen zu können.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5</a:t>
            </a:fld>
            <a:endParaRPr lang="de-DE" dirty="0"/>
          </a:p>
        </p:txBody>
      </p:sp>
    </p:spTree>
    <p:extLst>
      <p:ext uri="{BB962C8B-B14F-4D97-AF65-F5344CB8AC3E}">
        <p14:creationId xmlns:p14="http://schemas.microsoft.com/office/powerpoint/2010/main" val="2260065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just" eaLnBrk="1" hangingPunct="1">
              <a:spcBef>
                <a:spcPct val="0"/>
              </a:spcBef>
            </a:pPr>
            <a:r>
              <a:rPr lang="de-AT" altLang="en-US" dirty="0"/>
              <a:t>Erster Planungsschritt: Auflisten der Tätigkeiten, die zu erledigen sind, um die gesteckten Ziele und beabsichtigten Resultate zu erreichen.</a:t>
            </a:r>
          </a:p>
          <a:p>
            <a:pPr algn="just" eaLnBrk="1" hangingPunct="1"/>
            <a:r>
              <a:rPr lang="de-AT" altLang="en-US" dirty="0"/>
              <a:t>Sämtliche für das Vorhaben nötige Arbeiten zu erfassen, ist für sich allein Herausforderung und schwer genug. Daher ist – wegen der Gefahr der Selbstüberforderung – ausdrücklich davor zu warnen, gleich den Ablauf, die Zuweisung oder gar die Termine der Arbeiten in einem Zuge planen zu wollen. Die Projektstrukturplanung umfasst ausdrücklich</a:t>
            </a:r>
          </a:p>
          <a:p>
            <a:pPr marL="171450" indent="-171450" algn="just" eaLnBrk="1" hangingPunct="1">
              <a:spcBef>
                <a:spcPts val="300"/>
              </a:spcBef>
              <a:buFont typeface="Arial" panose="020B0604020202020204" pitchFamily="34" charset="0"/>
              <a:buChar char="•"/>
            </a:pPr>
            <a:r>
              <a:rPr lang="de-AT" altLang="en-US" dirty="0"/>
              <a:t>noch </a:t>
            </a:r>
            <a:r>
              <a:rPr lang="de-AT" altLang="en-US" i="1" dirty="0"/>
              <a:t>keine zeitliche Reihenfolge der Arbeiten,</a:t>
            </a:r>
          </a:p>
          <a:p>
            <a:pPr marL="171450" indent="-171450" algn="just" eaLnBrk="1" hangingPunct="1">
              <a:spcBef>
                <a:spcPts val="300"/>
              </a:spcBef>
              <a:buFont typeface="Arial" panose="020B0604020202020204" pitchFamily="34" charset="0"/>
              <a:buChar char="•"/>
            </a:pPr>
            <a:r>
              <a:rPr lang="de-AT" altLang="en-US" dirty="0"/>
              <a:t>noch </a:t>
            </a:r>
            <a:r>
              <a:rPr lang="de-AT" altLang="en-US" i="1" dirty="0"/>
              <a:t>keine Arbeitsaufteilung</a:t>
            </a:r>
            <a:r>
              <a:rPr lang="de-AT" altLang="en-US" dirty="0"/>
              <a:t>.</a:t>
            </a:r>
            <a:endParaRPr lang="de-AT" altLang="en-US" i="1" dirty="0"/>
          </a:p>
          <a:p>
            <a:pPr eaLnBrk="1" hangingPunct="1">
              <a:spcBef>
                <a:spcPts val="800"/>
              </a:spcBef>
            </a:pPr>
            <a:r>
              <a:rPr lang="de-AT" altLang="en-US" dirty="0"/>
              <a:t>Hauptfokus der Projektstrukturplanung ist das Erfassen wirklich </a:t>
            </a:r>
            <a:r>
              <a:rPr lang="de-AT" altLang="en-US" b="1" dirty="0"/>
              <a:t>aller</a:t>
            </a:r>
            <a:r>
              <a:rPr lang="de-AT" altLang="en-US" dirty="0"/>
              <a:t> für das Projekt </a:t>
            </a:r>
            <a:r>
              <a:rPr lang="de-AT" altLang="en-US" b="1" dirty="0"/>
              <a:t>notwendigen Arbeiten</a:t>
            </a:r>
            <a:r>
              <a:rPr lang="de-AT" altLang="en-US" dirty="0"/>
              <a:t>. Werden in diesem Planungsschritt erforderliche Arbeiten übersehen, fehlt deren Berücksichtigung in den weiteren Planungsschritten. Es werden also weder Zeit noch Ressourcen eingeplant. Solche </a:t>
            </a:r>
            <a:r>
              <a:rPr lang="de-AT" altLang="en-US" spc="-20" dirty="0"/>
              <a:t>übersehene aber tatsächlich unerlässliche Arbeiten wird man trotzdem erledigen müssen</a:t>
            </a:r>
            <a:r>
              <a:rPr lang="de-AT" altLang="en-US" dirty="0"/>
              <a:t>, was einen terminlich oder/und kostenseitig ins Schleudern bringen kann. Mit anderen </a:t>
            </a:r>
            <a:r>
              <a:rPr lang="de-AT" altLang="en-US" spc="-10" dirty="0"/>
              <a:t>Worten: Wenn man bei der Projektleistungsplanung Arbeiten unberücksichtigt lässt, hat man später </a:t>
            </a:r>
            <a:r>
              <a:rPr lang="de-AT" altLang="en-US" dirty="0"/>
              <a:t>Lehrgeld zu zahlen!</a:t>
            </a:r>
          </a:p>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6</a:t>
            </a:fld>
            <a:endParaRPr lang="de-DE" dirty="0"/>
          </a:p>
        </p:txBody>
      </p:sp>
    </p:spTree>
    <p:extLst>
      <p:ext uri="{BB962C8B-B14F-4D97-AF65-F5344CB8AC3E}">
        <p14:creationId xmlns:p14="http://schemas.microsoft.com/office/powerpoint/2010/main" val="1382256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Bef>
                <a:spcPts val="0"/>
              </a:spcBef>
              <a:spcAft>
                <a:spcPts val="1200"/>
              </a:spcAft>
            </a:pPr>
            <a:r>
              <a:rPr lang="de-AT" dirty="0"/>
              <a:t>(in Anlehnung an </a:t>
            </a:r>
            <a:r>
              <a:rPr lang="de-AT" cap="small" baseline="0" dirty="0"/>
              <a:t>Lewis</a:t>
            </a:r>
            <a:r>
              <a:rPr lang="de-AT" dirty="0"/>
              <a:t> 2011)</a:t>
            </a:r>
          </a:p>
          <a:p>
            <a:r>
              <a:rPr lang="de-AT" dirty="0"/>
              <a:t>Ein Projektstrukturplan </a:t>
            </a:r>
            <a:r>
              <a:rPr lang="de-AT" b="1" dirty="0"/>
              <a:t>gliedert </a:t>
            </a:r>
            <a:r>
              <a:rPr lang="de-AT" dirty="0"/>
              <a:t>die zu erledigenden Arbeiten </a:t>
            </a:r>
            <a:r>
              <a:rPr lang="de-AT" b="1" dirty="0"/>
              <a:t>hierarchisch</a:t>
            </a:r>
            <a:r>
              <a:rPr lang="de-AT" dirty="0"/>
              <a:t>.</a:t>
            </a:r>
          </a:p>
          <a:p>
            <a:r>
              <a:rPr lang="de-AT" dirty="0"/>
              <a:t>Die verschiedenen hierarchischen Ebenen tragen</a:t>
            </a:r>
            <a:r>
              <a:rPr lang="de-AT" baseline="0" dirty="0"/>
              <a:t> </a:t>
            </a:r>
            <a:r>
              <a:rPr lang="de-AT" i="1" baseline="0" dirty="0"/>
              <a:t>unterschiedliche Bezeichnungen</a:t>
            </a:r>
            <a:r>
              <a:rPr lang="de-AT" baseline="0" dirty="0"/>
              <a:t>.</a:t>
            </a:r>
          </a:p>
          <a:p>
            <a:r>
              <a:rPr lang="de-AT" baseline="0" dirty="0"/>
              <a:t>Die </a:t>
            </a:r>
            <a:r>
              <a:rPr lang="de-AT" i="1" baseline="0" dirty="0"/>
              <a:t>unterste</a:t>
            </a:r>
            <a:r>
              <a:rPr lang="de-AT" baseline="0" dirty="0"/>
              <a:t> in einem Strukturplan aufscheinende </a:t>
            </a:r>
            <a:r>
              <a:rPr lang="de-AT" i="1" baseline="0" dirty="0"/>
              <a:t>Ebene</a:t>
            </a:r>
            <a:r>
              <a:rPr lang="de-AT" baseline="0" dirty="0"/>
              <a:t> wird aber einheitlich als </a:t>
            </a:r>
            <a:r>
              <a:rPr lang="de-AT" i="1" baseline="0" dirty="0"/>
              <a:t>Arbeitspaket</a:t>
            </a:r>
            <a:r>
              <a:rPr lang="de-AT" baseline="0" dirty="0"/>
              <a:t> bezeichnet.</a:t>
            </a:r>
          </a:p>
          <a:p>
            <a:r>
              <a:rPr lang="de-AT" baseline="0" dirty="0"/>
              <a:t>Derartige Projektstrukturpläne haben viele schon unbewusst – und unter einer anderen Bezeichnung – erstellt, etwa wenn sie eine größere Schriftliche Arbeit verfasst haben und für diesen Zweck eine Disposition (den vorläufigen Entwurf für ein Inhaltsverzeichnis) erstellt haben.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7</a:t>
            </a:fld>
            <a:endParaRPr lang="de-DE" dirty="0"/>
          </a:p>
        </p:txBody>
      </p:sp>
    </p:spTree>
    <p:extLst>
      <p:ext uri="{BB962C8B-B14F-4D97-AF65-F5344CB8AC3E}">
        <p14:creationId xmlns:p14="http://schemas.microsoft.com/office/powerpoint/2010/main" val="3093973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Ein</a:t>
            </a:r>
            <a:r>
              <a:rPr lang="de-DE" b="0" baseline="0" dirty="0"/>
              <a:t> Projektstrukturplan nimmt </a:t>
            </a:r>
            <a:r>
              <a:rPr lang="de-DE" b="0" dirty="0"/>
              <a:t>eine </a:t>
            </a:r>
            <a:r>
              <a:rPr lang="de-DE" b="1" dirty="0"/>
              <a:t>Gliederung</a:t>
            </a:r>
            <a:r>
              <a:rPr lang="de-DE" b="0" dirty="0"/>
              <a:t> des Projekts in plan- und kontrollierbare Elemente vor.</a:t>
            </a:r>
          </a:p>
          <a:p>
            <a:r>
              <a:rPr lang="de-DE" b="0" dirty="0"/>
              <a:t>Um handhabbar zu bleiben,</a:t>
            </a:r>
            <a:r>
              <a:rPr lang="de-DE" b="0" baseline="0" dirty="0"/>
              <a:t> listet ein Strukturplan nicht sämtliche Einzeltätigkeiten auf, sondern fasst </a:t>
            </a:r>
            <a:r>
              <a:rPr lang="de-DE" b="0" i="1" dirty="0"/>
              <a:t>Bündel von Vorgängen </a:t>
            </a:r>
            <a:r>
              <a:rPr lang="de-DE" b="0" dirty="0"/>
              <a:t>(Tätigkeiten,</a:t>
            </a:r>
            <a:r>
              <a:rPr lang="de-DE" b="0" baseline="0" dirty="0"/>
              <a:t> Prozesse)</a:t>
            </a:r>
            <a:r>
              <a:rPr lang="de-DE" b="0" dirty="0"/>
              <a:t> </a:t>
            </a:r>
            <a:r>
              <a:rPr lang="de-DE" b="0" i="1" dirty="0"/>
              <a:t>zu Arbeitspaketen </a:t>
            </a:r>
            <a:r>
              <a:rPr lang="de-DE" b="0" dirty="0"/>
              <a:t>zusammen.</a:t>
            </a:r>
            <a:endParaRPr lang="en-US" b="0"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8</a:t>
            </a:fld>
            <a:endParaRPr lang="de-DE" dirty="0"/>
          </a:p>
        </p:txBody>
      </p:sp>
    </p:spTree>
    <p:extLst>
      <p:ext uri="{BB962C8B-B14F-4D97-AF65-F5344CB8AC3E}">
        <p14:creationId xmlns:p14="http://schemas.microsoft.com/office/powerpoint/2010/main" val="837565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a:spcBef>
                <a:spcPct val="0"/>
              </a:spcBef>
            </a:pPr>
            <a:r>
              <a:rPr lang="de-AT" altLang="en-US" spc="-10" dirty="0"/>
              <a:t>Einem Strukturplan entspricht beispielsweise in wissenschaftlichen (Seminar-)Arbeiten die Gliederung </a:t>
            </a:r>
            <a:r>
              <a:rPr lang="de-AT" altLang="en-US" dirty="0"/>
              <a:t>bzw. das </a:t>
            </a:r>
            <a:r>
              <a:rPr lang="de-AT" altLang="en-US" i="1" dirty="0"/>
              <a:t>Inhaltsverzeichnis</a:t>
            </a:r>
            <a:r>
              <a:rPr lang="de-AT" altLang="en-US" dirty="0"/>
              <a:t>. Es zeigt in Listenform, wie ein Thema in Teilen, Kapiteln und Unterpunkten abgehandelt wird, es schafft also eine inhaltliche, hierarchische Ordnung im Gesamtstoff!</a:t>
            </a:r>
          </a:p>
          <a:p>
            <a:r>
              <a:rPr lang="de-AT" altLang="en-US" dirty="0"/>
              <a:t>Die Gliederung erfolgt nach Sachzusammenhängen; d.h. grobe Bereiche werden feiner unterteilt; die Unterteilung richtet sich aber nicht nach Wichtigkeit (z.B. Werbung &gt; Flyer erstellen </a:t>
            </a:r>
            <a:r>
              <a:rPr lang="de-AT" altLang="en-US" dirty="0">
                <a:latin typeface="Arial Black"/>
              </a:rPr>
              <a:t>→</a:t>
            </a:r>
            <a:r>
              <a:rPr lang="de-AT" altLang="en-US" dirty="0"/>
              <a:t> ohne Bewertung wie wichtig).</a:t>
            </a:r>
          </a:p>
          <a:p>
            <a:r>
              <a:rPr lang="de-AT" altLang="en-US" dirty="0"/>
              <a:t>Arbeitspakete sind  im PSP die unterste explizit ausgewiesene Stufe.</a:t>
            </a:r>
          </a:p>
          <a:p>
            <a:pPr marL="171450" indent="-171450">
              <a:spcBef>
                <a:spcPts val="400"/>
              </a:spcBef>
              <a:buFont typeface="Arial" panose="020B0604020202020204" pitchFamily="34" charset="0"/>
              <a:buChar char="•"/>
            </a:pPr>
            <a:r>
              <a:rPr lang="de-AT" altLang="en-US" dirty="0"/>
              <a:t>Was deren </a:t>
            </a:r>
            <a:r>
              <a:rPr lang="de-AT" altLang="en-US" i="1" dirty="0"/>
              <a:t>Arbeitsumfang</a:t>
            </a:r>
            <a:r>
              <a:rPr lang="de-AT" altLang="en-US" dirty="0"/>
              <a:t> anlangt, sollen Arbeitspakete nicht zu lang oder zu kurz sein (eine Faustregel für Kleinprojekte lautet: Arbeitsaufwand zwischen 8 bis 80 Stunden für ein Arbeitspaket; bei größeren Projekten entsprechend mehr).</a:t>
            </a:r>
          </a:p>
          <a:p>
            <a:pPr marL="171450" indent="-171450">
              <a:spcBef>
                <a:spcPts val="400"/>
              </a:spcBef>
              <a:buFont typeface="Arial" panose="020B0604020202020204" pitchFamily="34" charset="0"/>
              <a:buChar char="•"/>
            </a:pPr>
            <a:r>
              <a:rPr lang="de-AT" altLang="en-US" dirty="0"/>
              <a:t>Was deren </a:t>
            </a:r>
            <a:r>
              <a:rPr lang="de-AT" altLang="en-US" i="1" dirty="0"/>
              <a:t>sachliche Eingrenzung </a:t>
            </a:r>
            <a:r>
              <a:rPr lang="de-AT" altLang="en-US" dirty="0"/>
              <a:t>betrifft, sollen Arbeitspakete Einzeltätigkeiten so bündeln, dass sie unter einheitlicher Verantwortung stehen.</a:t>
            </a:r>
          </a:p>
          <a:p>
            <a:pPr marL="171450" indent="-171450">
              <a:spcBef>
                <a:spcPts val="400"/>
              </a:spcBef>
              <a:buFont typeface="Arial" panose="020B0604020202020204" pitchFamily="34" charset="0"/>
              <a:buChar char="•"/>
            </a:pPr>
            <a:r>
              <a:rPr lang="de-AT" altLang="en-US" dirty="0"/>
              <a:t>Was deren </a:t>
            </a:r>
            <a:r>
              <a:rPr lang="de-AT" altLang="en-US" i="1" dirty="0"/>
              <a:t>inhaltliche Herleitung </a:t>
            </a:r>
            <a:r>
              <a:rPr lang="de-AT" altLang="en-US" dirty="0"/>
              <a:t>angeht, hat diese am Katalog der Projektziele anzuknüpfen (Zu jedem Ziel sollte mindestens ein Deliverable (Output) formuliert sein. Für jedes Deliverable ist zu überlegen, welche Arbeiten für seine Fertigstellung nötig sind.).</a:t>
            </a:r>
          </a:p>
        </p:txBody>
      </p:sp>
      <p:sp>
        <p:nvSpPr>
          <p:cNvPr id="4" name="Foliennummernplatzhalter 3"/>
          <p:cNvSpPr>
            <a:spLocks noGrp="1"/>
          </p:cNvSpPr>
          <p:nvPr>
            <p:ph type="sldNum" sz="quarter" idx="10"/>
          </p:nvPr>
        </p:nvSpPr>
        <p:spPr/>
        <p:txBody>
          <a:bodyPr/>
          <a:lstStyle/>
          <a:p>
            <a:fld id="{8F4A2D7C-1F6E-46F1-B0EA-93B973014C5E}" type="slidenum">
              <a:rPr lang="de-DE" smtClean="0"/>
              <a:pPr/>
              <a:t>9</a:t>
            </a:fld>
            <a:endParaRPr lang="de-DE" dirty="0"/>
          </a:p>
        </p:txBody>
      </p:sp>
    </p:spTree>
    <p:extLst>
      <p:ext uri="{BB962C8B-B14F-4D97-AF65-F5344CB8AC3E}">
        <p14:creationId xmlns:p14="http://schemas.microsoft.com/office/powerpoint/2010/main" val="2956537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 y="2125663"/>
            <a:ext cx="9361487" cy="1465262"/>
          </a:xfrm>
        </p:spPr>
        <p:txBody>
          <a:bodyPr/>
          <a:lstStyle>
            <a:lvl1pPr algn="ctr">
              <a:defRPr>
                <a:solidFill>
                  <a:schemeClr val="tx1"/>
                </a:solidFill>
                <a:latin typeface="+mn-lt"/>
              </a:defRPr>
            </a:lvl1pPr>
          </a:lstStyle>
          <a:p>
            <a:r>
              <a:rPr lang="de-DE" dirty="0"/>
              <a:t>Titelmasterformat durch Klicken bearbeiten</a:t>
            </a:r>
            <a:endParaRPr lang="en-US" dirty="0"/>
          </a:p>
        </p:txBody>
      </p:sp>
      <p:sp>
        <p:nvSpPr>
          <p:cNvPr id="3" name="Untertitel 2"/>
          <p:cNvSpPr>
            <a:spLocks noGrp="1"/>
          </p:cNvSpPr>
          <p:nvPr>
            <p:ph type="subTitle" idx="1"/>
          </p:nvPr>
        </p:nvSpPr>
        <p:spPr>
          <a:xfrm>
            <a:off x="0" y="3876675"/>
            <a:ext cx="9361488" cy="1747838"/>
          </a:xfrm>
          <a:prstGeom prst="rect">
            <a:avLst/>
          </a:prstGeom>
        </p:spPr>
        <p:txBody>
          <a:bodyPr/>
          <a:lstStyle>
            <a:lvl1pPr marL="0" indent="0" algn="ctr">
              <a:buNone/>
              <a:defRPr>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endParaRPr lang="en-US" dirty="0"/>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8D8BD725-ED66-4BBE-B172-1E05E7BAC320}" type="slidenum">
              <a:rPr lang="en-US" smtClean="0"/>
              <a:pPr/>
              <a:t>‹Nr.›</a:t>
            </a:fld>
            <a:endParaRPr lang="en-US" dirty="0"/>
          </a:p>
        </p:txBody>
      </p:sp>
    </p:spTree>
    <p:extLst>
      <p:ext uri="{BB962C8B-B14F-4D97-AF65-F5344CB8AC3E}">
        <p14:creationId xmlns:p14="http://schemas.microsoft.com/office/powerpoint/2010/main" val="178797977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595438"/>
            <a:ext cx="7668814" cy="4514850"/>
          </a:xfrm>
          <a:prstGeom prst="rect">
            <a:avLst/>
          </a:prstGeom>
        </p:spPr>
        <p:txBody>
          <a:bodyPr/>
          <a:lstStyle>
            <a:lvl1pPr>
              <a:lnSpc>
                <a:spcPct val="120000"/>
              </a:lnSpc>
              <a:spcBef>
                <a:spcPts val="1200"/>
              </a:spcBef>
              <a:buClr>
                <a:srgbClr val="2D4E75"/>
              </a:buClr>
              <a:defRPr sz="2600">
                <a:latin typeface="+mn-lt"/>
              </a:defRPr>
            </a:lvl1pPr>
            <a:lvl2pPr marL="742950" indent="-285750">
              <a:lnSpc>
                <a:spcPct val="120000"/>
              </a:lnSpc>
              <a:spcBef>
                <a:spcPts val="1200"/>
              </a:spcBef>
              <a:buClr>
                <a:srgbClr val="2D4E75"/>
              </a:buClr>
              <a:buFont typeface="Arial Narrow" panose="020B0606020202030204" pitchFamily="34" charset="0"/>
              <a:buChar char="–"/>
              <a:defRPr sz="2400">
                <a:latin typeface="+mn-lt"/>
              </a:defRPr>
            </a:lvl2pPr>
            <a:lvl3pPr>
              <a:lnSpc>
                <a:spcPct val="120000"/>
              </a:lnSpc>
              <a:spcBef>
                <a:spcPts val="600"/>
              </a:spcBef>
              <a:buClr>
                <a:srgbClr val="2D4E75"/>
              </a:buClr>
              <a:defRPr sz="2200">
                <a:latin typeface="+mn-lt"/>
              </a:defRPr>
            </a:lvl3pPr>
            <a:lvl4pPr>
              <a:lnSpc>
                <a:spcPct val="120000"/>
              </a:lnSpc>
              <a:spcBef>
                <a:spcPts val="600"/>
              </a:spcBef>
              <a:buClr>
                <a:srgbClr val="2D4E75"/>
              </a:buClr>
              <a:defRPr sz="2000">
                <a:latin typeface="+mn-lt"/>
              </a:defRPr>
            </a:lvl4pPr>
            <a:lvl5pPr>
              <a:lnSpc>
                <a:spcPct val="120000"/>
              </a:lnSpc>
              <a:buClr>
                <a:srgbClr val="2D4E75"/>
              </a:buClr>
              <a:defRPr sz="1600">
                <a:latin typeface="+mn-lt"/>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1"/>
          <p:cNvSpPr>
            <a:spLocks noGrp="1"/>
          </p:cNvSpPr>
          <p:nvPr>
            <p:ph type="title"/>
          </p:nvPr>
        </p:nvSpPr>
        <p:spPr>
          <a:xfrm>
            <a:off x="864321" y="396430"/>
            <a:ext cx="6336703" cy="863600"/>
          </a:xfrm>
        </p:spPr>
        <p:txBody>
          <a:bodyPr/>
          <a:lstStyle>
            <a:lvl1pPr>
              <a:defRPr>
                <a:latin typeface="Corbel" panose="020B0503020204020204" pitchFamily="34" charset="0"/>
              </a:defRPr>
            </a:lvl1pPr>
          </a:lstStyle>
          <a:p>
            <a:r>
              <a:rPr lang="de-DE"/>
              <a:t>Titelmasterformat durch Klicken bearbeiten</a:t>
            </a:r>
            <a:endParaRPr lang="en-US"/>
          </a:p>
        </p:txBody>
      </p:sp>
      <p:sp>
        <p:nvSpPr>
          <p:cNvPr id="5" name="Foliennummernplatzhalter 4"/>
          <p:cNvSpPr>
            <a:spLocks noGrp="1"/>
          </p:cNvSpPr>
          <p:nvPr>
            <p:ph type="sldNum" sz="quarter" idx="11"/>
          </p:nvPr>
        </p:nvSpPr>
        <p:spPr/>
        <p:txBody>
          <a:bodyPr/>
          <a:lstStyle>
            <a:lvl1pPr>
              <a:defRPr>
                <a:latin typeface="+mn-lt"/>
              </a:defRPr>
            </a:lvl1pPr>
          </a:lstStyle>
          <a:p>
            <a:fld id="{1B0257E5-75A0-4F46-BAAD-A8D9FF434F26}" type="slidenum">
              <a:rPr lang="en-US" smtClean="0"/>
              <a:pPr/>
              <a:t>‹Nr.›</a:t>
            </a:fld>
            <a:endParaRPr lang="en-US" dirty="0"/>
          </a:p>
        </p:txBody>
      </p:sp>
    </p:spTree>
    <p:extLst>
      <p:ext uri="{BB962C8B-B14F-4D97-AF65-F5344CB8AC3E}">
        <p14:creationId xmlns:p14="http://schemas.microsoft.com/office/powerpoint/2010/main" val="366162290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9775" y="4395789"/>
            <a:ext cx="7956550" cy="1358900"/>
          </a:xfrm>
        </p:spPr>
        <p:txBody>
          <a:bodyPr anchor="t"/>
          <a:lstStyle>
            <a:lvl1pPr algn="l">
              <a:defRPr sz="4000" b="1" cap="all">
                <a:latin typeface="+mj-lt"/>
              </a:defRPr>
            </a:lvl1pPr>
          </a:lstStyle>
          <a:p>
            <a:r>
              <a:rPr lang="de-DE"/>
              <a:t>Titelmasterformat durch Klicken bearbeiten</a:t>
            </a:r>
            <a:endParaRPr lang="en-US"/>
          </a:p>
        </p:txBody>
      </p:sp>
      <p:sp>
        <p:nvSpPr>
          <p:cNvPr id="3" name="Textplatzhalter 2"/>
          <p:cNvSpPr>
            <a:spLocks noGrp="1"/>
          </p:cNvSpPr>
          <p:nvPr>
            <p:ph type="body" idx="1"/>
          </p:nvPr>
        </p:nvSpPr>
        <p:spPr>
          <a:xfrm>
            <a:off x="1080343" y="2898776"/>
            <a:ext cx="7615982" cy="1497013"/>
          </a:xfrm>
          <a:prstGeom prst="rect">
            <a:avLst/>
          </a:prstGeom>
        </p:spPr>
        <p:txBody>
          <a:bodyPr anchor="b"/>
          <a:lstStyle>
            <a:lvl1pPr marL="0" indent="0">
              <a:buNone/>
              <a:defRPr sz="2000">
                <a:latin typeface="+mj-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FD0C0AE2-3105-42D0-AD1A-FEE4F8F86952}" type="slidenum">
              <a:rPr lang="en-US" smtClean="0"/>
              <a:pPr/>
              <a:t>‹Nr.›</a:t>
            </a:fld>
            <a:endParaRPr lang="en-US" dirty="0"/>
          </a:p>
        </p:txBody>
      </p:sp>
    </p:spTree>
    <p:extLst>
      <p:ext uri="{BB962C8B-B14F-4D97-AF65-F5344CB8AC3E}">
        <p14:creationId xmlns:p14="http://schemas.microsoft.com/office/powerpoint/2010/main" val="2633304684"/>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Corbel" panose="020B0503020204020204" pitchFamily="34" charset="0"/>
              </a:defRPr>
            </a:lvl1pPr>
          </a:lstStyle>
          <a:p>
            <a:r>
              <a:rPr lang="de-DE"/>
              <a:t>Titelmasterformat durch Klicken bearbeiten</a:t>
            </a:r>
            <a:endParaRPr lang="en-US"/>
          </a:p>
        </p:txBody>
      </p:sp>
      <p:sp>
        <p:nvSpPr>
          <p:cNvPr id="3" name="Inhaltsplatzhalter 2"/>
          <p:cNvSpPr>
            <a:spLocks noGrp="1"/>
          </p:cNvSpPr>
          <p:nvPr>
            <p:ph sz="half" idx="1"/>
          </p:nvPr>
        </p:nvSpPr>
        <p:spPr>
          <a:xfrm>
            <a:off x="1013322" y="1595438"/>
            <a:ext cx="3811438"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Inhaltsplatzhalter 3"/>
          <p:cNvSpPr>
            <a:spLocks noGrp="1"/>
          </p:cNvSpPr>
          <p:nvPr>
            <p:ph sz="half" idx="2"/>
          </p:nvPr>
        </p:nvSpPr>
        <p:spPr>
          <a:xfrm>
            <a:off x="5184801" y="1595438"/>
            <a:ext cx="3708375"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Foliennummernplatzhalter 5"/>
          <p:cNvSpPr>
            <a:spLocks noGrp="1"/>
          </p:cNvSpPr>
          <p:nvPr>
            <p:ph type="sldNum" sz="quarter" idx="11"/>
          </p:nvPr>
        </p:nvSpPr>
        <p:spPr/>
        <p:txBody>
          <a:bodyPr/>
          <a:lstStyle>
            <a:lvl1pPr>
              <a:defRPr>
                <a:latin typeface="Corbel" panose="020B0503020204020204" pitchFamily="34" charset="0"/>
              </a:defRPr>
            </a:lvl1pPr>
          </a:lstStyle>
          <a:p>
            <a:fld id="{60820D0C-BEAC-4E7E-9AA1-122991109C25}" type="slidenum">
              <a:rPr lang="en-US" smtClean="0"/>
              <a:pPr/>
              <a:t>‹Nr.›</a:t>
            </a:fld>
            <a:endParaRPr lang="en-US" dirty="0"/>
          </a:p>
        </p:txBody>
      </p:sp>
    </p:spTree>
    <p:extLst>
      <p:ext uri="{BB962C8B-B14F-4D97-AF65-F5344CB8AC3E}">
        <p14:creationId xmlns:p14="http://schemas.microsoft.com/office/powerpoint/2010/main" val="213397655"/>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1008410"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1008410"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platzhalter 4"/>
          <p:cNvSpPr>
            <a:spLocks noGrp="1"/>
          </p:cNvSpPr>
          <p:nvPr>
            <p:ph type="body" sz="quarter" idx="3"/>
          </p:nvPr>
        </p:nvSpPr>
        <p:spPr>
          <a:xfrm>
            <a:off x="5296246"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5296246"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Foliennummernplatzhalter 7"/>
          <p:cNvSpPr>
            <a:spLocks noGrp="1"/>
          </p:cNvSpPr>
          <p:nvPr>
            <p:ph type="sldNum" sz="quarter" idx="11"/>
          </p:nvPr>
        </p:nvSpPr>
        <p:spPr>
          <a:xfrm>
            <a:off x="-2" y="6516613"/>
            <a:ext cx="720308" cy="360363"/>
          </a:xfrm>
        </p:spPr>
        <p:txBody>
          <a:bodyPr/>
          <a:lstStyle>
            <a:lvl1pPr>
              <a:defRPr>
                <a:latin typeface="Corbel" panose="020B0503020204020204" pitchFamily="34" charset="0"/>
              </a:defRPr>
            </a:lvl1pPr>
          </a:lstStyle>
          <a:p>
            <a:fld id="{8B2FED04-6A23-49A4-B121-667DB33F685A}" type="slidenum">
              <a:rPr lang="en-US" smtClean="0"/>
              <a:pPr/>
              <a:t>‹Nr.›</a:t>
            </a:fld>
            <a:endParaRPr lang="en-US" dirty="0"/>
          </a:p>
        </p:txBody>
      </p:sp>
      <p:sp>
        <p:nvSpPr>
          <p:cNvPr id="9" name="Titel 1"/>
          <p:cNvSpPr>
            <a:spLocks noGrp="1"/>
          </p:cNvSpPr>
          <p:nvPr>
            <p:ph type="title"/>
          </p:nvPr>
        </p:nvSpPr>
        <p:spPr>
          <a:xfrm>
            <a:off x="864321" y="396430"/>
            <a:ext cx="6336703" cy="863600"/>
          </a:xfrm>
        </p:spPr>
        <p:txBody>
          <a:bodyPr/>
          <a:lstStyle/>
          <a:p>
            <a:r>
              <a:rPr lang="de-DE" dirty="0"/>
              <a:t>Titelmasterformat durch Klicken bearbeiten</a:t>
            </a:r>
            <a:endParaRPr lang="en-US" dirty="0"/>
          </a:p>
        </p:txBody>
      </p:sp>
    </p:spTree>
    <p:extLst>
      <p:ext uri="{BB962C8B-B14F-4D97-AF65-F5344CB8AC3E}">
        <p14:creationId xmlns:p14="http://schemas.microsoft.com/office/powerpoint/2010/main" val="624637006"/>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en-US" dirty="0"/>
          </a:p>
        </p:txBody>
      </p:sp>
      <p:sp>
        <p:nvSpPr>
          <p:cNvPr id="4" name="Foliennummernplatzhalter 3"/>
          <p:cNvSpPr>
            <a:spLocks noGrp="1"/>
          </p:cNvSpPr>
          <p:nvPr>
            <p:ph type="sldNum" sz="quarter" idx="11"/>
          </p:nvPr>
        </p:nvSpPr>
        <p:spPr/>
        <p:txBody>
          <a:bodyPr/>
          <a:lstStyle>
            <a:lvl1pPr>
              <a:defRPr/>
            </a:lvl1pPr>
          </a:lstStyle>
          <a:p>
            <a:fld id="{1C3BBF09-B2D9-42C4-8A20-AB48CF10CE8C}" type="slidenum">
              <a:rPr lang="en-US"/>
              <a:pPr/>
              <a:t>‹Nr.›</a:t>
            </a:fld>
            <a:endParaRPr lang="en-US" dirty="0"/>
          </a:p>
        </p:txBody>
      </p:sp>
    </p:spTree>
    <p:extLst>
      <p:ext uri="{BB962C8B-B14F-4D97-AF65-F5344CB8AC3E}">
        <p14:creationId xmlns:p14="http://schemas.microsoft.com/office/powerpoint/2010/main" val="2947310933"/>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Foliennummernplatzhalter 2"/>
          <p:cNvSpPr>
            <a:spLocks noGrp="1"/>
          </p:cNvSpPr>
          <p:nvPr>
            <p:ph type="sldNum" sz="quarter" idx="10"/>
          </p:nvPr>
        </p:nvSpPr>
        <p:spPr/>
        <p:txBody>
          <a:bodyPr/>
          <a:lstStyle/>
          <a:p>
            <a:fld id="{0291044B-A642-4523-8418-EF5C5E3C3C1D}" type="slidenum">
              <a:rPr lang="en-US" smtClean="0"/>
              <a:pPr/>
              <a:t>‹Nr.›</a:t>
            </a:fld>
            <a:endParaRPr lang="en-US" dirty="0"/>
          </a:p>
        </p:txBody>
      </p:sp>
    </p:spTree>
    <p:extLst>
      <p:ext uri="{BB962C8B-B14F-4D97-AF65-F5344CB8AC3E}">
        <p14:creationId xmlns:p14="http://schemas.microsoft.com/office/powerpoint/2010/main" val="602030280"/>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hteck 20">
            <a:extLst>
              <a:ext uri="{C183D7F6-B498-43B3-948B-1728B52AA6E4}">
                <adec:decorative xmlns:adec="http://schemas.microsoft.com/office/drawing/2017/decorative" val="1"/>
              </a:ext>
            </a:extLst>
          </p:cNvPr>
          <p:cNvSpPr/>
          <p:nvPr userDrawn="1"/>
        </p:nvSpPr>
        <p:spPr bwMode="auto">
          <a:xfrm rot="10800000">
            <a:off x="-1" y="1044005"/>
            <a:ext cx="720306" cy="5811523"/>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1" i="0" u="none" strike="noStrike" cap="none" normalizeH="0" baseline="0" noProof="0" dirty="0">
              <a:ln>
                <a:noFill/>
              </a:ln>
              <a:solidFill>
                <a:schemeClr val="bg1"/>
              </a:solidFill>
              <a:effectLst/>
              <a:latin typeface="Corbel" panose="020B0503020204020204" pitchFamily="34" charset="0"/>
            </a:endParaRPr>
          </a:p>
        </p:txBody>
      </p:sp>
      <p:pic>
        <p:nvPicPr>
          <p:cNvPr id="12" name="Grafik 11">
            <a:extLst>
              <a:ext uri="{C183D7F6-B498-43B3-948B-1728B52AA6E4}">
                <adec:decorative xmlns:adec="http://schemas.microsoft.com/office/drawing/2017/decorative" val="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5118"/>
            <a:ext cx="9361488" cy="1542788"/>
          </a:xfrm>
          <a:prstGeom prst="rect">
            <a:avLst/>
          </a:prstGeom>
        </p:spPr>
      </p:pic>
      <p:sp>
        <p:nvSpPr>
          <p:cNvPr id="3104" name="Line 32">
            <a:extLst>
              <a:ext uri="{C183D7F6-B498-43B3-948B-1728B52AA6E4}">
                <adec:decorative xmlns:adec="http://schemas.microsoft.com/office/drawing/2017/decorative" val="1"/>
              </a:ext>
            </a:extLst>
          </p:cNvPr>
          <p:cNvSpPr>
            <a:spLocks noChangeShapeType="1"/>
          </p:cNvSpPr>
          <p:nvPr/>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05" name="Line 33">
            <a:extLst>
              <a:ext uri="{C183D7F6-B498-43B3-948B-1728B52AA6E4}">
                <adec:decorative xmlns:adec="http://schemas.microsoft.com/office/drawing/2017/decorative" val="1"/>
              </a:ext>
            </a:extLst>
          </p:cNvPr>
          <p:cNvSpPr>
            <a:spLocks noChangeShapeType="1"/>
          </p:cNvSpPr>
          <p:nvPr/>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4" name="Line 42">
            <a:extLst>
              <a:ext uri="{C183D7F6-B498-43B3-948B-1728B52AA6E4}">
                <adec:decorative xmlns:adec="http://schemas.microsoft.com/office/drawing/2017/decorative" val="1"/>
              </a:ext>
            </a:extLst>
          </p:cNvPr>
          <p:cNvSpPr>
            <a:spLocks noChangeShapeType="1"/>
          </p:cNvSpPr>
          <p:nvPr userDrawn="1"/>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5" name="Line 43">
            <a:extLst>
              <a:ext uri="{C183D7F6-B498-43B3-948B-1728B52AA6E4}">
                <adec:decorative xmlns:adec="http://schemas.microsoft.com/office/drawing/2017/decorative" val="1"/>
              </a:ext>
            </a:extLst>
          </p:cNvPr>
          <p:cNvSpPr>
            <a:spLocks noChangeShapeType="1"/>
          </p:cNvSpPr>
          <p:nvPr userDrawn="1"/>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27" name="Rectangle 5">
            <a:extLst>
              <a:ext uri="{C183D7F6-B498-43B3-948B-1728B52AA6E4}">
                <adec:decorative xmlns:adec="http://schemas.microsoft.com/office/drawing/2017/decorative" val="1"/>
              </a:ext>
            </a:extLst>
          </p:cNvPr>
          <p:cNvSpPr txBox="1">
            <a:spLocks noChangeArrowheads="1"/>
          </p:cNvSpPr>
          <p:nvPr userDrawn="1"/>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noProof="0" dirty="0">
                <a:solidFill>
                  <a:schemeClr val="tx1"/>
                </a:solidFill>
                <a:latin typeface="+mn-lt"/>
              </a:rPr>
              <a:t>© Wytrzens</a:t>
            </a:r>
          </a:p>
        </p:txBody>
      </p:sp>
      <p:sp>
        <p:nvSpPr>
          <p:cNvPr id="14" name="Rectangle 4">
            <a:extLst>
              <a:ext uri="{C183D7F6-B498-43B3-948B-1728B52AA6E4}">
                <adec:decorative xmlns:adec="http://schemas.microsoft.com/office/drawing/2017/decorative" val="1"/>
              </a:ext>
            </a:extLst>
          </p:cNvPr>
          <p:cNvSpPr txBox="1">
            <a:spLocks noChangeArrowheads="1"/>
          </p:cNvSpPr>
          <p:nvPr userDrawn="1"/>
        </p:nvSpPr>
        <p:spPr bwMode="auto">
          <a:xfrm rot="16200000">
            <a:off x="-2144771" y="3651539"/>
            <a:ext cx="513052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l" rtl="0" fontAlgn="base">
              <a:spcBef>
                <a:spcPct val="0"/>
              </a:spcBef>
              <a:spcAft>
                <a:spcPct val="0"/>
              </a:spcAft>
              <a:defRPr sz="1000" b="0" kern="1200">
                <a:solidFill>
                  <a:schemeClr val="tx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l"/>
            <a:r>
              <a:rPr lang="de-AT" sz="1800" b="0" noProof="0" dirty="0">
                <a:solidFill>
                  <a:schemeClr val="bg1"/>
                </a:solidFill>
                <a:latin typeface="Corbel" panose="020B0503020204020204" pitchFamily="34" charset="0"/>
                <a:ea typeface="+mj-ea"/>
                <a:cs typeface="+mj-cs"/>
              </a:rPr>
              <a:t>Projektplanung –</a:t>
            </a:r>
            <a:r>
              <a:rPr lang="de-AT" sz="1800" b="0" baseline="0" noProof="0" dirty="0">
                <a:solidFill>
                  <a:schemeClr val="bg1"/>
                </a:solidFill>
                <a:latin typeface="Corbel" panose="020B0503020204020204" pitchFamily="34" charset="0"/>
                <a:ea typeface="+mj-ea"/>
                <a:cs typeface="+mj-cs"/>
              </a:rPr>
              <a:t> Leistungsplanung</a:t>
            </a:r>
            <a:endParaRPr lang="de-AT" sz="1800" b="0" noProof="0" dirty="0">
              <a:solidFill>
                <a:schemeClr val="bg1"/>
              </a:solidFill>
              <a:latin typeface="Corbel" panose="020B0503020204020204" pitchFamily="34" charset="0"/>
              <a:ea typeface="+mj-ea"/>
              <a:cs typeface="+mj-cs"/>
            </a:endParaRPr>
          </a:p>
        </p:txBody>
      </p:sp>
      <p:sp>
        <p:nvSpPr>
          <p:cNvPr id="3128" name="Rectangle 56"/>
          <p:cNvSpPr>
            <a:spLocks noGrp="1" noChangeArrowheads="1"/>
          </p:cNvSpPr>
          <p:nvPr>
            <p:ph type="title"/>
          </p:nvPr>
        </p:nvSpPr>
        <p:spPr bwMode="auto">
          <a:xfrm>
            <a:off x="1008337" y="396430"/>
            <a:ext cx="61926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AT" noProof="0" dirty="0"/>
              <a:t>Titelmasterformat durch Klicken bearbeiten</a:t>
            </a:r>
          </a:p>
        </p:txBody>
      </p:sp>
      <p:sp>
        <p:nvSpPr>
          <p:cNvPr id="3077" name="Rectangle 5"/>
          <p:cNvSpPr>
            <a:spLocks noGrp="1" noChangeArrowheads="1"/>
          </p:cNvSpPr>
          <p:nvPr>
            <p:ph type="sldNum" sz="quarter" idx="4"/>
          </p:nvPr>
        </p:nvSpPr>
        <p:spPr bwMode="auto">
          <a:xfrm>
            <a:off x="-2" y="6516613"/>
            <a:ext cx="72030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solidFill>
                  <a:schemeClr val="bg1"/>
                </a:solidFill>
                <a:latin typeface="+mn-lt"/>
              </a:defRPr>
            </a:lvl1pPr>
          </a:lstStyle>
          <a:p>
            <a:fld id="{0291044B-A642-4523-8418-EF5C5E3C3C1D}" type="slidenum">
              <a:rPr lang="de-AT" noProof="0" smtClean="0"/>
              <a:pPr/>
              <a:t>‹Nr.›</a:t>
            </a:fld>
            <a:endParaRPr lang="de-AT" noProof="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Lst>
  <p:transition>
    <p:zoom/>
  </p:transition>
  <p:hf hdr="0" ftr="0"/>
  <p:txStyles>
    <p:titleStyle>
      <a:lvl1pPr algn="l" rtl="0" fontAlgn="base">
        <a:spcBef>
          <a:spcPct val="0"/>
        </a:spcBef>
        <a:spcAft>
          <a:spcPct val="0"/>
        </a:spcAft>
        <a:defRPr sz="3000" b="1">
          <a:solidFill>
            <a:schemeClr val="bg1"/>
          </a:solidFill>
          <a:latin typeface="Corbel" panose="020B0503020204020204" pitchFamily="34" charset="0"/>
          <a:ea typeface="+mj-ea"/>
          <a:cs typeface="+mj-cs"/>
        </a:defRPr>
      </a:lvl1pPr>
      <a:lvl2pPr algn="l" rtl="0" fontAlgn="base">
        <a:spcBef>
          <a:spcPct val="0"/>
        </a:spcBef>
        <a:spcAft>
          <a:spcPct val="0"/>
        </a:spcAft>
        <a:defRPr sz="3200" b="1">
          <a:solidFill>
            <a:srgbClr val="007E00"/>
          </a:solidFill>
          <a:latin typeface="Arial Narrow" pitchFamily="34" charset="0"/>
        </a:defRPr>
      </a:lvl2pPr>
      <a:lvl3pPr algn="l" rtl="0" fontAlgn="base">
        <a:spcBef>
          <a:spcPct val="0"/>
        </a:spcBef>
        <a:spcAft>
          <a:spcPct val="0"/>
        </a:spcAft>
        <a:defRPr sz="3200" b="1">
          <a:solidFill>
            <a:srgbClr val="007E00"/>
          </a:solidFill>
          <a:latin typeface="Arial Narrow" pitchFamily="34" charset="0"/>
        </a:defRPr>
      </a:lvl3pPr>
      <a:lvl4pPr algn="l" rtl="0" fontAlgn="base">
        <a:spcBef>
          <a:spcPct val="0"/>
        </a:spcBef>
        <a:spcAft>
          <a:spcPct val="0"/>
        </a:spcAft>
        <a:defRPr sz="3200" b="1">
          <a:solidFill>
            <a:srgbClr val="007E00"/>
          </a:solidFill>
          <a:latin typeface="Arial Narrow" pitchFamily="34" charset="0"/>
        </a:defRPr>
      </a:lvl4pPr>
      <a:lvl5pPr algn="l" rtl="0" fontAlgn="base">
        <a:spcBef>
          <a:spcPct val="0"/>
        </a:spcBef>
        <a:spcAft>
          <a:spcPct val="0"/>
        </a:spcAft>
        <a:defRPr sz="3200" b="1">
          <a:solidFill>
            <a:srgbClr val="007E00"/>
          </a:solidFill>
          <a:latin typeface="Arial Narrow" pitchFamily="34" charset="0"/>
        </a:defRPr>
      </a:lvl5pPr>
      <a:lvl6pPr marL="457200" algn="l" rtl="0" fontAlgn="base">
        <a:spcBef>
          <a:spcPct val="0"/>
        </a:spcBef>
        <a:spcAft>
          <a:spcPct val="0"/>
        </a:spcAft>
        <a:defRPr sz="3200" b="1">
          <a:solidFill>
            <a:srgbClr val="007E00"/>
          </a:solidFill>
          <a:latin typeface="Arial Narrow" pitchFamily="34" charset="0"/>
        </a:defRPr>
      </a:lvl6pPr>
      <a:lvl7pPr marL="914400" algn="l" rtl="0" fontAlgn="base">
        <a:spcBef>
          <a:spcPct val="0"/>
        </a:spcBef>
        <a:spcAft>
          <a:spcPct val="0"/>
        </a:spcAft>
        <a:defRPr sz="3200" b="1">
          <a:solidFill>
            <a:srgbClr val="007E00"/>
          </a:solidFill>
          <a:latin typeface="Arial Narrow" pitchFamily="34" charset="0"/>
        </a:defRPr>
      </a:lvl7pPr>
      <a:lvl8pPr marL="1371600" algn="l" rtl="0" fontAlgn="base">
        <a:spcBef>
          <a:spcPct val="0"/>
        </a:spcBef>
        <a:spcAft>
          <a:spcPct val="0"/>
        </a:spcAft>
        <a:defRPr sz="3200" b="1">
          <a:solidFill>
            <a:srgbClr val="007E00"/>
          </a:solidFill>
          <a:latin typeface="Arial Narrow" pitchFamily="34" charset="0"/>
        </a:defRPr>
      </a:lvl8pPr>
      <a:lvl9pPr marL="1828800" algn="l" rtl="0" fontAlgn="base">
        <a:spcBef>
          <a:spcPct val="0"/>
        </a:spcBef>
        <a:spcAft>
          <a:spcPct val="0"/>
        </a:spcAft>
        <a:defRPr sz="3200" b="1">
          <a:solidFill>
            <a:srgbClr val="007E00"/>
          </a:solidFill>
          <a:latin typeface="Arial Narrow" pitchFamily="34" charset="0"/>
        </a:defRPr>
      </a:lvl9pPr>
    </p:titleStyle>
    <p:bodyStyle>
      <a:lvl1pPr marL="342900" indent="-342900" algn="l" rtl="0" fontAlgn="base">
        <a:spcBef>
          <a:spcPct val="20000"/>
        </a:spcBef>
        <a:spcAft>
          <a:spcPct val="0"/>
        </a:spcAft>
        <a:buClr>
          <a:srgbClr val="009900"/>
        </a:buClr>
        <a:buSzPct val="110000"/>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007E00"/>
        </a:buClr>
        <a:buSzPct val="110000"/>
        <a:buFont typeface="Wingdings" pitchFamily="2" charset="2"/>
        <a:buChar char="§"/>
        <a:defRPr sz="2400">
          <a:solidFill>
            <a:schemeClr val="tx1"/>
          </a:solidFill>
          <a:latin typeface="+mn-lt"/>
        </a:defRPr>
      </a:lvl2pPr>
      <a:lvl3pPr marL="1143000" indent="-228600" algn="l" rtl="0" fontAlgn="base">
        <a:spcBef>
          <a:spcPct val="20000"/>
        </a:spcBef>
        <a:spcAft>
          <a:spcPct val="0"/>
        </a:spcAft>
        <a:buClr>
          <a:srgbClr val="007E00"/>
        </a:buClr>
        <a:buSzPct val="110000"/>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rgbClr val="007E00"/>
        </a:buClr>
        <a:buSzPct val="110000"/>
        <a:buFont typeface="Wingdings" pitchFamily="2" charset="2"/>
        <a:buChar char="§"/>
        <a:defRPr sz="1600">
          <a:solidFill>
            <a:schemeClr val="tx1"/>
          </a:solidFill>
          <a:latin typeface="+mn-lt"/>
        </a:defRPr>
      </a:lvl4pPr>
      <a:lvl5pPr marL="20574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 Id="rId9" Type="http://schemas.microsoft.com/office/2007/relationships/hdphoto" Target="../media/hdphoto2.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Grafik 12">
            <a:extLst>
              <a:ext uri="{FF2B5EF4-FFF2-40B4-BE49-F238E27FC236}">
                <a16:creationId xmlns:a16="http://schemas.microsoft.com/office/drawing/2014/main" id="{36438983-1D07-4DDF-B306-3260AA342F4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99989"/>
            <a:ext cx="9361488" cy="1542788"/>
          </a:xfrm>
          <a:prstGeom prst="rect">
            <a:avLst/>
          </a:prstGeom>
        </p:spPr>
      </p:pic>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en-US" smtClean="0"/>
              <a:pPr/>
              <a:t>1</a:t>
            </a:fld>
            <a:endParaRPr lang="en-US" dirty="0"/>
          </a:p>
        </p:txBody>
      </p:sp>
      <p:pic>
        <p:nvPicPr>
          <p:cNvPr id="23" name="Grafik 22">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124125"/>
            <a:ext cx="792312" cy="4688572"/>
          </a:xfrm>
          <a:prstGeom prst="rect">
            <a:avLst/>
          </a:prstGeom>
        </p:spPr>
      </p:pic>
      <p:sp>
        <p:nvSpPr>
          <p:cNvPr id="7" name="Rechteck 6">
            <a:extLst>
              <a:ext uri="{C183D7F6-B498-43B3-948B-1728B52AA6E4}">
                <adec:decorative xmlns:adec="http://schemas.microsoft.com/office/drawing/2017/decorative" val="1"/>
              </a:ext>
            </a:extLst>
          </p:cNvPr>
          <p:cNvSpPr/>
          <p:nvPr/>
        </p:nvSpPr>
        <p:spPr bwMode="auto">
          <a:xfrm rot="5400000">
            <a:off x="2520344" y="35830"/>
            <a:ext cx="4320803" cy="9361488"/>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1"/>
              </a:solidFill>
              <a:effectLst/>
              <a:latin typeface="Arial Narrow" pitchFamily="34" charset="0"/>
            </a:endParaRPr>
          </a:p>
        </p:txBody>
      </p:sp>
      <p:pic>
        <p:nvPicPr>
          <p:cNvPr id="26" name="Grafik 25">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 y="1"/>
            <a:ext cx="9361491" cy="1044004"/>
          </a:xfrm>
          <a:prstGeom prst="rect">
            <a:avLst/>
          </a:prstGeom>
        </p:spPr>
      </p:pic>
      <p:sp>
        <p:nvSpPr>
          <p:cNvPr id="29" name="Rectangle 5">
            <a:extLst>
              <a:ext uri="{C183D7F6-B498-43B3-948B-1728B52AA6E4}">
                <adec:decorative xmlns:adec="http://schemas.microsoft.com/office/drawing/2017/decorative" val="1"/>
              </a:ext>
            </a:extLst>
          </p:cNvPr>
          <p:cNvSpPr txBox="1">
            <a:spLocks noChangeArrowheads="1"/>
          </p:cNvSpPr>
          <p:nvPr/>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en-US" sz="900" b="0" dirty="0"/>
              <a:t>© Wytrzens</a:t>
            </a:r>
          </a:p>
        </p:txBody>
      </p:sp>
      <p:sp>
        <p:nvSpPr>
          <p:cNvPr id="14" name="Untertitel 5"/>
          <p:cNvSpPr txBox="1">
            <a:spLocks/>
          </p:cNvSpPr>
          <p:nvPr/>
        </p:nvSpPr>
        <p:spPr>
          <a:xfrm>
            <a:off x="2" y="3996221"/>
            <a:ext cx="8137128" cy="720192"/>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5500" dirty="0">
                <a:solidFill>
                  <a:schemeClr val="bg1"/>
                </a:solidFill>
                <a:latin typeface="Corbel" panose="020B0503020204020204" pitchFamily="34" charset="0"/>
                <a:ea typeface="+mj-ea"/>
                <a:cs typeface="+mj-cs"/>
              </a:rPr>
              <a:t>Projektplanung</a:t>
            </a:r>
          </a:p>
          <a:p>
            <a:pPr algn="r">
              <a:spcBef>
                <a:spcPts val="2400"/>
              </a:spcBef>
            </a:pPr>
            <a:r>
              <a:rPr lang="de-AT" sz="3450" spc="20" dirty="0">
                <a:solidFill>
                  <a:schemeClr val="bg1"/>
                </a:solidFill>
                <a:latin typeface="Corbel" panose="020B0503020204020204" pitchFamily="34" charset="0"/>
                <a:ea typeface="+mj-ea"/>
                <a:cs typeface="+mj-cs"/>
              </a:rPr>
              <a:t>Projektleistungsplanung</a:t>
            </a:r>
            <a:endParaRPr lang="en-US" sz="3450" spc="20" dirty="0">
              <a:solidFill>
                <a:schemeClr val="bg1"/>
              </a:solidFill>
              <a:latin typeface="Corbel" panose="020B0503020204020204" pitchFamily="34" charset="0"/>
              <a:ea typeface="+mj-ea"/>
              <a:cs typeface="+mj-cs"/>
            </a:endParaRPr>
          </a:p>
        </p:txBody>
      </p:sp>
      <p:sp>
        <p:nvSpPr>
          <p:cNvPr id="11" name="Untertitel 5"/>
          <p:cNvSpPr txBox="1">
            <a:spLocks/>
          </p:cNvSpPr>
          <p:nvPr/>
        </p:nvSpPr>
        <p:spPr>
          <a:xfrm>
            <a:off x="1656408" y="2124126"/>
            <a:ext cx="5112569" cy="60120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1600" kern="0" dirty="0">
                <a:latin typeface="Corbel" panose="020B0503020204020204" pitchFamily="34" charset="0"/>
              </a:rPr>
              <a:t>begleitende Folien zum Lehrbuch von Hans Karl Wytrzens</a:t>
            </a:r>
            <a:endParaRPr lang="en-US" sz="1600" kern="0" dirty="0">
              <a:latin typeface="Corbel" panose="020B0503020204020204" pitchFamily="34" charset="0"/>
            </a:endParaRPr>
          </a:p>
        </p:txBody>
      </p:sp>
      <p:sp>
        <p:nvSpPr>
          <p:cNvPr id="8" name="Untertitel 5"/>
          <p:cNvSpPr txBox="1">
            <a:spLocks/>
          </p:cNvSpPr>
          <p:nvPr/>
        </p:nvSpPr>
        <p:spPr>
          <a:xfrm>
            <a:off x="2448496" y="1404045"/>
            <a:ext cx="5760639" cy="54806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3200" b="1" kern="0" dirty="0">
                <a:solidFill>
                  <a:schemeClr val="bg1"/>
                </a:solidFill>
                <a:latin typeface="Corbel" panose="020B0503020204020204" pitchFamily="34" charset="0"/>
              </a:rPr>
              <a:t>Der erfolgreiche Einstieg</a:t>
            </a:r>
            <a:endParaRPr lang="en-US" sz="3200" b="1" kern="0" dirty="0">
              <a:solidFill>
                <a:schemeClr val="bg1"/>
              </a:solidFill>
              <a:latin typeface="Corbel" panose="020B0503020204020204" pitchFamily="34" charset="0"/>
            </a:endParaRPr>
          </a:p>
        </p:txBody>
      </p:sp>
      <p:sp>
        <p:nvSpPr>
          <p:cNvPr id="5" name="Titel 4"/>
          <p:cNvSpPr>
            <a:spLocks noGrp="1"/>
          </p:cNvSpPr>
          <p:nvPr>
            <p:ph type="ctrTitle"/>
          </p:nvPr>
        </p:nvSpPr>
        <p:spPr>
          <a:xfrm>
            <a:off x="216249" y="35893"/>
            <a:ext cx="7992887" cy="1465262"/>
          </a:xfrm>
        </p:spPr>
        <p:txBody>
          <a:bodyPr/>
          <a:lstStyle/>
          <a:p>
            <a:pPr algn="r"/>
            <a:r>
              <a:rPr lang="de-AT" sz="5580" dirty="0">
                <a:solidFill>
                  <a:srgbClr val="002060"/>
                </a:solidFill>
                <a:latin typeface="Corbel" panose="020B0503020204020204" pitchFamily="34" charset="0"/>
              </a:rPr>
              <a:t>Projektmanagement</a:t>
            </a:r>
            <a:endParaRPr lang="en-US" sz="5580" dirty="0">
              <a:solidFill>
                <a:srgbClr val="002060"/>
              </a:solidFill>
              <a:latin typeface="Corbel" panose="020B0503020204020204" pitchFamily="34" charset="0"/>
            </a:endParaRPr>
          </a:p>
        </p:txBody>
      </p:sp>
    </p:spTree>
    <p:extLst>
      <p:ext uri="{BB962C8B-B14F-4D97-AF65-F5344CB8AC3E}">
        <p14:creationId xmlns:p14="http://schemas.microsoft.com/office/powerpoint/2010/main" val="673464083"/>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nhaltsplatzhalter 5">
            <a:extLst>
              <a:ext uri="{C183D7F6-B498-43B3-948B-1728B52AA6E4}">
                <adec:decorative xmlns:adec="http://schemas.microsoft.com/office/drawing/2017/decorative" val="1"/>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08336" y="2700189"/>
            <a:ext cx="8142923" cy="2312643"/>
          </a:xfrm>
        </p:spPr>
      </p:pic>
      <p:sp>
        <p:nvSpPr>
          <p:cNvPr id="2" name="Titel 1"/>
          <p:cNvSpPr>
            <a:spLocks noGrp="1"/>
          </p:cNvSpPr>
          <p:nvPr>
            <p:ph type="title"/>
          </p:nvPr>
        </p:nvSpPr>
        <p:spPr/>
        <p:txBody>
          <a:bodyPr/>
          <a:lstStyle/>
          <a:p>
            <a:r>
              <a:rPr lang="de-AT" dirty="0"/>
              <a:t>Detaillierte Projektstruktur</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10</a:t>
            </a:fld>
            <a:endParaRPr lang="en-US" dirty="0"/>
          </a:p>
        </p:txBody>
      </p:sp>
    </p:spTree>
    <p:extLst>
      <p:ext uri="{BB962C8B-B14F-4D97-AF65-F5344CB8AC3E}">
        <p14:creationId xmlns:p14="http://schemas.microsoft.com/office/powerpoint/2010/main" val="3164327146"/>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C183D7F6-B498-43B3-948B-1728B52AA6E4}">
                <adec:decorative xmlns:adec="http://schemas.microsoft.com/office/drawing/2017/decorative" val="1"/>
              </a:ext>
            </a:extLst>
          </p:cNvPr>
          <p:cNvSpPr/>
          <p:nvPr/>
        </p:nvSpPr>
        <p:spPr>
          <a:xfrm>
            <a:off x="3703941" y="3287576"/>
            <a:ext cx="2542841" cy="2330966"/>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hteck 5">
            <a:extLst>
              <a:ext uri="{C183D7F6-B498-43B3-948B-1728B52AA6E4}">
                <adec:decorative xmlns:adec="http://schemas.microsoft.com/office/drawing/2017/decorative" val="1"/>
              </a:ext>
            </a:extLst>
          </p:cNvPr>
          <p:cNvSpPr/>
          <p:nvPr/>
        </p:nvSpPr>
        <p:spPr>
          <a:xfrm>
            <a:off x="6397924" y="3287576"/>
            <a:ext cx="2600098" cy="2330966"/>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hteck 6">
            <a:extLst>
              <a:ext uri="{C183D7F6-B498-43B3-948B-1728B52AA6E4}">
                <adec:decorative xmlns:adec="http://schemas.microsoft.com/office/drawing/2017/decorative" val="1"/>
              </a:ext>
            </a:extLst>
          </p:cNvPr>
          <p:cNvSpPr/>
          <p:nvPr/>
        </p:nvSpPr>
        <p:spPr>
          <a:xfrm>
            <a:off x="972332" y="3287576"/>
            <a:ext cx="2542841" cy="2330966"/>
          </a:xfrm>
          <a:prstGeom prst="rect">
            <a:avLst/>
          </a:prstGeom>
          <a:solidFill>
            <a:srgbClr val="D9E2EF"/>
          </a:solidFill>
          <a:ln w="6350">
            <a:solidFill>
              <a:srgbClr val="2D4E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Ellipse 8">
            <a:extLst>
              <a:ext uri="{C183D7F6-B498-43B3-948B-1728B52AA6E4}">
                <adec:decorative xmlns:adec="http://schemas.microsoft.com/office/drawing/2017/decorative" val="1"/>
              </a:ext>
            </a:extLst>
          </p:cNvPr>
          <p:cNvSpPr/>
          <p:nvPr/>
        </p:nvSpPr>
        <p:spPr>
          <a:xfrm>
            <a:off x="972332" y="1703400"/>
            <a:ext cx="2553663" cy="1332148"/>
          </a:xfrm>
          <a:prstGeom prst="ellipse">
            <a:avLst/>
          </a:prstGeom>
          <a:solidFill>
            <a:srgbClr val="2D4E7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latin typeface="Arial Narrow" pitchFamily="34" charset="0"/>
            </a:endParaRPr>
          </a:p>
        </p:txBody>
      </p:sp>
      <p:sp>
        <p:nvSpPr>
          <p:cNvPr id="10" name="Ellipse 9">
            <a:extLst>
              <a:ext uri="{C183D7F6-B498-43B3-948B-1728B52AA6E4}">
                <adec:decorative xmlns:adec="http://schemas.microsoft.com/office/drawing/2017/decorative" val="1"/>
              </a:ext>
            </a:extLst>
          </p:cNvPr>
          <p:cNvSpPr/>
          <p:nvPr/>
        </p:nvSpPr>
        <p:spPr>
          <a:xfrm>
            <a:off x="3719240" y="1703400"/>
            <a:ext cx="2542841" cy="1332148"/>
          </a:xfrm>
          <a:prstGeom prst="ellipse">
            <a:avLst/>
          </a:prstGeom>
          <a:solidFill>
            <a:srgbClr val="2D4E7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latin typeface="Arial Narrow" pitchFamily="34" charset="0"/>
            </a:endParaRPr>
          </a:p>
        </p:txBody>
      </p:sp>
      <p:sp>
        <p:nvSpPr>
          <p:cNvPr id="11" name="Ellipse 10">
            <a:extLst>
              <a:ext uri="{C183D7F6-B498-43B3-948B-1728B52AA6E4}">
                <adec:decorative xmlns:adec="http://schemas.microsoft.com/office/drawing/2017/decorative" val="1"/>
              </a:ext>
            </a:extLst>
          </p:cNvPr>
          <p:cNvSpPr/>
          <p:nvPr/>
        </p:nvSpPr>
        <p:spPr>
          <a:xfrm>
            <a:off x="6397924" y="1703400"/>
            <a:ext cx="2542479" cy="1332148"/>
          </a:xfrm>
          <a:prstGeom prst="ellipse">
            <a:avLst/>
          </a:prstGeom>
          <a:solidFill>
            <a:srgbClr val="2D4E7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latin typeface="Arial Narrow" pitchFamily="34" charset="0"/>
            </a:endParaRPr>
          </a:p>
        </p:txBody>
      </p:sp>
      <p:sp>
        <p:nvSpPr>
          <p:cNvPr id="12" name="Rechteck 11">
            <a:extLst>
              <a:ext uri="{C183D7F6-B498-43B3-948B-1728B52AA6E4}">
                <adec:decorative xmlns:adec="http://schemas.microsoft.com/office/drawing/2017/decorative" val="1"/>
              </a:ext>
            </a:extLst>
          </p:cNvPr>
          <p:cNvSpPr/>
          <p:nvPr/>
        </p:nvSpPr>
        <p:spPr>
          <a:xfrm>
            <a:off x="978979" y="1883991"/>
            <a:ext cx="2520280" cy="9355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sz="1750" b="1" dirty="0">
                <a:solidFill>
                  <a:schemeClr val="bg1"/>
                </a:solidFill>
                <a:latin typeface="Arial Narrow" pitchFamily="34" charset="0"/>
              </a:rPr>
              <a:t>phasenorientiert</a:t>
            </a:r>
          </a:p>
          <a:p>
            <a:pPr algn="ctr">
              <a:lnSpc>
                <a:spcPts val="1800"/>
              </a:lnSpc>
              <a:spcBef>
                <a:spcPts val="600"/>
              </a:spcBef>
            </a:pPr>
            <a:r>
              <a:rPr lang="de-DE" sz="1550" dirty="0">
                <a:solidFill>
                  <a:schemeClr val="bg1"/>
                </a:solidFill>
                <a:latin typeface="Arial Narrow" pitchFamily="34" charset="0"/>
              </a:rPr>
              <a:t>Prinzip der Temporalisierung (Zeitabschnitte)</a:t>
            </a:r>
          </a:p>
          <a:p>
            <a:pPr algn="ctr"/>
            <a:endParaRPr lang="de-DE" sz="1600" dirty="0">
              <a:solidFill>
                <a:schemeClr val="tx1"/>
              </a:solidFill>
              <a:latin typeface="Arial Narrow" pitchFamily="34" charset="0"/>
            </a:endParaRPr>
          </a:p>
          <a:p>
            <a:pPr algn="ctr"/>
            <a:endParaRPr lang="de-DE" sz="1600" dirty="0">
              <a:solidFill>
                <a:schemeClr val="tx1"/>
              </a:solidFill>
              <a:latin typeface="Arial Narrow" pitchFamily="34" charset="0"/>
            </a:endParaRPr>
          </a:p>
        </p:txBody>
      </p:sp>
      <p:sp>
        <p:nvSpPr>
          <p:cNvPr id="13" name="Rechteck 12">
            <a:extLst>
              <a:ext uri="{C183D7F6-B498-43B3-948B-1728B52AA6E4}">
                <adec:decorative xmlns:adec="http://schemas.microsoft.com/office/drawing/2017/decorative" val="1"/>
              </a:ext>
            </a:extLst>
          </p:cNvPr>
          <p:cNvSpPr/>
          <p:nvPr/>
        </p:nvSpPr>
        <p:spPr>
          <a:xfrm>
            <a:off x="3719320" y="1883991"/>
            <a:ext cx="2510933" cy="9355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sz="1750" b="1" dirty="0">
                <a:solidFill>
                  <a:schemeClr val="bg1"/>
                </a:solidFill>
                <a:latin typeface="Arial Narrow" pitchFamily="34" charset="0"/>
              </a:rPr>
              <a:t>objektorientiert</a:t>
            </a:r>
          </a:p>
          <a:p>
            <a:pPr algn="ctr">
              <a:lnSpc>
                <a:spcPts val="1800"/>
              </a:lnSpc>
              <a:spcBef>
                <a:spcPts val="600"/>
              </a:spcBef>
            </a:pPr>
            <a:r>
              <a:rPr lang="de-DE" sz="1550" dirty="0">
                <a:solidFill>
                  <a:schemeClr val="bg1"/>
                </a:solidFill>
                <a:latin typeface="Arial Narrow" pitchFamily="34" charset="0"/>
              </a:rPr>
              <a:t>Prinzip der Fragmentierung (Bestandteile)</a:t>
            </a:r>
          </a:p>
          <a:p>
            <a:pPr algn="ctr"/>
            <a:endParaRPr lang="de-DE" sz="1600" dirty="0">
              <a:solidFill>
                <a:schemeClr val="tx1"/>
              </a:solidFill>
              <a:latin typeface="Arial Narrow" pitchFamily="34" charset="0"/>
            </a:endParaRPr>
          </a:p>
          <a:p>
            <a:pPr algn="ctr"/>
            <a:endParaRPr lang="de-DE" sz="1600" dirty="0">
              <a:solidFill>
                <a:schemeClr val="tx1"/>
              </a:solidFill>
              <a:latin typeface="Arial Narrow" pitchFamily="34" charset="0"/>
            </a:endParaRPr>
          </a:p>
        </p:txBody>
      </p:sp>
      <p:sp>
        <p:nvSpPr>
          <p:cNvPr id="14" name="Textfeld 13">
            <a:extLst>
              <a:ext uri="{C183D7F6-B498-43B3-948B-1728B52AA6E4}">
                <adec:decorative xmlns:adec="http://schemas.microsoft.com/office/drawing/2017/decorative" val="1"/>
              </a:ext>
            </a:extLst>
          </p:cNvPr>
          <p:cNvSpPr txBox="1"/>
          <p:nvPr/>
        </p:nvSpPr>
        <p:spPr>
          <a:xfrm>
            <a:off x="2747132" y="6059884"/>
            <a:ext cx="4491099" cy="384721"/>
          </a:xfrm>
          <a:prstGeom prst="rect">
            <a:avLst/>
          </a:prstGeom>
          <a:noFill/>
        </p:spPr>
        <p:txBody>
          <a:bodyPr wrap="square" rtlCol="0">
            <a:spAutoFit/>
          </a:bodyPr>
          <a:lstStyle/>
          <a:p>
            <a:pPr algn="ctr"/>
            <a:r>
              <a:rPr lang="de-DE" sz="1900" b="1" cap="all" dirty="0">
                <a:solidFill>
                  <a:srgbClr val="2D4E75"/>
                </a:solidFill>
                <a:latin typeface="Arial Black" pitchFamily="34" charset="0"/>
              </a:rPr>
              <a:t>Projektstrukturplan</a:t>
            </a:r>
          </a:p>
        </p:txBody>
      </p:sp>
      <p:sp>
        <p:nvSpPr>
          <p:cNvPr id="15" name="Rechteck 14">
            <a:extLst>
              <a:ext uri="{C183D7F6-B498-43B3-948B-1728B52AA6E4}">
                <adec:decorative xmlns:adec="http://schemas.microsoft.com/office/drawing/2017/decorative" val="1"/>
              </a:ext>
            </a:extLst>
          </p:cNvPr>
          <p:cNvSpPr/>
          <p:nvPr/>
        </p:nvSpPr>
        <p:spPr>
          <a:xfrm>
            <a:off x="6439894" y="1883420"/>
            <a:ext cx="2558491" cy="11759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de-DE" sz="1750" b="1" dirty="0">
                <a:solidFill>
                  <a:schemeClr val="bg1"/>
                </a:solidFill>
                <a:latin typeface="Arial Narrow" pitchFamily="34" charset="0"/>
              </a:rPr>
              <a:t>funktionsorientiert</a:t>
            </a:r>
          </a:p>
          <a:p>
            <a:pPr algn="ctr">
              <a:lnSpc>
                <a:spcPts val="1800"/>
              </a:lnSpc>
              <a:spcBef>
                <a:spcPts val="600"/>
              </a:spcBef>
            </a:pPr>
            <a:r>
              <a:rPr lang="de-DE" sz="1550" dirty="0">
                <a:solidFill>
                  <a:schemeClr val="bg1"/>
                </a:solidFill>
                <a:latin typeface="Arial Narrow" pitchFamily="34" charset="0"/>
              </a:rPr>
              <a:t>Prinzip der Fraktalisierung (Selbstähnlichkeit von </a:t>
            </a:r>
            <a:br>
              <a:rPr lang="de-DE" sz="1550" dirty="0">
                <a:solidFill>
                  <a:schemeClr val="bg1"/>
                </a:solidFill>
                <a:latin typeface="Arial Narrow" pitchFamily="34" charset="0"/>
              </a:rPr>
            </a:br>
            <a:r>
              <a:rPr lang="de-DE" sz="1550" dirty="0">
                <a:solidFill>
                  <a:schemeClr val="bg1"/>
                </a:solidFill>
                <a:latin typeface="Arial Narrow" pitchFamily="34" charset="0"/>
              </a:rPr>
              <a:t>Aufgaben)</a:t>
            </a:r>
          </a:p>
          <a:p>
            <a:pPr algn="ctr"/>
            <a:endParaRPr lang="de-DE" sz="1600" dirty="0">
              <a:solidFill>
                <a:schemeClr val="tx1"/>
              </a:solidFill>
              <a:latin typeface="Arial Narrow" pitchFamily="34" charset="0"/>
            </a:endParaRPr>
          </a:p>
          <a:p>
            <a:pPr algn="ctr"/>
            <a:endParaRPr lang="de-DE" sz="1600" dirty="0">
              <a:solidFill>
                <a:schemeClr val="tx1"/>
              </a:solidFill>
              <a:latin typeface="Arial Narrow" pitchFamily="34" charset="0"/>
            </a:endParaRPr>
          </a:p>
        </p:txBody>
      </p:sp>
      <p:sp>
        <p:nvSpPr>
          <p:cNvPr id="16" name="Rechteck 15">
            <a:extLst>
              <a:ext uri="{C183D7F6-B498-43B3-948B-1728B52AA6E4}">
                <adec:decorative xmlns:adec="http://schemas.microsoft.com/office/drawing/2017/decorative" val="1"/>
              </a:ext>
            </a:extLst>
          </p:cNvPr>
          <p:cNvSpPr/>
          <p:nvPr/>
        </p:nvSpPr>
        <p:spPr>
          <a:xfrm>
            <a:off x="6491548" y="3466057"/>
            <a:ext cx="2725700" cy="1972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nchorCtr="0"/>
          <a:lstStyle/>
          <a:p>
            <a:pPr marL="180975" indent="-180975">
              <a:spcBef>
                <a:spcPts val="800"/>
              </a:spcBef>
              <a:buClr>
                <a:srgbClr val="2D4E75"/>
              </a:buClr>
              <a:buSzPct val="120000"/>
              <a:buFont typeface="Arial" pitchFamily="34" charset="0"/>
              <a:buChar char="•"/>
            </a:pPr>
            <a:r>
              <a:rPr lang="de-DE" sz="1600" dirty="0">
                <a:solidFill>
                  <a:schemeClr val="tx1"/>
                </a:solidFill>
                <a:latin typeface="Arial Narrow" pitchFamily="34" charset="0"/>
              </a:rPr>
              <a:t>Oberste Ebene repräsentiert </a:t>
            </a:r>
            <a:br>
              <a:rPr lang="de-DE" sz="1600" dirty="0">
                <a:solidFill>
                  <a:schemeClr val="tx1"/>
                </a:solidFill>
                <a:latin typeface="Arial Narrow" pitchFamily="34" charset="0"/>
              </a:rPr>
            </a:br>
            <a:r>
              <a:rPr lang="de-DE" sz="1600" dirty="0">
                <a:solidFill>
                  <a:schemeClr val="tx1"/>
                </a:solidFill>
                <a:latin typeface="Arial Narrow" pitchFamily="34" charset="0"/>
              </a:rPr>
              <a:t>die Hauptfunktionen</a:t>
            </a:r>
            <a:br>
              <a:rPr lang="de-DE" sz="1600" dirty="0">
                <a:solidFill>
                  <a:schemeClr val="tx1"/>
                </a:solidFill>
                <a:latin typeface="Arial Narrow" pitchFamily="34" charset="0"/>
              </a:rPr>
            </a:br>
            <a:endParaRPr lang="de-DE" sz="1600" dirty="0">
              <a:solidFill>
                <a:schemeClr val="tx1"/>
              </a:solidFill>
              <a:latin typeface="Arial Narrow" pitchFamily="34" charset="0"/>
            </a:endParaRPr>
          </a:p>
          <a:p>
            <a:pPr marL="180975" indent="-180975">
              <a:spcBef>
                <a:spcPts val="800"/>
              </a:spcBef>
              <a:buClr>
                <a:srgbClr val="2D4E75"/>
              </a:buClr>
              <a:buSzPct val="120000"/>
              <a:buFont typeface="Arial" pitchFamily="34" charset="0"/>
              <a:buChar char="•"/>
            </a:pPr>
            <a:r>
              <a:rPr lang="de-DE" sz="1600" dirty="0">
                <a:solidFill>
                  <a:schemeClr val="tx1"/>
                </a:solidFill>
                <a:latin typeface="Arial Narrow" pitchFamily="34" charset="0"/>
              </a:rPr>
              <a:t>Untergliederungsebenen ent-sprechen Rollen bzw. Skills</a:t>
            </a:r>
          </a:p>
        </p:txBody>
      </p:sp>
      <p:sp>
        <p:nvSpPr>
          <p:cNvPr id="17" name="Rechteck 16">
            <a:extLst>
              <a:ext uri="{C183D7F6-B498-43B3-948B-1728B52AA6E4}">
                <adec:decorative xmlns:adec="http://schemas.microsoft.com/office/drawing/2017/decorative" val="1"/>
              </a:ext>
            </a:extLst>
          </p:cNvPr>
          <p:cNvSpPr/>
          <p:nvPr/>
        </p:nvSpPr>
        <p:spPr>
          <a:xfrm>
            <a:off x="3796771" y="3466057"/>
            <a:ext cx="2489999" cy="19783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nchorCtr="0"/>
          <a:lstStyle/>
          <a:p>
            <a:pPr marL="180975" indent="-180975">
              <a:spcBef>
                <a:spcPts val="800"/>
              </a:spcBef>
              <a:buClr>
                <a:srgbClr val="2D4E75"/>
              </a:buClr>
              <a:buSzPct val="120000"/>
              <a:buFont typeface="Arial" pitchFamily="34" charset="0"/>
              <a:buChar char="•"/>
            </a:pPr>
            <a:r>
              <a:rPr lang="de-DE" sz="1600" dirty="0">
                <a:solidFill>
                  <a:schemeClr val="tx1"/>
                </a:solidFill>
                <a:latin typeface="Arial Narrow" pitchFamily="34" charset="0"/>
              </a:rPr>
              <a:t>Oberste Ebene repräsentiert den Hauptgegenstand des Projektes</a:t>
            </a:r>
          </a:p>
          <a:p>
            <a:pPr marL="180975" indent="-180975">
              <a:spcBef>
                <a:spcPts val="800"/>
              </a:spcBef>
              <a:buClr>
                <a:srgbClr val="2D4E75"/>
              </a:buClr>
              <a:buSzPct val="120000"/>
              <a:buFont typeface="Arial" pitchFamily="34" charset="0"/>
              <a:buChar char="•"/>
            </a:pPr>
            <a:r>
              <a:rPr lang="de-DE" sz="1600" dirty="0">
                <a:solidFill>
                  <a:schemeClr val="tx1"/>
                </a:solidFill>
                <a:latin typeface="Arial Narrow" pitchFamily="34" charset="0"/>
              </a:rPr>
              <a:t>Untergliederungsebenen entsprechen Bestandteilen</a:t>
            </a:r>
          </a:p>
        </p:txBody>
      </p:sp>
      <p:sp>
        <p:nvSpPr>
          <p:cNvPr id="18" name="Rechteck 17">
            <a:extLst>
              <a:ext uri="{C183D7F6-B498-43B3-948B-1728B52AA6E4}">
                <adec:decorative xmlns:adec="http://schemas.microsoft.com/office/drawing/2017/decorative" val="1"/>
              </a:ext>
            </a:extLst>
          </p:cNvPr>
          <p:cNvSpPr/>
          <p:nvPr/>
        </p:nvSpPr>
        <p:spPr>
          <a:xfrm>
            <a:off x="1014983" y="3386295"/>
            <a:ext cx="2511012" cy="2068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54000" tIns="108000" rIns="36000" rtlCol="0" anchor="t" anchorCtr="0"/>
          <a:lstStyle/>
          <a:p>
            <a:pPr marL="180975" indent="-180975">
              <a:spcBef>
                <a:spcPts val="800"/>
              </a:spcBef>
              <a:buClr>
                <a:srgbClr val="2D4E75"/>
              </a:buClr>
              <a:buSzPct val="120000"/>
              <a:buFont typeface="Arial" pitchFamily="34" charset="0"/>
              <a:buChar char="•"/>
              <a:tabLst>
                <a:tab pos="0" algn="l"/>
              </a:tabLst>
            </a:pPr>
            <a:r>
              <a:rPr lang="de-DE" sz="1600" dirty="0">
                <a:solidFill>
                  <a:schemeClr val="tx1"/>
                </a:solidFill>
                <a:latin typeface="Arial Narrow" pitchFamily="34" charset="0"/>
              </a:rPr>
              <a:t>Oberste Ebene repräsentiert ein Stadium (z.B. Initiierung, Analyse, Bewertung, Entwurf)</a:t>
            </a:r>
          </a:p>
          <a:p>
            <a:pPr marL="180975" indent="-180975">
              <a:spcBef>
                <a:spcPts val="800"/>
              </a:spcBef>
              <a:buClr>
                <a:srgbClr val="2D4E75"/>
              </a:buClr>
              <a:buSzPct val="120000"/>
              <a:buFont typeface="Arial" pitchFamily="34" charset="0"/>
              <a:buChar char="•"/>
            </a:pPr>
            <a:r>
              <a:rPr lang="de-DE" sz="1600" dirty="0">
                <a:solidFill>
                  <a:schemeClr val="tx1"/>
                </a:solidFill>
                <a:latin typeface="Arial Narrow" pitchFamily="34" charset="0"/>
              </a:rPr>
              <a:t>Untergliederungsebenen entsprechen Subphasen </a:t>
            </a:r>
            <a:br>
              <a:rPr lang="de-DE" sz="1600" dirty="0">
                <a:solidFill>
                  <a:schemeClr val="tx1"/>
                </a:solidFill>
                <a:latin typeface="Arial Narrow" pitchFamily="34" charset="0"/>
              </a:rPr>
            </a:br>
            <a:r>
              <a:rPr lang="de-DE" sz="1600" dirty="0">
                <a:solidFill>
                  <a:schemeClr val="tx1"/>
                </a:solidFill>
                <a:latin typeface="Arial Narrow" pitchFamily="34" charset="0"/>
              </a:rPr>
              <a:t>(z.B. Bewertungsabschnitt 1, Bewertungsabschnitt 2 etc.)</a:t>
            </a:r>
          </a:p>
        </p:txBody>
      </p:sp>
      <p:grpSp>
        <p:nvGrpSpPr>
          <p:cNvPr id="39" name="Gruppieren 38">
            <a:extLst>
              <a:ext uri="{C183D7F6-B498-43B3-948B-1728B52AA6E4}">
                <adec:decorative xmlns:adec="http://schemas.microsoft.com/office/drawing/2017/decorative" val="1"/>
              </a:ext>
            </a:extLst>
          </p:cNvPr>
          <p:cNvGrpSpPr/>
          <p:nvPr/>
        </p:nvGrpSpPr>
        <p:grpSpPr>
          <a:xfrm>
            <a:off x="2088000" y="5303800"/>
            <a:ext cx="1116580" cy="1080012"/>
            <a:chOff x="2088000" y="5303800"/>
            <a:chExt cx="1116580" cy="1080012"/>
          </a:xfrm>
        </p:grpSpPr>
        <p:sp>
          <p:nvSpPr>
            <p:cNvPr id="20" name="Rechteckiger Pfeil 19"/>
            <p:cNvSpPr/>
            <p:nvPr/>
          </p:nvSpPr>
          <p:spPr>
            <a:xfrm rot="10800000" flipH="1">
              <a:off x="2091770" y="5303800"/>
              <a:ext cx="1112810" cy="1080012"/>
            </a:xfrm>
            <a:prstGeom prst="bentArrow">
              <a:avLst>
                <a:gd name="adj1" fmla="val 17719"/>
                <a:gd name="adj2" fmla="val 16679"/>
                <a:gd name="adj3" fmla="val 28120"/>
                <a:gd name="adj4" fmla="val 56232"/>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1" name="Gerade Verbindung 20"/>
            <p:cNvCxnSpPr/>
            <p:nvPr/>
          </p:nvCxnSpPr>
          <p:spPr>
            <a:xfrm>
              <a:off x="2088000" y="5438523"/>
              <a:ext cx="198000" cy="0"/>
            </a:xfrm>
            <a:prstGeom prst="line">
              <a:avLst/>
            </a:prstGeom>
            <a:ln w="12700">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2088000" y="5510531"/>
              <a:ext cx="198000" cy="0"/>
            </a:xfrm>
            <a:prstGeom prst="line">
              <a:avLst/>
            </a:prstGeom>
            <a:ln w="19050">
              <a:solidFill>
                <a:srgbClr val="D9E2EF"/>
              </a:solidFill>
            </a:ln>
          </p:spPr>
          <p:style>
            <a:lnRef idx="1">
              <a:schemeClr val="accent1"/>
            </a:lnRef>
            <a:fillRef idx="0">
              <a:schemeClr val="accent1"/>
            </a:fillRef>
            <a:effectRef idx="0">
              <a:schemeClr val="accent1"/>
            </a:effectRef>
            <a:fontRef idx="minor">
              <a:schemeClr val="tx1"/>
            </a:fontRef>
          </p:style>
        </p:cxnSp>
      </p:grpSp>
      <p:grpSp>
        <p:nvGrpSpPr>
          <p:cNvPr id="41" name="Gruppieren 40">
            <a:extLst>
              <a:ext uri="{C183D7F6-B498-43B3-948B-1728B52AA6E4}">
                <adec:decorative xmlns:adec="http://schemas.microsoft.com/office/drawing/2017/decorative" val="1"/>
              </a:ext>
            </a:extLst>
          </p:cNvPr>
          <p:cNvGrpSpPr/>
          <p:nvPr/>
        </p:nvGrpSpPr>
        <p:grpSpPr>
          <a:xfrm>
            <a:off x="6772290" y="5307571"/>
            <a:ext cx="1112810" cy="1080012"/>
            <a:chOff x="6772290" y="5307571"/>
            <a:chExt cx="1112810" cy="1080012"/>
          </a:xfrm>
        </p:grpSpPr>
        <p:sp>
          <p:nvSpPr>
            <p:cNvPr id="19" name="Rechteckiger Pfeil 18"/>
            <p:cNvSpPr/>
            <p:nvPr/>
          </p:nvSpPr>
          <p:spPr>
            <a:xfrm rot="10800000">
              <a:off x="6772290" y="5307571"/>
              <a:ext cx="1112810" cy="1080012"/>
            </a:xfrm>
            <a:prstGeom prst="bentArrow">
              <a:avLst>
                <a:gd name="adj1" fmla="val 17719"/>
                <a:gd name="adj2" fmla="val 16679"/>
                <a:gd name="adj3" fmla="val 28120"/>
                <a:gd name="adj4" fmla="val 56232"/>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3" name="Gerade Verbindung 22"/>
            <p:cNvCxnSpPr/>
            <p:nvPr/>
          </p:nvCxnSpPr>
          <p:spPr>
            <a:xfrm>
              <a:off x="7694300" y="5438523"/>
              <a:ext cx="190800" cy="0"/>
            </a:xfrm>
            <a:prstGeom prst="line">
              <a:avLst/>
            </a:prstGeom>
            <a:ln w="12700">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7694300" y="5510531"/>
              <a:ext cx="190800" cy="0"/>
            </a:xfrm>
            <a:prstGeom prst="line">
              <a:avLst/>
            </a:prstGeom>
            <a:ln w="19050">
              <a:solidFill>
                <a:srgbClr val="D9E2EF"/>
              </a:solidFill>
            </a:ln>
          </p:spPr>
          <p:style>
            <a:lnRef idx="1">
              <a:schemeClr val="accent1"/>
            </a:lnRef>
            <a:fillRef idx="0">
              <a:schemeClr val="accent1"/>
            </a:fillRef>
            <a:effectRef idx="0">
              <a:schemeClr val="accent1"/>
            </a:effectRef>
            <a:fontRef idx="minor">
              <a:schemeClr val="tx1"/>
            </a:fontRef>
          </p:style>
        </p:cxnSp>
      </p:grpSp>
      <p:grpSp>
        <p:nvGrpSpPr>
          <p:cNvPr id="40" name="Gruppieren 39">
            <a:extLst>
              <a:ext uri="{C183D7F6-B498-43B3-948B-1728B52AA6E4}">
                <adec:decorative xmlns:adec="http://schemas.microsoft.com/office/drawing/2017/decorative" val="1"/>
              </a:ext>
            </a:extLst>
          </p:cNvPr>
          <p:cNvGrpSpPr/>
          <p:nvPr/>
        </p:nvGrpSpPr>
        <p:grpSpPr>
          <a:xfrm>
            <a:off x="4779124" y="5303800"/>
            <a:ext cx="422015" cy="716121"/>
            <a:chOff x="4779124" y="5303800"/>
            <a:chExt cx="422015" cy="716121"/>
          </a:xfrm>
        </p:grpSpPr>
        <p:sp>
          <p:nvSpPr>
            <p:cNvPr id="8" name="Pfeil nach rechts 7"/>
            <p:cNvSpPr/>
            <p:nvPr/>
          </p:nvSpPr>
          <p:spPr>
            <a:xfrm rot="5400000">
              <a:off x="4632071" y="5450853"/>
              <a:ext cx="716121" cy="422015"/>
            </a:xfrm>
            <a:prstGeom prst="rightArrow">
              <a:avLst>
                <a:gd name="adj1" fmla="val 51198"/>
                <a:gd name="adj2" fmla="val 55204"/>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Gerade Verbindung 24"/>
            <p:cNvCxnSpPr/>
            <p:nvPr/>
          </p:nvCxnSpPr>
          <p:spPr>
            <a:xfrm>
              <a:off x="4878000" y="5438523"/>
              <a:ext cx="216000" cy="0"/>
            </a:xfrm>
            <a:prstGeom prst="line">
              <a:avLst/>
            </a:prstGeom>
            <a:ln w="12700">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4878000" y="5510531"/>
              <a:ext cx="216000" cy="0"/>
            </a:xfrm>
            <a:prstGeom prst="line">
              <a:avLst/>
            </a:prstGeom>
            <a:ln w="19050">
              <a:solidFill>
                <a:srgbClr val="D9E2EF"/>
              </a:solidFill>
            </a:ln>
          </p:spPr>
          <p:style>
            <a:lnRef idx="1">
              <a:schemeClr val="accent1"/>
            </a:lnRef>
            <a:fillRef idx="0">
              <a:schemeClr val="accent1"/>
            </a:fillRef>
            <a:effectRef idx="0">
              <a:schemeClr val="accent1"/>
            </a:effectRef>
            <a:fontRef idx="minor">
              <a:schemeClr val="tx1"/>
            </a:fontRef>
          </p:style>
        </p:cxnSp>
      </p:grpSp>
      <p:sp>
        <p:nvSpPr>
          <p:cNvPr id="2" name="Titel 1"/>
          <p:cNvSpPr>
            <a:spLocks noGrp="1"/>
          </p:cNvSpPr>
          <p:nvPr>
            <p:ph type="title"/>
          </p:nvPr>
        </p:nvSpPr>
        <p:spPr/>
        <p:txBody>
          <a:bodyPr/>
          <a:lstStyle/>
          <a:p>
            <a:r>
              <a:rPr lang="de-AT" dirty="0"/>
              <a:t>Prinzipien zur Erstellung eines </a:t>
            </a:r>
            <a:r>
              <a:rPr lang="en-US" dirty="0"/>
              <a:t>PSPs</a:t>
            </a:r>
          </a:p>
        </p:txBody>
      </p:sp>
      <p:sp>
        <p:nvSpPr>
          <p:cNvPr id="4" name="Foliennummernplatzhalter 3"/>
          <p:cNvSpPr>
            <a:spLocks noGrp="1"/>
          </p:cNvSpPr>
          <p:nvPr>
            <p:ph type="sldNum" sz="quarter" idx="11"/>
          </p:nvPr>
        </p:nvSpPr>
        <p:spPr/>
        <p:txBody>
          <a:bodyPr/>
          <a:lstStyle/>
          <a:p>
            <a:fld id="{1B0257E5-75A0-4F46-BAAD-A8D9FF434F26}" type="slidenum">
              <a:rPr lang="en-US" smtClean="0"/>
              <a:pPr/>
              <a:t>11</a:t>
            </a:fld>
            <a:endParaRPr lang="en-US" dirty="0"/>
          </a:p>
        </p:txBody>
      </p:sp>
    </p:spTree>
    <p:extLst>
      <p:ext uri="{BB962C8B-B14F-4D97-AF65-F5344CB8AC3E}">
        <p14:creationId xmlns:p14="http://schemas.microsoft.com/office/powerpoint/2010/main" val="75925289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6">
                                            <p:txEl>
                                              <p:pRg st="1" end="1"/>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2"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425699"/>
            <a:ext cx="7920879" cy="4514850"/>
          </a:xfrm>
        </p:spPr>
        <p:txBody>
          <a:bodyPr/>
          <a:lstStyle/>
          <a:p>
            <a:pPr>
              <a:lnSpc>
                <a:spcPct val="114000"/>
              </a:lnSpc>
              <a:spcBef>
                <a:spcPts val="2400"/>
              </a:spcBef>
              <a:buFont typeface="Wingdings" charset="2"/>
              <a:buChar char="§"/>
            </a:pPr>
            <a:r>
              <a:rPr lang="de-DE" altLang="en-US" sz="2100" b="1" dirty="0">
                <a:solidFill>
                  <a:srgbClr val="2D4E75"/>
                </a:solidFill>
                <a:latin typeface="Arial Narrow" charset="0"/>
              </a:rPr>
              <a:t>Objekt- oder Erzeugnisgliederung:</a:t>
            </a:r>
            <a:r>
              <a:rPr lang="de-DE" altLang="en-US" sz="2100" dirty="0">
                <a:solidFill>
                  <a:srgbClr val="2D4E75"/>
                </a:solidFill>
                <a:latin typeface="Arial Narrow" charset="0"/>
              </a:rPr>
              <a:t> </a:t>
            </a:r>
            <a:r>
              <a:rPr lang="de-DE" altLang="en-US" sz="2100" dirty="0">
                <a:latin typeface="Arial Narrow" charset="0"/>
              </a:rPr>
              <a:t>Dabei zerlegt </a:t>
            </a:r>
            <a:br>
              <a:rPr lang="de-DE" altLang="en-US" sz="2100" dirty="0">
                <a:latin typeface="Arial Narrow" charset="0"/>
              </a:rPr>
            </a:br>
            <a:r>
              <a:rPr lang="de-DE" altLang="en-US" sz="2100" dirty="0">
                <a:latin typeface="Arial Narrow" charset="0"/>
              </a:rPr>
              <a:t>man den </a:t>
            </a:r>
            <a:r>
              <a:rPr lang="de-DE" altLang="en-US" sz="2100" b="1" dirty="0">
                <a:latin typeface="Arial Narrow" charset="0"/>
              </a:rPr>
              <a:t>Projektgegenstand</a:t>
            </a:r>
            <a:r>
              <a:rPr lang="de-DE" altLang="en-US" sz="2100" dirty="0">
                <a:latin typeface="Arial Narrow" charset="0"/>
              </a:rPr>
              <a:t> in seine </a:t>
            </a:r>
            <a:r>
              <a:rPr lang="de-DE" altLang="en-US" sz="2100" b="1" dirty="0">
                <a:latin typeface="Arial Narrow" charset="0"/>
              </a:rPr>
              <a:t>einzelnen Komponenten </a:t>
            </a:r>
            <a:br>
              <a:rPr lang="de-DE" altLang="en-US" sz="2100" b="1" dirty="0">
                <a:latin typeface="Arial Narrow" charset="0"/>
              </a:rPr>
            </a:br>
            <a:r>
              <a:rPr lang="de-DE" altLang="en-US" sz="2100" dirty="0">
                <a:latin typeface="Arial Narrow" charset="0"/>
              </a:rPr>
              <a:t>(Nachteil: wichtige Aufgaben könnten übersehen werden, weil sie nicht mit der Erstellung einer Einzelkomponente unmittelbar zusammenhängen).</a:t>
            </a:r>
            <a:endParaRPr lang="de-DE" altLang="en-US" sz="2100" i="1" dirty="0">
              <a:latin typeface="Arial Narrow" charset="0"/>
            </a:endParaRPr>
          </a:p>
          <a:p>
            <a:pPr>
              <a:lnSpc>
                <a:spcPct val="114000"/>
              </a:lnSpc>
              <a:spcBef>
                <a:spcPts val="2400"/>
              </a:spcBef>
              <a:buFont typeface="Wingdings" charset="2"/>
              <a:buChar char="§"/>
            </a:pPr>
            <a:r>
              <a:rPr lang="de-DE" altLang="en-US" sz="2100" b="1" dirty="0">
                <a:solidFill>
                  <a:srgbClr val="2D4E75"/>
                </a:solidFill>
                <a:latin typeface="Arial Narrow" charset="0"/>
              </a:rPr>
              <a:t>Phasenorientierte Gliederung: </a:t>
            </a:r>
            <a:r>
              <a:rPr lang="de-DE" altLang="en-US" sz="2100" dirty="0">
                <a:latin typeface="Arial Narrow" charset="0"/>
              </a:rPr>
              <a:t>orientiert sich an den unterschiedlichen typischerweise auftretenden </a:t>
            </a:r>
            <a:r>
              <a:rPr lang="de-DE" altLang="en-US" sz="2100" b="1" dirty="0">
                <a:latin typeface="Arial Narrow" charset="0"/>
              </a:rPr>
              <a:t>Stadien der Projektbearbeitung </a:t>
            </a:r>
            <a:br>
              <a:rPr lang="de-DE" altLang="en-US" sz="2100" b="1" dirty="0">
                <a:latin typeface="Arial Narrow" charset="0"/>
              </a:rPr>
            </a:br>
            <a:r>
              <a:rPr lang="de-DE" altLang="en-US" sz="2100" dirty="0">
                <a:latin typeface="Arial Narrow" charset="0"/>
              </a:rPr>
              <a:t>(spiegelt den zeitlichen Verlauf von Aufgabenbereichen wieder).</a:t>
            </a:r>
            <a:endParaRPr lang="de-DE" altLang="en-US" sz="2100" i="1" dirty="0">
              <a:latin typeface="Arial Narrow" charset="0"/>
            </a:endParaRPr>
          </a:p>
          <a:p>
            <a:pPr>
              <a:lnSpc>
                <a:spcPct val="114000"/>
              </a:lnSpc>
              <a:spcBef>
                <a:spcPts val="2400"/>
              </a:spcBef>
              <a:buFont typeface="Wingdings" charset="2"/>
              <a:buChar char="§"/>
            </a:pPr>
            <a:r>
              <a:rPr lang="de-DE" altLang="en-US" sz="2100" b="1" dirty="0">
                <a:solidFill>
                  <a:srgbClr val="2D4E75"/>
                </a:solidFill>
                <a:latin typeface="Arial Narrow" charset="0"/>
              </a:rPr>
              <a:t>Funktionsorientierte Gliederung: </a:t>
            </a:r>
            <a:r>
              <a:rPr lang="de-DE" altLang="en-US" sz="2100" dirty="0">
                <a:latin typeface="Arial Narrow" charset="0"/>
              </a:rPr>
              <a:t>Strukturierung rein nach betrieblichen Funktionsbereichen (rein verrichtungsorientierter Plan).</a:t>
            </a:r>
          </a:p>
          <a:p>
            <a:pPr>
              <a:lnSpc>
                <a:spcPct val="114000"/>
              </a:lnSpc>
              <a:spcBef>
                <a:spcPts val="2400"/>
              </a:spcBef>
              <a:buFont typeface="Wingdings" charset="2"/>
              <a:buChar char="§"/>
            </a:pPr>
            <a:r>
              <a:rPr lang="de-DE" altLang="en-US" sz="2100" b="1" dirty="0">
                <a:solidFill>
                  <a:srgbClr val="2D4E75"/>
                </a:solidFill>
                <a:latin typeface="Arial Narrow" charset="0"/>
              </a:rPr>
              <a:t>Mischform: </a:t>
            </a:r>
            <a:r>
              <a:rPr lang="de-DE" altLang="en-US" sz="2100" dirty="0">
                <a:latin typeface="Arial Narrow" charset="0"/>
              </a:rPr>
              <a:t>sowohl Objekt- als auch Funktions- oder Phasengliederungselemente auf der gleichen Gliederungsebene.</a:t>
            </a:r>
          </a:p>
        </p:txBody>
      </p:sp>
      <p:sp>
        <p:nvSpPr>
          <p:cNvPr id="2" name="Titel 1"/>
          <p:cNvSpPr>
            <a:spLocks noGrp="1"/>
          </p:cNvSpPr>
          <p:nvPr>
            <p:ph type="title"/>
          </p:nvPr>
        </p:nvSpPr>
        <p:spPr/>
        <p:txBody>
          <a:bodyPr/>
          <a:lstStyle/>
          <a:p>
            <a:r>
              <a:rPr lang="de-AT" dirty="0"/>
              <a:t>Erstellungsprinzipien von PSPs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12</a:t>
            </a:fld>
            <a:endParaRPr lang="en-US" dirty="0"/>
          </a:p>
        </p:txBody>
      </p:sp>
    </p:spTree>
    <p:extLst>
      <p:ext uri="{BB962C8B-B14F-4D97-AF65-F5344CB8AC3E}">
        <p14:creationId xmlns:p14="http://schemas.microsoft.com/office/powerpoint/2010/main" val="142481311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980109"/>
            <a:ext cx="7668814" cy="4130179"/>
          </a:xfrm>
        </p:spPr>
        <p:txBody>
          <a:bodyPr/>
          <a:lstStyle/>
          <a:p>
            <a:pPr>
              <a:spcBef>
                <a:spcPts val="4200"/>
              </a:spcBef>
            </a:pPr>
            <a:r>
              <a:rPr lang="de-AT" sz="2700" dirty="0"/>
              <a:t>Diagrammform</a:t>
            </a:r>
          </a:p>
          <a:p>
            <a:pPr>
              <a:spcBef>
                <a:spcPts val="4200"/>
              </a:spcBef>
            </a:pPr>
            <a:r>
              <a:rPr lang="de-AT" sz="2700" dirty="0"/>
              <a:t>Baumform</a:t>
            </a:r>
            <a:endParaRPr lang="en-US" sz="2700" dirty="0"/>
          </a:p>
          <a:p>
            <a:pPr>
              <a:spcBef>
                <a:spcPts val="4200"/>
              </a:spcBef>
            </a:pPr>
            <a:r>
              <a:rPr lang="de-AT" sz="2700" dirty="0"/>
              <a:t>Listenform</a:t>
            </a:r>
          </a:p>
        </p:txBody>
      </p:sp>
      <p:sp>
        <p:nvSpPr>
          <p:cNvPr id="2" name="Titel 1"/>
          <p:cNvSpPr>
            <a:spLocks noGrp="1"/>
          </p:cNvSpPr>
          <p:nvPr>
            <p:ph type="title"/>
          </p:nvPr>
        </p:nvSpPr>
        <p:spPr>
          <a:xfrm>
            <a:off x="864321" y="396430"/>
            <a:ext cx="6552727" cy="863600"/>
          </a:xfrm>
        </p:spPr>
        <p:txBody>
          <a:bodyPr/>
          <a:lstStyle/>
          <a:p>
            <a:pPr>
              <a:lnSpc>
                <a:spcPts val="2800"/>
              </a:lnSpc>
            </a:pPr>
            <a:r>
              <a:rPr lang="de-AT" sz="2800" dirty="0"/>
              <a:t>Formale Darstellungsvarianten </a:t>
            </a:r>
            <a:br>
              <a:rPr lang="de-AT" sz="2800" dirty="0"/>
            </a:br>
            <a:r>
              <a:rPr lang="de-AT" sz="2800" dirty="0"/>
              <a:t>von PSPs</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13</a:t>
            </a:fld>
            <a:endParaRPr lang="en-US" dirty="0"/>
          </a:p>
        </p:txBody>
      </p:sp>
    </p:spTree>
    <p:extLst>
      <p:ext uri="{BB962C8B-B14F-4D97-AF65-F5344CB8AC3E}">
        <p14:creationId xmlns:p14="http://schemas.microsoft.com/office/powerpoint/2010/main" val="111684160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z="2800" dirty="0"/>
              <a:t>Objektorientierter PSP </a:t>
            </a:r>
            <a:r>
              <a:rPr lang="de-AT" sz="2400" b="0" dirty="0"/>
              <a:t>(in Diagrammform)</a:t>
            </a:r>
            <a:endParaRPr lang="en-US" sz="2400" b="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14</a:t>
            </a:fld>
            <a:endParaRPr lang="en-US" dirty="0"/>
          </a:p>
        </p:txBody>
      </p:sp>
      <p:grpSp>
        <p:nvGrpSpPr>
          <p:cNvPr id="201" name="Gruppieren 200">
            <a:extLst>
              <a:ext uri="{C183D7F6-B498-43B3-948B-1728B52AA6E4}">
                <adec:decorative xmlns:adec="http://schemas.microsoft.com/office/drawing/2017/decorative" val="1"/>
              </a:ext>
            </a:extLst>
          </p:cNvPr>
          <p:cNvGrpSpPr/>
          <p:nvPr/>
        </p:nvGrpSpPr>
        <p:grpSpPr>
          <a:xfrm>
            <a:off x="859137" y="1260030"/>
            <a:ext cx="8496300" cy="5580508"/>
            <a:chOff x="45890" y="8371"/>
            <a:chExt cx="8496300" cy="5928678"/>
          </a:xfrm>
        </p:grpSpPr>
        <p:sp>
          <p:nvSpPr>
            <p:cNvPr id="202" name="AutoShape 111"/>
            <p:cNvSpPr>
              <a:spLocks noChangeArrowheads="1"/>
            </p:cNvSpPr>
            <p:nvPr/>
          </p:nvSpPr>
          <p:spPr bwMode="auto">
            <a:xfrm>
              <a:off x="3251053" y="8371"/>
              <a:ext cx="1800225" cy="430213"/>
            </a:xfrm>
            <a:prstGeom prst="flowChartAlternateProcess">
              <a:avLst/>
            </a:prstGeom>
            <a:solidFill>
              <a:srgbClr val="2D4E75"/>
            </a:solidFill>
            <a:ln w="9525">
              <a:solidFill>
                <a:schemeClr val="tx1"/>
              </a:solidFill>
              <a:miter lim="800000"/>
              <a:headEnd/>
              <a:tailEnd/>
            </a:ln>
          </p:spPr>
          <p:txBody>
            <a:bodyPr wrap="none" anchor="ctr"/>
            <a:lstStyle/>
            <a:p>
              <a:pPr algn="ctr" eaLnBrk="1" hangingPunct="1">
                <a:defRPr/>
              </a:pPr>
              <a:r>
                <a:rPr lang="de-AT" sz="1500" b="1" dirty="0">
                  <a:solidFill>
                    <a:schemeClr val="bg1">
                      <a:lumMod val="95000"/>
                    </a:schemeClr>
                  </a:solidFill>
                  <a:latin typeface="Arial Narrow" pitchFamily="34" charset="0"/>
                </a:rPr>
                <a:t>Firmenfestschrift</a:t>
              </a:r>
              <a:endParaRPr lang="en-US" sz="1500" b="1" dirty="0">
                <a:solidFill>
                  <a:schemeClr val="bg1">
                    <a:lumMod val="95000"/>
                  </a:schemeClr>
                </a:solidFill>
                <a:latin typeface="Arial Narrow" pitchFamily="34" charset="0"/>
              </a:endParaRPr>
            </a:p>
          </p:txBody>
        </p:sp>
        <p:cxnSp>
          <p:nvCxnSpPr>
            <p:cNvPr id="203" name="_s1048"/>
            <p:cNvCxnSpPr>
              <a:cxnSpLocks noChangeShapeType="1"/>
              <a:stCxn id="287" idx="0"/>
              <a:endCxn id="202" idx="2"/>
            </p:cNvCxnSpPr>
            <p:nvPr/>
          </p:nvCxnSpPr>
          <p:spPr bwMode="auto">
            <a:xfrm rot="16200000" flipV="1">
              <a:off x="5831534" y="-1241785"/>
              <a:ext cx="295275" cy="3656013"/>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04" name="_s1049"/>
            <p:cNvCxnSpPr>
              <a:cxnSpLocks noChangeShapeType="1"/>
              <a:stCxn id="230" idx="0"/>
              <a:endCxn id="202" idx="2"/>
            </p:cNvCxnSpPr>
            <p:nvPr/>
          </p:nvCxnSpPr>
          <p:spPr bwMode="auto">
            <a:xfrm rot="5400000" flipH="1" flipV="1">
              <a:off x="3229621" y="-187684"/>
              <a:ext cx="295275" cy="154781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05" name="_s1034"/>
            <p:cNvCxnSpPr>
              <a:cxnSpLocks noChangeShapeType="1"/>
              <a:stCxn id="209" idx="1"/>
              <a:endCxn id="214" idx="2"/>
            </p:cNvCxnSpPr>
            <p:nvPr/>
          </p:nvCxnSpPr>
          <p:spPr bwMode="auto">
            <a:xfrm rot="10800000">
              <a:off x="190353" y="1251384"/>
              <a:ext cx="144462" cy="1538287"/>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06" name="_s1035"/>
            <p:cNvCxnSpPr>
              <a:cxnSpLocks noChangeShapeType="1"/>
              <a:stCxn id="208" idx="1"/>
              <a:endCxn id="214" idx="2"/>
            </p:cNvCxnSpPr>
            <p:nvPr/>
          </p:nvCxnSpPr>
          <p:spPr bwMode="auto">
            <a:xfrm rot="10800000">
              <a:off x="190353" y="1251384"/>
              <a:ext cx="144462" cy="655637"/>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07" name="_s1058"/>
            <p:cNvSpPr>
              <a:spLocks noChangeArrowheads="1"/>
            </p:cNvSpPr>
            <p:nvPr/>
          </p:nvSpPr>
          <p:spPr bwMode="auto">
            <a:xfrm>
              <a:off x="45890" y="733859"/>
              <a:ext cx="942975"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08" name="Textfeld 158"/>
            <p:cNvSpPr txBox="1">
              <a:spLocks noChangeArrowheads="1"/>
            </p:cNvSpPr>
            <p:nvPr/>
          </p:nvSpPr>
          <p:spPr bwMode="auto">
            <a:xfrm>
              <a:off x="334815" y="1411721"/>
              <a:ext cx="10969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1.1 Inhalt-</a:t>
              </a:r>
              <a:br>
                <a:rPr lang="de-AT" sz="1350" dirty="0">
                  <a:latin typeface="Arial Narrow" pitchFamily="34" charset="0"/>
                </a:rPr>
              </a:br>
              <a:r>
                <a:rPr lang="de-AT" sz="1350" dirty="0">
                  <a:latin typeface="Arial Narrow" pitchFamily="34" charset="0"/>
                </a:rPr>
                <a:t>liche</a:t>
              </a:r>
            </a:p>
            <a:p>
              <a:pPr eaLnBrk="1" hangingPunct="1">
                <a:lnSpc>
                  <a:spcPts val="1400"/>
                </a:lnSpc>
                <a:defRPr/>
              </a:pPr>
              <a:r>
                <a:rPr lang="de-AT" sz="1350" dirty="0">
                  <a:latin typeface="Arial Narrow" pitchFamily="34" charset="0"/>
                </a:rPr>
                <a:t>Schwer-</a:t>
              </a:r>
              <a:br>
                <a:rPr lang="de-AT" sz="1350" dirty="0">
                  <a:latin typeface="Arial Narrow" pitchFamily="34" charset="0"/>
                </a:rPr>
              </a:br>
              <a:r>
                <a:rPr lang="de-AT" sz="1350" dirty="0">
                  <a:latin typeface="Arial Narrow" pitchFamily="34" charset="0"/>
                </a:rPr>
                <a:t>punkt-festlegung</a:t>
              </a:r>
              <a:endParaRPr lang="en-US" sz="1350" dirty="0">
                <a:latin typeface="Arial Narrow" pitchFamily="34" charset="0"/>
              </a:endParaRPr>
            </a:p>
          </p:txBody>
        </p:sp>
        <p:sp>
          <p:nvSpPr>
            <p:cNvPr id="209" name="Textfeld 159"/>
            <p:cNvSpPr txBox="1">
              <a:spLocks noChangeArrowheads="1"/>
            </p:cNvSpPr>
            <p:nvPr/>
          </p:nvSpPr>
          <p:spPr bwMode="auto">
            <a:xfrm>
              <a:off x="334815" y="2473759"/>
              <a:ext cx="121920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1.2 Format-</a:t>
              </a:r>
            </a:p>
            <a:p>
              <a:pPr eaLnBrk="1" hangingPunct="1">
                <a:lnSpc>
                  <a:spcPts val="1400"/>
                </a:lnSpc>
                <a:defRPr/>
              </a:pPr>
              <a:r>
                <a:rPr lang="de-AT" sz="1350" dirty="0">
                  <a:latin typeface="Arial Narrow" pitchFamily="34" charset="0"/>
                </a:rPr>
                <a:t>vorlagen-</a:t>
              </a:r>
            </a:p>
            <a:p>
              <a:pPr eaLnBrk="1" hangingPunct="1">
                <a:lnSpc>
                  <a:spcPts val="1400"/>
                </a:lnSpc>
                <a:defRPr/>
              </a:pPr>
              <a:r>
                <a:rPr lang="de-AT" sz="1350" dirty="0">
                  <a:latin typeface="Arial Narrow" pitchFamily="34" charset="0"/>
                </a:rPr>
                <a:t>festlegung</a:t>
              </a:r>
              <a:endParaRPr lang="en-US" sz="1350" dirty="0">
                <a:latin typeface="Arial Narrow" pitchFamily="34" charset="0"/>
              </a:endParaRPr>
            </a:p>
          </p:txBody>
        </p:sp>
        <p:cxnSp>
          <p:nvCxnSpPr>
            <p:cNvPr id="210" name="_s1048"/>
            <p:cNvCxnSpPr>
              <a:cxnSpLocks noChangeShapeType="1"/>
              <a:stCxn id="271" idx="0"/>
              <a:endCxn id="202" idx="2"/>
            </p:cNvCxnSpPr>
            <p:nvPr/>
          </p:nvCxnSpPr>
          <p:spPr bwMode="auto">
            <a:xfrm rot="16200000" flipV="1">
              <a:off x="4779815" y="-190066"/>
              <a:ext cx="295275" cy="1552575"/>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11" name="_s1048"/>
            <p:cNvCxnSpPr>
              <a:cxnSpLocks noChangeShapeType="1"/>
              <a:stCxn id="217" idx="0"/>
              <a:endCxn id="202" idx="2"/>
            </p:cNvCxnSpPr>
            <p:nvPr/>
          </p:nvCxnSpPr>
          <p:spPr bwMode="auto">
            <a:xfrm rot="5400000" flipH="1" flipV="1">
              <a:off x="2704952" y="-712353"/>
              <a:ext cx="295275" cy="259715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12" name="_s1048"/>
            <p:cNvCxnSpPr>
              <a:cxnSpLocks noChangeShapeType="1"/>
              <a:stCxn id="207" idx="0"/>
              <a:endCxn id="202" idx="2"/>
            </p:cNvCxnSpPr>
            <p:nvPr/>
          </p:nvCxnSpPr>
          <p:spPr bwMode="auto">
            <a:xfrm rot="5400000" flipH="1" flipV="1">
              <a:off x="2186634" y="-1230672"/>
              <a:ext cx="295275" cy="363378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13" name="Text Box 109"/>
            <p:cNvSpPr txBox="1">
              <a:spLocks noChangeArrowheads="1"/>
            </p:cNvSpPr>
            <p:nvPr/>
          </p:nvSpPr>
          <p:spPr bwMode="auto">
            <a:xfrm>
              <a:off x="45890" y="835459"/>
              <a:ext cx="9429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1 Konzept</a:t>
              </a:r>
            </a:p>
          </p:txBody>
        </p:sp>
        <p:sp>
          <p:nvSpPr>
            <p:cNvPr id="214" name="Text Box 109"/>
            <p:cNvSpPr txBox="1">
              <a:spLocks noChangeArrowheads="1"/>
            </p:cNvSpPr>
            <p:nvPr/>
          </p:nvSpPr>
          <p:spPr bwMode="auto">
            <a:xfrm>
              <a:off x="45890"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15" name="_s1034"/>
            <p:cNvCxnSpPr>
              <a:cxnSpLocks noChangeShapeType="1"/>
              <a:stCxn id="219" idx="1"/>
              <a:endCxn id="221" idx="2"/>
            </p:cNvCxnSpPr>
            <p:nvPr/>
          </p:nvCxnSpPr>
          <p:spPr bwMode="auto">
            <a:xfrm rot="10800000">
              <a:off x="1226991" y="1251384"/>
              <a:ext cx="144462" cy="1321226"/>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16" name="_s1035"/>
            <p:cNvCxnSpPr>
              <a:cxnSpLocks noChangeShapeType="1"/>
              <a:stCxn id="218" idx="1"/>
              <a:endCxn id="221" idx="2"/>
            </p:cNvCxnSpPr>
            <p:nvPr/>
          </p:nvCxnSpPr>
          <p:spPr bwMode="auto">
            <a:xfrm rot="10800000">
              <a:off x="1226990" y="1251384"/>
              <a:ext cx="144463" cy="47625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17" name="_s1058"/>
            <p:cNvSpPr>
              <a:spLocks noChangeArrowheads="1"/>
            </p:cNvSpPr>
            <p:nvPr/>
          </p:nvSpPr>
          <p:spPr bwMode="auto">
            <a:xfrm>
              <a:off x="1082528" y="733859"/>
              <a:ext cx="942975"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18" name="Textfeld 87"/>
            <p:cNvSpPr txBox="1">
              <a:spLocks noChangeArrowheads="1"/>
            </p:cNvSpPr>
            <p:nvPr/>
          </p:nvSpPr>
          <p:spPr bwMode="auto">
            <a:xfrm>
              <a:off x="1371453" y="1411721"/>
              <a:ext cx="107950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2.1 Titel-</a:t>
              </a:r>
              <a:br>
                <a:rPr lang="de-AT" sz="1350" dirty="0">
                  <a:latin typeface="Arial Narrow" pitchFamily="34" charset="0"/>
                </a:rPr>
              </a:br>
              <a:r>
                <a:rPr lang="de-AT" sz="1350" dirty="0">
                  <a:latin typeface="Arial Narrow" pitchFamily="34" charset="0"/>
                </a:rPr>
                <a:t>formu-</a:t>
              </a:r>
              <a:br>
                <a:rPr lang="de-AT" sz="1350" dirty="0">
                  <a:latin typeface="Arial Narrow" pitchFamily="34" charset="0"/>
                </a:rPr>
              </a:br>
              <a:r>
                <a:rPr lang="de-AT" sz="1350" dirty="0">
                  <a:latin typeface="Arial Narrow" pitchFamily="34" charset="0"/>
                </a:rPr>
                <a:t>lierung</a:t>
              </a:r>
              <a:endParaRPr lang="en-US" sz="1350" dirty="0">
                <a:latin typeface="Arial Narrow" pitchFamily="34" charset="0"/>
              </a:endParaRPr>
            </a:p>
          </p:txBody>
        </p:sp>
        <p:sp>
          <p:nvSpPr>
            <p:cNvPr id="219" name="Textfeld 88"/>
            <p:cNvSpPr txBox="1">
              <a:spLocks noChangeArrowheads="1"/>
            </p:cNvSpPr>
            <p:nvPr/>
          </p:nvSpPr>
          <p:spPr bwMode="auto">
            <a:xfrm>
              <a:off x="1371453" y="2167371"/>
              <a:ext cx="1219200"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2.2 Um-</a:t>
              </a:r>
              <a:br>
                <a:rPr lang="de-AT" sz="1350" dirty="0">
                  <a:latin typeface="Arial Narrow" pitchFamily="34" charset="0"/>
                </a:rPr>
              </a:br>
              <a:r>
                <a:rPr lang="de-AT" sz="1350" dirty="0">
                  <a:latin typeface="Arial Narrow" pitchFamily="34" charset="0"/>
                </a:rPr>
                <a:t>schlag-</a:t>
              </a:r>
              <a:br>
                <a:rPr lang="de-AT" sz="1350" dirty="0">
                  <a:latin typeface="Arial Narrow" pitchFamily="34" charset="0"/>
                </a:rPr>
              </a:br>
              <a:r>
                <a:rPr lang="de-AT" sz="1350" dirty="0">
                  <a:latin typeface="Arial Narrow" pitchFamily="34" charset="0"/>
                </a:rPr>
                <a:t>graphik-gestaltung</a:t>
              </a:r>
              <a:endParaRPr lang="en-US" sz="1350" dirty="0">
                <a:latin typeface="Arial Narrow" pitchFamily="34" charset="0"/>
              </a:endParaRPr>
            </a:p>
          </p:txBody>
        </p:sp>
        <p:sp>
          <p:nvSpPr>
            <p:cNvPr id="220" name="Text Box 109"/>
            <p:cNvSpPr txBox="1">
              <a:spLocks noChangeArrowheads="1"/>
            </p:cNvSpPr>
            <p:nvPr/>
          </p:nvSpPr>
          <p:spPr bwMode="auto">
            <a:xfrm>
              <a:off x="1082528" y="835459"/>
              <a:ext cx="9429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2 Cover</a:t>
              </a:r>
            </a:p>
          </p:txBody>
        </p:sp>
        <p:sp>
          <p:nvSpPr>
            <p:cNvPr id="221" name="Text Box 109"/>
            <p:cNvSpPr txBox="1">
              <a:spLocks noChangeArrowheads="1"/>
            </p:cNvSpPr>
            <p:nvPr/>
          </p:nvSpPr>
          <p:spPr bwMode="auto">
            <a:xfrm>
              <a:off x="1082528"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22" name="_s1034"/>
            <p:cNvCxnSpPr>
              <a:cxnSpLocks noChangeShapeType="1"/>
              <a:stCxn id="223" idx="1"/>
              <a:endCxn id="221" idx="2"/>
            </p:cNvCxnSpPr>
            <p:nvPr/>
          </p:nvCxnSpPr>
          <p:spPr bwMode="auto">
            <a:xfrm rot="10800000">
              <a:off x="1226991" y="1251384"/>
              <a:ext cx="144462" cy="2144906"/>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23" name="Textfeld 102"/>
            <p:cNvSpPr txBox="1">
              <a:spLocks noChangeArrowheads="1"/>
            </p:cNvSpPr>
            <p:nvPr/>
          </p:nvSpPr>
          <p:spPr bwMode="auto">
            <a:xfrm>
              <a:off x="1371453" y="3080819"/>
              <a:ext cx="1219200"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2.3 Einband-</a:t>
              </a:r>
              <a:br>
                <a:rPr lang="de-AT" sz="1350" dirty="0">
                  <a:latin typeface="Arial Narrow" pitchFamily="34" charset="0"/>
                </a:rPr>
              </a:br>
              <a:r>
                <a:rPr lang="de-AT" sz="1350" dirty="0">
                  <a:latin typeface="Arial Narrow" pitchFamily="34" charset="0"/>
                </a:rPr>
                <a:t>material-</a:t>
              </a:r>
              <a:br>
                <a:rPr lang="de-AT" sz="1350" dirty="0">
                  <a:latin typeface="Arial Narrow" pitchFamily="34" charset="0"/>
                </a:rPr>
              </a:br>
              <a:r>
                <a:rPr lang="de-AT" sz="1350" dirty="0">
                  <a:latin typeface="Arial Narrow" pitchFamily="34" charset="0"/>
                </a:rPr>
                <a:t>auswahl</a:t>
              </a:r>
              <a:endParaRPr lang="en-US" sz="1350" dirty="0">
                <a:latin typeface="Arial Narrow" pitchFamily="34" charset="0"/>
              </a:endParaRPr>
            </a:p>
          </p:txBody>
        </p:sp>
        <p:cxnSp>
          <p:nvCxnSpPr>
            <p:cNvPr id="224" name="_s1034"/>
            <p:cNvCxnSpPr>
              <a:cxnSpLocks noChangeShapeType="1"/>
              <a:stCxn id="225" idx="1"/>
              <a:endCxn id="221" idx="2"/>
            </p:cNvCxnSpPr>
            <p:nvPr/>
          </p:nvCxnSpPr>
          <p:spPr bwMode="auto">
            <a:xfrm rot="10800000">
              <a:off x="1226991" y="1251385"/>
              <a:ext cx="144462" cy="2886075"/>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25" name="Textfeld 104"/>
            <p:cNvSpPr txBox="1">
              <a:spLocks noChangeArrowheads="1"/>
            </p:cNvSpPr>
            <p:nvPr/>
          </p:nvSpPr>
          <p:spPr bwMode="auto">
            <a:xfrm>
              <a:off x="1371453" y="3821546"/>
              <a:ext cx="121920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2.4 Schutz-</a:t>
              </a:r>
              <a:br>
                <a:rPr lang="de-AT" sz="1350" dirty="0">
                  <a:latin typeface="Arial Narrow" pitchFamily="34" charset="0"/>
                </a:rPr>
              </a:br>
              <a:r>
                <a:rPr lang="de-AT" sz="1350" dirty="0">
                  <a:latin typeface="Arial Narrow" pitchFamily="34" charset="0"/>
                </a:rPr>
                <a:t>umschlags-gestaltung</a:t>
              </a:r>
              <a:endParaRPr lang="en-US" sz="1350" dirty="0">
                <a:latin typeface="Arial Narrow" pitchFamily="34" charset="0"/>
              </a:endParaRPr>
            </a:p>
          </p:txBody>
        </p:sp>
        <p:cxnSp>
          <p:nvCxnSpPr>
            <p:cNvPr id="226" name="_s1034"/>
            <p:cNvCxnSpPr>
              <a:cxnSpLocks noChangeShapeType="1"/>
              <a:stCxn id="227" idx="1"/>
              <a:endCxn id="221" idx="2"/>
            </p:cNvCxnSpPr>
            <p:nvPr/>
          </p:nvCxnSpPr>
          <p:spPr bwMode="auto">
            <a:xfrm rot="10800000">
              <a:off x="1226991" y="1251384"/>
              <a:ext cx="144462" cy="351790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27" name="Textfeld 114"/>
            <p:cNvSpPr txBox="1">
              <a:spLocks noChangeArrowheads="1"/>
            </p:cNvSpPr>
            <p:nvPr/>
          </p:nvSpPr>
          <p:spPr bwMode="auto">
            <a:xfrm>
              <a:off x="1371453" y="4543859"/>
              <a:ext cx="12192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2.5 Prägungs-entwurf</a:t>
              </a:r>
              <a:endParaRPr lang="en-US" sz="1350" dirty="0">
                <a:latin typeface="Arial Narrow" pitchFamily="34" charset="0"/>
              </a:endParaRPr>
            </a:p>
          </p:txBody>
        </p:sp>
        <p:cxnSp>
          <p:nvCxnSpPr>
            <p:cNvPr id="228" name="_s1034"/>
            <p:cNvCxnSpPr>
              <a:cxnSpLocks noChangeShapeType="1"/>
              <a:stCxn id="232" idx="1"/>
              <a:endCxn id="234" idx="2"/>
            </p:cNvCxnSpPr>
            <p:nvPr/>
          </p:nvCxnSpPr>
          <p:spPr bwMode="auto">
            <a:xfrm rot="10800000">
              <a:off x="2276328" y="1251384"/>
              <a:ext cx="144462" cy="92075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29" name="_s1035"/>
            <p:cNvCxnSpPr>
              <a:cxnSpLocks noChangeShapeType="1"/>
              <a:stCxn id="231" idx="1"/>
              <a:endCxn id="234" idx="2"/>
            </p:cNvCxnSpPr>
            <p:nvPr/>
          </p:nvCxnSpPr>
          <p:spPr bwMode="auto">
            <a:xfrm rot="10800000">
              <a:off x="2276328" y="1251384"/>
              <a:ext cx="144462" cy="3857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30" name="_s1058"/>
            <p:cNvSpPr>
              <a:spLocks noChangeArrowheads="1"/>
            </p:cNvSpPr>
            <p:nvPr/>
          </p:nvSpPr>
          <p:spPr bwMode="auto">
            <a:xfrm>
              <a:off x="2131865" y="733859"/>
              <a:ext cx="942975"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31" name="Textfeld 129"/>
            <p:cNvSpPr txBox="1">
              <a:spLocks noChangeArrowheads="1"/>
            </p:cNvSpPr>
            <p:nvPr/>
          </p:nvSpPr>
          <p:spPr bwMode="auto">
            <a:xfrm>
              <a:off x="2420790" y="1411721"/>
              <a:ext cx="106045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3.1 Format-</a:t>
              </a:r>
              <a:br>
                <a:rPr lang="de-AT" sz="1350" dirty="0">
                  <a:latin typeface="Arial Narrow" pitchFamily="34" charset="0"/>
                </a:rPr>
              </a:br>
              <a:r>
                <a:rPr lang="de-AT" sz="1350" dirty="0">
                  <a:latin typeface="Arial Narrow" pitchFamily="34" charset="0"/>
                </a:rPr>
                <a:t>festlegung</a:t>
              </a:r>
              <a:endParaRPr lang="en-US" sz="1350" dirty="0">
                <a:latin typeface="Arial Narrow" pitchFamily="34" charset="0"/>
              </a:endParaRPr>
            </a:p>
          </p:txBody>
        </p:sp>
        <p:sp>
          <p:nvSpPr>
            <p:cNvPr id="232" name="Textfeld 130"/>
            <p:cNvSpPr txBox="1">
              <a:spLocks noChangeArrowheads="1"/>
            </p:cNvSpPr>
            <p:nvPr/>
          </p:nvSpPr>
          <p:spPr bwMode="auto">
            <a:xfrm>
              <a:off x="2420790" y="1946709"/>
              <a:ext cx="92233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3.2 Schrift-</a:t>
              </a:r>
              <a:br>
                <a:rPr lang="de-AT" sz="1350" dirty="0">
                  <a:latin typeface="Arial Narrow" pitchFamily="34" charset="0"/>
                </a:rPr>
              </a:br>
              <a:r>
                <a:rPr lang="de-AT" sz="1350" dirty="0">
                  <a:latin typeface="Arial Narrow" pitchFamily="34" charset="0"/>
                </a:rPr>
                <a:t>auswahl</a:t>
              </a:r>
              <a:endParaRPr lang="en-US" sz="1350" dirty="0">
                <a:latin typeface="Arial Narrow" pitchFamily="34" charset="0"/>
              </a:endParaRPr>
            </a:p>
          </p:txBody>
        </p:sp>
        <p:sp>
          <p:nvSpPr>
            <p:cNvPr id="233" name="Text Box 109"/>
            <p:cNvSpPr txBox="1">
              <a:spLocks noChangeArrowheads="1"/>
            </p:cNvSpPr>
            <p:nvPr/>
          </p:nvSpPr>
          <p:spPr bwMode="auto">
            <a:xfrm>
              <a:off x="2131865" y="835459"/>
              <a:ext cx="9429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3 Layout</a:t>
              </a:r>
            </a:p>
          </p:txBody>
        </p:sp>
        <p:sp>
          <p:nvSpPr>
            <p:cNvPr id="234" name="Text Box 109"/>
            <p:cNvSpPr txBox="1">
              <a:spLocks noChangeArrowheads="1"/>
            </p:cNvSpPr>
            <p:nvPr/>
          </p:nvSpPr>
          <p:spPr bwMode="auto">
            <a:xfrm>
              <a:off x="2131865"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35" name="_s1034"/>
            <p:cNvCxnSpPr>
              <a:cxnSpLocks noChangeShapeType="1"/>
              <a:stCxn id="236" idx="1"/>
            </p:cNvCxnSpPr>
            <p:nvPr/>
          </p:nvCxnSpPr>
          <p:spPr bwMode="auto">
            <a:xfrm rot="10800000">
              <a:off x="2276328" y="1673659"/>
              <a:ext cx="144462" cy="10969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36" name="Textfeld 134"/>
            <p:cNvSpPr txBox="1">
              <a:spLocks noChangeArrowheads="1"/>
            </p:cNvSpPr>
            <p:nvPr/>
          </p:nvSpPr>
          <p:spPr bwMode="auto">
            <a:xfrm>
              <a:off x="2420790" y="2545196"/>
              <a:ext cx="92233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3.3 Farben-</a:t>
              </a:r>
              <a:br>
                <a:rPr lang="de-AT" sz="1350" dirty="0">
                  <a:latin typeface="Arial Narrow" pitchFamily="34" charset="0"/>
                </a:rPr>
              </a:br>
              <a:r>
                <a:rPr lang="de-AT" sz="1350" dirty="0">
                  <a:latin typeface="Arial Narrow" pitchFamily="34" charset="0"/>
                </a:rPr>
                <a:t>auswahl</a:t>
              </a:r>
              <a:endParaRPr lang="en-US" sz="1350" dirty="0">
                <a:latin typeface="Arial Narrow" pitchFamily="34" charset="0"/>
              </a:endParaRPr>
            </a:p>
          </p:txBody>
        </p:sp>
        <p:cxnSp>
          <p:nvCxnSpPr>
            <p:cNvPr id="237" name="_s1034"/>
            <p:cNvCxnSpPr>
              <a:cxnSpLocks noChangeShapeType="1"/>
              <a:stCxn id="238" idx="1"/>
            </p:cNvCxnSpPr>
            <p:nvPr/>
          </p:nvCxnSpPr>
          <p:spPr bwMode="auto">
            <a:xfrm rot="10800000">
              <a:off x="2276328" y="2213409"/>
              <a:ext cx="144462" cy="118745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38" name="Textfeld 136"/>
            <p:cNvSpPr txBox="1">
              <a:spLocks noChangeArrowheads="1"/>
            </p:cNvSpPr>
            <p:nvPr/>
          </p:nvSpPr>
          <p:spPr bwMode="auto">
            <a:xfrm>
              <a:off x="2420790" y="3084946"/>
              <a:ext cx="922338"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3.4 Druck-</a:t>
              </a:r>
              <a:br>
                <a:rPr lang="de-AT" sz="1350" dirty="0">
                  <a:latin typeface="Arial Narrow" pitchFamily="34" charset="0"/>
                </a:rPr>
              </a:br>
              <a:r>
                <a:rPr lang="de-AT" sz="1350" dirty="0">
                  <a:latin typeface="Arial Narrow" pitchFamily="34" charset="0"/>
                </a:rPr>
                <a:t>vorlagen-erstellung</a:t>
              </a:r>
              <a:endParaRPr lang="en-US" sz="1350" dirty="0">
                <a:latin typeface="Arial Narrow" pitchFamily="34" charset="0"/>
              </a:endParaRPr>
            </a:p>
          </p:txBody>
        </p:sp>
        <p:cxnSp>
          <p:nvCxnSpPr>
            <p:cNvPr id="239" name="_s1034"/>
            <p:cNvCxnSpPr>
              <a:cxnSpLocks noChangeShapeType="1"/>
              <a:stCxn id="243" idx="1"/>
              <a:endCxn id="245" idx="2"/>
            </p:cNvCxnSpPr>
            <p:nvPr/>
          </p:nvCxnSpPr>
          <p:spPr bwMode="auto">
            <a:xfrm rot="10800000">
              <a:off x="3295503" y="1251384"/>
              <a:ext cx="144462" cy="114300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40" name="_s1035"/>
            <p:cNvCxnSpPr>
              <a:cxnSpLocks noChangeShapeType="1"/>
              <a:stCxn id="242" idx="1"/>
              <a:endCxn id="245" idx="2"/>
            </p:cNvCxnSpPr>
            <p:nvPr/>
          </p:nvCxnSpPr>
          <p:spPr bwMode="auto">
            <a:xfrm rot="10800000">
              <a:off x="3295503" y="1251384"/>
              <a:ext cx="144462" cy="47625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41" name="_s1058"/>
            <p:cNvSpPr>
              <a:spLocks noChangeArrowheads="1"/>
            </p:cNvSpPr>
            <p:nvPr/>
          </p:nvSpPr>
          <p:spPr bwMode="auto">
            <a:xfrm>
              <a:off x="3151040" y="733859"/>
              <a:ext cx="944563"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42" name="Textfeld 142"/>
            <p:cNvSpPr txBox="1">
              <a:spLocks noChangeArrowheads="1"/>
            </p:cNvSpPr>
            <p:nvPr/>
          </p:nvSpPr>
          <p:spPr bwMode="auto">
            <a:xfrm>
              <a:off x="3439965" y="1411721"/>
              <a:ext cx="1068388"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4.1 Manus-</a:t>
              </a:r>
              <a:br>
                <a:rPr lang="de-AT" sz="1350" dirty="0">
                  <a:latin typeface="Arial Narrow" pitchFamily="34" charset="0"/>
                </a:rPr>
              </a:br>
              <a:r>
                <a:rPr lang="de-AT" sz="1350" dirty="0">
                  <a:latin typeface="Arial Narrow" pitchFamily="34" charset="0"/>
                </a:rPr>
                <a:t>kriptab-</a:t>
              </a:r>
              <a:br>
                <a:rPr lang="de-AT" sz="1350" dirty="0">
                  <a:latin typeface="Arial Narrow" pitchFamily="34" charset="0"/>
                </a:rPr>
              </a:br>
              <a:r>
                <a:rPr lang="de-AT" sz="1350" dirty="0">
                  <a:latin typeface="Arial Narrow" pitchFamily="34" charset="0"/>
                </a:rPr>
                <a:t>fassung</a:t>
              </a:r>
              <a:endParaRPr lang="en-US" sz="1350" dirty="0">
                <a:latin typeface="Arial Narrow" pitchFamily="34" charset="0"/>
              </a:endParaRPr>
            </a:p>
          </p:txBody>
        </p:sp>
        <p:sp>
          <p:nvSpPr>
            <p:cNvPr id="243" name="Textfeld 143"/>
            <p:cNvSpPr txBox="1">
              <a:spLocks noChangeArrowheads="1"/>
            </p:cNvSpPr>
            <p:nvPr/>
          </p:nvSpPr>
          <p:spPr bwMode="auto">
            <a:xfrm>
              <a:off x="3439965" y="2168959"/>
              <a:ext cx="928688"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4.2 Info-</a:t>
              </a:r>
              <a:br>
                <a:rPr lang="de-AT" sz="1350" dirty="0">
                  <a:latin typeface="Arial Narrow" pitchFamily="34" charset="0"/>
                </a:rPr>
              </a:br>
              <a:r>
                <a:rPr lang="de-AT" sz="1350" dirty="0">
                  <a:latin typeface="Arial Narrow" pitchFamily="34" charset="0"/>
                </a:rPr>
                <a:t>sammlung</a:t>
              </a:r>
              <a:endParaRPr lang="en-US" sz="1350" dirty="0">
                <a:latin typeface="Arial Narrow" pitchFamily="34" charset="0"/>
              </a:endParaRPr>
            </a:p>
          </p:txBody>
        </p:sp>
        <p:sp>
          <p:nvSpPr>
            <p:cNvPr id="244" name="Text Box 109"/>
            <p:cNvSpPr txBox="1">
              <a:spLocks noChangeArrowheads="1"/>
            </p:cNvSpPr>
            <p:nvPr/>
          </p:nvSpPr>
          <p:spPr bwMode="auto">
            <a:xfrm>
              <a:off x="3151040" y="835459"/>
              <a:ext cx="944563"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4 Texte</a:t>
              </a:r>
            </a:p>
          </p:txBody>
        </p:sp>
        <p:sp>
          <p:nvSpPr>
            <p:cNvPr id="245" name="Text Box 109"/>
            <p:cNvSpPr txBox="1">
              <a:spLocks noChangeArrowheads="1"/>
            </p:cNvSpPr>
            <p:nvPr/>
          </p:nvSpPr>
          <p:spPr bwMode="auto">
            <a:xfrm>
              <a:off x="3151040"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46" name="_s1034"/>
            <p:cNvCxnSpPr>
              <a:cxnSpLocks noChangeShapeType="1"/>
              <a:stCxn id="247" idx="1"/>
            </p:cNvCxnSpPr>
            <p:nvPr/>
          </p:nvCxnSpPr>
          <p:spPr bwMode="auto">
            <a:xfrm rot="10800000">
              <a:off x="3295503" y="1873684"/>
              <a:ext cx="144462" cy="10969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47" name="Textfeld 148"/>
            <p:cNvSpPr txBox="1">
              <a:spLocks noChangeArrowheads="1"/>
            </p:cNvSpPr>
            <p:nvPr/>
          </p:nvSpPr>
          <p:spPr bwMode="auto">
            <a:xfrm>
              <a:off x="3439965" y="2745221"/>
              <a:ext cx="9286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4.3 Material-</a:t>
              </a:r>
              <a:br>
                <a:rPr lang="de-AT" sz="1350" dirty="0">
                  <a:latin typeface="Arial Narrow" pitchFamily="34" charset="0"/>
                </a:rPr>
              </a:br>
              <a:r>
                <a:rPr lang="de-AT" sz="1350" dirty="0">
                  <a:latin typeface="Arial Narrow" pitchFamily="34" charset="0"/>
                </a:rPr>
                <a:t>sammlung</a:t>
              </a:r>
              <a:endParaRPr lang="en-US" sz="1350" dirty="0">
                <a:latin typeface="Arial Narrow" pitchFamily="34" charset="0"/>
              </a:endParaRPr>
            </a:p>
          </p:txBody>
        </p:sp>
        <p:cxnSp>
          <p:nvCxnSpPr>
            <p:cNvPr id="248" name="_s1034"/>
            <p:cNvCxnSpPr>
              <a:cxnSpLocks noChangeShapeType="1"/>
              <a:stCxn id="249" idx="1"/>
            </p:cNvCxnSpPr>
            <p:nvPr/>
          </p:nvCxnSpPr>
          <p:spPr bwMode="auto">
            <a:xfrm rot="10800000">
              <a:off x="3295503" y="2434071"/>
              <a:ext cx="144462" cy="1096963"/>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49" name="Textfeld 150"/>
            <p:cNvSpPr txBox="1">
              <a:spLocks noChangeArrowheads="1"/>
            </p:cNvSpPr>
            <p:nvPr/>
          </p:nvSpPr>
          <p:spPr bwMode="auto">
            <a:xfrm>
              <a:off x="3439965" y="3305609"/>
              <a:ext cx="928688"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4.4 Zitat-</a:t>
              </a:r>
              <a:br>
                <a:rPr lang="de-AT" sz="1350" dirty="0">
                  <a:latin typeface="Arial Narrow" pitchFamily="34" charset="0"/>
                </a:rPr>
              </a:br>
              <a:r>
                <a:rPr lang="de-AT" sz="1350" dirty="0">
                  <a:latin typeface="Arial Narrow" pitchFamily="34" charset="0"/>
                </a:rPr>
                <a:t>sammlung</a:t>
              </a:r>
              <a:endParaRPr lang="en-US" sz="1350" dirty="0">
                <a:latin typeface="Arial Narrow" pitchFamily="34" charset="0"/>
              </a:endParaRPr>
            </a:p>
          </p:txBody>
        </p:sp>
        <p:cxnSp>
          <p:nvCxnSpPr>
            <p:cNvPr id="250" name="_s1034"/>
            <p:cNvCxnSpPr>
              <a:cxnSpLocks noChangeShapeType="1"/>
              <a:stCxn id="251" idx="1"/>
            </p:cNvCxnSpPr>
            <p:nvPr/>
          </p:nvCxnSpPr>
          <p:spPr bwMode="auto">
            <a:xfrm rot="10800000">
              <a:off x="3295503" y="3005571"/>
              <a:ext cx="144462" cy="1188596"/>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51" name="Textfeld 152"/>
            <p:cNvSpPr txBox="1">
              <a:spLocks noChangeArrowheads="1"/>
            </p:cNvSpPr>
            <p:nvPr/>
          </p:nvSpPr>
          <p:spPr bwMode="auto">
            <a:xfrm>
              <a:off x="3439965" y="3878696"/>
              <a:ext cx="928688"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4.5 Redi-gieren der Interviews</a:t>
              </a:r>
              <a:endParaRPr lang="en-US" sz="1350" dirty="0">
                <a:latin typeface="Arial Narrow" pitchFamily="34" charset="0"/>
              </a:endParaRPr>
            </a:p>
          </p:txBody>
        </p:sp>
        <p:cxnSp>
          <p:nvCxnSpPr>
            <p:cNvPr id="252" name="_s1034"/>
            <p:cNvCxnSpPr>
              <a:cxnSpLocks noChangeShapeType="1"/>
              <a:stCxn id="253" idx="1"/>
            </p:cNvCxnSpPr>
            <p:nvPr/>
          </p:nvCxnSpPr>
          <p:spPr bwMode="auto">
            <a:xfrm rot="10800000">
              <a:off x="3295503" y="3725981"/>
              <a:ext cx="144462" cy="1276774"/>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53" name="Textfeld 154"/>
            <p:cNvSpPr txBox="1">
              <a:spLocks noChangeArrowheads="1"/>
            </p:cNvSpPr>
            <p:nvPr/>
          </p:nvSpPr>
          <p:spPr bwMode="auto">
            <a:xfrm>
              <a:off x="3439965" y="4597516"/>
              <a:ext cx="1219200"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4.6 Zusam-</a:t>
              </a:r>
              <a:br>
                <a:rPr lang="de-AT" sz="1350" dirty="0">
                  <a:latin typeface="Arial Narrow" pitchFamily="34" charset="0"/>
                </a:rPr>
              </a:br>
              <a:r>
                <a:rPr lang="de-AT" sz="1350" dirty="0">
                  <a:latin typeface="Arial Narrow" pitchFamily="34" charset="0"/>
                </a:rPr>
                <a:t>menstellung </a:t>
              </a:r>
              <a:br>
                <a:rPr lang="de-AT" sz="1350" dirty="0">
                  <a:latin typeface="Arial Narrow" pitchFamily="34" charset="0"/>
                </a:rPr>
              </a:br>
              <a:r>
                <a:rPr lang="de-AT" sz="1350" dirty="0">
                  <a:latin typeface="Arial Narrow" pitchFamily="34" charset="0"/>
                </a:rPr>
                <a:t>des Impres-</a:t>
              </a:r>
              <a:br>
                <a:rPr lang="de-AT" sz="1350" dirty="0">
                  <a:latin typeface="Arial Narrow" pitchFamily="34" charset="0"/>
                </a:rPr>
              </a:br>
              <a:r>
                <a:rPr lang="de-AT" sz="1350" dirty="0">
                  <a:latin typeface="Arial Narrow" pitchFamily="34" charset="0"/>
                </a:rPr>
                <a:t>sums</a:t>
              </a:r>
              <a:endParaRPr lang="en-US" sz="1350" dirty="0">
                <a:latin typeface="Arial Narrow" pitchFamily="34" charset="0"/>
              </a:endParaRPr>
            </a:p>
          </p:txBody>
        </p:sp>
        <p:cxnSp>
          <p:nvCxnSpPr>
            <p:cNvPr id="254" name="_s1034"/>
            <p:cNvCxnSpPr>
              <a:cxnSpLocks noChangeShapeType="1"/>
              <a:stCxn id="255" idx="1"/>
            </p:cNvCxnSpPr>
            <p:nvPr/>
          </p:nvCxnSpPr>
          <p:spPr bwMode="auto">
            <a:xfrm rot="10800000">
              <a:off x="3295503" y="4587674"/>
              <a:ext cx="144462" cy="1123950"/>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55" name="Textfeld 156"/>
            <p:cNvSpPr txBox="1">
              <a:spLocks noChangeArrowheads="1"/>
            </p:cNvSpPr>
            <p:nvPr/>
          </p:nvSpPr>
          <p:spPr bwMode="auto">
            <a:xfrm>
              <a:off x="3439965" y="5484611"/>
              <a:ext cx="121920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4.7 Klappen-</a:t>
              </a:r>
              <a:br>
                <a:rPr lang="de-AT" sz="1350" dirty="0">
                  <a:latin typeface="Arial Narrow" pitchFamily="34" charset="0"/>
                </a:rPr>
              </a:br>
              <a:r>
                <a:rPr lang="de-AT" sz="1350" dirty="0">
                  <a:latin typeface="Arial Narrow" pitchFamily="34" charset="0"/>
                </a:rPr>
                <a:t>textformulierung</a:t>
              </a:r>
              <a:endParaRPr lang="en-US" sz="1350" dirty="0">
                <a:latin typeface="Arial Narrow" pitchFamily="34" charset="0"/>
              </a:endParaRPr>
            </a:p>
          </p:txBody>
        </p:sp>
        <p:cxnSp>
          <p:nvCxnSpPr>
            <p:cNvPr id="256" name="_s1034"/>
            <p:cNvCxnSpPr>
              <a:cxnSpLocks noChangeShapeType="1"/>
              <a:stCxn id="260" idx="1"/>
              <a:endCxn id="262" idx="2"/>
            </p:cNvCxnSpPr>
            <p:nvPr/>
          </p:nvCxnSpPr>
          <p:spPr bwMode="auto">
            <a:xfrm rot="10800000">
              <a:off x="4332141" y="1251385"/>
              <a:ext cx="144462" cy="1204119"/>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57" name="_s1035"/>
            <p:cNvCxnSpPr>
              <a:cxnSpLocks noChangeShapeType="1"/>
              <a:stCxn id="259" idx="1"/>
              <a:endCxn id="262" idx="2"/>
            </p:cNvCxnSpPr>
            <p:nvPr/>
          </p:nvCxnSpPr>
          <p:spPr bwMode="auto">
            <a:xfrm rot="10800000">
              <a:off x="4332141" y="1251384"/>
              <a:ext cx="144462" cy="475808"/>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58" name="_s1058"/>
            <p:cNvSpPr>
              <a:spLocks noChangeArrowheads="1"/>
            </p:cNvSpPr>
            <p:nvPr/>
          </p:nvSpPr>
          <p:spPr bwMode="auto">
            <a:xfrm>
              <a:off x="4187678" y="733859"/>
              <a:ext cx="942975"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59" name="Textfeld 162"/>
            <p:cNvSpPr txBox="1">
              <a:spLocks noChangeArrowheads="1"/>
            </p:cNvSpPr>
            <p:nvPr/>
          </p:nvSpPr>
          <p:spPr bwMode="auto">
            <a:xfrm>
              <a:off x="4476603" y="1411721"/>
              <a:ext cx="1090612"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5.1 Bereit-stellung von Bilddateien</a:t>
              </a:r>
              <a:endParaRPr lang="en-US" sz="1350" dirty="0">
                <a:latin typeface="Arial Narrow" pitchFamily="34" charset="0"/>
              </a:endParaRPr>
            </a:p>
          </p:txBody>
        </p:sp>
        <p:sp>
          <p:nvSpPr>
            <p:cNvPr id="260" name="Textfeld 163"/>
            <p:cNvSpPr txBox="1">
              <a:spLocks noChangeArrowheads="1"/>
            </p:cNvSpPr>
            <p:nvPr/>
          </p:nvSpPr>
          <p:spPr bwMode="auto">
            <a:xfrm>
              <a:off x="4476603" y="2140384"/>
              <a:ext cx="946150" cy="63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5.2 Repros/</a:t>
              </a:r>
              <a:br>
                <a:rPr lang="de-AT" sz="1350" dirty="0">
                  <a:latin typeface="Arial Narrow" pitchFamily="34" charset="0"/>
                </a:rPr>
              </a:br>
              <a:r>
                <a:rPr lang="de-AT" sz="1350" dirty="0">
                  <a:latin typeface="Arial Narrow" pitchFamily="34" charset="0"/>
                </a:rPr>
                <a:t>Klischees-herstellung</a:t>
              </a:r>
              <a:endParaRPr lang="en-US" sz="1350" dirty="0">
                <a:latin typeface="Arial Narrow" pitchFamily="34" charset="0"/>
              </a:endParaRPr>
            </a:p>
          </p:txBody>
        </p:sp>
        <p:sp>
          <p:nvSpPr>
            <p:cNvPr id="261" name="Text Box 109"/>
            <p:cNvSpPr txBox="1">
              <a:spLocks noChangeArrowheads="1"/>
            </p:cNvSpPr>
            <p:nvPr/>
          </p:nvSpPr>
          <p:spPr bwMode="auto">
            <a:xfrm>
              <a:off x="4187678" y="835459"/>
              <a:ext cx="9429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5 Bilder</a:t>
              </a:r>
            </a:p>
          </p:txBody>
        </p:sp>
        <p:sp>
          <p:nvSpPr>
            <p:cNvPr id="262" name="Text Box 109"/>
            <p:cNvSpPr txBox="1">
              <a:spLocks noChangeArrowheads="1"/>
            </p:cNvSpPr>
            <p:nvPr/>
          </p:nvSpPr>
          <p:spPr bwMode="auto">
            <a:xfrm>
              <a:off x="4187678"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63" name="_s1034"/>
            <p:cNvCxnSpPr>
              <a:cxnSpLocks noChangeShapeType="1"/>
              <a:stCxn id="264" idx="1"/>
              <a:endCxn id="262" idx="2"/>
            </p:cNvCxnSpPr>
            <p:nvPr/>
          </p:nvCxnSpPr>
          <p:spPr bwMode="auto">
            <a:xfrm rot="10800000">
              <a:off x="4332141" y="1251385"/>
              <a:ext cx="144462" cy="2022901"/>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64" name="Textfeld 167"/>
            <p:cNvSpPr txBox="1">
              <a:spLocks noChangeArrowheads="1"/>
            </p:cNvSpPr>
            <p:nvPr/>
          </p:nvSpPr>
          <p:spPr bwMode="auto">
            <a:xfrm>
              <a:off x="4476603" y="2869046"/>
              <a:ext cx="946150"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5.3 Erstel-ung von </a:t>
              </a:r>
              <a:br>
                <a:rPr lang="de-AT" sz="1350" dirty="0">
                  <a:latin typeface="Arial Narrow" pitchFamily="34" charset="0"/>
                </a:rPr>
              </a:br>
              <a:r>
                <a:rPr lang="de-AT" sz="1350" dirty="0">
                  <a:latin typeface="Arial Narrow" pitchFamily="34" charset="0"/>
                </a:rPr>
                <a:t>Geschäfts-</a:t>
              </a:r>
              <a:br>
                <a:rPr lang="de-AT" sz="1350" dirty="0">
                  <a:latin typeface="Arial Narrow" pitchFamily="34" charset="0"/>
                </a:rPr>
              </a:br>
              <a:r>
                <a:rPr lang="de-AT" sz="1350" dirty="0">
                  <a:latin typeface="Arial Narrow" pitchFamily="34" charset="0"/>
                </a:rPr>
                <a:t>graphiken</a:t>
              </a:r>
              <a:endParaRPr lang="en-US" sz="1350" dirty="0">
                <a:latin typeface="Arial Narrow" pitchFamily="34" charset="0"/>
              </a:endParaRPr>
            </a:p>
          </p:txBody>
        </p:sp>
        <p:cxnSp>
          <p:nvCxnSpPr>
            <p:cNvPr id="265" name="_s1034"/>
            <p:cNvCxnSpPr>
              <a:cxnSpLocks noChangeShapeType="1"/>
              <a:stCxn id="266" idx="1"/>
              <a:endCxn id="262" idx="2"/>
            </p:cNvCxnSpPr>
            <p:nvPr/>
          </p:nvCxnSpPr>
          <p:spPr bwMode="auto">
            <a:xfrm rot="10800000">
              <a:off x="4332141" y="1251385"/>
              <a:ext cx="144462" cy="2845435"/>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66" name="Textfeld 169"/>
            <p:cNvSpPr txBox="1">
              <a:spLocks noChangeArrowheads="1"/>
            </p:cNvSpPr>
            <p:nvPr/>
          </p:nvSpPr>
          <p:spPr bwMode="auto">
            <a:xfrm>
              <a:off x="4476603" y="3780906"/>
              <a:ext cx="94615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5.4 Organi-</a:t>
              </a:r>
              <a:br>
                <a:rPr lang="de-AT" sz="1350" dirty="0">
                  <a:latin typeface="Arial Narrow" pitchFamily="34" charset="0"/>
                </a:rPr>
              </a:br>
              <a:r>
                <a:rPr lang="de-AT" sz="1350" dirty="0">
                  <a:latin typeface="Arial Narrow" pitchFamily="34" charset="0"/>
                </a:rPr>
                <a:t>gramm-zeichnung</a:t>
              </a:r>
              <a:endParaRPr lang="en-US" sz="1350" dirty="0">
                <a:latin typeface="Arial Narrow" pitchFamily="34" charset="0"/>
              </a:endParaRPr>
            </a:p>
          </p:txBody>
        </p:sp>
        <p:cxnSp>
          <p:nvCxnSpPr>
            <p:cNvPr id="267" name="_s1034"/>
            <p:cNvCxnSpPr>
              <a:cxnSpLocks noChangeShapeType="1"/>
              <a:stCxn id="268" idx="1"/>
              <a:endCxn id="262" idx="2"/>
            </p:cNvCxnSpPr>
            <p:nvPr/>
          </p:nvCxnSpPr>
          <p:spPr bwMode="auto">
            <a:xfrm rot="10800000">
              <a:off x="4332141" y="1251385"/>
              <a:ext cx="144462" cy="3702088"/>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68" name="Textfeld 171"/>
            <p:cNvSpPr txBox="1">
              <a:spLocks noChangeArrowheads="1"/>
            </p:cNvSpPr>
            <p:nvPr/>
          </p:nvSpPr>
          <p:spPr bwMode="auto">
            <a:xfrm>
              <a:off x="4476603" y="4522269"/>
              <a:ext cx="1090612" cy="862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5.5 Erstellung von Bild- und</a:t>
              </a:r>
              <a:br>
                <a:rPr lang="de-AT" sz="1350" dirty="0">
                  <a:latin typeface="Arial Narrow" pitchFamily="34" charset="0"/>
                </a:rPr>
              </a:br>
              <a:r>
                <a:rPr lang="de-AT" sz="1350" dirty="0">
                  <a:latin typeface="Arial Narrow" pitchFamily="34" charset="0"/>
                </a:rPr>
                <a:t>Graphiktiteln/</a:t>
              </a:r>
            </a:p>
            <a:p>
              <a:pPr eaLnBrk="1" hangingPunct="1">
                <a:lnSpc>
                  <a:spcPts val="1400"/>
                </a:lnSpc>
                <a:defRPr/>
              </a:pPr>
              <a:r>
                <a:rPr lang="en-US" sz="1350" dirty="0">
                  <a:latin typeface="Arial Narrow" pitchFamily="34" charset="0"/>
                </a:rPr>
                <a:t>Beschrif</a:t>
              </a:r>
              <a:r>
                <a:rPr lang="de-AT" sz="1350" dirty="0">
                  <a:latin typeface="Arial Narrow" pitchFamily="34" charset="0"/>
                </a:rPr>
                <a:t>tungen</a:t>
              </a:r>
            </a:p>
          </p:txBody>
        </p:sp>
        <p:cxnSp>
          <p:nvCxnSpPr>
            <p:cNvPr id="269" name="_s1034"/>
            <p:cNvCxnSpPr>
              <a:cxnSpLocks noChangeShapeType="1"/>
              <a:stCxn id="273" idx="1"/>
              <a:endCxn id="275" idx="2"/>
            </p:cNvCxnSpPr>
            <p:nvPr/>
          </p:nvCxnSpPr>
          <p:spPr bwMode="auto">
            <a:xfrm rot="10800000">
              <a:off x="5375128" y="1251384"/>
              <a:ext cx="144462" cy="9064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70" name="_s1035"/>
            <p:cNvCxnSpPr>
              <a:cxnSpLocks noChangeShapeType="1"/>
              <a:stCxn id="272" idx="1"/>
              <a:endCxn id="275" idx="2"/>
            </p:cNvCxnSpPr>
            <p:nvPr/>
          </p:nvCxnSpPr>
          <p:spPr bwMode="auto">
            <a:xfrm rot="10800000">
              <a:off x="5375128" y="1251384"/>
              <a:ext cx="144462" cy="3857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1" name="_s1058"/>
            <p:cNvSpPr>
              <a:spLocks noChangeArrowheads="1"/>
            </p:cNvSpPr>
            <p:nvPr/>
          </p:nvSpPr>
          <p:spPr bwMode="auto">
            <a:xfrm>
              <a:off x="5230665" y="733859"/>
              <a:ext cx="944563"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72" name="Textfeld 182"/>
            <p:cNvSpPr txBox="1">
              <a:spLocks noChangeArrowheads="1"/>
            </p:cNvSpPr>
            <p:nvPr/>
          </p:nvSpPr>
          <p:spPr bwMode="auto">
            <a:xfrm>
              <a:off x="5519590" y="1411721"/>
              <a:ext cx="93503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6.1 Papier-</a:t>
              </a:r>
              <a:br>
                <a:rPr lang="de-AT" sz="1350" dirty="0">
                  <a:latin typeface="Arial Narrow" pitchFamily="34" charset="0"/>
                </a:rPr>
              </a:br>
              <a:r>
                <a:rPr lang="de-AT" sz="1350" dirty="0">
                  <a:latin typeface="Arial Narrow" pitchFamily="34" charset="0"/>
                </a:rPr>
                <a:t>auswahl</a:t>
              </a:r>
              <a:endParaRPr lang="en-US" sz="1350" dirty="0">
                <a:latin typeface="Arial Narrow" pitchFamily="34" charset="0"/>
              </a:endParaRPr>
            </a:p>
          </p:txBody>
        </p:sp>
        <p:sp>
          <p:nvSpPr>
            <p:cNvPr id="273" name="Textfeld 183"/>
            <p:cNvSpPr txBox="1">
              <a:spLocks noChangeArrowheads="1"/>
            </p:cNvSpPr>
            <p:nvPr/>
          </p:nvSpPr>
          <p:spPr bwMode="auto">
            <a:xfrm>
              <a:off x="5519590" y="1932421"/>
              <a:ext cx="8128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6.2 Druck-</a:t>
              </a:r>
              <a:br>
                <a:rPr lang="de-AT" sz="1350" dirty="0">
                  <a:latin typeface="Arial Narrow" pitchFamily="34" charset="0"/>
                </a:rPr>
              </a:br>
              <a:r>
                <a:rPr lang="de-AT" sz="1350" dirty="0">
                  <a:latin typeface="Arial Narrow" pitchFamily="34" charset="0"/>
                </a:rPr>
                <a:t>auftrag</a:t>
              </a:r>
              <a:endParaRPr lang="en-US" sz="1350" dirty="0">
                <a:latin typeface="Arial Narrow" pitchFamily="34" charset="0"/>
              </a:endParaRPr>
            </a:p>
          </p:txBody>
        </p:sp>
        <p:sp>
          <p:nvSpPr>
            <p:cNvPr id="274" name="Text Box 109"/>
            <p:cNvSpPr txBox="1">
              <a:spLocks noChangeArrowheads="1"/>
            </p:cNvSpPr>
            <p:nvPr/>
          </p:nvSpPr>
          <p:spPr bwMode="auto">
            <a:xfrm>
              <a:off x="5230665" y="835459"/>
              <a:ext cx="944563"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de-DE" sz="1430" dirty="0">
                  <a:latin typeface="Arial Narrow" pitchFamily="34" charset="0"/>
                </a:rPr>
                <a:t>6 Kern</a:t>
              </a:r>
            </a:p>
          </p:txBody>
        </p:sp>
        <p:sp>
          <p:nvSpPr>
            <p:cNvPr id="275" name="Text Box 109"/>
            <p:cNvSpPr txBox="1">
              <a:spLocks noChangeArrowheads="1"/>
            </p:cNvSpPr>
            <p:nvPr/>
          </p:nvSpPr>
          <p:spPr bwMode="auto">
            <a:xfrm>
              <a:off x="5230665"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76" name="_s1034"/>
            <p:cNvCxnSpPr>
              <a:cxnSpLocks noChangeShapeType="1"/>
              <a:stCxn id="277" idx="1"/>
            </p:cNvCxnSpPr>
            <p:nvPr/>
          </p:nvCxnSpPr>
          <p:spPr bwMode="auto">
            <a:xfrm rot="10800000">
              <a:off x="5375128" y="1637146"/>
              <a:ext cx="144462" cy="1096963"/>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7" name="Textfeld 187"/>
            <p:cNvSpPr txBox="1">
              <a:spLocks noChangeArrowheads="1"/>
            </p:cNvSpPr>
            <p:nvPr/>
          </p:nvSpPr>
          <p:spPr bwMode="auto">
            <a:xfrm>
              <a:off x="5519590" y="2508684"/>
              <a:ext cx="81280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6.3 Buch-</a:t>
              </a:r>
              <a:br>
                <a:rPr lang="de-AT" sz="1350" dirty="0">
                  <a:latin typeface="Arial Narrow" pitchFamily="34" charset="0"/>
                </a:rPr>
              </a:br>
              <a:r>
                <a:rPr lang="de-AT" sz="1350" dirty="0">
                  <a:latin typeface="Arial Narrow" pitchFamily="34" charset="0"/>
                </a:rPr>
                <a:t>bindung</a:t>
              </a:r>
              <a:endParaRPr lang="en-US" sz="1350" dirty="0">
                <a:latin typeface="Arial Narrow" pitchFamily="34" charset="0"/>
              </a:endParaRPr>
            </a:p>
          </p:txBody>
        </p:sp>
        <p:cxnSp>
          <p:nvCxnSpPr>
            <p:cNvPr id="278" name="_s1034"/>
            <p:cNvCxnSpPr>
              <a:cxnSpLocks noChangeShapeType="1"/>
              <a:stCxn id="282" idx="1"/>
              <a:endCxn id="284" idx="2"/>
            </p:cNvCxnSpPr>
            <p:nvPr/>
          </p:nvCxnSpPr>
          <p:spPr bwMode="auto">
            <a:xfrm rot="10800000">
              <a:off x="6402241" y="1256146"/>
              <a:ext cx="144462" cy="1474634"/>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79" name="_s1035"/>
            <p:cNvCxnSpPr>
              <a:cxnSpLocks noChangeShapeType="1"/>
              <a:stCxn id="281" idx="1"/>
              <a:endCxn id="284" idx="2"/>
            </p:cNvCxnSpPr>
            <p:nvPr/>
          </p:nvCxnSpPr>
          <p:spPr bwMode="auto">
            <a:xfrm rot="10800000">
              <a:off x="6402241" y="1256146"/>
              <a:ext cx="144462" cy="560814"/>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80" name="_s1058"/>
            <p:cNvSpPr>
              <a:spLocks noChangeArrowheads="1"/>
            </p:cNvSpPr>
            <p:nvPr/>
          </p:nvSpPr>
          <p:spPr bwMode="auto">
            <a:xfrm>
              <a:off x="6257778" y="733859"/>
              <a:ext cx="944562"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81" name="Textfeld 191"/>
            <p:cNvSpPr txBox="1">
              <a:spLocks noChangeArrowheads="1"/>
            </p:cNvSpPr>
            <p:nvPr/>
          </p:nvSpPr>
          <p:spPr bwMode="auto">
            <a:xfrm>
              <a:off x="6546703" y="1411721"/>
              <a:ext cx="1023937"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7.1 Etiket-tierung mit Adressen </a:t>
              </a:r>
              <a:br>
                <a:rPr lang="de-AT" sz="1350" dirty="0">
                  <a:latin typeface="Arial Narrow" pitchFamily="34" charset="0"/>
                </a:rPr>
              </a:br>
              <a:r>
                <a:rPr lang="de-AT" sz="1350" dirty="0">
                  <a:latin typeface="Arial Narrow" pitchFamily="34" charset="0"/>
                </a:rPr>
                <a:t>für Bezieher</a:t>
              </a:r>
              <a:endParaRPr lang="en-US" sz="1350" dirty="0">
                <a:latin typeface="Arial Narrow" pitchFamily="34" charset="0"/>
              </a:endParaRPr>
            </a:p>
          </p:txBody>
        </p:sp>
        <p:sp>
          <p:nvSpPr>
            <p:cNvPr id="282" name="Textfeld 192"/>
            <p:cNvSpPr txBox="1">
              <a:spLocks noChangeArrowheads="1"/>
            </p:cNvSpPr>
            <p:nvPr/>
          </p:nvSpPr>
          <p:spPr bwMode="auto">
            <a:xfrm>
              <a:off x="6546703" y="2325541"/>
              <a:ext cx="890587" cy="810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7.2 Entwurf der Graphik </a:t>
              </a:r>
              <a:br>
                <a:rPr lang="de-AT" sz="1350" dirty="0">
                  <a:latin typeface="Arial Narrow" pitchFamily="34" charset="0"/>
                </a:rPr>
              </a:br>
              <a:r>
                <a:rPr lang="de-AT" sz="1350" dirty="0">
                  <a:latin typeface="Arial Narrow" pitchFamily="34" charset="0"/>
                </a:rPr>
                <a:t>des Post-gebindes</a:t>
              </a:r>
              <a:endParaRPr lang="en-US" sz="1350" dirty="0">
                <a:latin typeface="Arial Narrow" pitchFamily="34" charset="0"/>
              </a:endParaRPr>
            </a:p>
          </p:txBody>
        </p:sp>
        <p:sp>
          <p:nvSpPr>
            <p:cNvPr id="283" name="Text Box 109"/>
            <p:cNvSpPr txBox="1">
              <a:spLocks noChangeArrowheads="1"/>
            </p:cNvSpPr>
            <p:nvPr/>
          </p:nvSpPr>
          <p:spPr bwMode="auto">
            <a:xfrm>
              <a:off x="6257778" y="781484"/>
              <a:ext cx="944562"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ts val="1400"/>
                </a:lnSpc>
                <a:spcBef>
                  <a:spcPct val="50000"/>
                </a:spcBef>
                <a:buFontTx/>
                <a:buNone/>
              </a:pPr>
              <a:r>
                <a:rPr lang="de-DE" altLang="de-DE" sz="1400" dirty="0">
                  <a:latin typeface="Arial Narrow" panose="020B0606020202030204" pitchFamily="34" charset="0"/>
                </a:rPr>
                <a:t>7 Versand-</a:t>
              </a:r>
              <a:br>
                <a:rPr lang="de-DE" altLang="de-DE" sz="1400" dirty="0">
                  <a:latin typeface="Arial Narrow" panose="020B0606020202030204" pitchFamily="34" charset="0"/>
                </a:rPr>
              </a:br>
              <a:r>
                <a:rPr lang="de-DE" altLang="de-DE" sz="1400" dirty="0">
                  <a:latin typeface="Arial Narrow" panose="020B0606020202030204" pitchFamily="34" charset="0"/>
                </a:rPr>
                <a:t>taschen</a:t>
              </a:r>
            </a:p>
          </p:txBody>
        </p:sp>
        <p:sp>
          <p:nvSpPr>
            <p:cNvPr id="284" name="Text Box 109"/>
            <p:cNvSpPr txBox="1">
              <a:spLocks noChangeArrowheads="1"/>
            </p:cNvSpPr>
            <p:nvPr/>
          </p:nvSpPr>
          <p:spPr bwMode="auto">
            <a:xfrm>
              <a:off x="6257778" y="943409"/>
              <a:ext cx="28892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endParaRPr lang="en-US" sz="1430" dirty="0">
                <a:latin typeface="Arial Narrow" pitchFamily="34" charset="0"/>
              </a:endParaRPr>
            </a:p>
          </p:txBody>
        </p:sp>
        <p:cxnSp>
          <p:nvCxnSpPr>
            <p:cNvPr id="285" name="_s1034"/>
            <p:cNvCxnSpPr>
              <a:cxnSpLocks noChangeShapeType="1"/>
              <a:stCxn id="288" idx="1"/>
              <a:endCxn id="290" idx="2"/>
            </p:cNvCxnSpPr>
            <p:nvPr/>
          </p:nvCxnSpPr>
          <p:spPr bwMode="auto">
            <a:xfrm rot="10800000">
              <a:off x="7480153" y="1251385"/>
              <a:ext cx="144462" cy="1131529"/>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86" name="_s1035"/>
            <p:cNvCxnSpPr>
              <a:cxnSpLocks noChangeShapeType="1"/>
              <a:stCxn id="293" idx="1"/>
              <a:endCxn id="290" idx="2"/>
            </p:cNvCxnSpPr>
            <p:nvPr/>
          </p:nvCxnSpPr>
          <p:spPr bwMode="auto">
            <a:xfrm rot="10800000">
              <a:off x="7480153" y="1251384"/>
              <a:ext cx="144462" cy="38576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87" name="_s1058"/>
            <p:cNvSpPr>
              <a:spLocks noChangeArrowheads="1"/>
            </p:cNvSpPr>
            <p:nvPr/>
          </p:nvSpPr>
          <p:spPr bwMode="auto">
            <a:xfrm>
              <a:off x="7335690" y="733859"/>
              <a:ext cx="942975" cy="517525"/>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de-DE" sz="1400" dirty="0">
                <a:latin typeface="Arial Narrow" panose="020B0606020202030204" pitchFamily="34" charset="0"/>
              </a:endParaRPr>
            </a:p>
          </p:txBody>
        </p:sp>
        <p:sp>
          <p:nvSpPr>
            <p:cNvPr id="288" name="Textfeld 200"/>
            <p:cNvSpPr txBox="1">
              <a:spLocks noChangeArrowheads="1"/>
            </p:cNvSpPr>
            <p:nvPr/>
          </p:nvSpPr>
          <p:spPr bwMode="auto">
            <a:xfrm>
              <a:off x="7624615" y="1977306"/>
              <a:ext cx="796925"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8.2 Fort-</a:t>
              </a:r>
              <a:br>
                <a:rPr lang="de-AT" sz="1350" dirty="0">
                  <a:latin typeface="Arial Narrow" pitchFamily="34" charset="0"/>
                </a:rPr>
              </a:br>
              <a:r>
                <a:rPr lang="de-AT" sz="1350" dirty="0">
                  <a:latin typeface="Arial Narrow" pitchFamily="34" charset="0"/>
                </a:rPr>
                <a:t>schritts-</a:t>
              </a:r>
              <a:br>
                <a:rPr lang="de-AT" sz="1350" dirty="0">
                  <a:latin typeface="Arial Narrow" pitchFamily="34" charset="0"/>
                </a:rPr>
              </a:br>
              <a:r>
                <a:rPr lang="de-AT" sz="1350" dirty="0">
                  <a:latin typeface="Arial Narrow" pitchFamily="34" charset="0"/>
                </a:rPr>
                <a:t>bericht-erstattung</a:t>
              </a:r>
              <a:endParaRPr lang="en-US" sz="1350" dirty="0">
                <a:latin typeface="Arial Narrow" pitchFamily="34" charset="0"/>
              </a:endParaRPr>
            </a:p>
          </p:txBody>
        </p:sp>
        <p:sp>
          <p:nvSpPr>
            <p:cNvPr id="289" name="Text Box 109"/>
            <p:cNvSpPr txBox="1">
              <a:spLocks noChangeArrowheads="1"/>
            </p:cNvSpPr>
            <p:nvPr/>
          </p:nvSpPr>
          <p:spPr bwMode="auto">
            <a:xfrm>
              <a:off x="7246790" y="781484"/>
              <a:ext cx="113823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400"/>
                </a:lnSpc>
                <a:spcBef>
                  <a:spcPct val="50000"/>
                </a:spcBef>
                <a:defRPr/>
              </a:pPr>
              <a:r>
                <a:rPr lang="de-DE" sz="1430" dirty="0">
                  <a:latin typeface="Arial Narrow" pitchFamily="34" charset="0"/>
                </a:rPr>
                <a:t>8 Projekt-</a:t>
              </a:r>
              <a:br>
                <a:rPr lang="de-DE" sz="1430" dirty="0">
                  <a:latin typeface="Arial Narrow" pitchFamily="34" charset="0"/>
                </a:rPr>
              </a:br>
              <a:r>
                <a:rPr lang="de-DE" sz="1430" dirty="0">
                  <a:latin typeface="Arial Narrow" pitchFamily="34" charset="0"/>
                </a:rPr>
                <a:t>management</a:t>
              </a:r>
            </a:p>
          </p:txBody>
        </p:sp>
        <p:sp>
          <p:nvSpPr>
            <p:cNvPr id="290" name="Text Box 109"/>
            <p:cNvSpPr txBox="1">
              <a:spLocks noChangeArrowheads="1"/>
            </p:cNvSpPr>
            <p:nvPr/>
          </p:nvSpPr>
          <p:spPr bwMode="auto">
            <a:xfrm>
              <a:off x="7335690" y="943409"/>
              <a:ext cx="288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de-DE" sz="1400" dirty="0">
                <a:latin typeface="Arial Narrow" panose="020B0606020202030204" pitchFamily="34" charset="0"/>
              </a:endParaRPr>
            </a:p>
          </p:txBody>
        </p:sp>
        <p:cxnSp>
          <p:nvCxnSpPr>
            <p:cNvPr id="291" name="_s1034"/>
            <p:cNvCxnSpPr>
              <a:cxnSpLocks noChangeShapeType="1"/>
              <a:stCxn id="292" idx="1"/>
            </p:cNvCxnSpPr>
            <p:nvPr/>
          </p:nvCxnSpPr>
          <p:spPr bwMode="auto">
            <a:xfrm rot="10800000">
              <a:off x="7480153" y="2015406"/>
              <a:ext cx="144462" cy="1096963"/>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92" name="Textfeld 204"/>
            <p:cNvSpPr txBox="1">
              <a:spLocks noChangeArrowheads="1"/>
            </p:cNvSpPr>
            <p:nvPr/>
          </p:nvSpPr>
          <p:spPr bwMode="auto">
            <a:xfrm>
              <a:off x="7624615" y="2886944"/>
              <a:ext cx="796925"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8.3 Ab-rechnung</a:t>
              </a:r>
              <a:endParaRPr lang="en-US" sz="1350" dirty="0">
                <a:latin typeface="Arial Narrow" pitchFamily="34" charset="0"/>
              </a:endParaRPr>
            </a:p>
          </p:txBody>
        </p:sp>
        <p:sp>
          <p:nvSpPr>
            <p:cNvPr id="293" name="Textfeld 208"/>
            <p:cNvSpPr txBox="1">
              <a:spLocks noChangeArrowheads="1"/>
            </p:cNvSpPr>
            <p:nvPr/>
          </p:nvSpPr>
          <p:spPr bwMode="auto">
            <a:xfrm>
              <a:off x="7624615" y="1411721"/>
              <a:ext cx="91757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8.1 Plan-erstellung</a:t>
              </a:r>
              <a:endParaRPr lang="en-US" sz="1350" dirty="0">
                <a:latin typeface="Arial Narrow" pitchFamily="34" charset="0"/>
              </a:endParaRPr>
            </a:p>
          </p:txBody>
        </p:sp>
        <p:cxnSp>
          <p:nvCxnSpPr>
            <p:cNvPr id="294" name="_s1048"/>
            <p:cNvCxnSpPr>
              <a:cxnSpLocks noChangeShapeType="1"/>
              <a:stCxn id="280" idx="0"/>
              <a:endCxn id="202" idx="2"/>
            </p:cNvCxnSpPr>
            <p:nvPr/>
          </p:nvCxnSpPr>
          <p:spPr bwMode="auto">
            <a:xfrm rot="16200000" flipV="1">
              <a:off x="5293371" y="-703622"/>
              <a:ext cx="295275" cy="2579688"/>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95" name="_s1048"/>
            <p:cNvCxnSpPr>
              <a:cxnSpLocks noChangeShapeType="1"/>
              <a:stCxn id="258" idx="0"/>
              <a:endCxn id="202" idx="2"/>
            </p:cNvCxnSpPr>
            <p:nvPr/>
          </p:nvCxnSpPr>
          <p:spPr bwMode="auto">
            <a:xfrm rot="16200000" flipV="1">
              <a:off x="4257527" y="332222"/>
              <a:ext cx="295275" cy="50800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296" name="_s1048"/>
            <p:cNvCxnSpPr>
              <a:cxnSpLocks noChangeShapeType="1"/>
              <a:stCxn id="241" idx="0"/>
              <a:endCxn id="202" idx="2"/>
            </p:cNvCxnSpPr>
            <p:nvPr/>
          </p:nvCxnSpPr>
          <p:spPr bwMode="auto">
            <a:xfrm rot="5400000" flipH="1" flipV="1">
              <a:off x="3740002" y="322697"/>
              <a:ext cx="295275" cy="52705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grpSp>
      <p:grpSp>
        <p:nvGrpSpPr>
          <p:cNvPr id="198" name="Group 11">
            <a:extLst>
              <a:ext uri="{C183D7F6-B498-43B3-948B-1728B52AA6E4}">
                <adec:decorative xmlns:adec="http://schemas.microsoft.com/office/drawing/2017/decorative" val="1"/>
              </a:ext>
            </a:extLst>
          </p:cNvPr>
          <p:cNvGrpSpPr>
            <a:grpSpLocks/>
          </p:cNvGrpSpPr>
          <p:nvPr/>
        </p:nvGrpSpPr>
        <p:grpSpPr bwMode="auto">
          <a:xfrm>
            <a:off x="-12699" y="1692077"/>
            <a:ext cx="2028825" cy="923925"/>
            <a:chOff x="-8" y="1383"/>
            <a:chExt cx="1278" cy="582"/>
          </a:xfrm>
        </p:grpSpPr>
        <p:sp>
          <p:nvSpPr>
            <p:cNvPr id="199" name="Text Box 9"/>
            <p:cNvSpPr txBox="1">
              <a:spLocks noChangeArrowheads="1"/>
            </p:cNvSpPr>
            <p:nvPr/>
          </p:nvSpPr>
          <p:spPr bwMode="auto">
            <a:xfrm>
              <a:off x="-8" y="1383"/>
              <a:ext cx="1278"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de-DE" altLang="en-US" sz="1800" dirty="0">
                  <a:solidFill>
                    <a:schemeClr val="bg1">
                      <a:lumMod val="95000"/>
                    </a:schemeClr>
                  </a:solidFill>
                  <a:latin typeface="Arial Narrow" charset="0"/>
                </a:rPr>
                <a:t>Haupt-</a:t>
              </a:r>
              <a:br>
                <a:rPr lang="de-DE" altLang="en-US" sz="1800" dirty="0">
                  <a:solidFill>
                    <a:schemeClr val="bg1">
                      <a:lumMod val="95000"/>
                    </a:schemeClr>
                  </a:solidFill>
                  <a:latin typeface="Arial Narrow" charset="0"/>
                </a:rPr>
              </a:br>
              <a:r>
                <a:rPr lang="de-DE" altLang="en-US" sz="1800" dirty="0">
                  <a:solidFill>
                    <a:schemeClr val="bg1">
                      <a:lumMod val="95000"/>
                    </a:schemeClr>
                  </a:solidFill>
                  <a:latin typeface="Arial Narrow" charset="0"/>
                </a:rPr>
                <a:t>gegen-</a:t>
              </a:r>
              <a:br>
                <a:rPr lang="de-DE" altLang="en-US" sz="1800" dirty="0">
                  <a:solidFill>
                    <a:schemeClr val="bg1">
                      <a:lumMod val="95000"/>
                    </a:schemeClr>
                  </a:solidFill>
                  <a:latin typeface="Arial Narrow" charset="0"/>
                </a:rPr>
              </a:br>
              <a:r>
                <a:rPr lang="de-DE" altLang="en-US" sz="1800" dirty="0">
                  <a:solidFill>
                    <a:schemeClr val="bg1">
                      <a:lumMod val="95000"/>
                    </a:schemeClr>
                  </a:solidFill>
                  <a:latin typeface="Arial Narrow" charset="0"/>
                </a:rPr>
                <a:t>stand</a:t>
              </a:r>
            </a:p>
          </p:txBody>
        </p:sp>
        <p:sp>
          <p:nvSpPr>
            <p:cNvPr id="200" name="Line 10"/>
            <p:cNvSpPr>
              <a:spLocks noChangeShapeType="1"/>
            </p:cNvSpPr>
            <p:nvPr/>
          </p:nvSpPr>
          <p:spPr bwMode="auto">
            <a:xfrm flipH="1" flipV="1">
              <a:off x="454" y="1701"/>
              <a:ext cx="160" cy="0"/>
            </a:xfrm>
            <a:prstGeom prst="line">
              <a:avLst/>
            </a:prstGeom>
            <a:noFill/>
            <a:ln w="66675">
              <a:solidFill>
                <a:srgbClr val="2D4E75"/>
              </a:solidFill>
              <a:round/>
              <a:headEnd type="triangle" w="sm" len="sm"/>
              <a:tailEnd/>
            </a:ln>
            <a:extLst>
              <a:ext uri="{909E8E84-426E-40DD-AFC4-6F175D3DCCD1}">
                <a14:hiddenFill xmlns:a14="http://schemas.microsoft.com/office/drawing/2010/main">
                  <a:noFill/>
                </a14:hiddenFill>
              </a:ext>
            </a:extLst>
          </p:spPr>
          <p:txBody>
            <a:bodyPr/>
            <a:lstStyle/>
            <a:p>
              <a:endParaRPr lang="en-US" dirty="0"/>
            </a:p>
          </p:txBody>
        </p:sp>
      </p:grpSp>
    </p:spTree>
    <p:extLst>
      <p:ext uri="{BB962C8B-B14F-4D97-AF65-F5344CB8AC3E}">
        <p14:creationId xmlns:p14="http://schemas.microsoft.com/office/powerpoint/2010/main" val="2527861616"/>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8" name="Gruppieren 267">
            <a:extLst>
              <a:ext uri="{C183D7F6-B498-43B3-948B-1728B52AA6E4}">
                <adec:decorative xmlns:adec="http://schemas.microsoft.com/office/drawing/2017/decorative" val="1"/>
              </a:ext>
            </a:extLst>
          </p:cNvPr>
          <p:cNvGrpSpPr/>
          <p:nvPr/>
        </p:nvGrpSpPr>
        <p:grpSpPr>
          <a:xfrm>
            <a:off x="2016448" y="1273820"/>
            <a:ext cx="2028825" cy="404075"/>
            <a:chOff x="1735608" y="1089918"/>
            <a:chExt cx="2028825" cy="404075"/>
          </a:xfrm>
        </p:grpSpPr>
        <p:sp>
          <p:nvSpPr>
            <p:cNvPr id="77" name="Text Box 9"/>
            <p:cNvSpPr txBox="1">
              <a:spLocks noChangeArrowheads="1"/>
            </p:cNvSpPr>
            <p:nvPr/>
          </p:nvSpPr>
          <p:spPr bwMode="auto">
            <a:xfrm>
              <a:off x="1735608" y="1089918"/>
              <a:ext cx="2028825"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de-DE" altLang="en-US" sz="1650" b="1" spc="-30" dirty="0">
                  <a:solidFill>
                    <a:srgbClr val="2D4E75"/>
                  </a:solidFill>
                  <a:latin typeface="Arial Narrow" charset="0"/>
                </a:rPr>
                <a:t>Stadium</a:t>
              </a:r>
            </a:p>
          </p:txBody>
        </p:sp>
        <p:sp>
          <p:nvSpPr>
            <p:cNvPr id="267" name="Nach oben gebogener Pfeil 266"/>
            <p:cNvSpPr/>
            <p:nvPr/>
          </p:nvSpPr>
          <p:spPr bwMode="auto">
            <a:xfrm flipV="1">
              <a:off x="2589587" y="1249250"/>
              <a:ext cx="360040" cy="244743"/>
            </a:xfrm>
            <a:prstGeom prst="bentUpArrow">
              <a:avLst>
                <a:gd name="adj1" fmla="val 35272"/>
                <a:gd name="adj2" fmla="val 36046"/>
                <a:gd name="adj3" fmla="val 50000"/>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grpSp>
      <p:grpSp>
        <p:nvGrpSpPr>
          <p:cNvPr id="76" name="Gruppieren 75">
            <a:extLst>
              <a:ext uri="{C183D7F6-B498-43B3-948B-1728B52AA6E4}">
                <adec:decorative xmlns:adec="http://schemas.microsoft.com/office/drawing/2017/decorative" val="1"/>
              </a:ext>
            </a:extLst>
          </p:cNvPr>
          <p:cNvGrpSpPr/>
          <p:nvPr/>
        </p:nvGrpSpPr>
        <p:grpSpPr>
          <a:xfrm>
            <a:off x="1440384" y="1332037"/>
            <a:ext cx="7784465" cy="5441280"/>
            <a:chOff x="12302" y="-40605"/>
            <a:chExt cx="7784465" cy="5136480"/>
          </a:xfrm>
        </p:grpSpPr>
        <p:sp>
          <p:nvSpPr>
            <p:cNvPr id="78" name="AutoShape 111"/>
            <p:cNvSpPr>
              <a:spLocks noChangeArrowheads="1"/>
            </p:cNvSpPr>
            <p:nvPr/>
          </p:nvSpPr>
          <p:spPr bwMode="auto">
            <a:xfrm>
              <a:off x="12302" y="2292483"/>
              <a:ext cx="892652" cy="577718"/>
            </a:xfrm>
            <a:prstGeom prst="flowChartAlternateProcess">
              <a:avLst/>
            </a:prstGeom>
            <a:solidFill>
              <a:srgbClr val="2D4E75"/>
            </a:solidFill>
            <a:ln w="9525">
              <a:solidFill>
                <a:schemeClr val="tx1"/>
              </a:solidFill>
              <a:miter lim="800000"/>
              <a:headEnd/>
              <a:tailEnd/>
            </a:ln>
          </p:spPr>
          <p:txBody>
            <a:bodyPr wrap="none" anchor="ctr"/>
            <a:lstStyle/>
            <a:p>
              <a:pPr algn="ctr">
                <a:defRPr/>
              </a:pPr>
              <a:r>
                <a:rPr lang="de-AT" sz="1500" b="1" dirty="0">
                  <a:solidFill>
                    <a:schemeClr val="bg1">
                      <a:lumMod val="95000"/>
                    </a:schemeClr>
                  </a:solidFill>
                  <a:latin typeface="Arial Narrow" pitchFamily="34" charset="0"/>
                </a:rPr>
                <a:t>Firmen-</a:t>
              </a:r>
              <a:br>
                <a:rPr lang="de-AT" sz="1500" b="1" dirty="0">
                  <a:solidFill>
                    <a:schemeClr val="bg1">
                      <a:lumMod val="95000"/>
                    </a:schemeClr>
                  </a:solidFill>
                  <a:latin typeface="Arial Narrow" pitchFamily="34" charset="0"/>
                </a:rPr>
              </a:br>
              <a:r>
                <a:rPr lang="de-AT" sz="1500" b="1" dirty="0">
                  <a:solidFill>
                    <a:schemeClr val="bg1">
                      <a:lumMod val="95000"/>
                    </a:schemeClr>
                  </a:solidFill>
                  <a:latin typeface="Arial Narrow" pitchFamily="34" charset="0"/>
                </a:rPr>
                <a:t>festschrift</a:t>
              </a:r>
              <a:endParaRPr lang="en-US" sz="1500" b="1" dirty="0">
                <a:solidFill>
                  <a:schemeClr val="bg1">
                    <a:lumMod val="95000"/>
                  </a:schemeClr>
                </a:solidFill>
                <a:latin typeface="Arial Narrow" pitchFamily="34" charset="0"/>
              </a:endParaRPr>
            </a:p>
          </p:txBody>
        </p:sp>
        <p:cxnSp>
          <p:nvCxnSpPr>
            <p:cNvPr id="79" name="_s1034"/>
            <p:cNvCxnSpPr>
              <a:cxnSpLocks noChangeShapeType="1"/>
              <a:stCxn id="83" idx="1"/>
              <a:endCxn id="81" idx="3"/>
            </p:cNvCxnSpPr>
            <p:nvPr/>
          </p:nvCxnSpPr>
          <p:spPr bwMode="auto">
            <a:xfrm rot="10800000" flipV="1">
              <a:off x="2238593" y="243365"/>
              <a:ext cx="267832" cy="200313"/>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80" name="_s1035"/>
            <p:cNvCxnSpPr>
              <a:cxnSpLocks noChangeShapeType="1"/>
              <a:stCxn id="82" idx="1"/>
              <a:endCxn id="81" idx="3"/>
            </p:cNvCxnSpPr>
            <p:nvPr/>
          </p:nvCxnSpPr>
          <p:spPr bwMode="auto">
            <a:xfrm rot="10800000" flipV="1">
              <a:off x="2238593" y="59427"/>
              <a:ext cx="267832" cy="384251"/>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81" name="_s1058"/>
            <p:cNvSpPr>
              <a:spLocks noChangeArrowheads="1"/>
            </p:cNvSpPr>
            <p:nvPr/>
          </p:nvSpPr>
          <p:spPr bwMode="auto">
            <a:xfrm>
              <a:off x="1194593" y="281679"/>
              <a:ext cx="1044000" cy="324000"/>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de-DE" sz="1400" dirty="0">
                  <a:latin typeface="Arial Narrow" panose="020B0606020202030204" pitchFamily="34" charset="0"/>
                </a:rPr>
                <a:t>1 Konzeption</a:t>
              </a:r>
            </a:p>
          </p:txBody>
        </p:sp>
        <p:sp>
          <p:nvSpPr>
            <p:cNvPr id="82" name="Textfeld 158"/>
            <p:cNvSpPr txBox="1">
              <a:spLocks noChangeArrowheads="1"/>
            </p:cNvSpPr>
            <p:nvPr/>
          </p:nvSpPr>
          <p:spPr bwMode="auto">
            <a:xfrm>
              <a:off x="2506425" y="-40605"/>
              <a:ext cx="319611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1.1 Inhaltliche Schwerpunktfestlegung</a:t>
              </a:r>
              <a:endParaRPr lang="en-US" sz="1350" dirty="0">
                <a:latin typeface="Arial Narrow" pitchFamily="34" charset="0"/>
              </a:endParaRPr>
            </a:p>
          </p:txBody>
        </p:sp>
        <p:sp>
          <p:nvSpPr>
            <p:cNvPr id="83" name="Textfeld 159"/>
            <p:cNvSpPr txBox="1">
              <a:spLocks noChangeArrowheads="1"/>
            </p:cNvSpPr>
            <p:nvPr/>
          </p:nvSpPr>
          <p:spPr bwMode="auto">
            <a:xfrm>
              <a:off x="2506425" y="143333"/>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1.2 Konzeptentwicklung</a:t>
              </a:r>
              <a:endParaRPr lang="en-US" sz="1350" dirty="0">
                <a:latin typeface="Arial Narrow" pitchFamily="34" charset="0"/>
              </a:endParaRPr>
            </a:p>
          </p:txBody>
        </p:sp>
        <p:cxnSp>
          <p:nvCxnSpPr>
            <p:cNvPr id="84" name="_s1048"/>
            <p:cNvCxnSpPr>
              <a:cxnSpLocks noChangeShapeType="1"/>
              <a:stCxn id="81" idx="1"/>
              <a:endCxn id="78" idx="3"/>
            </p:cNvCxnSpPr>
            <p:nvPr/>
          </p:nvCxnSpPr>
          <p:spPr bwMode="auto">
            <a:xfrm rot="10800000" flipV="1">
              <a:off x="904955" y="443678"/>
              <a:ext cx="289639" cy="2137664"/>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85" name="_s1034"/>
            <p:cNvCxnSpPr>
              <a:cxnSpLocks noChangeShapeType="1"/>
              <a:stCxn id="86" idx="1"/>
              <a:endCxn id="81" idx="3"/>
            </p:cNvCxnSpPr>
            <p:nvPr/>
          </p:nvCxnSpPr>
          <p:spPr bwMode="auto">
            <a:xfrm rot="10800000" flipV="1">
              <a:off x="2238593" y="440359"/>
              <a:ext cx="267832" cy="3319"/>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86" name="Textfeld 159"/>
            <p:cNvSpPr txBox="1">
              <a:spLocks noChangeArrowheads="1"/>
            </p:cNvSpPr>
            <p:nvPr/>
          </p:nvSpPr>
          <p:spPr bwMode="auto">
            <a:xfrm>
              <a:off x="2506425" y="340327"/>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1.3 Inhaltsskizze</a:t>
              </a:r>
              <a:endParaRPr lang="en-US" sz="1350" dirty="0">
                <a:latin typeface="Arial Narrow" pitchFamily="34" charset="0"/>
              </a:endParaRPr>
            </a:p>
          </p:txBody>
        </p:sp>
        <p:cxnSp>
          <p:nvCxnSpPr>
            <p:cNvPr id="87" name="_s1034"/>
            <p:cNvCxnSpPr>
              <a:cxnSpLocks noChangeShapeType="1"/>
              <a:stCxn id="88" idx="1"/>
              <a:endCxn id="81" idx="3"/>
            </p:cNvCxnSpPr>
            <p:nvPr/>
          </p:nvCxnSpPr>
          <p:spPr bwMode="auto">
            <a:xfrm rot="10800000">
              <a:off x="2238593" y="443680"/>
              <a:ext cx="267832" cy="18531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88" name="Textfeld 159"/>
            <p:cNvSpPr txBox="1">
              <a:spLocks noChangeArrowheads="1"/>
            </p:cNvSpPr>
            <p:nvPr/>
          </p:nvSpPr>
          <p:spPr bwMode="auto">
            <a:xfrm>
              <a:off x="2506425" y="528963"/>
              <a:ext cx="3859371"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1.4 Formatfestlegung</a:t>
              </a:r>
              <a:endParaRPr lang="en-US" sz="1350" dirty="0">
                <a:latin typeface="Arial Narrow" pitchFamily="34" charset="0"/>
              </a:endParaRPr>
            </a:p>
          </p:txBody>
        </p:sp>
        <p:cxnSp>
          <p:nvCxnSpPr>
            <p:cNvPr id="89" name="_s1034"/>
            <p:cNvCxnSpPr>
              <a:cxnSpLocks noChangeShapeType="1"/>
              <a:stCxn id="90" idx="1"/>
              <a:endCxn id="81" idx="3"/>
            </p:cNvCxnSpPr>
            <p:nvPr/>
          </p:nvCxnSpPr>
          <p:spPr bwMode="auto">
            <a:xfrm rot="10800000">
              <a:off x="2238593" y="443680"/>
              <a:ext cx="267832" cy="373835"/>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90" name="Textfeld 159"/>
            <p:cNvSpPr txBox="1">
              <a:spLocks noChangeArrowheads="1"/>
            </p:cNvSpPr>
            <p:nvPr/>
          </p:nvSpPr>
          <p:spPr bwMode="auto">
            <a:xfrm>
              <a:off x="2506425" y="717481"/>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1.5 Designüberlegungen (Umschlag, Einband, Prägung etc.)</a:t>
              </a:r>
              <a:endParaRPr lang="en-US" sz="1350" dirty="0">
                <a:latin typeface="Arial Narrow" pitchFamily="34" charset="0"/>
              </a:endParaRPr>
            </a:p>
          </p:txBody>
        </p:sp>
        <p:cxnSp>
          <p:nvCxnSpPr>
            <p:cNvPr id="91" name="_s1034"/>
            <p:cNvCxnSpPr>
              <a:cxnSpLocks noChangeShapeType="1"/>
              <a:stCxn id="95" idx="1"/>
              <a:endCxn id="93" idx="3"/>
            </p:cNvCxnSpPr>
            <p:nvPr/>
          </p:nvCxnSpPr>
          <p:spPr bwMode="auto">
            <a:xfrm rot="10800000" flipV="1">
              <a:off x="2238594" y="1266583"/>
              <a:ext cx="289103" cy="38224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92" name="_s1035"/>
            <p:cNvCxnSpPr>
              <a:cxnSpLocks noChangeShapeType="1"/>
              <a:stCxn id="94" idx="1"/>
              <a:endCxn id="93" idx="3"/>
            </p:cNvCxnSpPr>
            <p:nvPr/>
          </p:nvCxnSpPr>
          <p:spPr bwMode="auto">
            <a:xfrm rot="10800000" flipV="1">
              <a:off x="2238594" y="1082645"/>
              <a:ext cx="289103" cy="56618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93" name="_s1058"/>
            <p:cNvSpPr>
              <a:spLocks noChangeArrowheads="1"/>
            </p:cNvSpPr>
            <p:nvPr/>
          </p:nvSpPr>
          <p:spPr bwMode="auto">
            <a:xfrm>
              <a:off x="1194593" y="1486825"/>
              <a:ext cx="1044000" cy="324000"/>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de-DE" sz="1400" dirty="0">
                  <a:latin typeface="Arial Narrow" panose="020B0606020202030204" pitchFamily="34" charset="0"/>
                </a:rPr>
                <a:t>2 Entwicklung</a:t>
              </a:r>
            </a:p>
          </p:txBody>
        </p:sp>
        <p:sp>
          <p:nvSpPr>
            <p:cNvPr id="94" name="Textfeld 158"/>
            <p:cNvSpPr txBox="1">
              <a:spLocks noChangeArrowheads="1"/>
            </p:cNvSpPr>
            <p:nvPr/>
          </p:nvSpPr>
          <p:spPr bwMode="auto">
            <a:xfrm>
              <a:off x="2527696" y="982612"/>
              <a:ext cx="319611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2.1 Info- bzw. Textsammlung</a:t>
              </a:r>
              <a:endParaRPr lang="en-US" sz="1350" dirty="0">
                <a:latin typeface="Arial Narrow" pitchFamily="34" charset="0"/>
              </a:endParaRPr>
            </a:p>
          </p:txBody>
        </p:sp>
        <p:sp>
          <p:nvSpPr>
            <p:cNvPr id="95" name="Textfeld 159"/>
            <p:cNvSpPr txBox="1">
              <a:spLocks noChangeArrowheads="1"/>
            </p:cNvSpPr>
            <p:nvPr/>
          </p:nvSpPr>
          <p:spPr bwMode="auto">
            <a:xfrm>
              <a:off x="2527696" y="1166550"/>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2.2 Bildmaterialsammlung</a:t>
              </a:r>
              <a:endParaRPr lang="en-US" sz="1350" dirty="0">
                <a:latin typeface="Arial Narrow" pitchFamily="34" charset="0"/>
              </a:endParaRPr>
            </a:p>
          </p:txBody>
        </p:sp>
        <p:cxnSp>
          <p:nvCxnSpPr>
            <p:cNvPr id="96" name="_s1034"/>
            <p:cNvCxnSpPr>
              <a:cxnSpLocks noChangeShapeType="1"/>
              <a:stCxn id="97" idx="1"/>
              <a:endCxn id="93" idx="3"/>
            </p:cNvCxnSpPr>
            <p:nvPr/>
          </p:nvCxnSpPr>
          <p:spPr bwMode="auto">
            <a:xfrm rot="10800000" flipV="1">
              <a:off x="2238594" y="1463577"/>
              <a:ext cx="289103" cy="18524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97" name="Textfeld 159"/>
            <p:cNvSpPr txBox="1">
              <a:spLocks noChangeArrowheads="1"/>
            </p:cNvSpPr>
            <p:nvPr/>
          </p:nvSpPr>
          <p:spPr bwMode="auto">
            <a:xfrm>
              <a:off x="2527696" y="1363545"/>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2.3 Manuskripterstellung</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98" name="_s1034"/>
            <p:cNvCxnSpPr>
              <a:cxnSpLocks noChangeShapeType="1"/>
              <a:stCxn id="97" idx="1"/>
              <a:endCxn id="93" idx="3"/>
            </p:cNvCxnSpPr>
            <p:nvPr/>
          </p:nvCxnSpPr>
          <p:spPr bwMode="auto">
            <a:xfrm rot="10800000" flipV="1">
              <a:off x="2238594" y="1463577"/>
              <a:ext cx="289103" cy="18524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99" name="_s1034"/>
            <p:cNvCxnSpPr>
              <a:cxnSpLocks noChangeShapeType="1"/>
              <a:stCxn id="100" idx="1"/>
              <a:endCxn id="93" idx="3"/>
            </p:cNvCxnSpPr>
            <p:nvPr/>
          </p:nvCxnSpPr>
          <p:spPr bwMode="auto">
            <a:xfrm rot="10800000">
              <a:off x="2238594" y="1648825"/>
              <a:ext cx="289103" cy="191906"/>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00" name="Textfeld 159"/>
            <p:cNvSpPr txBox="1">
              <a:spLocks noChangeArrowheads="1"/>
            </p:cNvSpPr>
            <p:nvPr/>
          </p:nvSpPr>
          <p:spPr bwMode="auto">
            <a:xfrm>
              <a:off x="2527696" y="1740698"/>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2.5 Layouten, Formatieren</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sp>
          <p:nvSpPr>
            <p:cNvPr id="101" name="Textfeld 159"/>
            <p:cNvSpPr txBox="1">
              <a:spLocks noChangeArrowheads="1"/>
            </p:cNvSpPr>
            <p:nvPr/>
          </p:nvSpPr>
          <p:spPr bwMode="auto">
            <a:xfrm>
              <a:off x="2527696" y="1929334"/>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2.6 Festlegung der Auflagenhöhe</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02" name="_s1034"/>
            <p:cNvCxnSpPr>
              <a:cxnSpLocks noChangeShapeType="1"/>
              <a:stCxn id="106" idx="1"/>
              <a:endCxn id="104" idx="3"/>
            </p:cNvCxnSpPr>
            <p:nvPr/>
          </p:nvCxnSpPr>
          <p:spPr bwMode="auto">
            <a:xfrm rot="10800000" flipV="1">
              <a:off x="2238594" y="2702825"/>
              <a:ext cx="289103" cy="17406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03" name="_s1035"/>
            <p:cNvCxnSpPr>
              <a:cxnSpLocks noChangeShapeType="1"/>
              <a:stCxn id="105" idx="1"/>
              <a:endCxn id="104" idx="3"/>
            </p:cNvCxnSpPr>
            <p:nvPr/>
          </p:nvCxnSpPr>
          <p:spPr bwMode="auto">
            <a:xfrm rot="10800000" flipV="1">
              <a:off x="2238594" y="2504957"/>
              <a:ext cx="289103" cy="371935"/>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04" name="_s1058"/>
            <p:cNvSpPr>
              <a:spLocks noChangeArrowheads="1"/>
            </p:cNvSpPr>
            <p:nvPr/>
          </p:nvSpPr>
          <p:spPr bwMode="auto">
            <a:xfrm>
              <a:off x="1194593" y="2714893"/>
              <a:ext cx="1044000" cy="324000"/>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de-DE" sz="1400" dirty="0">
                  <a:latin typeface="Arial Narrow" panose="020B0606020202030204" pitchFamily="34" charset="0"/>
                </a:rPr>
                <a:t>3 Produktion</a:t>
              </a:r>
            </a:p>
          </p:txBody>
        </p:sp>
        <p:sp>
          <p:nvSpPr>
            <p:cNvPr id="105" name="Textfeld 158"/>
            <p:cNvSpPr txBox="1">
              <a:spLocks noChangeArrowheads="1"/>
            </p:cNvSpPr>
            <p:nvPr/>
          </p:nvSpPr>
          <p:spPr bwMode="auto">
            <a:xfrm>
              <a:off x="2527696" y="2404925"/>
              <a:ext cx="319611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3.1 Papierauswahl</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sp>
          <p:nvSpPr>
            <p:cNvPr id="106" name="Textfeld 159"/>
            <p:cNvSpPr txBox="1">
              <a:spLocks noChangeArrowheads="1"/>
            </p:cNvSpPr>
            <p:nvPr/>
          </p:nvSpPr>
          <p:spPr bwMode="auto">
            <a:xfrm>
              <a:off x="2527696" y="2602793"/>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3.2 Druckauftrag</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07" name="_s1034"/>
            <p:cNvCxnSpPr>
              <a:cxnSpLocks noChangeShapeType="1"/>
              <a:stCxn id="108" idx="1"/>
              <a:endCxn id="104" idx="3"/>
            </p:cNvCxnSpPr>
            <p:nvPr/>
          </p:nvCxnSpPr>
          <p:spPr bwMode="auto">
            <a:xfrm rot="10800000">
              <a:off x="2238594" y="2876893"/>
              <a:ext cx="289103" cy="8998"/>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08" name="Textfeld 159"/>
            <p:cNvSpPr txBox="1">
              <a:spLocks noChangeArrowheads="1"/>
            </p:cNvSpPr>
            <p:nvPr/>
          </p:nvSpPr>
          <p:spPr bwMode="auto">
            <a:xfrm>
              <a:off x="2527696" y="2785858"/>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3.3 Herstellung Einband und Schutzumschlag</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09" name="_s1034"/>
            <p:cNvCxnSpPr>
              <a:cxnSpLocks noChangeShapeType="1"/>
              <a:stCxn id="110" idx="1"/>
              <a:endCxn id="104" idx="3"/>
            </p:cNvCxnSpPr>
            <p:nvPr/>
          </p:nvCxnSpPr>
          <p:spPr bwMode="auto">
            <a:xfrm rot="10800000">
              <a:off x="2238594" y="2876894"/>
              <a:ext cx="289103" cy="197633"/>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10" name="Textfeld 159"/>
            <p:cNvSpPr txBox="1">
              <a:spLocks noChangeArrowheads="1"/>
            </p:cNvSpPr>
            <p:nvPr/>
          </p:nvSpPr>
          <p:spPr bwMode="auto">
            <a:xfrm>
              <a:off x="2527696" y="2974493"/>
              <a:ext cx="5269071"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3.4 Buchbindung und Prägung</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11" name="_s1034"/>
            <p:cNvCxnSpPr>
              <a:cxnSpLocks noChangeShapeType="1"/>
              <a:stCxn id="112" idx="1"/>
              <a:endCxn id="104" idx="3"/>
            </p:cNvCxnSpPr>
            <p:nvPr/>
          </p:nvCxnSpPr>
          <p:spPr bwMode="auto">
            <a:xfrm rot="10800000">
              <a:off x="2238594" y="2876893"/>
              <a:ext cx="289103" cy="38615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12" name="Textfeld 159"/>
            <p:cNvSpPr txBox="1">
              <a:spLocks noChangeArrowheads="1"/>
            </p:cNvSpPr>
            <p:nvPr/>
          </p:nvSpPr>
          <p:spPr bwMode="auto">
            <a:xfrm>
              <a:off x="2527696" y="3163012"/>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3.5 Zusammenstellung Adressenliste</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13" name="_s1034"/>
            <p:cNvCxnSpPr>
              <a:cxnSpLocks noChangeShapeType="1"/>
              <a:stCxn id="114" idx="1"/>
              <a:endCxn id="93" idx="3"/>
            </p:cNvCxnSpPr>
            <p:nvPr/>
          </p:nvCxnSpPr>
          <p:spPr bwMode="auto">
            <a:xfrm rot="10800000">
              <a:off x="2238594" y="1648826"/>
              <a:ext cx="289103" cy="10495"/>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14" name="Textfeld 159"/>
            <p:cNvSpPr txBox="1">
              <a:spLocks noChangeArrowheads="1"/>
            </p:cNvSpPr>
            <p:nvPr/>
          </p:nvSpPr>
          <p:spPr bwMode="auto">
            <a:xfrm>
              <a:off x="2527696" y="1559287"/>
              <a:ext cx="496800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2.4 Abfassen der Rahmentexte (Titel, Impressum, Zitate, Klappentext etc.)</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15" name="_s1034"/>
            <p:cNvCxnSpPr>
              <a:cxnSpLocks noChangeShapeType="1"/>
              <a:stCxn id="101" idx="1"/>
              <a:endCxn id="93" idx="3"/>
            </p:cNvCxnSpPr>
            <p:nvPr/>
          </p:nvCxnSpPr>
          <p:spPr bwMode="auto">
            <a:xfrm rot="10800000">
              <a:off x="2238594" y="1648825"/>
              <a:ext cx="289103" cy="38054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16" name="Textfeld 159"/>
            <p:cNvSpPr txBox="1">
              <a:spLocks noChangeArrowheads="1"/>
            </p:cNvSpPr>
            <p:nvPr/>
          </p:nvSpPr>
          <p:spPr bwMode="auto">
            <a:xfrm>
              <a:off x="2527696" y="2124621"/>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2.7 Erstellung der Druckvorlage</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17" name="_s1034"/>
            <p:cNvCxnSpPr>
              <a:cxnSpLocks noChangeShapeType="1"/>
              <a:stCxn id="116" idx="1"/>
              <a:endCxn id="93" idx="3"/>
            </p:cNvCxnSpPr>
            <p:nvPr/>
          </p:nvCxnSpPr>
          <p:spPr bwMode="auto">
            <a:xfrm rot="10800000">
              <a:off x="2238594" y="1648826"/>
              <a:ext cx="289103" cy="575829"/>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18" name="_s1034"/>
            <p:cNvCxnSpPr>
              <a:cxnSpLocks noChangeShapeType="1"/>
              <a:stCxn id="122" idx="1"/>
              <a:endCxn id="120" idx="3"/>
            </p:cNvCxnSpPr>
            <p:nvPr/>
          </p:nvCxnSpPr>
          <p:spPr bwMode="auto">
            <a:xfrm rot="10800000">
              <a:off x="2238594" y="3759662"/>
              <a:ext cx="289103" cy="5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19" name="_s1035"/>
            <p:cNvCxnSpPr>
              <a:cxnSpLocks noChangeShapeType="1"/>
              <a:stCxn id="121" idx="1"/>
              <a:endCxn id="120" idx="3"/>
            </p:cNvCxnSpPr>
            <p:nvPr/>
          </p:nvCxnSpPr>
          <p:spPr bwMode="auto">
            <a:xfrm rot="10800000" flipV="1">
              <a:off x="2238594" y="3561849"/>
              <a:ext cx="289103" cy="197811"/>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20" name="_s1058"/>
            <p:cNvSpPr>
              <a:spLocks noChangeArrowheads="1"/>
            </p:cNvSpPr>
            <p:nvPr/>
          </p:nvSpPr>
          <p:spPr bwMode="auto">
            <a:xfrm>
              <a:off x="1194593" y="3597661"/>
              <a:ext cx="1044000" cy="324000"/>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de-DE" sz="1400" dirty="0">
                  <a:latin typeface="Arial Narrow" panose="020B0606020202030204" pitchFamily="34" charset="0"/>
                </a:rPr>
                <a:t>4 Abschluss</a:t>
              </a:r>
            </a:p>
          </p:txBody>
        </p:sp>
        <p:sp>
          <p:nvSpPr>
            <p:cNvPr id="121" name="Textfeld 158"/>
            <p:cNvSpPr txBox="1">
              <a:spLocks noChangeArrowheads="1"/>
            </p:cNvSpPr>
            <p:nvPr/>
          </p:nvSpPr>
          <p:spPr bwMode="auto">
            <a:xfrm>
              <a:off x="2527696" y="3461817"/>
              <a:ext cx="319611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4.1 Abwicklung Versand</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sp>
          <p:nvSpPr>
            <p:cNvPr id="122" name="Textfeld 159"/>
            <p:cNvSpPr txBox="1">
              <a:spLocks noChangeArrowheads="1"/>
            </p:cNvSpPr>
            <p:nvPr/>
          </p:nvSpPr>
          <p:spPr bwMode="auto">
            <a:xfrm>
              <a:off x="2527696" y="3659685"/>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4.2 Rücknahme</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23" name="_s1034"/>
            <p:cNvCxnSpPr>
              <a:cxnSpLocks noChangeShapeType="1"/>
              <a:stCxn id="124" idx="1"/>
              <a:endCxn id="120" idx="3"/>
            </p:cNvCxnSpPr>
            <p:nvPr/>
          </p:nvCxnSpPr>
          <p:spPr bwMode="auto">
            <a:xfrm rot="10800000">
              <a:off x="2238594" y="3759661"/>
              <a:ext cx="289103" cy="18312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24" name="Textfeld 159"/>
            <p:cNvSpPr txBox="1">
              <a:spLocks noChangeArrowheads="1"/>
            </p:cNvSpPr>
            <p:nvPr/>
          </p:nvSpPr>
          <p:spPr bwMode="auto">
            <a:xfrm>
              <a:off x="2527696" y="3842750"/>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4.3 Endabrechnung</a:t>
              </a: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a:p>
              <a:pPr eaLnBrk="1" hangingPunct="1">
                <a:lnSpc>
                  <a:spcPts val="1400"/>
                </a:lnSpc>
                <a:defRPr/>
              </a:pPr>
              <a:endParaRPr lang="en-US" sz="1350" dirty="0">
                <a:latin typeface="Arial Narrow" pitchFamily="34" charset="0"/>
              </a:endParaRPr>
            </a:p>
          </p:txBody>
        </p:sp>
        <p:cxnSp>
          <p:nvCxnSpPr>
            <p:cNvPr id="125" name="_s1034"/>
            <p:cNvCxnSpPr>
              <a:cxnSpLocks noChangeShapeType="1"/>
              <a:stCxn id="129" idx="1"/>
              <a:endCxn id="127" idx="3"/>
            </p:cNvCxnSpPr>
            <p:nvPr/>
          </p:nvCxnSpPr>
          <p:spPr bwMode="auto">
            <a:xfrm rot="10800000" flipV="1">
              <a:off x="2238593" y="4421695"/>
              <a:ext cx="267832" cy="20458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26" name="_s1035"/>
            <p:cNvCxnSpPr>
              <a:cxnSpLocks noChangeShapeType="1"/>
              <a:stCxn id="128" idx="1"/>
              <a:endCxn id="127" idx="3"/>
            </p:cNvCxnSpPr>
            <p:nvPr/>
          </p:nvCxnSpPr>
          <p:spPr bwMode="auto">
            <a:xfrm rot="10800000" flipV="1">
              <a:off x="2238593" y="4237757"/>
              <a:ext cx="267832" cy="388526"/>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27" name="_s1058"/>
            <p:cNvSpPr>
              <a:spLocks noChangeArrowheads="1"/>
            </p:cNvSpPr>
            <p:nvPr/>
          </p:nvSpPr>
          <p:spPr bwMode="auto">
            <a:xfrm>
              <a:off x="1194593" y="4374283"/>
              <a:ext cx="1044000" cy="504000"/>
            </a:xfrm>
            <a:prstGeom prst="roundRect">
              <a:avLst>
                <a:gd name="adj" fmla="val 16667"/>
              </a:avLst>
            </a:prstGeom>
            <a:solidFill>
              <a:srgbClr val="D9E2EF"/>
            </a:solidFill>
            <a:ln w="9525">
              <a:solidFill>
                <a:srgbClr val="2D4E75"/>
              </a:solidFill>
              <a:round/>
              <a:headEnd/>
              <a:tailEnd/>
            </a:ln>
          </p:spPr>
          <p:txBody>
            <a:bodyPr wrap="none"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de-DE" sz="1400" dirty="0">
                  <a:latin typeface="Arial Narrow" panose="020B0606020202030204" pitchFamily="34" charset="0"/>
                </a:rPr>
                <a:t>5 Projekt-</a:t>
              </a:r>
              <a:br>
                <a:rPr lang="en-US" altLang="de-DE" sz="1400" dirty="0">
                  <a:latin typeface="Arial Narrow" panose="020B0606020202030204" pitchFamily="34" charset="0"/>
                </a:rPr>
              </a:br>
              <a:r>
                <a:rPr lang="en-US" altLang="de-DE" sz="1400" dirty="0">
                  <a:latin typeface="Arial Narrow" panose="020B0606020202030204" pitchFamily="34" charset="0"/>
                </a:rPr>
                <a:t>management</a:t>
              </a:r>
            </a:p>
          </p:txBody>
        </p:sp>
        <p:sp>
          <p:nvSpPr>
            <p:cNvPr id="128" name="Textfeld 158"/>
            <p:cNvSpPr txBox="1">
              <a:spLocks noChangeArrowheads="1"/>
            </p:cNvSpPr>
            <p:nvPr/>
          </p:nvSpPr>
          <p:spPr bwMode="auto">
            <a:xfrm>
              <a:off x="2506425" y="4137724"/>
              <a:ext cx="3196110"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5.1 Projektstart</a:t>
              </a:r>
              <a:endParaRPr lang="en-US" sz="1350" dirty="0">
                <a:latin typeface="Arial Narrow" pitchFamily="34" charset="0"/>
              </a:endParaRPr>
            </a:p>
          </p:txBody>
        </p:sp>
        <p:sp>
          <p:nvSpPr>
            <p:cNvPr id="129" name="Textfeld 159"/>
            <p:cNvSpPr txBox="1">
              <a:spLocks noChangeArrowheads="1"/>
            </p:cNvSpPr>
            <p:nvPr/>
          </p:nvSpPr>
          <p:spPr bwMode="auto">
            <a:xfrm>
              <a:off x="2506425" y="4321663"/>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5.2 Projektplanung</a:t>
              </a:r>
              <a:endParaRPr lang="en-US" sz="1350" dirty="0">
                <a:latin typeface="Arial Narrow" pitchFamily="34" charset="0"/>
              </a:endParaRPr>
            </a:p>
          </p:txBody>
        </p:sp>
        <p:cxnSp>
          <p:nvCxnSpPr>
            <p:cNvPr id="130" name="_s1034"/>
            <p:cNvCxnSpPr>
              <a:cxnSpLocks noChangeShapeType="1"/>
              <a:stCxn id="131" idx="1"/>
              <a:endCxn id="127" idx="3"/>
            </p:cNvCxnSpPr>
            <p:nvPr/>
          </p:nvCxnSpPr>
          <p:spPr bwMode="auto">
            <a:xfrm rot="10800000" flipV="1">
              <a:off x="2238593" y="4618689"/>
              <a:ext cx="267832" cy="7593"/>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31" name="Textfeld 159"/>
            <p:cNvSpPr txBox="1">
              <a:spLocks noChangeArrowheads="1"/>
            </p:cNvSpPr>
            <p:nvPr/>
          </p:nvSpPr>
          <p:spPr bwMode="auto">
            <a:xfrm>
              <a:off x="2506425" y="4518657"/>
              <a:ext cx="3736094"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5.3 Projektdurchführung</a:t>
              </a:r>
              <a:endParaRPr lang="en-US" sz="1350" dirty="0">
                <a:latin typeface="Arial Narrow" pitchFamily="34" charset="0"/>
              </a:endParaRPr>
            </a:p>
          </p:txBody>
        </p:sp>
        <p:cxnSp>
          <p:nvCxnSpPr>
            <p:cNvPr id="132" name="_s1034"/>
            <p:cNvCxnSpPr>
              <a:cxnSpLocks noChangeShapeType="1"/>
              <a:stCxn id="133" idx="1"/>
              <a:endCxn id="127" idx="3"/>
            </p:cNvCxnSpPr>
            <p:nvPr/>
          </p:nvCxnSpPr>
          <p:spPr bwMode="auto">
            <a:xfrm rot="10800000">
              <a:off x="2238593" y="4626283"/>
              <a:ext cx="267832" cy="18104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33" name="Textfeld 159"/>
            <p:cNvSpPr txBox="1">
              <a:spLocks noChangeArrowheads="1"/>
            </p:cNvSpPr>
            <p:nvPr/>
          </p:nvSpPr>
          <p:spPr bwMode="auto">
            <a:xfrm>
              <a:off x="2506425" y="4707292"/>
              <a:ext cx="3859371"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5.4 Projektcontrolling</a:t>
              </a:r>
              <a:endParaRPr lang="en-US" sz="1350" dirty="0">
                <a:latin typeface="Arial Narrow" pitchFamily="34" charset="0"/>
              </a:endParaRPr>
            </a:p>
          </p:txBody>
        </p:sp>
        <p:cxnSp>
          <p:nvCxnSpPr>
            <p:cNvPr id="134" name="_s1034"/>
            <p:cNvCxnSpPr>
              <a:cxnSpLocks noChangeShapeType="1"/>
              <a:stCxn id="135" idx="1"/>
              <a:endCxn id="127" idx="3"/>
            </p:cNvCxnSpPr>
            <p:nvPr/>
          </p:nvCxnSpPr>
          <p:spPr bwMode="auto">
            <a:xfrm rot="10800000">
              <a:off x="2238593" y="4626283"/>
              <a:ext cx="267832" cy="36956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135" name="Textfeld 159"/>
            <p:cNvSpPr txBox="1">
              <a:spLocks noChangeArrowheads="1"/>
            </p:cNvSpPr>
            <p:nvPr/>
          </p:nvSpPr>
          <p:spPr bwMode="auto">
            <a:xfrm>
              <a:off x="2506425" y="4895810"/>
              <a:ext cx="3991133" cy="200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a:no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ts val="1400"/>
                </a:lnSpc>
                <a:defRPr/>
              </a:pPr>
              <a:r>
                <a:rPr lang="de-AT" sz="1350" dirty="0">
                  <a:latin typeface="Arial Narrow" pitchFamily="34" charset="0"/>
                </a:rPr>
                <a:t>5.5 Projektfinalisierung</a:t>
              </a:r>
              <a:endParaRPr lang="en-US" sz="1350" dirty="0">
                <a:latin typeface="Arial Narrow" pitchFamily="34" charset="0"/>
              </a:endParaRPr>
            </a:p>
          </p:txBody>
        </p:sp>
        <p:cxnSp>
          <p:nvCxnSpPr>
            <p:cNvPr id="136" name="_s1048"/>
            <p:cNvCxnSpPr>
              <a:cxnSpLocks noChangeShapeType="1"/>
              <a:stCxn id="93" idx="1"/>
              <a:endCxn id="78" idx="3"/>
            </p:cNvCxnSpPr>
            <p:nvPr/>
          </p:nvCxnSpPr>
          <p:spPr bwMode="auto">
            <a:xfrm rot="10800000" flipV="1">
              <a:off x="904955" y="1648824"/>
              <a:ext cx="289639" cy="932517"/>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37" name="_s1048"/>
            <p:cNvCxnSpPr>
              <a:cxnSpLocks noChangeShapeType="1"/>
              <a:stCxn id="104" idx="1"/>
              <a:endCxn id="78" idx="3"/>
            </p:cNvCxnSpPr>
            <p:nvPr/>
          </p:nvCxnSpPr>
          <p:spPr bwMode="auto">
            <a:xfrm rot="10800000">
              <a:off x="904955" y="2581343"/>
              <a:ext cx="289639" cy="295551"/>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38" name="_s1048"/>
            <p:cNvCxnSpPr>
              <a:cxnSpLocks noChangeShapeType="1"/>
              <a:stCxn id="120" idx="1"/>
              <a:endCxn id="78" idx="3"/>
            </p:cNvCxnSpPr>
            <p:nvPr/>
          </p:nvCxnSpPr>
          <p:spPr bwMode="auto">
            <a:xfrm rot="10800000">
              <a:off x="904955" y="2581343"/>
              <a:ext cx="289639" cy="1178319"/>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cxnSp>
          <p:nvCxnSpPr>
            <p:cNvPr id="139" name="_s1048"/>
            <p:cNvCxnSpPr>
              <a:cxnSpLocks noChangeShapeType="1"/>
              <a:stCxn id="127" idx="1"/>
              <a:endCxn id="78" idx="3"/>
            </p:cNvCxnSpPr>
            <p:nvPr/>
          </p:nvCxnSpPr>
          <p:spPr bwMode="auto">
            <a:xfrm rot="10800000">
              <a:off x="904955" y="2581343"/>
              <a:ext cx="289639" cy="2044942"/>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grpSp>
      <p:sp>
        <p:nvSpPr>
          <p:cNvPr id="2" name="Titel 1"/>
          <p:cNvSpPr>
            <a:spLocks noGrp="1"/>
          </p:cNvSpPr>
          <p:nvPr>
            <p:ph type="title"/>
          </p:nvPr>
        </p:nvSpPr>
        <p:spPr>
          <a:xfrm>
            <a:off x="864321" y="396430"/>
            <a:ext cx="6482068" cy="863600"/>
          </a:xfrm>
        </p:spPr>
        <p:txBody>
          <a:bodyPr/>
          <a:lstStyle/>
          <a:p>
            <a:r>
              <a:rPr lang="de-AT" sz="2800" dirty="0"/>
              <a:t>Phasenorientierter PSP </a:t>
            </a:r>
            <a:r>
              <a:rPr lang="de-AT" sz="2400" b="0" dirty="0"/>
              <a:t>(in Baumform)</a:t>
            </a:r>
            <a:endParaRPr lang="en-US" sz="2400" b="0" dirty="0"/>
          </a:p>
        </p:txBody>
      </p:sp>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en-US" smtClean="0"/>
              <a:pPr/>
              <a:t>15</a:t>
            </a:fld>
            <a:endParaRPr lang="en-US" dirty="0"/>
          </a:p>
        </p:txBody>
      </p:sp>
    </p:spTree>
    <p:extLst>
      <p:ext uri="{BB962C8B-B14F-4D97-AF65-F5344CB8AC3E}">
        <p14:creationId xmlns:p14="http://schemas.microsoft.com/office/powerpoint/2010/main" val="1309756824"/>
      </p:ext>
    </p:extLst>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
            <a:extLst>
              <a:ext uri="{C183D7F6-B498-43B3-948B-1728B52AA6E4}">
                <adec:decorative xmlns:adec="http://schemas.microsoft.com/office/drawing/2017/decorative" val="1"/>
              </a:ext>
            </a:extLst>
          </p:cNvPr>
          <p:cNvSpPr txBox="1">
            <a:spLocks noChangeArrowheads="1"/>
          </p:cNvSpPr>
          <p:nvPr/>
        </p:nvSpPr>
        <p:spPr bwMode="auto">
          <a:xfrm>
            <a:off x="-55565" y="1558077"/>
            <a:ext cx="2028825" cy="854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de-AT" altLang="en-US" sz="1650" b="1" spc="-30" dirty="0">
                <a:solidFill>
                  <a:schemeClr val="bg1">
                    <a:lumMod val="95000"/>
                  </a:schemeClr>
                </a:solidFill>
                <a:latin typeface="Arial Narrow" charset="0"/>
              </a:rPr>
              <a:t>Haupt-</a:t>
            </a:r>
            <a:br>
              <a:rPr lang="de-AT" altLang="en-US" sz="1650" b="1" spc="-30" dirty="0">
                <a:solidFill>
                  <a:schemeClr val="bg1">
                    <a:lumMod val="95000"/>
                  </a:schemeClr>
                </a:solidFill>
                <a:latin typeface="Arial Narrow" charset="0"/>
              </a:rPr>
            </a:br>
            <a:r>
              <a:rPr lang="de-AT" altLang="en-US" sz="1650" b="1" spc="-30" dirty="0">
                <a:solidFill>
                  <a:schemeClr val="bg1">
                    <a:lumMod val="95000"/>
                  </a:schemeClr>
                </a:solidFill>
                <a:latin typeface="Arial Narrow" charset="0"/>
              </a:rPr>
              <a:t>funktion</a:t>
            </a:r>
            <a:br>
              <a:rPr lang="de-AT" altLang="en-US" sz="1650" b="1" spc="-30" dirty="0">
                <a:solidFill>
                  <a:schemeClr val="bg1">
                    <a:lumMod val="95000"/>
                  </a:schemeClr>
                </a:solidFill>
                <a:latin typeface="Arial Narrow" charset="0"/>
              </a:rPr>
            </a:br>
            <a:endParaRPr lang="de-AT" altLang="en-US" sz="1650" b="1" spc="-30" dirty="0">
              <a:solidFill>
                <a:schemeClr val="bg1">
                  <a:lumMod val="95000"/>
                </a:schemeClr>
              </a:solidFill>
              <a:latin typeface="Arial Narrow" charset="0"/>
            </a:endParaRPr>
          </a:p>
        </p:txBody>
      </p:sp>
      <p:pic>
        <p:nvPicPr>
          <p:cNvPr id="9"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60259"/>
          <a:stretch/>
        </p:blipFill>
        <p:spPr bwMode="auto">
          <a:xfrm>
            <a:off x="1468165" y="1404044"/>
            <a:ext cx="9199082" cy="54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Line 10">
            <a:extLst>
              <a:ext uri="{C183D7F6-B498-43B3-948B-1728B52AA6E4}">
                <adec:decorative xmlns:adec="http://schemas.microsoft.com/office/drawing/2017/decorative" val="1"/>
              </a:ext>
            </a:extLst>
          </p:cNvPr>
          <p:cNvSpPr>
            <a:spLocks noChangeShapeType="1"/>
          </p:cNvSpPr>
          <p:nvPr/>
        </p:nvSpPr>
        <p:spPr bwMode="auto">
          <a:xfrm flipH="1" flipV="1">
            <a:off x="747708" y="1854769"/>
            <a:ext cx="1052715" cy="0"/>
          </a:xfrm>
          <a:prstGeom prst="line">
            <a:avLst/>
          </a:prstGeom>
          <a:noFill/>
          <a:ln w="66675">
            <a:solidFill>
              <a:srgbClr val="2D4E75"/>
            </a:solidFill>
            <a:round/>
            <a:headEnd type="triangle" w="sm" len="sm"/>
            <a:tailEnd/>
          </a:ln>
          <a:extLst>
            <a:ext uri="{909E8E84-426E-40DD-AFC4-6F175D3DCCD1}">
              <a14:hiddenFill xmlns:a14="http://schemas.microsoft.com/office/drawing/2010/main">
                <a:noFill/>
              </a14:hiddenFill>
            </a:ext>
          </a:extLst>
        </p:spPr>
        <p:txBody>
          <a:bodyPr/>
          <a:lstStyle/>
          <a:p>
            <a:endParaRPr lang="de-AT" dirty="0"/>
          </a:p>
        </p:txBody>
      </p:sp>
      <p:sp>
        <p:nvSpPr>
          <p:cNvPr id="2" name="Titel 1"/>
          <p:cNvSpPr>
            <a:spLocks noGrp="1"/>
          </p:cNvSpPr>
          <p:nvPr>
            <p:ph type="title"/>
          </p:nvPr>
        </p:nvSpPr>
        <p:spPr/>
        <p:txBody>
          <a:bodyPr/>
          <a:lstStyle/>
          <a:p>
            <a:r>
              <a:rPr lang="de-AT" sz="2800" dirty="0"/>
              <a:t>Funktionsorientierter PSP</a:t>
            </a:r>
            <a:r>
              <a:rPr lang="de-AT" sz="2400" b="0" dirty="0"/>
              <a:t> (in Listenform)</a:t>
            </a:r>
          </a:p>
        </p:txBody>
      </p:sp>
      <p:sp>
        <p:nvSpPr>
          <p:cNvPr id="4" name="Foliennummernplatzhalter 3"/>
          <p:cNvSpPr>
            <a:spLocks noGrp="1"/>
          </p:cNvSpPr>
          <p:nvPr>
            <p:ph type="sldNum" sz="quarter" idx="11"/>
          </p:nvPr>
        </p:nvSpPr>
        <p:spPr/>
        <p:txBody>
          <a:bodyPr/>
          <a:lstStyle/>
          <a:p>
            <a:fld id="{1B0257E5-75A0-4F46-BAAD-A8D9FF434F26}" type="slidenum">
              <a:rPr lang="de-AT" smtClean="0"/>
              <a:pPr/>
              <a:t>16</a:t>
            </a:fld>
            <a:endParaRPr lang="de-AT" dirty="0"/>
          </a:p>
        </p:txBody>
      </p:sp>
    </p:spTree>
    <p:extLst>
      <p:ext uri="{BB962C8B-B14F-4D97-AF65-F5344CB8AC3E}">
        <p14:creationId xmlns:p14="http://schemas.microsoft.com/office/powerpoint/2010/main" val="2048545257"/>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90492969-35D4-47B5-8537-34FB69999A2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944440" y="1920292"/>
            <a:ext cx="5804459" cy="3948249"/>
          </a:xfrm>
          <a:prstGeom prst="rect">
            <a:avLst/>
          </a:prstGeom>
        </p:spPr>
      </p:pic>
      <p:sp>
        <p:nvSpPr>
          <p:cNvPr id="2" name="Titel 1">
            <a:extLst>
              <a:ext uri="{FF2B5EF4-FFF2-40B4-BE49-F238E27FC236}">
                <a16:creationId xmlns:a16="http://schemas.microsoft.com/office/drawing/2014/main" id="{E8C8C67F-7258-4BE5-BE4D-584870CD1CD9}"/>
              </a:ext>
            </a:extLst>
          </p:cNvPr>
          <p:cNvSpPr>
            <a:spLocks noGrp="1"/>
          </p:cNvSpPr>
          <p:nvPr>
            <p:ph type="title"/>
          </p:nvPr>
        </p:nvSpPr>
        <p:spPr/>
        <p:txBody>
          <a:bodyPr/>
          <a:lstStyle/>
          <a:p>
            <a:r>
              <a:rPr lang="de-AT" dirty="0"/>
              <a:t>Mischform PSP </a:t>
            </a:r>
            <a:r>
              <a:rPr lang="de-AT" sz="2400" b="0" dirty="0"/>
              <a:t>(als Liste)</a:t>
            </a:r>
            <a:endParaRPr lang="de-AT" b="0" dirty="0"/>
          </a:p>
        </p:txBody>
      </p:sp>
      <p:sp>
        <p:nvSpPr>
          <p:cNvPr id="4" name="Foliennummernplatzhalter 3">
            <a:extLst>
              <a:ext uri="{FF2B5EF4-FFF2-40B4-BE49-F238E27FC236}">
                <a16:creationId xmlns:a16="http://schemas.microsoft.com/office/drawing/2014/main" id="{4E9AE105-0633-49E4-B081-C8C93C795DCF}"/>
              </a:ext>
            </a:extLst>
          </p:cNvPr>
          <p:cNvSpPr>
            <a:spLocks noGrp="1"/>
          </p:cNvSpPr>
          <p:nvPr>
            <p:ph type="sldNum" sz="quarter" idx="11"/>
          </p:nvPr>
        </p:nvSpPr>
        <p:spPr/>
        <p:txBody>
          <a:bodyPr/>
          <a:lstStyle/>
          <a:p>
            <a:fld id="{1B0257E5-75A0-4F46-BAAD-A8D9FF434F26}" type="slidenum">
              <a:rPr lang="en-US" smtClean="0"/>
              <a:pPr/>
              <a:t>17</a:t>
            </a:fld>
            <a:endParaRPr lang="en-US" dirty="0"/>
          </a:p>
        </p:txBody>
      </p:sp>
    </p:spTree>
    <p:extLst>
      <p:ext uri="{BB962C8B-B14F-4D97-AF65-F5344CB8AC3E}">
        <p14:creationId xmlns:p14="http://schemas.microsoft.com/office/powerpoint/2010/main" val="2069195357"/>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_s1058">
            <a:extLst>
              <a:ext uri="{C183D7F6-B498-43B3-948B-1728B52AA6E4}">
                <adec:decorative xmlns:adec="http://schemas.microsoft.com/office/drawing/2017/decorative" val="1"/>
              </a:ext>
            </a:extLst>
          </p:cNvPr>
          <p:cNvSpPr>
            <a:spLocks noChangeArrowheads="1"/>
          </p:cNvSpPr>
          <p:nvPr/>
        </p:nvSpPr>
        <p:spPr bwMode="auto">
          <a:xfrm>
            <a:off x="1128489" y="1647752"/>
            <a:ext cx="7905751" cy="4548161"/>
          </a:xfrm>
          <a:prstGeom prst="roundRect">
            <a:avLst>
              <a:gd name="adj" fmla="val 0"/>
            </a:avLst>
          </a:prstGeom>
          <a:solidFill>
            <a:srgbClr val="D9E2EF"/>
          </a:solidFill>
          <a:ln w="6350">
            <a:solidFill>
              <a:srgbClr val="2D4E75"/>
            </a:solidFill>
            <a:round/>
            <a:headEnd/>
            <a:tailEnd/>
          </a:ln>
        </p:spPr>
        <p:txBody>
          <a:bodyPr wrap="none" lIns="0" tIns="0" rIns="0" b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400" dirty="0">
              <a:latin typeface="Arial Narrow" pitchFamily="34" charset="0"/>
            </a:endParaRPr>
          </a:p>
        </p:txBody>
      </p:sp>
      <p:sp>
        <p:nvSpPr>
          <p:cNvPr id="8" name="_s1058">
            <a:extLst>
              <a:ext uri="{C183D7F6-B498-43B3-948B-1728B52AA6E4}">
                <adec:decorative xmlns:adec="http://schemas.microsoft.com/office/drawing/2017/decorative" val="1"/>
              </a:ext>
            </a:extLst>
          </p:cNvPr>
          <p:cNvSpPr>
            <a:spLocks noChangeArrowheads="1"/>
          </p:cNvSpPr>
          <p:nvPr/>
        </p:nvSpPr>
        <p:spPr bwMode="auto">
          <a:xfrm>
            <a:off x="1128489" y="1647752"/>
            <a:ext cx="2484438" cy="4548161"/>
          </a:xfrm>
          <a:prstGeom prst="roundRect">
            <a:avLst>
              <a:gd name="adj" fmla="val 0"/>
            </a:avLst>
          </a:prstGeom>
          <a:solidFill>
            <a:srgbClr val="2D4E75"/>
          </a:solidFill>
          <a:ln w="9525">
            <a:solidFill>
              <a:srgbClr val="2D4E75"/>
            </a:solidFill>
            <a:round/>
            <a:headEnd/>
            <a:tailEnd/>
          </a:ln>
        </p:spPr>
        <p:txBody>
          <a:bodyPr wrap="none" lIns="0" tIns="0" rIns="0" b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1400" dirty="0">
              <a:latin typeface="Arial Narrow" pitchFamily="34" charset="0"/>
            </a:endParaRPr>
          </a:p>
        </p:txBody>
      </p:sp>
      <p:sp>
        <p:nvSpPr>
          <p:cNvPr id="15" name="Rechteck 14">
            <a:extLst>
              <a:ext uri="{C183D7F6-B498-43B3-948B-1728B52AA6E4}">
                <adec:decorative xmlns:adec="http://schemas.microsoft.com/office/drawing/2017/decorative" val="1"/>
              </a:ext>
            </a:extLst>
          </p:cNvPr>
          <p:cNvSpPr/>
          <p:nvPr/>
        </p:nvSpPr>
        <p:spPr>
          <a:xfrm>
            <a:off x="1696814" y="2922087"/>
            <a:ext cx="296863" cy="182048"/>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4" name="Rechteck 23">
            <a:extLst>
              <a:ext uri="{C183D7F6-B498-43B3-948B-1728B52AA6E4}">
                <adec:decorative xmlns:adec="http://schemas.microsoft.com/office/drawing/2017/decorative" val="1"/>
              </a:ext>
            </a:extLst>
          </p:cNvPr>
          <p:cNvSpPr/>
          <p:nvPr/>
        </p:nvSpPr>
        <p:spPr>
          <a:xfrm>
            <a:off x="2468339" y="2922087"/>
            <a:ext cx="296863" cy="182048"/>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9" name="Rechteck 28">
            <a:extLst>
              <a:ext uri="{C183D7F6-B498-43B3-948B-1728B52AA6E4}">
                <adec:decorative xmlns:adec="http://schemas.microsoft.com/office/drawing/2017/decorative" val="1"/>
              </a:ext>
            </a:extLst>
          </p:cNvPr>
          <p:cNvSpPr/>
          <p:nvPr/>
        </p:nvSpPr>
        <p:spPr>
          <a:xfrm>
            <a:off x="2965227" y="2922087"/>
            <a:ext cx="296862" cy="182048"/>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1" name="Gruppieren 50">
            <a:extLst>
              <a:ext uri="{C183D7F6-B498-43B3-948B-1728B52AA6E4}">
                <adec:decorative xmlns:adec="http://schemas.microsoft.com/office/drawing/2017/decorative" val="1"/>
              </a:ext>
            </a:extLst>
          </p:cNvPr>
          <p:cNvGrpSpPr/>
          <p:nvPr/>
        </p:nvGrpSpPr>
        <p:grpSpPr>
          <a:xfrm>
            <a:off x="1488852" y="3104134"/>
            <a:ext cx="1517650" cy="807079"/>
            <a:chOff x="1488852" y="3171751"/>
            <a:chExt cx="1517650" cy="844550"/>
          </a:xfrm>
        </p:grpSpPr>
        <p:sp>
          <p:nvSpPr>
            <p:cNvPr id="16" name="Rechteck 15"/>
            <p:cNvSpPr/>
            <p:nvPr/>
          </p:nvSpPr>
          <p:spPr>
            <a:xfrm>
              <a:off x="1515839" y="3814688"/>
              <a:ext cx="296863" cy="190500"/>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 name="Rechteck 16"/>
            <p:cNvSpPr/>
            <p:nvPr/>
          </p:nvSpPr>
          <p:spPr>
            <a:xfrm>
              <a:off x="1911127" y="3814688"/>
              <a:ext cx="296862" cy="190500"/>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8" name="Gerade Verbindung 17"/>
            <p:cNvCxnSpPr>
              <a:stCxn id="15" idx="2"/>
              <a:endCxn id="16" idx="0"/>
            </p:cNvCxnSpPr>
            <p:nvPr/>
          </p:nvCxnSpPr>
          <p:spPr>
            <a:xfrm flipH="1">
              <a:off x="1665064" y="3171751"/>
              <a:ext cx="180975" cy="642937"/>
            </a:xfrm>
            <a:prstGeom prst="line">
              <a:avLst/>
            </a:prstGeom>
            <a:ln w="8255">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19" name="Gerade Verbindung 18"/>
            <p:cNvCxnSpPr>
              <a:stCxn id="15" idx="2"/>
              <a:endCxn id="17" idx="0"/>
            </p:cNvCxnSpPr>
            <p:nvPr/>
          </p:nvCxnSpPr>
          <p:spPr>
            <a:xfrm>
              <a:off x="1846039" y="3171751"/>
              <a:ext cx="214313" cy="642937"/>
            </a:xfrm>
            <a:prstGeom prst="line">
              <a:avLst/>
            </a:prstGeom>
            <a:ln w="8255">
              <a:solidFill>
                <a:srgbClr val="D9E2EF"/>
              </a:solidFill>
            </a:ln>
          </p:spPr>
          <p:style>
            <a:lnRef idx="1">
              <a:schemeClr val="accent1"/>
            </a:lnRef>
            <a:fillRef idx="0">
              <a:schemeClr val="accent1"/>
            </a:fillRef>
            <a:effectRef idx="0">
              <a:schemeClr val="accent1"/>
            </a:effectRef>
            <a:fontRef idx="minor">
              <a:schemeClr val="tx1"/>
            </a:fontRef>
          </p:style>
        </p:cxnSp>
        <p:sp>
          <p:nvSpPr>
            <p:cNvPr id="25" name="Rechteck 24"/>
            <p:cNvSpPr/>
            <p:nvPr/>
          </p:nvSpPr>
          <p:spPr>
            <a:xfrm>
              <a:off x="2285777" y="3814688"/>
              <a:ext cx="296862" cy="190500"/>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6" name="Rechteck 25"/>
            <p:cNvSpPr/>
            <p:nvPr/>
          </p:nvSpPr>
          <p:spPr>
            <a:xfrm>
              <a:off x="2682652" y="3814688"/>
              <a:ext cx="296862" cy="190500"/>
            </a:xfrm>
            <a:prstGeom prst="rect">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27" name="Gerade Verbindung 26"/>
            <p:cNvCxnSpPr>
              <a:stCxn id="24" idx="2"/>
              <a:endCxn id="25" idx="0"/>
            </p:cNvCxnSpPr>
            <p:nvPr/>
          </p:nvCxnSpPr>
          <p:spPr>
            <a:xfrm flipH="1">
              <a:off x="2435002" y="3171751"/>
              <a:ext cx="182562" cy="642937"/>
            </a:xfrm>
            <a:prstGeom prst="line">
              <a:avLst/>
            </a:prstGeom>
            <a:ln w="8255">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28" name="Gerade Verbindung 27"/>
            <p:cNvCxnSpPr>
              <a:stCxn id="24" idx="2"/>
              <a:endCxn id="26" idx="0"/>
            </p:cNvCxnSpPr>
            <p:nvPr/>
          </p:nvCxnSpPr>
          <p:spPr>
            <a:xfrm>
              <a:off x="2617564" y="3171751"/>
              <a:ext cx="214313" cy="642937"/>
            </a:xfrm>
            <a:prstGeom prst="line">
              <a:avLst/>
            </a:prstGeom>
            <a:ln w="8255">
              <a:solidFill>
                <a:srgbClr val="D9E2EF"/>
              </a:solidFill>
            </a:ln>
          </p:spPr>
          <p:style>
            <a:lnRef idx="1">
              <a:schemeClr val="accent1"/>
            </a:lnRef>
            <a:fillRef idx="0">
              <a:schemeClr val="accent1"/>
            </a:fillRef>
            <a:effectRef idx="0">
              <a:schemeClr val="accent1"/>
            </a:effectRef>
            <a:fontRef idx="minor">
              <a:schemeClr val="tx1"/>
            </a:fontRef>
          </p:style>
        </p:cxnSp>
        <p:sp>
          <p:nvSpPr>
            <p:cNvPr id="31" name="Text Box 109"/>
            <p:cNvSpPr txBox="1">
              <a:spLocks noChangeArrowheads="1"/>
            </p:cNvSpPr>
            <p:nvPr/>
          </p:nvSpPr>
          <p:spPr bwMode="auto">
            <a:xfrm>
              <a:off x="2655664" y="3814688"/>
              <a:ext cx="350838"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800"/>
                </a:lnSpc>
                <a:spcBef>
                  <a:spcPct val="50000"/>
                </a:spcBef>
                <a:defRPr/>
              </a:pPr>
              <a:r>
                <a:rPr lang="de-DE" sz="1200" spc="-10" dirty="0">
                  <a:solidFill>
                    <a:schemeClr val="tx1">
                      <a:lumMod val="75000"/>
                      <a:lumOff val="25000"/>
                    </a:schemeClr>
                  </a:solidFill>
                </a:rPr>
                <a:t>AP</a:t>
              </a:r>
              <a:endParaRPr lang="en-US" sz="1200" dirty="0">
                <a:solidFill>
                  <a:schemeClr val="tx1">
                    <a:lumMod val="75000"/>
                    <a:lumOff val="25000"/>
                  </a:schemeClr>
                </a:solidFill>
                <a:latin typeface="Garamond"/>
                <a:ea typeface="Times New Roman"/>
                <a:cs typeface="Times New Roman"/>
              </a:endParaRPr>
            </a:p>
          </p:txBody>
        </p:sp>
        <p:sp>
          <p:nvSpPr>
            <p:cNvPr id="32" name="Text Box 109"/>
            <p:cNvSpPr txBox="1">
              <a:spLocks noChangeArrowheads="1"/>
            </p:cNvSpPr>
            <p:nvPr/>
          </p:nvSpPr>
          <p:spPr bwMode="auto">
            <a:xfrm>
              <a:off x="1488852" y="3814688"/>
              <a:ext cx="350837"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800"/>
                </a:lnSpc>
                <a:spcBef>
                  <a:spcPct val="50000"/>
                </a:spcBef>
                <a:defRPr/>
              </a:pPr>
              <a:r>
                <a:rPr lang="de-DE" sz="1200" spc="-10" dirty="0">
                  <a:solidFill>
                    <a:schemeClr val="tx1">
                      <a:lumMod val="75000"/>
                      <a:lumOff val="25000"/>
                    </a:schemeClr>
                  </a:solidFill>
                </a:rPr>
                <a:t>AP</a:t>
              </a:r>
              <a:endParaRPr lang="en-US" sz="1200" dirty="0">
                <a:solidFill>
                  <a:schemeClr val="tx1">
                    <a:lumMod val="75000"/>
                    <a:lumOff val="25000"/>
                  </a:schemeClr>
                </a:solidFill>
                <a:latin typeface="Garamond"/>
                <a:ea typeface="Times New Roman"/>
                <a:cs typeface="Times New Roman"/>
              </a:endParaRPr>
            </a:p>
          </p:txBody>
        </p:sp>
        <p:sp>
          <p:nvSpPr>
            <p:cNvPr id="33" name="Text Box 109"/>
            <p:cNvSpPr txBox="1">
              <a:spLocks noChangeArrowheads="1"/>
            </p:cNvSpPr>
            <p:nvPr/>
          </p:nvSpPr>
          <p:spPr bwMode="auto">
            <a:xfrm>
              <a:off x="1884139" y="3814688"/>
              <a:ext cx="350838"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800"/>
                </a:lnSpc>
                <a:spcBef>
                  <a:spcPct val="50000"/>
                </a:spcBef>
                <a:defRPr/>
              </a:pPr>
              <a:r>
                <a:rPr lang="de-DE" sz="1200" spc="-10" dirty="0">
                  <a:solidFill>
                    <a:schemeClr val="tx1">
                      <a:lumMod val="75000"/>
                      <a:lumOff val="25000"/>
                    </a:schemeClr>
                  </a:solidFill>
                </a:rPr>
                <a:t>AP</a:t>
              </a:r>
              <a:endParaRPr lang="en-US" sz="1200" dirty="0">
                <a:solidFill>
                  <a:schemeClr val="tx1">
                    <a:lumMod val="75000"/>
                    <a:lumOff val="25000"/>
                  </a:schemeClr>
                </a:solidFill>
                <a:latin typeface="Garamond"/>
                <a:ea typeface="Times New Roman"/>
                <a:cs typeface="Times New Roman"/>
              </a:endParaRPr>
            </a:p>
          </p:txBody>
        </p:sp>
        <p:sp>
          <p:nvSpPr>
            <p:cNvPr id="34" name="Text Box 109"/>
            <p:cNvSpPr txBox="1">
              <a:spLocks noChangeArrowheads="1"/>
            </p:cNvSpPr>
            <p:nvPr/>
          </p:nvSpPr>
          <p:spPr bwMode="auto">
            <a:xfrm>
              <a:off x="2258789" y="3814688"/>
              <a:ext cx="350838"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ts val="1800"/>
                </a:lnSpc>
                <a:spcBef>
                  <a:spcPct val="50000"/>
                </a:spcBef>
                <a:defRPr/>
              </a:pPr>
              <a:r>
                <a:rPr lang="de-DE" sz="1200" spc="-10" dirty="0">
                  <a:solidFill>
                    <a:schemeClr val="tx1">
                      <a:lumMod val="75000"/>
                      <a:lumOff val="25000"/>
                    </a:schemeClr>
                  </a:solidFill>
                </a:rPr>
                <a:t>AP</a:t>
              </a:r>
              <a:endParaRPr lang="en-US" sz="1200" dirty="0">
                <a:solidFill>
                  <a:schemeClr val="tx1">
                    <a:lumMod val="75000"/>
                    <a:lumOff val="25000"/>
                  </a:schemeClr>
                </a:solidFill>
                <a:latin typeface="Garamond"/>
                <a:ea typeface="Times New Roman"/>
                <a:cs typeface="Times New Roman"/>
              </a:endParaRPr>
            </a:p>
          </p:txBody>
        </p:sp>
      </p:grpSp>
      <p:grpSp>
        <p:nvGrpSpPr>
          <p:cNvPr id="42" name="Gruppieren 13">
            <a:extLst>
              <a:ext uri="{C183D7F6-B498-43B3-948B-1728B52AA6E4}">
                <adec:decorative xmlns:adec="http://schemas.microsoft.com/office/drawing/2017/decorative" val="1"/>
              </a:ext>
            </a:extLst>
          </p:cNvPr>
          <p:cNvGrpSpPr>
            <a:grpSpLocks/>
          </p:cNvGrpSpPr>
          <p:nvPr/>
        </p:nvGrpSpPr>
        <p:grpSpPr bwMode="auto">
          <a:xfrm>
            <a:off x="2554064" y="5649770"/>
            <a:ext cx="833438" cy="415676"/>
            <a:chOff x="1480851" y="5896207"/>
            <a:chExt cx="966459" cy="434906"/>
          </a:xfrm>
        </p:grpSpPr>
        <p:pic>
          <p:nvPicPr>
            <p:cNvPr id="43" name="Grafik 42"/>
            <p:cNvPicPr>
              <a:picLocks noChangeAspect="1"/>
            </p:cNvPicPr>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rot="839609">
              <a:off x="1480851" y="5896207"/>
              <a:ext cx="966459" cy="434906"/>
            </a:xfrm>
            <a:prstGeom prst="rect">
              <a:avLst/>
            </a:prstGeom>
          </p:spPr>
        </p:pic>
        <p:sp>
          <p:nvSpPr>
            <p:cNvPr id="44" name="Rechteck 43"/>
            <p:cNvSpPr/>
            <p:nvPr/>
          </p:nvSpPr>
          <p:spPr>
            <a:xfrm rot="698912">
              <a:off x="1637326" y="6010489"/>
              <a:ext cx="721622" cy="1793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sz="1200" b="1" dirty="0">
                  <a:solidFill>
                    <a:srgbClr val="2D4E75"/>
                  </a:solidFill>
                </a:rPr>
                <a:t>PSP</a:t>
              </a:r>
              <a:endParaRPr lang="en-US" sz="1200" b="1" dirty="0">
                <a:solidFill>
                  <a:srgbClr val="2D4E75"/>
                </a:solidFill>
              </a:endParaRPr>
            </a:p>
          </p:txBody>
        </p:sp>
      </p:grpSp>
      <p:pic>
        <p:nvPicPr>
          <p:cNvPr id="45" name="Grafik 44">
            <a:extLst>
              <a:ext uri="{C183D7F6-B498-43B3-948B-1728B52AA6E4}">
                <adec:decorative xmlns:adec="http://schemas.microsoft.com/office/drawing/2017/decorative" val="1"/>
              </a:ext>
            </a:extLst>
          </p:cNvPr>
          <p:cNvPicPr>
            <a:picLocks noChangeAspect="1"/>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rot="20067546">
            <a:off x="2728686" y="4846126"/>
            <a:ext cx="635996" cy="615936"/>
          </a:xfrm>
          <a:prstGeom prst="rect">
            <a:avLst/>
          </a:prstGeom>
        </p:spPr>
      </p:pic>
      <p:pic>
        <p:nvPicPr>
          <p:cNvPr id="46" name="Grafik 45">
            <a:extLst>
              <a:ext uri="{C183D7F6-B498-43B3-948B-1728B52AA6E4}">
                <adec:decorative xmlns:adec="http://schemas.microsoft.com/office/drawing/2017/decorative" val="1"/>
              </a:ext>
            </a:extLst>
          </p:cNvPr>
          <p:cNvPicPr>
            <a:picLocks noChangeAspect="1"/>
          </p:cNvPicPr>
          <p:nvPr/>
        </p:nvPicPr>
        <p:blipFill>
          <a:blip r:embed="rId5"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671148" y="4310118"/>
            <a:ext cx="726226" cy="440919"/>
          </a:xfrm>
          <a:prstGeom prst="rect">
            <a:avLst/>
          </a:prstGeom>
        </p:spPr>
      </p:pic>
      <p:grpSp>
        <p:nvGrpSpPr>
          <p:cNvPr id="9" name="Gruppieren 2">
            <a:extLst>
              <a:ext uri="{C183D7F6-B498-43B3-948B-1728B52AA6E4}">
                <adec:decorative xmlns:adec="http://schemas.microsoft.com/office/drawing/2017/decorative" val="1"/>
              </a:ext>
            </a:extLst>
          </p:cNvPr>
          <p:cNvGrpSpPr>
            <a:grpSpLocks/>
          </p:cNvGrpSpPr>
          <p:nvPr/>
        </p:nvGrpSpPr>
        <p:grpSpPr bwMode="auto">
          <a:xfrm>
            <a:off x="1885727" y="1964818"/>
            <a:ext cx="728662" cy="688748"/>
            <a:chOff x="900113" y="2241550"/>
            <a:chExt cx="628650" cy="612000"/>
          </a:xfrm>
        </p:grpSpPr>
        <p:sp>
          <p:nvSpPr>
            <p:cNvPr id="10" name="Ellipse 9"/>
            <p:cNvSpPr/>
            <p:nvPr/>
          </p:nvSpPr>
          <p:spPr bwMode="auto">
            <a:xfrm>
              <a:off x="974072" y="2315691"/>
              <a:ext cx="480732" cy="466414"/>
            </a:xfrm>
            <a:prstGeom prst="ellipse">
              <a:avLst/>
            </a:prstGeom>
            <a:noFill/>
            <a:ln w="12700">
              <a:solidFill>
                <a:srgbClr val="D9E2E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Ellipse 10"/>
            <p:cNvSpPr/>
            <p:nvPr/>
          </p:nvSpPr>
          <p:spPr bwMode="auto">
            <a:xfrm>
              <a:off x="1068574" y="2411400"/>
              <a:ext cx="291727" cy="287128"/>
            </a:xfrm>
            <a:prstGeom prst="ellipse">
              <a:avLst/>
            </a:prstGeom>
            <a:noFill/>
            <a:ln w="12700">
              <a:solidFill>
                <a:srgbClr val="D9E2E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Ellipse 11"/>
            <p:cNvSpPr/>
            <p:nvPr/>
          </p:nvSpPr>
          <p:spPr bwMode="auto">
            <a:xfrm>
              <a:off x="1169925" y="2505761"/>
              <a:ext cx="89025" cy="87622"/>
            </a:xfrm>
            <a:prstGeom prst="ellipse">
              <a:avLst/>
            </a:prstGeom>
            <a:solidFill>
              <a:srgbClr val="D9E2EF"/>
            </a:solidFill>
            <a:ln w="12700">
              <a:solidFill>
                <a:srgbClr val="D9E2E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3" name="Gerade Verbindung 12"/>
            <p:cNvCxnSpPr/>
            <p:nvPr/>
          </p:nvCxnSpPr>
          <p:spPr bwMode="auto">
            <a:xfrm>
              <a:off x="900113" y="2548898"/>
              <a:ext cx="628650" cy="0"/>
            </a:xfrm>
            <a:prstGeom prst="line">
              <a:avLst/>
            </a:prstGeom>
            <a:ln w="12700">
              <a:solidFill>
                <a:srgbClr val="D9E2EF"/>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bwMode="auto">
            <a:xfrm rot="16200000">
              <a:off x="913231" y="2547550"/>
              <a:ext cx="612000" cy="0"/>
            </a:xfrm>
            <a:prstGeom prst="line">
              <a:avLst/>
            </a:prstGeom>
            <a:ln w="12700">
              <a:solidFill>
                <a:srgbClr val="D9E2EF"/>
              </a:solidFill>
            </a:ln>
          </p:spPr>
          <p:style>
            <a:lnRef idx="1">
              <a:schemeClr val="accent1"/>
            </a:lnRef>
            <a:fillRef idx="0">
              <a:schemeClr val="accent1"/>
            </a:fillRef>
            <a:effectRef idx="0">
              <a:schemeClr val="accent1"/>
            </a:effectRef>
            <a:fontRef idx="minor">
              <a:schemeClr val="tx1"/>
            </a:fontRef>
          </p:style>
        </p:cxnSp>
      </p:grpSp>
      <p:sp>
        <p:nvSpPr>
          <p:cNvPr id="41" name="Pfeil nach rechts 40">
            <a:extLst>
              <a:ext uri="{C183D7F6-B498-43B3-948B-1728B52AA6E4}">
                <adec:decorative xmlns:adec="http://schemas.microsoft.com/office/drawing/2017/decorative" val="1"/>
              </a:ext>
            </a:extLst>
          </p:cNvPr>
          <p:cNvSpPr/>
          <p:nvPr/>
        </p:nvSpPr>
        <p:spPr>
          <a:xfrm rot="2895840">
            <a:off x="2283455" y="2462332"/>
            <a:ext cx="276106" cy="106362"/>
          </a:xfrm>
          <a:prstGeom prst="rightArrow">
            <a:avLst>
              <a:gd name="adj1" fmla="val 50000"/>
              <a:gd name="adj2" fmla="val 65613"/>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7" name="Pfeil nach rechts 46">
            <a:extLst>
              <a:ext uri="{C183D7F6-B498-43B3-948B-1728B52AA6E4}">
                <adec:decorative xmlns:adec="http://schemas.microsoft.com/office/drawing/2017/decorative" val="1"/>
              </a:ext>
            </a:extLst>
          </p:cNvPr>
          <p:cNvSpPr/>
          <p:nvPr/>
        </p:nvSpPr>
        <p:spPr>
          <a:xfrm rot="2045376">
            <a:off x="2344514" y="2422972"/>
            <a:ext cx="431800" cy="104678"/>
          </a:xfrm>
          <a:prstGeom prst="rightArrow">
            <a:avLst>
              <a:gd name="adj1" fmla="val 50000"/>
              <a:gd name="adj2" fmla="val 65613"/>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8" name="Pfeil nach rechts 47">
            <a:extLst>
              <a:ext uri="{C183D7F6-B498-43B3-948B-1728B52AA6E4}">
                <adec:decorative xmlns:adec="http://schemas.microsoft.com/office/drawing/2017/decorative" val="1"/>
              </a:ext>
            </a:extLst>
          </p:cNvPr>
          <p:cNvSpPr/>
          <p:nvPr/>
        </p:nvSpPr>
        <p:spPr>
          <a:xfrm rot="8070024">
            <a:off x="1900055" y="2462331"/>
            <a:ext cx="309481" cy="106363"/>
          </a:xfrm>
          <a:prstGeom prst="rightArrow">
            <a:avLst>
              <a:gd name="adj1" fmla="val 50000"/>
              <a:gd name="adj2" fmla="val 65613"/>
            </a:avLst>
          </a:prstGeom>
          <a:solidFill>
            <a:srgbClr val="D9E2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9" name="Text Box 109"/>
          <p:cNvSpPr txBox="1">
            <a:spLocks noChangeArrowheads="1"/>
          </p:cNvSpPr>
          <p:nvPr/>
        </p:nvSpPr>
        <p:spPr bwMode="auto">
          <a:xfrm>
            <a:off x="3685952" y="5557228"/>
            <a:ext cx="5393473" cy="74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eaLnBrk="1" hangingPunct="1">
              <a:lnSpc>
                <a:spcPts val="1800"/>
              </a:lnSpc>
              <a:defRPr/>
            </a:pPr>
            <a:r>
              <a:rPr lang="de-DE" sz="1450" dirty="0">
                <a:solidFill>
                  <a:srgbClr val="000000"/>
                </a:solidFill>
              </a:rPr>
              <a:t>Nach allfälligen Ergänzungen, Bereinigungen und Abstimmungen ist der Plan festzulegen.</a:t>
            </a:r>
            <a:endParaRPr lang="en-US" sz="1450" dirty="0">
              <a:solidFill>
                <a:srgbClr val="000000"/>
              </a:solidFill>
              <a:latin typeface="Garamond" pitchFamily="18" charset="0"/>
              <a:cs typeface="Times New Roman" pitchFamily="18" charset="0"/>
            </a:endParaRPr>
          </a:p>
          <a:p>
            <a:pPr eaLnBrk="1" hangingPunct="1">
              <a:lnSpc>
                <a:spcPts val="1800"/>
              </a:lnSpc>
              <a:defRPr/>
            </a:pPr>
            <a:endParaRPr lang="en-US" sz="1450" dirty="0">
              <a:solidFill>
                <a:srgbClr val="000000"/>
              </a:solidFill>
              <a:latin typeface="Garamond" pitchFamily="18" charset="0"/>
              <a:cs typeface="Times New Roman" pitchFamily="18" charset="0"/>
            </a:endParaRPr>
          </a:p>
        </p:txBody>
      </p:sp>
      <p:sp>
        <p:nvSpPr>
          <p:cNvPr id="40" name="Text Box 109"/>
          <p:cNvSpPr txBox="1">
            <a:spLocks noChangeArrowheads="1"/>
          </p:cNvSpPr>
          <p:nvPr/>
        </p:nvSpPr>
        <p:spPr bwMode="auto">
          <a:xfrm>
            <a:off x="1279301" y="5566331"/>
            <a:ext cx="1882385" cy="529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6	Fest-</a:t>
            </a:r>
            <a:br>
              <a:rPr lang="de-DE" sz="1600" b="1" spc="-10" dirty="0">
                <a:solidFill>
                  <a:schemeClr val="bg1"/>
                </a:solidFill>
              </a:rPr>
            </a:br>
            <a:r>
              <a:rPr lang="de-DE" sz="1600" b="1" spc="-10" dirty="0">
                <a:solidFill>
                  <a:schemeClr val="bg1"/>
                </a:solidFill>
              </a:rPr>
              <a:t>legung</a:t>
            </a:r>
            <a:endParaRPr lang="en-US" sz="1600" b="1" dirty="0">
              <a:solidFill>
                <a:schemeClr val="bg1"/>
              </a:solidFill>
              <a:latin typeface="Garamond"/>
              <a:ea typeface="Times New Roman"/>
              <a:cs typeface="Times New Roman"/>
            </a:endParaRPr>
          </a:p>
        </p:txBody>
      </p:sp>
      <p:sp>
        <p:nvSpPr>
          <p:cNvPr id="37" name="Text Box 109"/>
          <p:cNvSpPr txBox="1">
            <a:spLocks noChangeArrowheads="1"/>
          </p:cNvSpPr>
          <p:nvPr/>
        </p:nvSpPr>
        <p:spPr bwMode="auto">
          <a:xfrm>
            <a:off x="3685952" y="4929163"/>
            <a:ext cx="5393473" cy="74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eaLnBrk="1" hangingPunct="1">
              <a:lnSpc>
                <a:spcPts val="1800"/>
              </a:lnSpc>
              <a:defRPr/>
            </a:pPr>
            <a:r>
              <a:rPr lang="de-DE" sz="1450" dirty="0">
                <a:solidFill>
                  <a:srgbClr val="000000"/>
                </a:solidFill>
              </a:rPr>
              <a:t>Anschließend werden alle Elemente hinsichtlich Lücken, Überschneidungen und Kompatibilität geprüft.</a:t>
            </a:r>
            <a:endParaRPr lang="en-US" sz="1450" dirty="0">
              <a:solidFill>
                <a:srgbClr val="000000"/>
              </a:solidFill>
              <a:latin typeface="Garamond" pitchFamily="18" charset="0"/>
              <a:cs typeface="Times New Roman" pitchFamily="18" charset="0"/>
            </a:endParaRPr>
          </a:p>
          <a:p>
            <a:pPr eaLnBrk="1" hangingPunct="1">
              <a:lnSpc>
                <a:spcPts val="1800"/>
              </a:lnSpc>
              <a:defRPr/>
            </a:pPr>
            <a:endParaRPr lang="en-US" sz="1450" dirty="0">
              <a:solidFill>
                <a:srgbClr val="000000"/>
              </a:solidFill>
              <a:latin typeface="Garamond" pitchFamily="18" charset="0"/>
              <a:cs typeface="Times New Roman" pitchFamily="18" charset="0"/>
            </a:endParaRPr>
          </a:p>
        </p:txBody>
      </p:sp>
      <p:sp>
        <p:nvSpPr>
          <p:cNvPr id="38" name="Text Box 109"/>
          <p:cNvSpPr txBox="1">
            <a:spLocks noChangeArrowheads="1"/>
          </p:cNvSpPr>
          <p:nvPr/>
        </p:nvSpPr>
        <p:spPr bwMode="auto">
          <a:xfrm>
            <a:off x="1279301" y="4944334"/>
            <a:ext cx="1882385" cy="309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5	Prüfung</a:t>
            </a:r>
            <a:endParaRPr lang="en-US" sz="1600" b="1" dirty="0">
              <a:solidFill>
                <a:schemeClr val="bg1"/>
              </a:solidFill>
              <a:latin typeface="Garamond"/>
              <a:ea typeface="Times New Roman"/>
              <a:cs typeface="Times New Roman"/>
            </a:endParaRPr>
          </a:p>
        </p:txBody>
      </p:sp>
      <p:sp>
        <p:nvSpPr>
          <p:cNvPr id="35" name="Text Box 109"/>
          <p:cNvSpPr txBox="1">
            <a:spLocks noChangeArrowheads="1"/>
          </p:cNvSpPr>
          <p:nvPr/>
        </p:nvSpPr>
        <p:spPr bwMode="auto">
          <a:xfrm>
            <a:off x="3685952" y="4310201"/>
            <a:ext cx="5321823" cy="750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eaLnBrk="1" hangingPunct="1">
              <a:lnSpc>
                <a:spcPts val="1800"/>
              </a:lnSpc>
              <a:defRPr/>
            </a:pPr>
            <a:r>
              <a:rPr lang="de-DE" sz="1450" dirty="0">
                <a:solidFill>
                  <a:srgbClr val="000000"/>
                </a:solidFill>
              </a:rPr>
              <a:t>Von der Anordnung der Aufgaben und Arbeitspakete fertigt man zunächst einen Entwurf des Planes an.</a:t>
            </a:r>
            <a:endParaRPr lang="en-US" sz="1450" dirty="0">
              <a:solidFill>
                <a:srgbClr val="000000"/>
              </a:solidFill>
              <a:latin typeface="Garamond" pitchFamily="18" charset="0"/>
              <a:cs typeface="Times New Roman" pitchFamily="18" charset="0"/>
            </a:endParaRPr>
          </a:p>
          <a:p>
            <a:pPr eaLnBrk="1" hangingPunct="1">
              <a:lnSpc>
                <a:spcPts val="1800"/>
              </a:lnSpc>
              <a:defRPr/>
            </a:pPr>
            <a:endParaRPr lang="en-US" sz="1450" dirty="0">
              <a:solidFill>
                <a:srgbClr val="000000"/>
              </a:solidFill>
              <a:latin typeface="Garamond" pitchFamily="18" charset="0"/>
              <a:cs typeface="Times New Roman" pitchFamily="18" charset="0"/>
            </a:endParaRPr>
          </a:p>
        </p:txBody>
      </p:sp>
      <p:sp>
        <p:nvSpPr>
          <p:cNvPr id="36" name="Text Box 109"/>
          <p:cNvSpPr txBox="1">
            <a:spLocks noChangeArrowheads="1"/>
          </p:cNvSpPr>
          <p:nvPr/>
        </p:nvSpPr>
        <p:spPr bwMode="auto">
          <a:xfrm>
            <a:off x="1279301" y="4326889"/>
            <a:ext cx="1882385" cy="307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4	Planung</a:t>
            </a:r>
            <a:endParaRPr lang="en-US" sz="1600" b="1" dirty="0">
              <a:solidFill>
                <a:schemeClr val="bg1"/>
              </a:solidFill>
              <a:latin typeface="Garamond"/>
              <a:ea typeface="Times New Roman"/>
              <a:cs typeface="Times New Roman"/>
            </a:endParaRPr>
          </a:p>
        </p:txBody>
      </p:sp>
      <p:sp>
        <p:nvSpPr>
          <p:cNvPr id="23" name="Text Box 109"/>
          <p:cNvSpPr txBox="1">
            <a:spLocks noChangeArrowheads="1"/>
          </p:cNvSpPr>
          <p:nvPr/>
        </p:nvSpPr>
        <p:spPr bwMode="auto">
          <a:xfrm>
            <a:off x="3685952" y="3243704"/>
            <a:ext cx="5321823" cy="970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eaLnBrk="1" hangingPunct="1">
              <a:lnSpc>
                <a:spcPts val="1800"/>
              </a:lnSpc>
              <a:defRPr/>
            </a:pPr>
            <a:r>
              <a:rPr lang="de-DE" sz="1450" dirty="0">
                <a:solidFill>
                  <a:srgbClr val="000000"/>
                </a:solidFill>
              </a:rPr>
              <a:t>Dann kommen Aufgaben, die sich nicht mehr sinnvoll zer-teilen lassen, weil sie sachlich zu­sam­men­ge­hö­ren und von </a:t>
            </a:r>
            <a:br>
              <a:rPr lang="de-DE" sz="1450" dirty="0">
                <a:solidFill>
                  <a:srgbClr val="000000"/>
                </a:solidFill>
              </a:rPr>
            </a:br>
            <a:r>
              <a:rPr lang="de-DE" sz="1450" dirty="0">
                <a:solidFill>
                  <a:srgbClr val="000000"/>
                </a:solidFill>
              </a:rPr>
              <a:t>der gleichen Person verantwortet werden. Diese Klasse von Aufgaben nennt man Arbeitspakete.</a:t>
            </a:r>
            <a:endParaRPr lang="en-US" sz="1450" dirty="0">
              <a:solidFill>
                <a:srgbClr val="000000"/>
              </a:solidFill>
              <a:latin typeface="Garamond" pitchFamily="18" charset="0"/>
              <a:cs typeface="Times New Roman" pitchFamily="18" charset="0"/>
            </a:endParaRPr>
          </a:p>
        </p:txBody>
      </p:sp>
      <p:sp>
        <p:nvSpPr>
          <p:cNvPr id="30" name="Text Box 109"/>
          <p:cNvSpPr txBox="1">
            <a:spLocks noChangeArrowheads="1"/>
          </p:cNvSpPr>
          <p:nvPr/>
        </p:nvSpPr>
        <p:spPr bwMode="auto">
          <a:xfrm>
            <a:off x="1279301" y="3258875"/>
            <a:ext cx="1882385" cy="309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3	Arbeitspakete</a:t>
            </a:r>
            <a:endParaRPr lang="en-US" sz="1600" b="1" dirty="0">
              <a:solidFill>
                <a:schemeClr val="bg1"/>
              </a:solidFill>
              <a:latin typeface="Garamond"/>
              <a:ea typeface="Times New Roman"/>
              <a:cs typeface="Times New Roman"/>
            </a:endParaRPr>
          </a:p>
        </p:txBody>
      </p:sp>
      <p:sp>
        <p:nvSpPr>
          <p:cNvPr id="21" name="Text Box 109"/>
          <p:cNvSpPr txBox="1">
            <a:spLocks noChangeArrowheads="1"/>
          </p:cNvSpPr>
          <p:nvPr/>
        </p:nvSpPr>
        <p:spPr bwMode="auto">
          <a:xfrm>
            <a:off x="3685952" y="2639913"/>
            <a:ext cx="5321823" cy="52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eaLnBrk="1" hangingPunct="1">
              <a:lnSpc>
                <a:spcPts val="1800"/>
              </a:lnSpc>
              <a:spcBef>
                <a:spcPct val="50000"/>
              </a:spcBef>
              <a:defRPr/>
            </a:pPr>
            <a:r>
              <a:rPr lang="de-DE" sz="1450" spc="-10" dirty="0"/>
              <a:t>Darunter werden hierarchisch die Teilaufgaben angeordnet, </a:t>
            </a:r>
            <a:br>
              <a:rPr lang="de-DE" sz="1450" spc="-10" dirty="0"/>
            </a:br>
            <a:r>
              <a:rPr lang="de-DE" sz="1450" spc="-10" dirty="0"/>
              <a:t>die eventuell wiederum in Unter­auf­gaben zerlegt werden usw.</a:t>
            </a:r>
            <a:endParaRPr lang="en-US" sz="1450" dirty="0">
              <a:latin typeface="Garamond"/>
              <a:ea typeface="Times New Roman"/>
              <a:cs typeface="Times New Roman"/>
            </a:endParaRPr>
          </a:p>
        </p:txBody>
      </p:sp>
      <p:sp>
        <p:nvSpPr>
          <p:cNvPr id="22" name="Text Box 109"/>
          <p:cNvSpPr txBox="1">
            <a:spLocks noChangeArrowheads="1"/>
          </p:cNvSpPr>
          <p:nvPr/>
        </p:nvSpPr>
        <p:spPr bwMode="auto">
          <a:xfrm>
            <a:off x="1279302" y="2612605"/>
            <a:ext cx="1604962" cy="308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2	Teilaufgaben</a:t>
            </a:r>
            <a:endParaRPr lang="en-US" sz="1600" b="1" dirty="0">
              <a:solidFill>
                <a:schemeClr val="bg1"/>
              </a:solidFill>
              <a:latin typeface="Garamond"/>
              <a:ea typeface="Times New Roman"/>
              <a:cs typeface="Times New Roman"/>
            </a:endParaRPr>
          </a:p>
        </p:txBody>
      </p:sp>
      <p:sp>
        <p:nvSpPr>
          <p:cNvPr id="7" name="Text Box 109"/>
          <p:cNvSpPr txBox="1">
            <a:spLocks noChangeArrowheads="1"/>
          </p:cNvSpPr>
          <p:nvPr/>
        </p:nvSpPr>
        <p:spPr bwMode="auto">
          <a:xfrm>
            <a:off x="3685952" y="1785804"/>
            <a:ext cx="5321823" cy="529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44000" rIns="0">
            <a:spAutoFit/>
          </a:bodyPr>
          <a:lstStyle>
            <a:lvl1pPr marL="53975" eaLnBrk="0" hangingPunct="0">
              <a:tabLst>
                <a:tab pos="228600" algn="l"/>
                <a:tab pos="457200" algn="l"/>
                <a:tab pos="4679950" algn="l"/>
              </a:tabLst>
              <a:defRPr>
                <a:solidFill>
                  <a:schemeClr val="tx1"/>
                </a:solidFill>
                <a:latin typeface="Arial" charset="0"/>
              </a:defRPr>
            </a:lvl1pPr>
            <a:lvl2pPr marL="742950" indent="-285750" eaLnBrk="0" hangingPunct="0">
              <a:tabLst>
                <a:tab pos="228600" algn="l"/>
                <a:tab pos="457200" algn="l"/>
                <a:tab pos="4679950" algn="l"/>
              </a:tabLst>
              <a:defRPr>
                <a:solidFill>
                  <a:schemeClr val="tx1"/>
                </a:solidFill>
                <a:latin typeface="Arial" charset="0"/>
              </a:defRPr>
            </a:lvl2pPr>
            <a:lvl3pPr marL="1143000" indent="-228600" eaLnBrk="0" hangingPunct="0">
              <a:tabLst>
                <a:tab pos="228600" algn="l"/>
                <a:tab pos="457200" algn="l"/>
                <a:tab pos="4679950" algn="l"/>
              </a:tabLst>
              <a:defRPr>
                <a:solidFill>
                  <a:schemeClr val="tx1"/>
                </a:solidFill>
                <a:latin typeface="Arial" charset="0"/>
              </a:defRPr>
            </a:lvl3pPr>
            <a:lvl4pPr marL="1600200" indent="-228600" eaLnBrk="0" hangingPunct="0">
              <a:tabLst>
                <a:tab pos="228600" algn="l"/>
                <a:tab pos="457200" algn="l"/>
                <a:tab pos="4679950" algn="l"/>
              </a:tabLst>
              <a:defRPr>
                <a:solidFill>
                  <a:schemeClr val="tx1"/>
                </a:solidFill>
                <a:latin typeface="Arial" charset="0"/>
              </a:defRPr>
            </a:lvl4pPr>
            <a:lvl5pPr marL="2057400" indent="-228600" eaLnBrk="0" hangingPunct="0">
              <a:tabLst>
                <a:tab pos="228600" algn="l"/>
                <a:tab pos="457200" algn="l"/>
                <a:tab pos="4679950" algn="l"/>
              </a:tabLst>
              <a:defRPr>
                <a:solidFill>
                  <a:schemeClr val="tx1"/>
                </a:solidFill>
                <a:latin typeface="Arial" charset="0"/>
              </a:defRPr>
            </a:lvl5pPr>
            <a:lvl6pPr marL="25146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6pPr>
            <a:lvl7pPr marL="29718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7pPr>
            <a:lvl8pPr marL="34290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8pPr>
            <a:lvl9pPr marL="3886200" indent="-228600" eaLnBrk="0" fontAlgn="base" hangingPunct="0">
              <a:spcBef>
                <a:spcPct val="0"/>
              </a:spcBef>
              <a:spcAft>
                <a:spcPct val="0"/>
              </a:spcAft>
              <a:tabLst>
                <a:tab pos="228600" algn="l"/>
                <a:tab pos="457200" algn="l"/>
                <a:tab pos="4679950" algn="l"/>
              </a:tabLst>
              <a:defRPr>
                <a:solidFill>
                  <a:schemeClr val="tx1"/>
                </a:solidFill>
                <a:latin typeface="Arial" charset="0"/>
              </a:defRPr>
            </a:lvl9pPr>
          </a:lstStyle>
          <a:p>
            <a:pPr>
              <a:lnSpc>
                <a:spcPts val="1800"/>
              </a:lnSpc>
              <a:defRPr/>
            </a:pPr>
            <a:r>
              <a:rPr lang="de-DE" sz="1450" dirty="0"/>
              <a:t>An die Spitze des Plans kommt die zentrale Frage des Pro-jekts, die das ge­samte Team betrifft, also das Ergebnisziel.</a:t>
            </a:r>
            <a:endParaRPr lang="en-US" sz="1450" dirty="0"/>
          </a:p>
        </p:txBody>
      </p:sp>
      <p:sp>
        <p:nvSpPr>
          <p:cNvPr id="20" name="Text Box 109"/>
          <p:cNvSpPr txBox="1">
            <a:spLocks noChangeArrowheads="1"/>
          </p:cNvSpPr>
          <p:nvPr/>
        </p:nvSpPr>
        <p:spPr bwMode="auto">
          <a:xfrm>
            <a:off x="1279302" y="1758497"/>
            <a:ext cx="1604962" cy="529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7800" indent="-177800" eaLnBrk="1" hangingPunct="1">
              <a:lnSpc>
                <a:spcPts val="1800"/>
              </a:lnSpc>
              <a:spcBef>
                <a:spcPct val="50000"/>
              </a:spcBef>
              <a:tabLst>
                <a:tab pos="177800" algn="l"/>
              </a:tabLst>
              <a:defRPr/>
            </a:pPr>
            <a:r>
              <a:rPr lang="de-DE" sz="1600" b="1" spc="-10" dirty="0">
                <a:solidFill>
                  <a:schemeClr val="bg1"/>
                </a:solidFill>
              </a:rPr>
              <a:t>1	Ergebnis-</a:t>
            </a:r>
            <a:br>
              <a:rPr lang="de-DE" sz="1600" b="1" spc="-10" dirty="0">
                <a:solidFill>
                  <a:schemeClr val="bg1"/>
                </a:solidFill>
              </a:rPr>
            </a:br>
            <a:r>
              <a:rPr lang="de-DE" sz="1600" b="1" spc="-10" dirty="0">
                <a:solidFill>
                  <a:schemeClr val="bg1"/>
                </a:solidFill>
              </a:rPr>
              <a:t>ziel</a:t>
            </a:r>
            <a:endParaRPr lang="en-US" sz="1600" b="1" dirty="0">
              <a:solidFill>
                <a:schemeClr val="bg1"/>
              </a:solidFill>
              <a:latin typeface="Garamond"/>
              <a:ea typeface="Times New Roman"/>
              <a:cs typeface="Times New Roman"/>
            </a:endParaRPr>
          </a:p>
        </p:txBody>
      </p:sp>
      <p:sp>
        <p:nvSpPr>
          <p:cNvPr id="2" name="Titel 1"/>
          <p:cNvSpPr>
            <a:spLocks noGrp="1"/>
          </p:cNvSpPr>
          <p:nvPr>
            <p:ph type="title"/>
          </p:nvPr>
        </p:nvSpPr>
        <p:spPr/>
        <p:txBody>
          <a:bodyPr/>
          <a:lstStyle/>
          <a:p>
            <a:r>
              <a:rPr lang="de-AT" dirty="0"/>
              <a:t>Leitfaden zur Erstellung eines PSPs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18</a:t>
            </a:fld>
            <a:endParaRPr lang="en-US" dirty="0"/>
          </a:p>
        </p:txBody>
      </p:sp>
    </p:spTree>
    <p:extLst>
      <p:ext uri="{BB962C8B-B14F-4D97-AF65-F5344CB8AC3E}">
        <p14:creationId xmlns:p14="http://schemas.microsoft.com/office/powerpoint/2010/main" val="2537119317"/>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0" y="1595438"/>
            <a:ext cx="8137128" cy="4514850"/>
          </a:xfrm>
        </p:spPr>
        <p:txBody>
          <a:bodyPr/>
          <a:lstStyle/>
          <a:p>
            <a:pPr eaLnBrk="1" hangingPunct="1">
              <a:lnSpc>
                <a:spcPct val="110000"/>
              </a:lnSpc>
              <a:spcBef>
                <a:spcPts val="1600"/>
              </a:spcBef>
            </a:pPr>
            <a:r>
              <a:rPr lang="de-DE" altLang="en-US" sz="2300" b="1" dirty="0">
                <a:solidFill>
                  <a:srgbClr val="2D4E75"/>
                </a:solidFill>
              </a:rPr>
              <a:t>ein Verantwortlicher</a:t>
            </a:r>
            <a:r>
              <a:rPr lang="de-DE" altLang="en-US" sz="2300" dirty="0">
                <a:solidFill>
                  <a:srgbClr val="2D4E75"/>
                </a:solidFill>
              </a:rPr>
              <a:t> </a:t>
            </a:r>
            <a:r>
              <a:rPr lang="de-DE" altLang="en-US" sz="2200" dirty="0"/>
              <a:t>pro Arbeitspaket (AP)</a:t>
            </a:r>
          </a:p>
          <a:p>
            <a:pPr eaLnBrk="1" hangingPunct="1">
              <a:lnSpc>
                <a:spcPct val="110000"/>
              </a:lnSpc>
              <a:spcBef>
                <a:spcPts val="1600"/>
              </a:spcBef>
            </a:pPr>
            <a:r>
              <a:rPr lang="de-DE" altLang="en-US" sz="2200" dirty="0"/>
              <a:t>AP einer Projektphase zuordnen</a:t>
            </a:r>
          </a:p>
          <a:p>
            <a:pPr eaLnBrk="1" hangingPunct="1">
              <a:lnSpc>
                <a:spcPct val="110000"/>
              </a:lnSpc>
              <a:spcBef>
                <a:spcPts val="1600"/>
              </a:spcBef>
            </a:pPr>
            <a:r>
              <a:rPr lang="de-DE" altLang="en-US" sz="2200" dirty="0"/>
              <a:t>nach außen zu vergebende Aufgaben als eigenes AP</a:t>
            </a:r>
          </a:p>
          <a:p>
            <a:pPr eaLnBrk="1" hangingPunct="1">
              <a:lnSpc>
                <a:spcPct val="110000"/>
              </a:lnSpc>
              <a:spcBef>
                <a:spcPts val="1600"/>
              </a:spcBef>
            </a:pPr>
            <a:r>
              <a:rPr lang="de-DE" altLang="en-US" sz="2200" dirty="0"/>
              <a:t>jedes Element durch klare Formulierung </a:t>
            </a:r>
            <a:r>
              <a:rPr lang="de-DE" altLang="en-US" sz="2300" b="1" dirty="0">
                <a:solidFill>
                  <a:srgbClr val="2D4E75"/>
                </a:solidFill>
              </a:rPr>
              <a:t>eindeutig</a:t>
            </a:r>
            <a:r>
              <a:rPr lang="de-DE" altLang="en-US" sz="2200" b="1" dirty="0">
                <a:solidFill>
                  <a:srgbClr val="FF9933"/>
                </a:solidFill>
              </a:rPr>
              <a:t> </a:t>
            </a:r>
            <a:r>
              <a:rPr lang="de-DE" altLang="en-US" sz="2300" b="1" dirty="0">
                <a:solidFill>
                  <a:srgbClr val="2D4E75"/>
                </a:solidFill>
              </a:rPr>
              <a:t>abgrenzbar</a:t>
            </a:r>
            <a:r>
              <a:rPr lang="de-DE" altLang="en-US" sz="2200" dirty="0"/>
              <a:t> machen</a:t>
            </a:r>
          </a:p>
          <a:p>
            <a:pPr eaLnBrk="1" hangingPunct="1">
              <a:lnSpc>
                <a:spcPct val="110000"/>
              </a:lnSpc>
              <a:spcBef>
                <a:spcPts val="1600"/>
              </a:spcBef>
            </a:pPr>
            <a:r>
              <a:rPr lang="de-DE" altLang="en-US" sz="2200" dirty="0"/>
              <a:t>AP-Bezeichnungen mit Substantiv und Verb</a:t>
            </a:r>
          </a:p>
          <a:p>
            <a:pPr eaLnBrk="1" hangingPunct="1">
              <a:lnSpc>
                <a:spcPct val="110000"/>
              </a:lnSpc>
              <a:spcBef>
                <a:spcPts val="1600"/>
              </a:spcBef>
            </a:pPr>
            <a:r>
              <a:rPr lang="de-DE" altLang="en-US" sz="2200" dirty="0"/>
              <a:t>AP mit Nummerierung versehen</a:t>
            </a:r>
          </a:p>
          <a:p>
            <a:pPr eaLnBrk="1" hangingPunct="1">
              <a:lnSpc>
                <a:spcPct val="110000"/>
              </a:lnSpc>
              <a:spcBef>
                <a:spcPts val="1600"/>
              </a:spcBef>
            </a:pPr>
            <a:r>
              <a:rPr lang="de-DE" altLang="en-US" sz="2300" b="1" dirty="0">
                <a:solidFill>
                  <a:srgbClr val="2D4E75"/>
                </a:solidFill>
              </a:rPr>
              <a:t>AP nicht zu groß </a:t>
            </a:r>
            <a:r>
              <a:rPr lang="de-DE" altLang="en-US" sz="2200" dirty="0"/>
              <a:t>dimensionieren, damit allfälliger Terminverzug rechtzeitig bemerkt werden kann</a:t>
            </a:r>
          </a:p>
          <a:p>
            <a:pPr eaLnBrk="1" hangingPunct="1">
              <a:lnSpc>
                <a:spcPct val="110000"/>
              </a:lnSpc>
              <a:spcBef>
                <a:spcPts val="1600"/>
              </a:spcBef>
            </a:pPr>
            <a:r>
              <a:rPr lang="de-DE" altLang="en-US" sz="2300" b="1" dirty="0">
                <a:solidFill>
                  <a:srgbClr val="2D4E75"/>
                </a:solidFill>
              </a:rPr>
              <a:t>AP nicht zu klein </a:t>
            </a:r>
            <a:r>
              <a:rPr lang="de-DE" altLang="en-US" sz="2200" dirty="0"/>
              <a:t>dimensionieren </a:t>
            </a:r>
            <a:r>
              <a:rPr lang="de-DE" altLang="en-US" sz="2200" dirty="0">
                <a:sym typeface="Wingdings 3" charset="2"/>
              </a:rPr>
              <a:t>→ </a:t>
            </a:r>
            <a:r>
              <a:rPr lang="de-DE" altLang="en-US" sz="2200" dirty="0">
                <a:sym typeface="Wingdings" charset="2"/>
              </a:rPr>
              <a:t>Überschaubarkeit</a:t>
            </a:r>
          </a:p>
          <a:p>
            <a:pPr>
              <a:spcBef>
                <a:spcPts val="1600"/>
              </a:spcBef>
            </a:pPr>
            <a:endParaRPr lang="en-US" sz="2200" dirty="0"/>
          </a:p>
        </p:txBody>
      </p:sp>
      <p:sp>
        <p:nvSpPr>
          <p:cNvPr id="2" name="Titel 1"/>
          <p:cNvSpPr>
            <a:spLocks noGrp="1"/>
          </p:cNvSpPr>
          <p:nvPr>
            <p:ph type="title"/>
          </p:nvPr>
        </p:nvSpPr>
        <p:spPr/>
        <p:txBody>
          <a:bodyPr/>
          <a:lstStyle/>
          <a:p>
            <a:r>
              <a:rPr lang="de-AT" dirty="0"/>
              <a:t>Regeln für die PSP-Erstellung</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19</a:t>
            </a:fld>
            <a:endParaRPr lang="en-US" dirty="0"/>
          </a:p>
        </p:txBody>
      </p:sp>
    </p:spTree>
    <p:extLst>
      <p:ext uri="{BB962C8B-B14F-4D97-AF65-F5344CB8AC3E}">
        <p14:creationId xmlns:p14="http://schemas.microsoft.com/office/powerpoint/2010/main" val="331315409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024" y="1398660"/>
            <a:ext cx="984849" cy="1121023"/>
          </a:xfrm>
          <a:prstGeom prst="rect">
            <a:avLst/>
          </a:prstGeom>
        </p:spPr>
      </p:pic>
      <p:sp>
        <p:nvSpPr>
          <p:cNvPr id="3" name="Inhaltsplatzhalter 2"/>
          <p:cNvSpPr>
            <a:spLocks noGrp="1"/>
          </p:cNvSpPr>
          <p:nvPr>
            <p:ph idx="1"/>
          </p:nvPr>
        </p:nvSpPr>
        <p:spPr>
          <a:xfrm>
            <a:off x="2592513" y="2412157"/>
            <a:ext cx="7668814" cy="3960440"/>
          </a:xfrm>
        </p:spPr>
        <p:txBody>
          <a:bodyPr/>
          <a:lstStyle/>
          <a:p>
            <a:pPr>
              <a:spcBef>
                <a:spcPts val="2400"/>
              </a:spcBef>
            </a:pPr>
            <a:r>
              <a:rPr lang="de-AT" sz="2700" dirty="0"/>
              <a:t>Wesen und Elemente von </a:t>
            </a:r>
            <a:br>
              <a:rPr lang="de-AT" sz="2700" dirty="0"/>
            </a:br>
            <a:r>
              <a:rPr lang="de-AT" sz="2700" dirty="0"/>
              <a:t>Projektstrukturplänen</a:t>
            </a:r>
          </a:p>
          <a:p>
            <a:pPr>
              <a:spcBef>
                <a:spcPts val="2400"/>
              </a:spcBef>
            </a:pPr>
            <a:r>
              <a:rPr lang="de-AT" sz="2700" dirty="0"/>
              <a:t>Gliederungsprinzipien zur </a:t>
            </a:r>
            <a:br>
              <a:rPr lang="de-AT" sz="2700" dirty="0"/>
            </a:br>
            <a:r>
              <a:rPr lang="de-AT" sz="2700" dirty="0"/>
              <a:t>Strukturplanerstellung </a:t>
            </a:r>
          </a:p>
          <a:p>
            <a:pPr>
              <a:spcBef>
                <a:spcPts val="2400"/>
              </a:spcBef>
            </a:pPr>
            <a:r>
              <a:rPr lang="de-AT" sz="2700" dirty="0"/>
              <a:t>Zwecke von Strukturplänen</a:t>
            </a:r>
          </a:p>
        </p:txBody>
      </p:sp>
      <p:sp>
        <p:nvSpPr>
          <p:cNvPr id="2" name="Titel 1"/>
          <p:cNvSpPr>
            <a:spLocks noGrp="1"/>
          </p:cNvSpPr>
          <p:nvPr>
            <p:ph type="title"/>
          </p:nvPr>
        </p:nvSpPr>
        <p:spPr/>
        <p:txBody>
          <a:bodyPr/>
          <a:lstStyle/>
          <a:p>
            <a:r>
              <a:rPr lang="de-AT" dirty="0"/>
              <a:t>Übersicht – Projektleistungsplanung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a:t>
            </a:fld>
            <a:endParaRPr lang="en-US" dirty="0"/>
          </a:p>
        </p:txBody>
      </p:sp>
    </p:spTree>
    <p:extLst>
      <p:ext uri="{BB962C8B-B14F-4D97-AF65-F5344CB8AC3E}">
        <p14:creationId xmlns:p14="http://schemas.microsoft.com/office/powerpoint/2010/main" val="25236454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497707"/>
            <a:ext cx="8208912" cy="4514850"/>
          </a:xfrm>
        </p:spPr>
        <p:txBody>
          <a:bodyPr/>
          <a:lstStyle/>
          <a:p>
            <a:pPr eaLnBrk="1" hangingPunct="1">
              <a:lnSpc>
                <a:spcPct val="110000"/>
              </a:lnSpc>
              <a:spcBef>
                <a:spcPts val="1300"/>
              </a:spcBef>
            </a:pPr>
            <a:r>
              <a:rPr lang="de-DE" altLang="en-US" sz="2300" dirty="0"/>
              <a:t>Voraussetzung für die </a:t>
            </a:r>
            <a:r>
              <a:rPr lang="de-DE" altLang="en-US" sz="2300" b="1" dirty="0">
                <a:solidFill>
                  <a:srgbClr val="2D4E75"/>
                </a:solidFill>
              </a:rPr>
              <a:t>Schätzung der </a:t>
            </a:r>
            <a:br>
              <a:rPr lang="de-DE" altLang="en-US" sz="2300" b="1" dirty="0">
                <a:solidFill>
                  <a:srgbClr val="2D4E75"/>
                </a:solidFill>
              </a:rPr>
            </a:br>
            <a:r>
              <a:rPr lang="de-DE" altLang="en-US" sz="2300" b="1" dirty="0">
                <a:solidFill>
                  <a:srgbClr val="2D4E75"/>
                </a:solidFill>
              </a:rPr>
              <a:t>Projektkosten</a:t>
            </a:r>
            <a:r>
              <a:rPr lang="de-DE" altLang="en-US" sz="2300" b="1" dirty="0"/>
              <a:t> </a:t>
            </a:r>
            <a:r>
              <a:rPr lang="de-DE" altLang="en-US" sz="2300" dirty="0"/>
              <a:t>und deren </a:t>
            </a:r>
            <a:r>
              <a:rPr lang="de-DE" altLang="en-US" sz="2300" b="1" dirty="0">
                <a:solidFill>
                  <a:srgbClr val="2D4E75"/>
                </a:solidFill>
              </a:rPr>
              <a:t>Kontrolle</a:t>
            </a:r>
            <a:r>
              <a:rPr lang="de-DE" altLang="en-US" sz="2300" b="1" dirty="0"/>
              <a:t> </a:t>
            </a:r>
          </a:p>
          <a:p>
            <a:pPr eaLnBrk="1" hangingPunct="1">
              <a:lnSpc>
                <a:spcPct val="110000"/>
              </a:lnSpc>
              <a:spcBef>
                <a:spcPts val="1300"/>
              </a:spcBef>
            </a:pPr>
            <a:r>
              <a:rPr lang="de-DE" altLang="en-US" sz="2300" dirty="0"/>
              <a:t>Bezugsgrundlage für die </a:t>
            </a:r>
            <a:r>
              <a:rPr lang="de-DE" altLang="en-US" sz="2300" b="1" dirty="0">
                <a:solidFill>
                  <a:srgbClr val="2D4E75"/>
                </a:solidFill>
              </a:rPr>
              <a:t>Dokumentation</a:t>
            </a:r>
            <a:r>
              <a:rPr lang="de-DE" altLang="en-US" sz="2300" dirty="0"/>
              <a:t> und Projektberichte</a:t>
            </a:r>
          </a:p>
          <a:p>
            <a:pPr eaLnBrk="1" hangingPunct="1">
              <a:lnSpc>
                <a:spcPct val="110000"/>
              </a:lnSpc>
              <a:spcBef>
                <a:spcPts val="1300"/>
              </a:spcBef>
            </a:pPr>
            <a:r>
              <a:rPr lang="de-DE" altLang="en-US" sz="2300" dirty="0"/>
              <a:t>Grundlage für die </a:t>
            </a:r>
            <a:r>
              <a:rPr lang="de-DE" altLang="en-US" sz="2300" b="1" dirty="0">
                <a:solidFill>
                  <a:srgbClr val="2D4E75"/>
                </a:solidFill>
              </a:rPr>
              <a:t>Verteilung</a:t>
            </a:r>
            <a:r>
              <a:rPr lang="de-DE" altLang="en-US" sz="2300" b="1" dirty="0"/>
              <a:t> </a:t>
            </a:r>
            <a:r>
              <a:rPr lang="de-DE" altLang="en-US" sz="2300" b="1" dirty="0">
                <a:solidFill>
                  <a:srgbClr val="2D4E75"/>
                </a:solidFill>
              </a:rPr>
              <a:t>der</a:t>
            </a:r>
            <a:r>
              <a:rPr lang="de-DE" altLang="en-US" sz="2300" b="1" dirty="0"/>
              <a:t> </a:t>
            </a:r>
            <a:r>
              <a:rPr lang="de-DE" altLang="en-US" sz="2300" b="1" dirty="0">
                <a:solidFill>
                  <a:srgbClr val="2D4E75"/>
                </a:solidFill>
              </a:rPr>
              <a:t>Aufgaben</a:t>
            </a:r>
            <a:r>
              <a:rPr lang="de-DE" altLang="en-US" sz="2300" b="1" dirty="0"/>
              <a:t> </a:t>
            </a:r>
            <a:r>
              <a:rPr lang="de-DE" altLang="en-US" sz="2300" dirty="0"/>
              <a:t>und </a:t>
            </a:r>
            <a:r>
              <a:rPr lang="de-DE" altLang="en-US" sz="2300" b="1" dirty="0">
                <a:solidFill>
                  <a:srgbClr val="2D4E75"/>
                </a:solidFill>
              </a:rPr>
              <a:t>Verantwortlichkeiten</a:t>
            </a:r>
            <a:r>
              <a:rPr lang="de-DE" altLang="en-US" sz="2300" dirty="0"/>
              <a:t> </a:t>
            </a:r>
            <a:r>
              <a:rPr lang="de-DE" altLang="en-US" sz="2000" dirty="0">
                <a:solidFill>
                  <a:schemeClr val="bg2"/>
                </a:solidFill>
              </a:rPr>
              <a:t>(AP sind Basis für die Delegation von Aufgaben und der dafür notwendigen Vereinbarungen.)</a:t>
            </a:r>
          </a:p>
          <a:p>
            <a:pPr eaLnBrk="1" hangingPunct="1">
              <a:lnSpc>
                <a:spcPct val="110000"/>
              </a:lnSpc>
              <a:spcBef>
                <a:spcPts val="1300"/>
              </a:spcBef>
            </a:pPr>
            <a:r>
              <a:rPr lang="de-DE" altLang="en-US" sz="2300" b="1" dirty="0">
                <a:solidFill>
                  <a:srgbClr val="2D4E75"/>
                </a:solidFill>
              </a:rPr>
              <a:t>Ausgangsbasis</a:t>
            </a:r>
            <a:r>
              <a:rPr lang="de-DE" altLang="en-US" sz="2300" dirty="0"/>
              <a:t> für Ablauf- und Terminplanung</a:t>
            </a:r>
          </a:p>
          <a:p>
            <a:pPr eaLnBrk="1" hangingPunct="1">
              <a:lnSpc>
                <a:spcPct val="110000"/>
              </a:lnSpc>
              <a:spcBef>
                <a:spcPts val="1300"/>
              </a:spcBef>
            </a:pPr>
            <a:r>
              <a:rPr lang="de-DE" altLang="en-US" sz="2300" dirty="0"/>
              <a:t>Grundlage für </a:t>
            </a:r>
            <a:r>
              <a:rPr lang="de-DE" altLang="en-US" sz="2300" b="1" dirty="0">
                <a:solidFill>
                  <a:srgbClr val="2D4E75"/>
                </a:solidFill>
              </a:rPr>
              <a:t>Risikoanalysen</a:t>
            </a:r>
            <a:r>
              <a:rPr lang="de-DE" altLang="en-US" sz="2300" b="1" dirty="0"/>
              <a:t> </a:t>
            </a:r>
          </a:p>
          <a:p>
            <a:pPr eaLnBrk="1" hangingPunct="1">
              <a:lnSpc>
                <a:spcPct val="110000"/>
              </a:lnSpc>
              <a:spcBef>
                <a:spcPts val="1300"/>
              </a:spcBef>
            </a:pPr>
            <a:r>
              <a:rPr lang="de-DE" altLang="en-US" sz="2300" dirty="0"/>
              <a:t>Grundlage für die </a:t>
            </a:r>
            <a:r>
              <a:rPr lang="de-DE" altLang="en-US" sz="2300" b="1" dirty="0">
                <a:solidFill>
                  <a:srgbClr val="2D4E75"/>
                </a:solidFill>
              </a:rPr>
              <a:t>Kommunikation</a:t>
            </a:r>
            <a:r>
              <a:rPr lang="de-DE" altLang="en-US" sz="2300" dirty="0"/>
              <a:t> im Projekt </a:t>
            </a:r>
          </a:p>
          <a:p>
            <a:pPr eaLnBrk="1" hangingPunct="1">
              <a:lnSpc>
                <a:spcPct val="110000"/>
              </a:lnSpc>
              <a:spcBef>
                <a:spcPts val="1300"/>
              </a:spcBef>
            </a:pPr>
            <a:r>
              <a:rPr lang="de-DE" altLang="en-US" sz="2300" dirty="0"/>
              <a:t>Mittel für Strukturierung von Projektstatussitzungen</a:t>
            </a:r>
          </a:p>
        </p:txBody>
      </p:sp>
      <p:sp>
        <p:nvSpPr>
          <p:cNvPr id="2" name="Titel 1"/>
          <p:cNvSpPr>
            <a:spLocks noGrp="1"/>
          </p:cNvSpPr>
          <p:nvPr>
            <p:ph type="title"/>
          </p:nvPr>
        </p:nvSpPr>
        <p:spPr/>
        <p:txBody>
          <a:bodyPr/>
          <a:lstStyle/>
          <a:p>
            <a:r>
              <a:rPr lang="de-AT" dirty="0"/>
              <a:t>Zwecke des PSPs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20</a:t>
            </a:fld>
            <a:endParaRPr lang="en-US" dirty="0"/>
          </a:p>
        </p:txBody>
      </p:sp>
    </p:spTree>
    <p:extLst>
      <p:ext uri="{BB962C8B-B14F-4D97-AF65-F5344CB8AC3E}">
        <p14:creationId xmlns:p14="http://schemas.microsoft.com/office/powerpoint/2010/main" val="247649127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71962" y="4610376"/>
            <a:ext cx="2520280" cy="2149741"/>
          </a:xfrm>
          <a:prstGeom prst="rect">
            <a:avLst/>
          </a:prstGeom>
        </p:spPr>
      </p:pic>
      <p:pic>
        <p:nvPicPr>
          <p:cNvPr id="14" name="Grafik 13">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0836" y="1351005"/>
            <a:ext cx="727449" cy="848893"/>
          </a:xfrm>
          <a:prstGeom prst="rect">
            <a:avLst/>
          </a:prstGeom>
        </p:spPr>
      </p:pic>
      <p:pic>
        <p:nvPicPr>
          <p:cNvPr id="17" name="Grafik 16">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0836" y="2270809"/>
            <a:ext cx="727449" cy="848893"/>
          </a:xfrm>
          <a:prstGeom prst="rect">
            <a:avLst/>
          </a:prstGeom>
        </p:spPr>
      </p:pic>
      <p:pic>
        <p:nvPicPr>
          <p:cNvPr id="18" name="Grafik 17">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1792" y="1839918"/>
            <a:ext cx="727449" cy="848893"/>
          </a:xfrm>
          <a:prstGeom prst="rect">
            <a:avLst/>
          </a:prstGeom>
        </p:spPr>
      </p:pic>
      <p:sp>
        <p:nvSpPr>
          <p:cNvPr id="9" name="Rechteck 8">
            <a:extLst>
              <a:ext uri="{C183D7F6-B498-43B3-948B-1728B52AA6E4}">
                <adec:decorative xmlns:adec="http://schemas.microsoft.com/office/drawing/2017/decorative" val="1"/>
              </a:ext>
            </a:extLst>
          </p:cNvPr>
          <p:cNvSpPr/>
          <p:nvPr/>
        </p:nvSpPr>
        <p:spPr bwMode="auto">
          <a:xfrm rot="10800000">
            <a:off x="2520503" y="1836091"/>
            <a:ext cx="6624736" cy="2592290"/>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spcBef>
                <a:spcPct val="0"/>
              </a:spcBef>
              <a:spcAft>
                <a:spcPct val="0"/>
              </a:spcAft>
              <a:buClrTx/>
              <a:buSzTx/>
              <a:buFontTx/>
              <a:buNone/>
              <a:tabLst/>
            </a:pPr>
            <a:endParaRPr kumimoji="0" lang="en-US" sz="2300" b="1" i="0" u="none" strike="noStrike" cap="none" normalizeH="0" baseline="0" dirty="0">
              <a:ln>
                <a:noFill/>
              </a:ln>
              <a:solidFill>
                <a:schemeClr val="bg1"/>
              </a:solidFill>
              <a:effectLst/>
              <a:latin typeface="Corbel" panose="020B0503020204020204" pitchFamily="34" charset="0"/>
            </a:endParaRPr>
          </a:p>
        </p:txBody>
      </p:sp>
      <p:sp>
        <p:nvSpPr>
          <p:cNvPr id="11" name="Inhaltsplatzhalter 2"/>
          <p:cNvSpPr txBox="1">
            <a:spLocks/>
          </p:cNvSpPr>
          <p:nvPr/>
        </p:nvSpPr>
        <p:spPr>
          <a:xfrm>
            <a:off x="2592514" y="1929755"/>
            <a:ext cx="6552726" cy="1058466"/>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0" indent="0">
              <a:lnSpc>
                <a:spcPct val="100000"/>
              </a:lnSpc>
              <a:spcBef>
                <a:spcPts val="2400"/>
              </a:spcBef>
              <a:buSzPct val="100000"/>
              <a:buNone/>
              <a:tabLst>
                <a:tab pos="541338" algn="l"/>
              </a:tabLst>
            </a:pPr>
            <a:r>
              <a:rPr lang="de-AT" altLang="en-US" sz="2200" kern="0" dirty="0">
                <a:solidFill>
                  <a:schemeClr val="bg1"/>
                </a:solidFill>
                <a:ea typeface="ＭＳ Ｐゴシック" pitchFamily="34" charset="-128"/>
              </a:rPr>
              <a:t>Erstellen Sie einen Projektstrukturplan für jenes Vorhaben, für das Sie schon einen Projektauftrag ausgearbeitet haben.</a:t>
            </a:r>
          </a:p>
          <a:p>
            <a:pPr marL="0" indent="0">
              <a:lnSpc>
                <a:spcPct val="100000"/>
              </a:lnSpc>
              <a:buSzPct val="100000"/>
              <a:buNone/>
              <a:tabLst>
                <a:tab pos="541338" algn="l"/>
              </a:tabLst>
            </a:pPr>
            <a:r>
              <a:rPr lang="de-AT" altLang="en-US" sz="2200" kern="0" dirty="0">
                <a:solidFill>
                  <a:schemeClr val="bg1"/>
                </a:solidFill>
                <a:ea typeface="ＭＳ Ｐゴシック" pitchFamily="34" charset="-128"/>
              </a:rPr>
              <a:t>Nutzen Sie bunte Moderationskarten (oder Post-Its); weisen </a:t>
            </a:r>
            <a:r>
              <a:rPr lang="de-AT" altLang="en-US" sz="2200" kern="0" spc="-20" dirty="0">
                <a:solidFill>
                  <a:schemeClr val="bg1"/>
                </a:solidFill>
                <a:ea typeface="ＭＳ Ｐゴシック" pitchFamily="34" charset="-128"/>
              </a:rPr>
              <a:t>Sie jeder Hierarchieebene eine eigene Farbe zu und gruppieren </a:t>
            </a:r>
            <a:r>
              <a:rPr lang="de-AT" altLang="en-US" sz="2200" kern="0" dirty="0">
                <a:solidFill>
                  <a:schemeClr val="bg1"/>
                </a:solidFill>
                <a:ea typeface="ＭＳ Ｐゴシック" pitchFamily="34" charset="-128"/>
              </a:rPr>
              <a:t>Sie die beschrifteten Karten auf einer Tafel/Pinnwand.</a:t>
            </a:r>
          </a:p>
          <a:p>
            <a:pPr marL="0" indent="0">
              <a:lnSpc>
                <a:spcPct val="100000"/>
              </a:lnSpc>
              <a:buSzPct val="100000"/>
              <a:buNone/>
              <a:tabLst>
                <a:tab pos="541338" algn="l"/>
              </a:tabLst>
            </a:pPr>
            <a:r>
              <a:rPr lang="de-AT" sz="2200" kern="0" dirty="0">
                <a:solidFill>
                  <a:schemeClr val="bg1"/>
                </a:solidFill>
                <a:ea typeface="ＭＳ Ｐゴシック" pitchFamily="34" charset="-128"/>
              </a:rPr>
              <a:t>Zeitrahmen: 40 Minuten</a:t>
            </a:r>
            <a:endParaRPr lang="en-US" sz="2200" kern="0" dirty="0">
              <a:solidFill>
                <a:srgbClr val="953735"/>
              </a:solidFill>
            </a:endParaRPr>
          </a:p>
        </p:txBody>
      </p:sp>
      <p:sp>
        <p:nvSpPr>
          <p:cNvPr id="2" name="Titel 1"/>
          <p:cNvSpPr>
            <a:spLocks noGrp="1"/>
          </p:cNvSpPr>
          <p:nvPr>
            <p:ph type="title"/>
          </p:nvPr>
        </p:nvSpPr>
        <p:spPr/>
        <p:txBody>
          <a:bodyPr/>
          <a:lstStyle/>
          <a:p>
            <a:r>
              <a:rPr lang="de-AT" dirty="0"/>
              <a:t>Übung – Projektstrukturplanung</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21</a:t>
            </a:fld>
            <a:endParaRPr lang="en-US" dirty="0"/>
          </a:p>
        </p:txBody>
      </p:sp>
    </p:spTree>
    <p:extLst>
      <p:ext uri="{BB962C8B-B14F-4D97-AF65-F5344CB8AC3E}">
        <p14:creationId xmlns:p14="http://schemas.microsoft.com/office/powerpoint/2010/main" val="321468729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a:extLst>
              <a:ext uri="{C183D7F6-B498-43B3-948B-1728B52AA6E4}">
                <adec:decorative xmlns:adec="http://schemas.microsoft.com/office/drawing/2017/decorative" val="1"/>
              </a:ext>
            </a:extLst>
          </p:cNvPr>
          <p:cNvGrpSpPr/>
          <p:nvPr/>
        </p:nvGrpSpPr>
        <p:grpSpPr>
          <a:xfrm>
            <a:off x="1226090" y="2049699"/>
            <a:ext cx="502326" cy="505265"/>
            <a:chOff x="1226090" y="2049699"/>
            <a:chExt cx="502326" cy="505265"/>
          </a:xfrm>
        </p:grpSpPr>
        <p:sp>
          <p:nvSpPr>
            <p:cNvPr id="26"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27"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28" name="Gerade Verbindung 27"/>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30"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2" name="Gruppieren 41">
            <a:extLst>
              <a:ext uri="{C183D7F6-B498-43B3-948B-1728B52AA6E4}">
                <adec:decorative xmlns:adec="http://schemas.microsoft.com/office/drawing/2017/decorative" val="1"/>
              </a:ext>
            </a:extLst>
          </p:cNvPr>
          <p:cNvGrpSpPr/>
          <p:nvPr/>
        </p:nvGrpSpPr>
        <p:grpSpPr>
          <a:xfrm>
            <a:off x="1226090" y="3516171"/>
            <a:ext cx="502326" cy="505265"/>
            <a:chOff x="1226090" y="2049699"/>
            <a:chExt cx="502326" cy="505265"/>
          </a:xfrm>
        </p:grpSpPr>
        <p:sp>
          <p:nvSpPr>
            <p:cNvPr id="43"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44"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45" name="Gerade Verbindung 44"/>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47"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8" name="Gruppieren 47">
            <a:extLst>
              <a:ext uri="{C183D7F6-B498-43B3-948B-1728B52AA6E4}">
                <adec:decorative xmlns:adec="http://schemas.microsoft.com/office/drawing/2017/decorative" val="1"/>
              </a:ext>
            </a:extLst>
          </p:cNvPr>
          <p:cNvGrpSpPr/>
          <p:nvPr/>
        </p:nvGrpSpPr>
        <p:grpSpPr>
          <a:xfrm>
            <a:off x="1226090" y="4917235"/>
            <a:ext cx="502326" cy="505265"/>
            <a:chOff x="1226090" y="2049699"/>
            <a:chExt cx="502326" cy="505265"/>
          </a:xfrm>
        </p:grpSpPr>
        <p:sp>
          <p:nvSpPr>
            <p:cNvPr id="49"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50"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51" name="Gerade Verbindung 50"/>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53"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sp>
        <p:nvSpPr>
          <p:cNvPr id="24" name="Inhaltsplatzhalter 2"/>
          <p:cNvSpPr>
            <a:spLocks noGrp="1"/>
          </p:cNvSpPr>
          <p:nvPr>
            <p:ph idx="1"/>
          </p:nvPr>
        </p:nvSpPr>
        <p:spPr>
          <a:xfrm>
            <a:off x="1872432" y="2001763"/>
            <a:ext cx="5328592" cy="4514850"/>
          </a:xfrm>
        </p:spPr>
        <p:txBody>
          <a:bodyPr/>
          <a:lstStyle/>
          <a:p>
            <a:pPr marL="0" indent="0">
              <a:lnSpc>
                <a:spcPct val="130000"/>
              </a:lnSpc>
              <a:spcBef>
                <a:spcPts val="4200"/>
              </a:spcBef>
              <a:buNone/>
            </a:pPr>
            <a:r>
              <a:rPr lang="de-AT" sz="2600" dirty="0"/>
              <a:t>Anwendung von Methoden zu Erfassung der anfallenden Projektarbeiten</a:t>
            </a:r>
          </a:p>
          <a:p>
            <a:pPr marL="0" indent="0">
              <a:spcBef>
                <a:spcPts val="3600"/>
              </a:spcBef>
              <a:buNone/>
            </a:pPr>
            <a:r>
              <a:rPr lang="de-AT" sz="2600" dirty="0"/>
              <a:t>Einblick in die Hierarchisierung </a:t>
            </a:r>
            <a:br>
              <a:rPr lang="de-AT" sz="2600" dirty="0"/>
            </a:br>
            <a:r>
              <a:rPr lang="de-AT" sz="2600" dirty="0"/>
              <a:t>von Tätigkeiten</a:t>
            </a:r>
          </a:p>
          <a:p>
            <a:pPr marL="0" indent="0">
              <a:spcBef>
                <a:spcPts val="3600"/>
              </a:spcBef>
              <a:buNone/>
            </a:pPr>
            <a:r>
              <a:rPr lang="de-AT" sz="2600" dirty="0"/>
              <a:t>Kenntnis unterschiedlicher Darstellungs-varianten der Projektstrukturpläne </a:t>
            </a:r>
            <a:endParaRPr lang="en-US" sz="2600" dirty="0"/>
          </a:p>
        </p:txBody>
      </p:sp>
      <p:sp>
        <p:nvSpPr>
          <p:cNvPr id="2" name="Titel 1"/>
          <p:cNvSpPr>
            <a:spLocks noGrp="1"/>
          </p:cNvSpPr>
          <p:nvPr>
            <p:ph type="title"/>
          </p:nvPr>
        </p:nvSpPr>
        <p:spPr/>
        <p:txBody>
          <a:bodyPr/>
          <a:lstStyle/>
          <a:p>
            <a:pPr>
              <a:lnSpc>
                <a:spcPts val="2800"/>
              </a:lnSpc>
            </a:pPr>
            <a:r>
              <a:rPr lang="de-AT" sz="2800" dirty="0"/>
              <a:t>Lehr- und Lernziele – Projektleistungsplanung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a:t>
            </a:fld>
            <a:endParaRPr lang="en-US" dirty="0"/>
          </a:p>
        </p:txBody>
      </p:sp>
    </p:spTree>
    <p:extLst>
      <p:ext uri="{BB962C8B-B14F-4D97-AF65-F5344CB8AC3E}">
        <p14:creationId xmlns:p14="http://schemas.microsoft.com/office/powerpoint/2010/main" val="126724064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Inhaltsplatzhalter 2"/>
          <p:cNvSpPr txBox="1">
            <a:spLocks/>
          </p:cNvSpPr>
          <p:nvPr/>
        </p:nvSpPr>
        <p:spPr>
          <a:xfrm>
            <a:off x="1069887" y="1857747"/>
            <a:ext cx="7067241" cy="4514850"/>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533400" indent="-533400">
              <a:buClr>
                <a:srgbClr val="2D4E75"/>
              </a:buClr>
              <a:buFont typeface="Wingdings" panose="05000000000000000000" pitchFamily="2" charset="2"/>
              <a:buChar char=""/>
            </a:pPr>
            <a:r>
              <a:rPr lang="de-AT" kern="0" dirty="0"/>
              <a:t>Arbeiten sinnvoll zu Paketen zu bündeln vermögen</a:t>
            </a:r>
            <a:endParaRPr lang="en-US" kern="0" dirty="0"/>
          </a:p>
          <a:p>
            <a:pPr marL="533400" indent="-533400">
              <a:spcBef>
                <a:spcPts val="4200"/>
              </a:spcBef>
              <a:buClr>
                <a:srgbClr val="2D4E75"/>
              </a:buClr>
              <a:buFont typeface="Wingdings" panose="05000000000000000000" pitchFamily="2" charset="2"/>
              <a:buChar char=""/>
            </a:pPr>
            <a:r>
              <a:rPr lang="de-AT" kern="0" dirty="0"/>
              <a:t>zu konkreten Vorhaben selbständig auf mindestens 3 Arten Projektstrukturpläne erstellen können</a:t>
            </a:r>
          </a:p>
          <a:p>
            <a:pPr marL="533400" indent="-533400">
              <a:spcBef>
                <a:spcPts val="4200"/>
              </a:spcBef>
              <a:buClr>
                <a:srgbClr val="2D4E75"/>
              </a:buClr>
              <a:buFont typeface="Wingdings" panose="05000000000000000000" pitchFamily="2" charset="2"/>
              <a:buChar char=""/>
            </a:pPr>
            <a:r>
              <a:rPr lang="de-AT" kern="0" dirty="0"/>
              <a:t>Qualität von Projektstrukturplänen beurteilen und 75% allfälliger Fehler entdecken können</a:t>
            </a:r>
          </a:p>
        </p:txBody>
      </p:sp>
      <p:sp>
        <p:nvSpPr>
          <p:cNvPr id="2" name="Titel 1"/>
          <p:cNvSpPr>
            <a:spLocks noGrp="1"/>
          </p:cNvSpPr>
          <p:nvPr>
            <p:ph type="title"/>
          </p:nvPr>
        </p:nvSpPr>
        <p:spPr>
          <a:xfrm>
            <a:off x="864320" y="396429"/>
            <a:ext cx="6336704" cy="863600"/>
          </a:xfrm>
        </p:spPr>
        <p:txBody>
          <a:bodyPr/>
          <a:lstStyle/>
          <a:p>
            <a:pPr>
              <a:lnSpc>
                <a:spcPts val="2800"/>
              </a:lnSpc>
            </a:pPr>
            <a:r>
              <a:rPr lang="de-AT" sz="2800" dirty="0"/>
              <a:t>Learning Outcomes – Projektleistungsplanung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4</a:t>
            </a:fld>
            <a:endParaRPr lang="en-US" dirty="0"/>
          </a:p>
        </p:txBody>
      </p:sp>
    </p:spTree>
    <p:extLst>
      <p:ext uri="{BB962C8B-B14F-4D97-AF65-F5344CB8AC3E}">
        <p14:creationId xmlns:p14="http://schemas.microsoft.com/office/powerpoint/2010/main" val="114494738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199232317"/>
              </p:ext>
            </p:extLst>
          </p:nvPr>
        </p:nvGraphicFramePr>
        <p:xfrm>
          <a:off x="1368376" y="1404045"/>
          <a:ext cx="7298881" cy="5362897"/>
        </p:xfrm>
        <a:graphic>
          <a:graphicData uri="http://schemas.openxmlformats.org/presentationml/2006/ole">
            <mc:AlternateContent xmlns:mc="http://schemas.openxmlformats.org/markup-compatibility/2006">
              <mc:Choice xmlns:v="urn:schemas-microsoft-com:vml" Requires="v">
                <p:oleObj spid="_x0000_s23761" name="Präsentation" r:id="rId4" imgW="4570656" imgH="3427323" progId="PowerPoint.Show.8">
                  <p:embed/>
                </p:oleObj>
              </mc:Choice>
              <mc:Fallback>
                <p:oleObj name="Präsentation" r:id="rId4" imgW="4570656" imgH="3427323" progId="PowerPoint.Show.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2104"/>
                      <a:stretch>
                        <a:fillRect/>
                      </a:stretch>
                    </p:blipFill>
                    <p:spPr bwMode="auto">
                      <a:xfrm>
                        <a:off x="1368376" y="1404045"/>
                        <a:ext cx="7298881" cy="5362897"/>
                      </a:xfrm>
                      <a:prstGeom prst="rect">
                        <a:avLst/>
                      </a:prstGeom>
                      <a:noFill/>
                    </p:spPr>
                  </p:pic>
                </p:oleObj>
              </mc:Fallback>
            </mc:AlternateContent>
          </a:graphicData>
        </a:graphic>
      </p:graphicFrame>
      <p:sp>
        <p:nvSpPr>
          <p:cNvPr id="7" name="Rechteck 6">
            <a:extLst>
              <a:ext uri="{C183D7F6-B498-43B3-948B-1728B52AA6E4}">
                <adec:decorative xmlns:adec="http://schemas.microsoft.com/office/drawing/2017/decorative" val="1"/>
              </a:ext>
            </a:extLst>
          </p:cNvPr>
          <p:cNvSpPr/>
          <p:nvPr/>
        </p:nvSpPr>
        <p:spPr bwMode="auto">
          <a:xfrm>
            <a:off x="2414954" y="5240215"/>
            <a:ext cx="2937308" cy="754980"/>
          </a:xfrm>
          <a:prstGeom prst="rect">
            <a:avLst/>
          </a:prstGeom>
          <a:noFill/>
          <a:ln w="31750" cap="flat" cmpd="sng" algn="ctr">
            <a:solidFill>
              <a:srgbClr val="C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2" name="Titel 1">
            <a:extLst>
              <a:ext uri="{C183D7F6-B498-43B3-948B-1728B52AA6E4}">
                <adec:decorative xmlns:adec="http://schemas.microsoft.com/office/drawing/2017/decorative" val="0"/>
              </a:ext>
            </a:extLst>
          </p:cNvPr>
          <p:cNvSpPr>
            <a:spLocks noGrp="1"/>
          </p:cNvSpPr>
          <p:nvPr>
            <p:ph type="title"/>
          </p:nvPr>
        </p:nvSpPr>
        <p:spPr/>
        <p:txBody>
          <a:bodyPr/>
          <a:lstStyle/>
          <a:p>
            <a:pPr>
              <a:lnSpc>
                <a:spcPts val="2800"/>
              </a:lnSpc>
            </a:pPr>
            <a:r>
              <a:rPr lang="de-AT" sz="2800" dirty="0"/>
              <a:t>Stellung der Leistungsplanung im Prozess der klassischen Projektplanung </a:t>
            </a:r>
          </a:p>
        </p:txBody>
      </p:sp>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de-AT" smtClean="0"/>
              <a:pPr/>
              <a:t>5</a:t>
            </a:fld>
            <a:endParaRPr lang="de-AT" dirty="0"/>
          </a:p>
        </p:txBody>
      </p:sp>
    </p:spTree>
    <p:extLst>
      <p:ext uri="{BB962C8B-B14F-4D97-AF65-F5344CB8AC3E}">
        <p14:creationId xmlns:p14="http://schemas.microsoft.com/office/powerpoint/2010/main" val="2024810724"/>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96368" y="1692077"/>
            <a:ext cx="7560840" cy="4514850"/>
          </a:xfrm>
        </p:spPr>
        <p:txBody>
          <a:bodyPr/>
          <a:lstStyle/>
          <a:p>
            <a:pPr>
              <a:spcBef>
                <a:spcPct val="50000"/>
              </a:spcBef>
              <a:buFont typeface="Wingdings" charset="2"/>
              <a:buChar char="§"/>
            </a:pPr>
            <a:r>
              <a:rPr lang="de-AT" altLang="en-US" sz="2400" dirty="0">
                <a:latin typeface="Arial Narrow" charset="0"/>
              </a:rPr>
              <a:t>Überblick über sämtliche zu erledigende Arbeiten </a:t>
            </a:r>
          </a:p>
          <a:p>
            <a:pPr>
              <a:spcBef>
                <a:spcPts val="1800"/>
              </a:spcBef>
              <a:buFont typeface="Wingdings" charset="2"/>
              <a:buChar char="§"/>
            </a:pPr>
            <a:r>
              <a:rPr lang="de-AT" altLang="en-US" sz="2400" dirty="0">
                <a:latin typeface="Arial Narrow" charset="0"/>
              </a:rPr>
              <a:t>Strukturierung der Arbeiten</a:t>
            </a:r>
          </a:p>
          <a:p>
            <a:pPr>
              <a:spcBef>
                <a:spcPts val="1800"/>
              </a:spcBef>
              <a:buFont typeface="Wingdings" charset="2"/>
              <a:buChar char="§"/>
            </a:pPr>
            <a:r>
              <a:rPr lang="de-AT" altLang="en-US" sz="2400" dirty="0">
                <a:latin typeface="Arial Narrow" charset="0"/>
              </a:rPr>
              <a:t>Leitfaden für das weitere Vorgehen</a:t>
            </a:r>
          </a:p>
          <a:p>
            <a:pPr>
              <a:spcBef>
                <a:spcPts val="5400"/>
              </a:spcBef>
              <a:buFont typeface="Wingdings" charset="2"/>
              <a:buChar char="§"/>
            </a:pPr>
            <a:r>
              <a:rPr lang="de-AT" altLang="en-US" sz="2400" dirty="0">
                <a:latin typeface="Arial Narrow" charset="0"/>
              </a:rPr>
              <a:t>zentrales Instrument der Projektplanung: </a:t>
            </a:r>
          </a:p>
          <a:p>
            <a:pPr marL="361950" indent="0">
              <a:spcBef>
                <a:spcPts val="600"/>
              </a:spcBef>
              <a:buNone/>
            </a:pPr>
            <a:r>
              <a:rPr lang="de-AT" altLang="en-US" sz="2400" b="1" dirty="0">
                <a:solidFill>
                  <a:srgbClr val="2D4E75"/>
                </a:solidFill>
                <a:latin typeface="Arial Narrow" charset="0"/>
              </a:rPr>
              <a:t>Projektstrukturplan (PSP) / </a:t>
            </a:r>
            <a:br>
              <a:rPr lang="de-AT" altLang="en-US" sz="2400" b="1" dirty="0">
                <a:solidFill>
                  <a:srgbClr val="2D4E75"/>
                </a:solidFill>
                <a:latin typeface="Arial Narrow" charset="0"/>
              </a:rPr>
            </a:br>
            <a:r>
              <a:rPr lang="de-AT" altLang="en-US" sz="2400" b="1" dirty="0">
                <a:solidFill>
                  <a:srgbClr val="2D4E75"/>
                </a:solidFill>
                <a:latin typeface="Arial Narrow" charset="0"/>
              </a:rPr>
              <a:t>Work breakdown structure (WBS)</a:t>
            </a:r>
          </a:p>
          <a:p>
            <a:pPr marL="361950" indent="0">
              <a:spcBef>
                <a:spcPts val="600"/>
              </a:spcBef>
              <a:buNone/>
            </a:pPr>
            <a:r>
              <a:rPr lang="de-AT" altLang="en-US" sz="2400" dirty="0">
                <a:solidFill>
                  <a:schemeClr val="bg2"/>
                </a:solidFill>
                <a:latin typeface="Arial Narrow" charset="0"/>
              </a:rPr>
              <a:t>zeigt was alles im Projekt zu tun ist</a:t>
            </a:r>
          </a:p>
        </p:txBody>
      </p:sp>
      <p:sp>
        <p:nvSpPr>
          <p:cNvPr id="2" name="Titel 1"/>
          <p:cNvSpPr>
            <a:spLocks noGrp="1"/>
          </p:cNvSpPr>
          <p:nvPr>
            <p:ph type="title"/>
          </p:nvPr>
        </p:nvSpPr>
        <p:spPr/>
        <p:txBody>
          <a:bodyPr/>
          <a:lstStyle/>
          <a:p>
            <a:r>
              <a:rPr lang="de-AT" sz="2950" dirty="0"/>
              <a:t>Absichten der Projektstrukturplanung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6</a:t>
            </a:fld>
            <a:endParaRPr lang="de-AT" dirty="0"/>
          </a:p>
        </p:txBody>
      </p:sp>
    </p:spTree>
    <p:extLst>
      <p:ext uri="{BB962C8B-B14F-4D97-AF65-F5344CB8AC3E}">
        <p14:creationId xmlns:p14="http://schemas.microsoft.com/office/powerpoint/2010/main" val="119262341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920" name="Gruppieren 37919">
            <a:extLst>
              <a:ext uri="{C183D7F6-B498-43B3-948B-1728B52AA6E4}">
                <adec:decorative xmlns:adec="http://schemas.microsoft.com/office/drawing/2017/decorative" val="1"/>
              </a:ext>
            </a:extLst>
          </p:cNvPr>
          <p:cNvGrpSpPr/>
          <p:nvPr/>
        </p:nvGrpSpPr>
        <p:grpSpPr>
          <a:xfrm>
            <a:off x="1216800" y="1620069"/>
            <a:ext cx="7589338" cy="4896544"/>
            <a:chOff x="1216800" y="1620069"/>
            <a:chExt cx="7589338" cy="4896544"/>
          </a:xfrm>
        </p:grpSpPr>
        <p:sp>
          <p:nvSpPr>
            <p:cNvPr id="58" name="Rechteck 57"/>
            <p:cNvSpPr/>
            <p:nvPr/>
          </p:nvSpPr>
          <p:spPr bwMode="auto">
            <a:xfrm>
              <a:off x="1224360" y="5700522"/>
              <a:ext cx="7581778" cy="816091"/>
            </a:xfrm>
            <a:custGeom>
              <a:avLst/>
              <a:gdLst>
                <a:gd name="connsiteX0" fmla="*/ 0 w 7149730"/>
                <a:gd name="connsiteY0" fmla="*/ 0 h 816091"/>
                <a:gd name="connsiteX1" fmla="*/ 7149730 w 7149730"/>
                <a:gd name="connsiteY1" fmla="*/ 0 h 816091"/>
                <a:gd name="connsiteX2" fmla="*/ 7149730 w 7149730"/>
                <a:gd name="connsiteY2" fmla="*/ 816091 h 816091"/>
                <a:gd name="connsiteX3" fmla="*/ 0 w 7149730"/>
                <a:gd name="connsiteY3" fmla="*/ 816091 h 816091"/>
                <a:gd name="connsiteX4" fmla="*/ 0 w 7149730"/>
                <a:gd name="connsiteY4" fmla="*/ 0 h 816091"/>
                <a:gd name="connsiteX0" fmla="*/ 0 w 7149730"/>
                <a:gd name="connsiteY0" fmla="*/ 0 h 816091"/>
                <a:gd name="connsiteX1" fmla="*/ 6289759 w 7149730"/>
                <a:gd name="connsiteY1" fmla="*/ 0 h 816091"/>
                <a:gd name="connsiteX2" fmla="*/ 7149730 w 7149730"/>
                <a:gd name="connsiteY2" fmla="*/ 816091 h 816091"/>
                <a:gd name="connsiteX3" fmla="*/ 0 w 7149730"/>
                <a:gd name="connsiteY3" fmla="*/ 816091 h 816091"/>
                <a:gd name="connsiteX4" fmla="*/ 0 w 7149730"/>
                <a:gd name="connsiteY4" fmla="*/ 0 h 816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30" h="816091">
                  <a:moveTo>
                    <a:pt x="0" y="0"/>
                  </a:moveTo>
                  <a:lnTo>
                    <a:pt x="6289759" y="0"/>
                  </a:lnTo>
                  <a:lnTo>
                    <a:pt x="7149730" y="816091"/>
                  </a:lnTo>
                  <a:lnTo>
                    <a:pt x="0" y="816091"/>
                  </a:lnTo>
                  <a:lnTo>
                    <a:pt x="0" y="0"/>
                  </a:lnTo>
                  <a:close/>
                </a:path>
              </a:pathLst>
            </a:custGeom>
            <a:solidFill>
              <a:schemeClr val="bg1">
                <a:lumMod val="85000"/>
              </a:schemeClr>
            </a:solidFill>
            <a:ln w="15875">
              <a:noFill/>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5" name="Rechteck 4"/>
            <p:cNvSpPr/>
            <p:nvPr/>
          </p:nvSpPr>
          <p:spPr bwMode="auto">
            <a:xfrm>
              <a:off x="1216800" y="1620069"/>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1</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14" name="Rechteck 13"/>
            <p:cNvSpPr/>
            <p:nvPr/>
          </p:nvSpPr>
          <p:spPr bwMode="auto">
            <a:xfrm>
              <a:off x="1216800" y="2436160"/>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2</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16" name="Rechteck 15"/>
            <p:cNvSpPr/>
            <p:nvPr/>
          </p:nvSpPr>
          <p:spPr bwMode="auto">
            <a:xfrm>
              <a:off x="1216800" y="3256038"/>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3</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17" name="Rechteck 16"/>
            <p:cNvSpPr/>
            <p:nvPr/>
          </p:nvSpPr>
          <p:spPr bwMode="auto">
            <a:xfrm>
              <a:off x="1216800" y="4068341"/>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4</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18" name="Rechteck 17"/>
            <p:cNvSpPr/>
            <p:nvPr/>
          </p:nvSpPr>
          <p:spPr bwMode="auto">
            <a:xfrm>
              <a:off x="1216800" y="4884432"/>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5</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19" name="Rechteck 18"/>
            <p:cNvSpPr/>
            <p:nvPr/>
          </p:nvSpPr>
          <p:spPr bwMode="auto">
            <a:xfrm>
              <a:off x="1216800" y="5700522"/>
              <a:ext cx="272030" cy="816091"/>
            </a:xfrm>
            <a:prstGeom prst="rect">
              <a:avLst/>
            </a:prstGeom>
            <a:solidFill>
              <a:srgbClr val="D9E2EF"/>
            </a:solidFill>
            <a:ln w="19050">
              <a:solidFill>
                <a:schemeClr val="bg1"/>
              </a:solidFill>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de-AT" sz="2000" b="0" i="0" u="none" strike="noStrike" cap="none" normalizeH="0" baseline="0" dirty="0">
                  <a:ln>
                    <a:noFill/>
                  </a:ln>
                  <a:solidFill>
                    <a:srgbClr val="2D4E75"/>
                  </a:solidFill>
                  <a:effectLst/>
                  <a:latin typeface="Arial Black" panose="020B0A04020102020204" pitchFamily="34" charset="0"/>
                </a:rPr>
                <a:t>6</a:t>
              </a:r>
              <a:endParaRPr kumimoji="0" lang="en-US" sz="2000" b="0" i="0" u="none" strike="noStrike" cap="none" normalizeH="0" baseline="0" dirty="0">
                <a:ln>
                  <a:noFill/>
                </a:ln>
                <a:solidFill>
                  <a:srgbClr val="2D4E75"/>
                </a:solidFill>
                <a:effectLst/>
                <a:latin typeface="Arial Black" panose="020B0A04020102020204" pitchFamily="34" charset="0"/>
              </a:endParaRPr>
            </a:p>
          </p:txBody>
        </p:sp>
        <p:sp>
          <p:nvSpPr>
            <p:cNvPr id="32" name="Textfeld 31"/>
            <p:cNvSpPr txBox="1"/>
            <p:nvPr/>
          </p:nvSpPr>
          <p:spPr>
            <a:xfrm>
              <a:off x="1662505" y="1790308"/>
              <a:ext cx="1530000" cy="446546"/>
            </a:xfrm>
            <a:prstGeom prst="rect">
              <a:avLst/>
            </a:prstGeom>
            <a:solidFill>
              <a:srgbClr val="2D4E75"/>
            </a:solidFill>
          </p:spPr>
          <p:txBody>
            <a:bodyPr wrap="none" tIns="36000" bIns="36000" rtlCol="0">
              <a:noAutofit/>
            </a:bodyPr>
            <a:lstStyle/>
            <a:p>
              <a:pPr algn="ctr"/>
              <a:r>
                <a:rPr lang="de-AT" sz="2450" dirty="0">
                  <a:solidFill>
                    <a:schemeClr val="bg1"/>
                  </a:solidFill>
                </a:rPr>
                <a:t>Programm</a:t>
              </a:r>
              <a:endParaRPr lang="en-US" sz="2450" dirty="0">
                <a:solidFill>
                  <a:schemeClr val="bg1"/>
                </a:solidFill>
              </a:endParaRPr>
            </a:p>
          </p:txBody>
        </p:sp>
        <p:sp>
          <p:nvSpPr>
            <p:cNvPr id="34" name="Textfeld 33"/>
            <p:cNvSpPr txBox="1"/>
            <p:nvPr/>
          </p:nvSpPr>
          <p:spPr>
            <a:xfrm>
              <a:off x="2296971" y="2610186"/>
              <a:ext cx="1530000" cy="446546"/>
            </a:xfrm>
            <a:prstGeom prst="rect">
              <a:avLst/>
            </a:prstGeom>
            <a:solidFill>
              <a:srgbClr val="2D4E75"/>
            </a:solidFill>
          </p:spPr>
          <p:txBody>
            <a:bodyPr wrap="none" tIns="36000" bIns="36000" rtlCol="0">
              <a:noAutofit/>
            </a:bodyPr>
            <a:lstStyle/>
            <a:p>
              <a:pPr algn="ctr"/>
              <a:r>
                <a:rPr lang="de-AT" sz="2450" dirty="0">
                  <a:solidFill>
                    <a:schemeClr val="bg1"/>
                  </a:solidFill>
                </a:rPr>
                <a:t>Projekt</a:t>
              </a:r>
              <a:endParaRPr lang="en-US" sz="2450" dirty="0">
                <a:solidFill>
                  <a:schemeClr val="bg1"/>
                </a:solidFill>
              </a:endParaRPr>
            </a:p>
          </p:txBody>
        </p:sp>
        <p:cxnSp>
          <p:nvCxnSpPr>
            <p:cNvPr id="35" name="Gewinkelte Verbindung 34"/>
            <p:cNvCxnSpPr>
              <a:stCxn id="32" idx="2"/>
              <a:endCxn id="34" idx="0"/>
            </p:cNvCxnSpPr>
            <p:nvPr/>
          </p:nvCxnSpPr>
          <p:spPr bwMode="auto">
            <a:xfrm rot="16200000" flipH="1">
              <a:off x="2558072" y="2106286"/>
              <a:ext cx="373332" cy="634466"/>
            </a:xfrm>
            <a:prstGeom prst="bentConnector3">
              <a:avLst>
                <a:gd name="adj1" fmla="val 54449"/>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 name="Textfeld 39"/>
            <p:cNvSpPr txBox="1"/>
            <p:nvPr/>
          </p:nvSpPr>
          <p:spPr>
            <a:xfrm>
              <a:off x="2977047" y="3314883"/>
              <a:ext cx="1530000" cy="698400"/>
            </a:xfrm>
            <a:prstGeom prst="rect">
              <a:avLst/>
            </a:prstGeom>
            <a:solidFill>
              <a:srgbClr val="2D4E75"/>
            </a:solidFill>
          </p:spPr>
          <p:txBody>
            <a:bodyPr wrap="none" tIns="90000" bIns="36000" rtlCol="0">
              <a:noAutofit/>
            </a:bodyPr>
            <a:lstStyle/>
            <a:p>
              <a:pPr algn="ctr">
                <a:lnSpc>
                  <a:spcPts val="2300"/>
                </a:lnSpc>
              </a:pPr>
              <a:r>
                <a:rPr lang="de-AT" sz="2450" dirty="0">
                  <a:solidFill>
                    <a:schemeClr val="bg1"/>
                  </a:solidFill>
                </a:rPr>
                <a:t>Aufgabe/</a:t>
              </a:r>
              <a:br>
                <a:rPr lang="de-AT" sz="2450" dirty="0">
                  <a:solidFill>
                    <a:schemeClr val="bg1"/>
                  </a:solidFill>
                </a:rPr>
              </a:br>
              <a:r>
                <a:rPr lang="de-AT" sz="2450" dirty="0">
                  <a:solidFill>
                    <a:schemeClr val="bg1"/>
                  </a:solidFill>
                </a:rPr>
                <a:t>Bereich</a:t>
              </a:r>
              <a:endParaRPr lang="en-US" sz="2450" dirty="0">
                <a:solidFill>
                  <a:schemeClr val="bg1"/>
                </a:solidFill>
              </a:endParaRPr>
            </a:p>
          </p:txBody>
        </p:sp>
        <p:cxnSp>
          <p:nvCxnSpPr>
            <p:cNvPr id="41" name="Gewinkelte Verbindung 40"/>
            <p:cNvCxnSpPr>
              <a:stCxn id="40" idx="0"/>
              <a:endCxn id="34" idx="2"/>
            </p:cNvCxnSpPr>
            <p:nvPr/>
          </p:nvCxnSpPr>
          <p:spPr bwMode="auto">
            <a:xfrm rot="16200000" flipV="1">
              <a:off x="3272934" y="2845770"/>
              <a:ext cx="258151" cy="680076"/>
            </a:xfrm>
            <a:prstGeom prst="bentConnector3">
              <a:avLst>
                <a:gd name="adj1" fmla="val 22035"/>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4" name="Textfeld 43"/>
            <p:cNvSpPr txBox="1"/>
            <p:nvPr/>
          </p:nvSpPr>
          <p:spPr>
            <a:xfrm>
              <a:off x="3656983" y="4127186"/>
              <a:ext cx="1530000" cy="698400"/>
            </a:xfrm>
            <a:prstGeom prst="rect">
              <a:avLst/>
            </a:prstGeom>
            <a:solidFill>
              <a:srgbClr val="2D4E75"/>
            </a:solidFill>
          </p:spPr>
          <p:txBody>
            <a:bodyPr wrap="none" tIns="90000" bIns="36000" rtlCol="0">
              <a:noAutofit/>
            </a:bodyPr>
            <a:lstStyle/>
            <a:p>
              <a:pPr algn="ctr">
                <a:lnSpc>
                  <a:spcPts val="2300"/>
                </a:lnSpc>
              </a:pPr>
              <a:r>
                <a:rPr lang="de-AT" sz="2450" dirty="0">
                  <a:solidFill>
                    <a:schemeClr val="bg1"/>
                  </a:solidFill>
                </a:rPr>
                <a:t>Teilaufgabe/</a:t>
              </a:r>
              <a:br>
                <a:rPr lang="de-AT" sz="2450" dirty="0">
                  <a:solidFill>
                    <a:schemeClr val="bg1"/>
                  </a:solidFill>
                </a:rPr>
              </a:br>
              <a:r>
                <a:rPr lang="de-AT" sz="2450" dirty="0">
                  <a:solidFill>
                    <a:schemeClr val="bg1"/>
                  </a:solidFill>
                </a:rPr>
                <a:t>Teilbereich</a:t>
              </a:r>
              <a:endParaRPr lang="en-US" sz="2450" dirty="0">
                <a:solidFill>
                  <a:schemeClr val="bg1"/>
                </a:solidFill>
              </a:endParaRPr>
            </a:p>
          </p:txBody>
        </p:sp>
        <p:cxnSp>
          <p:nvCxnSpPr>
            <p:cNvPr id="45" name="Gewinkelte Verbindung 44"/>
            <p:cNvCxnSpPr>
              <a:stCxn id="44" idx="0"/>
              <a:endCxn id="40" idx="2"/>
            </p:cNvCxnSpPr>
            <p:nvPr/>
          </p:nvCxnSpPr>
          <p:spPr bwMode="auto">
            <a:xfrm rot="16200000" flipV="1">
              <a:off x="4025064" y="3730267"/>
              <a:ext cx="113903" cy="679936"/>
            </a:xfrm>
            <a:prstGeom prst="bentConnector3">
              <a:avLst>
                <a:gd name="adj1" fmla="val 56843"/>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Textfeld 45"/>
            <p:cNvSpPr txBox="1"/>
            <p:nvPr/>
          </p:nvSpPr>
          <p:spPr>
            <a:xfrm>
              <a:off x="4352708" y="5059490"/>
              <a:ext cx="1530000" cy="446546"/>
            </a:xfrm>
            <a:prstGeom prst="rect">
              <a:avLst/>
            </a:prstGeom>
            <a:solidFill>
              <a:srgbClr val="2D4E75"/>
            </a:solidFill>
          </p:spPr>
          <p:txBody>
            <a:bodyPr wrap="none" tIns="36000" bIns="36000" rtlCol="0">
              <a:noAutofit/>
            </a:bodyPr>
            <a:lstStyle/>
            <a:p>
              <a:pPr algn="ctr"/>
              <a:r>
                <a:rPr lang="de-AT" sz="2450" dirty="0">
                  <a:solidFill>
                    <a:schemeClr val="bg1"/>
                  </a:solidFill>
                </a:rPr>
                <a:t>Arbeitspaket</a:t>
              </a:r>
              <a:endParaRPr lang="en-US" sz="2450" dirty="0">
                <a:solidFill>
                  <a:schemeClr val="bg1"/>
                </a:solidFill>
              </a:endParaRPr>
            </a:p>
          </p:txBody>
        </p:sp>
        <p:cxnSp>
          <p:nvCxnSpPr>
            <p:cNvPr id="47" name="Gewinkelte Verbindung 46"/>
            <p:cNvCxnSpPr>
              <a:stCxn id="46" idx="0"/>
              <a:endCxn id="44" idx="2"/>
            </p:cNvCxnSpPr>
            <p:nvPr/>
          </p:nvCxnSpPr>
          <p:spPr bwMode="auto">
            <a:xfrm rot="16200000" flipV="1">
              <a:off x="4652894" y="4594675"/>
              <a:ext cx="233904" cy="695725"/>
            </a:xfrm>
            <a:prstGeom prst="bentConnector3">
              <a:avLst>
                <a:gd name="adj1" fmla="val 79147"/>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8" name="Textfeld 47"/>
            <p:cNvSpPr txBox="1"/>
            <p:nvPr/>
          </p:nvSpPr>
          <p:spPr>
            <a:xfrm>
              <a:off x="4728919" y="5768530"/>
              <a:ext cx="2206075" cy="698466"/>
            </a:xfrm>
            <a:prstGeom prst="rect">
              <a:avLst/>
            </a:prstGeom>
            <a:solidFill>
              <a:srgbClr val="2D4E75"/>
            </a:solidFill>
          </p:spPr>
          <p:txBody>
            <a:bodyPr wrap="none" tIns="72000" bIns="36000" rtlCol="0" anchor="ctr" anchorCtr="0">
              <a:noAutofit/>
            </a:bodyPr>
            <a:lstStyle/>
            <a:p>
              <a:pPr algn="ctr">
                <a:lnSpc>
                  <a:spcPts val="2300"/>
                </a:lnSpc>
              </a:pPr>
              <a:r>
                <a:rPr lang="de-AT" sz="2450" dirty="0">
                  <a:solidFill>
                    <a:schemeClr val="bg1"/>
                  </a:solidFill>
                </a:rPr>
                <a:t>Einzelarbeit/</a:t>
              </a:r>
              <a:br>
                <a:rPr lang="de-AT" sz="2450" dirty="0">
                  <a:solidFill>
                    <a:schemeClr val="bg1"/>
                  </a:solidFill>
                </a:rPr>
              </a:br>
              <a:r>
                <a:rPr lang="de-AT" sz="2450" dirty="0">
                  <a:solidFill>
                    <a:schemeClr val="bg1"/>
                  </a:solidFill>
                </a:rPr>
                <a:t>Tätigkeit/Vorgang</a:t>
              </a:r>
              <a:endParaRPr lang="en-US" sz="2450" dirty="0">
                <a:solidFill>
                  <a:schemeClr val="bg1"/>
                </a:solidFill>
              </a:endParaRPr>
            </a:p>
          </p:txBody>
        </p:sp>
        <p:cxnSp>
          <p:nvCxnSpPr>
            <p:cNvPr id="49" name="Gewinkelte Verbindung 48"/>
            <p:cNvCxnSpPr>
              <a:stCxn id="48" idx="0"/>
              <a:endCxn id="46" idx="2"/>
            </p:cNvCxnSpPr>
            <p:nvPr/>
          </p:nvCxnSpPr>
          <p:spPr bwMode="auto">
            <a:xfrm rot="16200000" flipV="1">
              <a:off x="5343586" y="5280158"/>
              <a:ext cx="262494" cy="714249"/>
            </a:xfrm>
            <a:prstGeom prst="bentConnector3">
              <a:avLst>
                <a:gd name="adj1" fmla="val 29033"/>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4" name="Grafik 23"/>
            <p:cNvPicPr>
              <a:picLocks noChangeAspect="1"/>
            </p:cNvPicPr>
            <p:nvPr/>
          </p:nvPicPr>
          <p:blipFill>
            <a:blip r:embed="rId3" cstate="print">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tretch>
              <a:fillRect/>
            </a:stretch>
          </p:blipFill>
          <p:spPr>
            <a:xfrm rot="2919709" flipH="1">
              <a:off x="7268372" y="4326348"/>
              <a:ext cx="354437" cy="1526236"/>
            </a:xfrm>
            <a:prstGeom prst="rect">
              <a:avLst/>
            </a:prstGeom>
          </p:spPr>
        </p:pic>
        <p:pic>
          <p:nvPicPr>
            <p:cNvPr id="21" name="Grafik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90411" y="1764085"/>
              <a:ext cx="1666051" cy="892526"/>
            </a:xfrm>
            <a:prstGeom prst="rect">
              <a:avLst/>
            </a:prstGeom>
          </p:spPr>
        </p:pic>
        <p:pic>
          <p:nvPicPr>
            <p:cNvPr id="22" name="Grafik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08224" y="3539824"/>
              <a:ext cx="1033734" cy="1057033"/>
            </a:xfrm>
            <a:prstGeom prst="rect">
              <a:avLst/>
            </a:prstGeom>
          </p:spPr>
        </p:pic>
        <p:pic>
          <p:nvPicPr>
            <p:cNvPr id="20" name="Grafik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208118">
              <a:off x="5481278" y="2637420"/>
              <a:ext cx="1983640" cy="1069306"/>
            </a:xfrm>
            <a:prstGeom prst="rect">
              <a:avLst/>
            </a:prstGeom>
            <a:noFill/>
          </p:spPr>
        </p:pic>
        <p:pic>
          <p:nvPicPr>
            <p:cNvPr id="23" name="Grafik 22"/>
            <p:cNvPicPr>
              <a:picLocks noChangeAspect="1"/>
            </p:cNvPicPr>
            <p:nvPr/>
          </p:nvPicPr>
          <p:blipFill>
            <a:blip r:embed="rId8" cstate="print">
              <a:extLst>
                <a:ext uri="{BEBA8EAE-BF5A-486C-A8C5-ECC9F3942E4B}">
                  <a14:imgProps xmlns:a14="http://schemas.microsoft.com/office/drawing/2010/main">
                    <a14:imgLayer r:embed="rId9">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7640038" y="5390316"/>
              <a:ext cx="950076" cy="979810"/>
            </a:xfrm>
            <a:prstGeom prst="rect">
              <a:avLst/>
            </a:prstGeom>
          </p:spPr>
        </p:pic>
        <p:cxnSp>
          <p:nvCxnSpPr>
            <p:cNvPr id="37905" name="Gerade Verbindung 37904"/>
            <p:cNvCxnSpPr/>
            <p:nvPr/>
          </p:nvCxnSpPr>
          <p:spPr bwMode="auto">
            <a:xfrm>
              <a:off x="1224360" y="1620069"/>
              <a:ext cx="2253186"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3" name="Gerade Verbindung 102"/>
            <p:cNvCxnSpPr/>
            <p:nvPr/>
          </p:nvCxnSpPr>
          <p:spPr bwMode="auto">
            <a:xfrm>
              <a:off x="1224360" y="6516613"/>
              <a:ext cx="6221230"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Gerade Verbindung 82"/>
            <p:cNvCxnSpPr/>
            <p:nvPr/>
          </p:nvCxnSpPr>
          <p:spPr bwMode="auto">
            <a:xfrm>
              <a:off x="1224360" y="2441336"/>
              <a:ext cx="2952328"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4" name="Gerade Verbindung 83"/>
            <p:cNvCxnSpPr/>
            <p:nvPr/>
          </p:nvCxnSpPr>
          <p:spPr bwMode="auto">
            <a:xfrm>
              <a:off x="1224360" y="3257070"/>
              <a:ext cx="3545485"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5" name="Gerade Verbindung 84"/>
            <p:cNvCxnSpPr/>
            <p:nvPr/>
          </p:nvCxnSpPr>
          <p:spPr bwMode="auto">
            <a:xfrm>
              <a:off x="1224360" y="4063164"/>
              <a:ext cx="4250473"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6" name="Gerade Verbindung 85"/>
            <p:cNvCxnSpPr/>
            <p:nvPr/>
          </p:nvCxnSpPr>
          <p:spPr bwMode="auto">
            <a:xfrm>
              <a:off x="1224360" y="4878366"/>
              <a:ext cx="4896544" cy="0"/>
            </a:xfrm>
            <a:prstGeom prst="line">
              <a:avLst/>
            </a:prstGeom>
            <a:noFill/>
            <a:ln w="15875" cap="flat" cmpd="sng" algn="ctr">
              <a:solidFill>
                <a:srgbClr val="2D4E75"/>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7" name="Gerade Verbindung 86"/>
            <p:cNvCxnSpPr/>
            <p:nvPr/>
          </p:nvCxnSpPr>
          <p:spPr bwMode="auto">
            <a:xfrm>
              <a:off x="1224360" y="5695192"/>
              <a:ext cx="5637562" cy="0"/>
            </a:xfrm>
            <a:prstGeom prst="line">
              <a:avLst/>
            </a:prstGeom>
            <a:noFill/>
            <a:ln w="15875" cap="flat" cmpd="sng" algn="ctr">
              <a:solidFill>
                <a:srgbClr val="2D4E75"/>
              </a:solidFill>
              <a:prstDash val="lg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1" name="Textfeld 110"/>
            <p:cNvSpPr txBox="1"/>
            <p:nvPr/>
          </p:nvSpPr>
          <p:spPr>
            <a:xfrm>
              <a:off x="1635324" y="5768531"/>
              <a:ext cx="2757388" cy="688256"/>
            </a:xfrm>
            <a:prstGeom prst="rect">
              <a:avLst/>
            </a:prstGeom>
            <a:noFill/>
          </p:spPr>
          <p:txBody>
            <a:bodyPr wrap="square" tIns="36000" bIns="36000" rtlCol="0">
              <a:spAutoFit/>
            </a:bodyPr>
            <a:lstStyle/>
            <a:p>
              <a:pPr>
                <a:lnSpc>
                  <a:spcPts val="1600"/>
                </a:lnSpc>
              </a:pPr>
              <a:r>
                <a:rPr lang="de-AT" sz="1600" dirty="0"/>
                <a:t>in der Regel im </a:t>
              </a:r>
              <a:br>
                <a:rPr lang="de-AT" sz="1600" dirty="0"/>
              </a:br>
              <a:r>
                <a:rPr lang="de-AT" sz="1600" dirty="0"/>
                <a:t>Projektstrukturplan </a:t>
              </a:r>
              <a:br>
                <a:rPr lang="de-AT" sz="1600" dirty="0"/>
              </a:br>
              <a:r>
                <a:rPr lang="de-AT" sz="1600" dirty="0"/>
                <a:t>nicht dargestellt</a:t>
              </a:r>
              <a:endParaRPr lang="en-US" sz="1600" dirty="0"/>
            </a:p>
          </p:txBody>
        </p:sp>
      </p:grpSp>
      <p:sp>
        <p:nvSpPr>
          <p:cNvPr id="2" name="Titel 1"/>
          <p:cNvSpPr>
            <a:spLocks noGrp="1"/>
          </p:cNvSpPr>
          <p:nvPr>
            <p:ph type="title"/>
          </p:nvPr>
        </p:nvSpPr>
        <p:spPr/>
        <p:txBody>
          <a:bodyPr/>
          <a:lstStyle/>
          <a:p>
            <a:pPr>
              <a:lnSpc>
                <a:spcPts val="2800"/>
              </a:lnSpc>
            </a:pPr>
            <a:r>
              <a:rPr lang="de-AT" sz="2700" dirty="0"/>
              <a:t>Bezeichnungen für verschiedene Elemente eines Projektstrukturplanes</a:t>
            </a:r>
            <a:endParaRPr lang="en-US" sz="27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7</a:t>
            </a:fld>
            <a:endParaRPr lang="en-US" dirty="0"/>
          </a:p>
        </p:txBody>
      </p:sp>
    </p:spTree>
    <p:extLst>
      <p:ext uri="{BB962C8B-B14F-4D97-AF65-F5344CB8AC3E}">
        <p14:creationId xmlns:p14="http://schemas.microsoft.com/office/powerpoint/2010/main" val="1914761908"/>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595438"/>
            <a:ext cx="6624735" cy="4514850"/>
          </a:xfrm>
        </p:spPr>
        <p:txBody>
          <a:bodyPr/>
          <a:lstStyle/>
          <a:p>
            <a:pPr>
              <a:spcBef>
                <a:spcPts val="3000"/>
              </a:spcBef>
            </a:pPr>
            <a:r>
              <a:rPr lang="de-AT" sz="2550" dirty="0"/>
              <a:t>Herunterbrechen des gesamten Vorhabens </a:t>
            </a:r>
            <a:br>
              <a:rPr lang="de-AT" sz="2550" dirty="0"/>
            </a:br>
            <a:r>
              <a:rPr lang="de-AT" sz="2550" dirty="0"/>
              <a:t>in handhabbare Einzelteile</a:t>
            </a:r>
          </a:p>
          <a:p>
            <a:pPr>
              <a:spcBef>
                <a:spcPts val="3000"/>
              </a:spcBef>
            </a:pPr>
            <a:r>
              <a:rPr lang="de-AT" sz="2550" dirty="0"/>
              <a:t>Zerlegung des Projektes in Bündel von realisierbaren Tätigkeiten/Vorgängen</a:t>
            </a:r>
          </a:p>
          <a:p>
            <a:pPr>
              <a:spcBef>
                <a:spcPts val="3000"/>
              </a:spcBef>
            </a:pPr>
            <a:r>
              <a:rPr lang="de-AT" sz="2550" dirty="0"/>
              <a:t>rein inhaltliche Gliederung</a:t>
            </a:r>
          </a:p>
          <a:p>
            <a:pPr lvl="1">
              <a:lnSpc>
                <a:spcPct val="110000"/>
              </a:lnSpc>
              <a:spcBef>
                <a:spcPts val="1500"/>
              </a:spcBef>
            </a:pPr>
            <a:r>
              <a:rPr lang="de-AT" sz="2300" dirty="0"/>
              <a:t>keine Abbildung der Projektorganisation!</a:t>
            </a:r>
          </a:p>
          <a:p>
            <a:pPr lvl="1">
              <a:lnSpc>
                <a:spcPct val="110000"/>
              </a:lnSpc>
              <a:spcBef>
                <a:spcPts val="1500"/>
              </a:spcBef>
            </a:pPr>
            <a:r>
              <a:rPr lang="de-AT" sz="2300" dirty="0"/>
              <a:t>keine Erfassung der Abhängigkeiten!</a:t>
            </a:r>
          </a:p>
          <a:p>
            <a:pPr lvl="1">
              <a:lnSpc>
                <a:spcPct val="110000"/>
              </a:lnSpc>
              <a:spcBef>
                <a:spcPts val="1500"/>
              </a:spcBef>
            </a:pPr>
            <a:r>
              <a:rPr lang="de-AT" sz="2300" dirty="0"/>
              <a:t>kein Terminplan!</a:t>
            </a:r>
            <a:endParaRPr lang="en-US" sz="2300" dirty="0"/>
          </a:p>
        </p:txBody>
      </p:sp>
      <p:sp>
        <p:nvSpPr>
          <p:cNvPr id="2" name="Titel 1"/>
          <p:cNvSpPr>
            <a:spLocks noGrp="1"/>
          </p:cNvSpPr>
          <p:nvPr>
            <p:ph type="title"/>
          </p:nvPr>
        </p:nvSpPr>
        <p:spPr>
          <a:xfrm>
            <a:off x="864321" y="396430"/>
            <a:ext cx="6480719" cy="863600"/>
          </a:xfrm>
        </p:spPr>
        <p:txBody>
          <a:bodyPr/>
          <a:lstStyle/>
          <a:p>
            <a:r>
              <a:rPr lang="de-AT" sz="2980" dirty="0"/>
              <a:t>Grundidee der Projektstrukturplanung</a:t>
            </a:r>
            <a:endParaRPr lang="en-US" sz="298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8</a:t>
            </a:fld>
            <a:endParaRPr lang="en-US" dirty="0"/>
          </a:p>
        </p:txBody>
      </p:sp>
    </p:spTree>
    <p:extLst>
      <p:ext uri="{BB962C8B-B14F-4D97-AF65-F5344CB8AC3E}">
        <p14:creationId xmlns:p14="http://schemas.microsoft.com/office/powerpoint/2010/main" val="250865741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0" y="1476053"/>
            <a:ext cx="8137128" cy="4514850"/>
          </a:xfrm>
        </p:spPr>
        <p:txBody>
          <a:bodyPr/>
          <a:lstStyle/>
          <a:p>
            <a:pPr eaLnBrk="1" hangingPunct="1">
              <a:lnSpc>
                <a:spcPct val="110000"/>
              </a:lnSpc>
              <a:spcBef>
                <a:spcPct val="40000"/>
              </a:spcBef>
              <a:buFont typeface="Wingdings" charset="2"/>
              <a:buNone/>
            </a:pPr>
            <a:r>
              <a:rPr lang="de-AT" altLang="en-US" sz="2400" b="1" dirty="0"/>
              <a:t>Grafische Darstellung aller Projekttätigkeiten</a:t>
            </a:r>
          </a:p>
          <a:p>
            <a:pPr eaLnBrk="1" hangingPunct="1">
              <a:lnSpc>
                <a:spcPct val="110000"/>
              </a:lnSpc>
              <a:spcBef>
                <a:spcPts val="1500"/>
              </a:spcBef>
            </a:pPr>
            <a:r>
              <a:rPr lang="de-AT" altLang="en-US" sz="2300" b="1" dirty="0">
                <a:solidFill>
                  <a:srgbClr val="2D4E75"/>
                </a:solidFill>
              </a:rPr>
              <a:t>Hierarchische Ordnung der Aktivitäten</a:t>
            </a:r>
          </a:p>
          <a:p>
            <a:pPr eaLnBrk="1" hangingPunct="1">
              <a:lnSpc>
                <a:spcPct val="110000"/>
              </a:lnSpc>
              <a:spcBef>
                <a:spcPts val="1500"/>
              </a:spcBef>
            </a:pPr>
            <a:r>
              <a:rPr lang="de-AT" altLang="en-US" sz="2300" dirty="0"/>
              <a:t>Ausweisung von Haupt-, Teilaufgaben und Arbeitspaketen </a:t>
            </a:r>
            <a:br>
              <a:rPr lang="de-AT" altLang="en-US" sz="2300" dirty="0"/>
            </a:br>
            <a:r>
              <a:rPr lang="de-AT" altLang="en-US" sz="2300" dirty="0"/>
              <a:t>(Work breakdown structure)</a:t>
            </a:r>
          </a:p>
          <a:p>
            <a:pPr eaLnBrk="1" hangingPunct="1">
              <a:lnSpc>
                <a:spcPct val="110000"/>
              </a:lnSpc>
              <a:spcBef>
                <a:spcPts val="1500"/>
              </a:spcBef>
            </a:pPr>
            <a:r>
              <a:rPr lang="de-AT" altLang="en-US" sz="2300" b="1" dirty="0">
                <a:solidFill>
                  <a:srgbClr val="2D4E75"/>
                </a:solidFill>
              </a:rPr>
              <a:t>Arbeitspakete </a:t>
            </a:r>
            <a:r>
              <a:rPr lang="de-AT" altLang="en-US" sz="2300" dirty="0">
                <a:solidFill>
                  <a:srgbClr val="2D4E75"/>
                </a:solidFill>
              </a:rPr>
              <a:t>(AP): </a:t>
            </a:r>
            <a:r>
              <a:rPr lang="de-AT" altLang="en-US" sz="2300" dirty="0"/>
              <a:t>kleinste Einheit im PSP </a:t>
            </a:r>
            <a:r>
              <a:rPr lang="de-AT" altLang="en-US" sz="2300" dirty="0">
                <a:solidFill>
                  <a:schemeClr val="bg2"/>
                </a:solidFill>
              </a:rPr>
              <a:t>(hierarchisch niedrigste Position)</a:t>
            </a:r>
            <a:r>
              <a:rPr lang="de-AT" altLang="en-US" sz="2300" dirty="0"/>
              <a:t>, nicht weiter aufgegliedert; klar abgegrenztes Tätigkeitsbündel</a:t>
            </a:r>
          </a:p>
          <a:p>
            <a:pPr eaLnBrk="1" hangingPunct="1">
              <a:lnSpc>
                <a:spcPct val="110000"/>
              </a:lnSpc>
              <a:spcBef>
                <a:spcPts val="1500"/>
              </a:spcBef>
            </a:pPr>
            <a:r>
              <a:rPr lang="de-AT" altLang="en-US" sz="2300" dirty="0"/>
              <a:t>keine Abhängigkeitsverbindungen!</a:t>
            </a:r>
          </a:p>
          <a:p>
            <a:pPr eaLnBrk="1" hangingPunct="1">
              <a:lnSpc>
                <a:spcPct val="110000"/>
              </a:lnSpc>
              <a:spcBef>
                <a:spcPts val="1500"/>
              </a:spcBef>
            </a:pPr>
            <a:r>
              <a:rPr lang="de-AT" altLang="en-US" sz="2300" dirty="0"/>
              <a:t>Ziele des PSP: </a:t>
            </a:r>
          </a:p>
          <a:p>
            <a:pPr lvl="1">
              <a:lnSpc>
                <a:spcPct val="110000"/>
              </a:lnSpc>
              <a:spcBef>
                <a:spcPts val="900"/>
              </a:spcBef>
            </a:pPr>
            <a:r>
              <a:rPr lang="de-AT" altLang="en-US" sz="2100" b="1" dirty="0">
                <a:solidFill>
                  <a:srgbClr val="2D4E75"/>
                </a:solidFill>
              </a:rPr>
              <a:t>eigenständige</a:t>
            </a:r>
            <a:r>
              <a:rPr lang="de-AT" altLang="en-US" sz="2100" b="1" dirty="0"/>
              <a:t> </a:t>
            </a:r>
            <a:r>
              <a:rPr lang="de-AT" altLang="en-US" sz="2100" b="1" dirty="0">
                <a:solidFill>
                  <a:srgbClr val="2D4E75"/>
                </a:solidFill>
              </a:rPr>
              <a:t>Arbeitseinheiten</a:t>
            </a:r>
            <a:r>
              <a:rPr lang="de-AT" altLang="en-US" sz="2100" b="1" dirty="0"/>
              <a:t> </a:t>
            </a:r>
            <a:r>
              <a:rPr lang="de-AT" altLang="en-US" sz="2100" dirty="0"/>
              <a:t>im Projekt eingrenzen </a:t>
            </a:r>
          </a:p>
          <a:p>
            <a:pPr lvl="1">
              <a:lnSpc>
                <a:spcPct val="110000"/>
              </a:lnSpc>
              <a:spcBef>
                <a:spcPts val="900"/>
              </a:spcBef>
            </a:pPr>
            <a:r>
              <a:rPr lang="de-AT" altLang="en-US" sz="2100" b="1" dirty="0">
                <a:solidFill>
                  <a:srgbClr val="2D4E75"/>
                </a:solidFill>
              </a:rPr>
              <a:t>Basis</a:t>
            </a:r>
            <a:r>
              <a:rPr lang="de-AT" altLang="en-US" sz="2100" dirty="0"/>
              <a:t> für weitere detaillierte Projektplanungen schaffen</a:t>
            </a:r>
          </a:p>
          <a:p>
            <a:pPr>
              <a:lnSpc>
                <a:spcPct val="110000"/>
              </a:lnSpc>
            </a:pPr>
            <a:endParaRPr lang="de-AT" sz="2300" dirty="0"/>
          </a:p>
        </p:txBody>
      </p:sp>
      <p:sp>
        <p:nvSpPr>
          <p:cNvPr id="2" name="Titel 1"/>
          <p:cNvSpPr>
            <a:spLocks noGrp="1"/>
          </p:cNvSpPr>
          <p:nvPr>
            <p:ph type="title"/>
          </p:nvPr>
        </p:nvSpPr>
        <p:spPr/>
        <p:txBody>
          <a:bodyPr/>
          <a:lstStyle/>
          <a:p>
            <a:r>
              <a:rPr lang="de-AT" dirty="0"/>
              <a:t>Projektstrukturplan (PSP)</a:t>
            </a:r>
          </a:p>
        </p:txBody>
      </p:sp>
      <p:sp>
        <p:nvSpPr>
          <p:cNvPr id="4" name="Foliennummernplatzhalter 3"/>
          <p:cNvSpPr>
            <a:spLocks noGrp="1"/>
          </p:cNvSpPr>
          <p:nvPr>
            <p:ph type="sldNum" sz="quarter" idx="11"/>
          </p:nvPr>
        </p:nvSpPr>
        <p:spPr/>
        <p:txBody>
          <a:bodyPr/>
          <a:lstStyle/>
          <a:p>
            <a:fld id="{1B0257E5-75A0-4F46-BAAD-A8D9FF434F26}" type="slidenum">
              <a:rPr lang="de-AT" smtClean="0"/>
              <a:pPr/>
              <a:t>9</a:t>
            </a:fld>
            <a:endParaRPr lang="de-AT" dirty="0"/>
          </a:p>
        </p:txBody>
      </p:sp>
    </p:spTree>
    <p:extLst>
      <p:ext uri="{BB962C8B-B14F-4D97-AF65-F5344CB8AC3E}">
        <p14:creationId xmlns:p14="http://schemas.microsoft.com/office/powerpoint/2010/main" val="323935458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OKU-Marketing">
  <a:themeElements>
    <a:clrScheme name="">
      <a:dk1>
        <a:srgbClr val="000000"/>
      </a:dk1>
      <a:lt1>
        <a:srgbClr val="FFFFFF"/>
      </a:lt1>
      <a:dk2>
        <a:srgbClr val="A6173B"/>
      </a:dk2>
      <a:lt2>
        <a:srgbClr val="666369"/>
      </a:lt2>
      <a:accent1>
        <a:srgbClr val="DBDADC"/>
      </a:accent1>
      <a:accent2>
        <a:srgbClr val="D49486"/>
      </a:accent2>
      <a:accent3>
        <a:srgbClr val="FFFFFF"/>
      </a:accent3>
      <a:accent4>
        <a:srgbClr val="000000"/>
      </a:accent4>
      <a:accent5>
        <a:srgbClr val="EAEAEB"/>
      </a:accent5>
      <a:accent6>
        <a:srgbClr val="C08679"/>
      </a:accent6>
      <a:hlink>
        <a:srgbClr val="CCCCFF"/>
      </a:hlink>
      <a:folHlink>
        <a:srgbClr val="B5B3B7"/>
      </a:folHlink>
    </a:clrScheme>
    <a:fontScheme name="BOKU-Marketin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BOKU-Market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KU-Market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KU-Market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KU-Market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KU-Market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KU-Market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KU-Market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OKU-Marketing 8">
        <a:dk1>
          <a:srgbClr val="000000"/>
        </a:dk1>
        <a:lt1>
          <a:srgbClr val="FFFFFF"/>
        </a:lt1>
        <a:dk2>
          <a:srgbClr val="CE0025"/>
        </a:dk2>
        <a:lt2>
          <a:srgbClr val="464646"/>
        </a:lt2>
        <a:accent1>
          <a:srgbClr val="E1E1E1"/>
        </a:accent1>
        <a:accent2>
          <a:srgbClr val="3333CC"/>
        </a:accent2>
        <a:accent3>
          <a:srgbClr val="FFFFFF"/>
        </a:accent3>
        <a:accent4>
          <a:srgbClr val="000000"/>
        </a:accent4>
        <a:accent5>
          <a:srgbClr val="EEEEEE"/>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G:\UL\ULU\daten\martin\_atexte\boku\Vizerektorat\CD\BOKU-Marketing.ppt</Template>
  <TotalTime>0</TotalTime>
  <Words>2329</Words>
  <Application>Microsoft Office PowerPoint</Application>
  <PresentationFormat>Benutzerdefiniert</PresentationFormat>
  <Paragraphs>307</Paragraphs>
  <Slides>21</Slides>
  <Notes>21</Notes>
  <HiddenSlides>0</HiddenSlides>
  <MMClips>0</MMClips>
  <ScaleCrop>false</ScaleCrop>
  <HeadingPairs>
    <vt:vector size="8" baseType="variant">
      <vt:variant>
        <vt:lpstr>Verwendete Schriftarten</vt:lpstr>
      </vt:variant>
      <vt:variant>
        <vt:i4>9</vt:i4>
      </vt:variant>
      <vt:variant>
        <vt:lpstr>Design</vt:lpstr>
      </vt:variant>
      <vt:variant>
        <vt:i4>1</vt:i4>
      </vt:variant>
      <vt:variant>
        <vt:lpstr>Eingebettete OLE-Server</vt:lpstr>
      </vt:variant>
      <vt:variant>
        <vt:i4>1</vt:i4>
      </vt:variant>
      <vt:variant>
        <vt:lpstr>Folientitel</vt:lpstr>
      </vt:variant>
      <vt:variant>
        <vt:i4>21</vt:i4>
      </vt:variant>
    </vt:vector>
  </HeadingPairs>
  <TitlesOfParts>
    <vt:vector size="32" baseType="lpstr">
      <vt:lpstr>ＭＳ Ｐゴシック</vt:lpstr>
      <vt:lpstr>Arial</vt:lpstr>
      <vt:lpstr>Arial Black</vt:lpstr>
      <vt:lpstr>Arial Narrow</vt:lpstr>
      <vt:lpstr>Corbel</vt:lpstr>
      <vt:lpstr>Garamond</vt:lpstr>
      <vt:lpstr>Times New Roman</vt:lpstr>
      <vt:lpstr>Wingdings</vt:lpstr>
      <vt:lpstr>Wingdings 3</vt:lpstr>
      <vt:lpstr>BOKU-Marketing</vt:lpstr>
      <vt:lpstr>Präsentation</vt:lpstr>
      <vt:lpstr>Projektmanagement</vt:lpstr>
      <vt:lpstr>Übersicht – Projektleistungsplanung </vt:lpstr>
      <vt:lpstr>Lehr- und Lernziele – Projektleistungsplanung </vt:lpstr>
      <vt:lpstr>Learning Outcomes – Projektleistungsplanung </vt:lpstr>
      <vt:lpstr>Stellung der Leistungsplanung im Prozess der klassischen Projektplanung </vt:lpstr>
      <vt:lpstr>Absichten der Projektstrukturplanung </vt:lpstr>
      <vt:lpstr>Bezeichnungen für verschiedene Elemente eines Projektstrukturplanes</vt:lpstr>
      <vt:lpstr>Grundidee der Projektstrukturplanung</vt:lpstr>
      <vt:lpstr>Projektstrukturplan (PSP)</vt:lpstr>
      <vt:lpstr>Detaillierte Projektstruktur</vt:lpstr>
      <vt:lpstr>Prinzipien zur Erstellung eines PSPs</vt:lpstr>
      <vt:lpstr>Erstellungsprinzipien von PSPs</vt:lpstr>
      <vt:lpstr>Formale Darstellungsvarianten  von PSPs</vt:lpstr>
      <vt:lpstr>Objektorientierter PSP (in Diagrammform)</vt:lpstr>
      <vt:lpstr>Phasenorientierter PSP (in Baumform)</vt:lpstr>
      <vt:lpstr>Funktionsorientierter PSP (in Listenform)</vt:lpstr>
      <vt:lpstr>Mischform PSP (als Liste)</vt:lpstr>
      <vt:lpstr>Leitfaden zur Erstellung eines PSPs</vt:lpstr>
      <vt:lpstr>Regeln für die PSP-Erstellung</vt:lpstr>
      <vt:lpstr>Zwecke des PSPs</vt:lpstr>
      <vt:lpstr>Übung – Projektstrukturplanung</vt:lpstr>
    </vt:vector>
  </TitlesOfParts>
  <Company>ARC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Begleitende Folien (Einheit 6) zum Lehrbuch Projektmanagement. Der erfolgreiche Einstieg. 6. Auflage, 2023, Facultas, Wien, Österreich</dc:title>
  <dc:creator>Hans Karl Wytrzens</dc:creator>
  <cp:lastModifiedBy>Roder C</cp:lastModifiedBy>
  <cp:revision>508</cp:revision>
  <cp:lastPrinted>2014-09-10T09:54:55Z</cp:lastPrinted>
  <dcterms:created xsi:type="dcterms:W3CDTF">2003-09-23T06:28:36Z</dcterms:created>
  <dcterms:modified xsi:type="dcterms:W3CDTF">2023-06-02T10:31:30Z</dcterms:modified>
</cp:coreProperties>
</file>