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docx" ContentType="application/vnd.openxmlformats-officedocument.wordprocessingml.document"/>
  <Default Extension="vml" ContentType="application/vnd.openxmlformats-officedocument.vmlDrawing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18"/>
  </p:notesMasterIdLst>
  <p:handoutMasterIdLst>
    <p:handoutMasterId r:id="rId19"/>
  </p:handoutMasterIdLst>
  <p:sldIdLst>
    <p:sldId id="377" r:id="rId2"/>
    <p:sldId id="378" r:id="rId3"/>
    <p:sldId id="379" r:id="rId4"/>
    <p:sldId id="380" r:id="rId5"/>
    <p:sldId id="381" r:id="rId6"/>
    <p:sldId id="382" r:id="rId7"/>
    <p:sldId id="383" r:id="rId8"/>
    <p:sldId id="376" r:id="rId9"/>
    <p:sldId id="372" r:id="rId10"/>
    <p:sldId id="384" r:id="rId11"/>
    <p:sldId id="385" r:id="rId12"/>
    <p:sldId id="386" r:id="rId13"/>
    <p:sldId id="387" r:id="rId14"/>
    <p:sldId id="388" r:id="rId15"/>
    <p:sldId id="389" r:id="rId16"/>
    <p:sldId id="390" r:id="rId17"/>
  </p:sldIdLst>
  <p:sldSz cx="9361488" cy="6840538"/>
  <p:notesSz cx="6797675" cy="9926638"/>
  <p:defaultTextStyle>
    <a:defPPr>
      <a:defRPr lang="de-AT"/>
    </a:defPPr>
    <a:lvl1pPr algn="l" rtl="0" fontAlgn="base">
      <a:spcBef>
        <a:spcPct val="0"/>
      </a:spcBef>
      <a:spcAft>
        <a:spcPct val="0"/>
      </a:spcAft>
      <a:defRPr sz="3600" kern="1200">
        <a:solidFill>
          <a:schemeClr val="tx1"/>
        </a:solidFill>
        <a:latin typeface="Arial Narrow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3600" kern="1200">
        <a:solidFill>
          <a:schemeClr val="tx1"/>
        </a:solidFill>
        <a:latin typeface="Arial Narrow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3600" kern="1200">
        <a:solidFill>
          <a:schemeClr val="tx1"/>
        </a:solidFill>
        <a:latin typeface="Arial Narrow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3600" kern="1200">
        <a:solidFill>
          <a:schemeClr val="tx1"/>
        </a:solidFill>
        <a:latin typeface="Arial Narrow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3600" kern="1200">
        <a:solidFill>
          <a:schemeClr val="tx1"/>
        </a:solidFill>
        <a:latin typeface="Arial Narrow" pitchFamily="34" charset="0"/>
        <a:ea typeface="+mn-ea"/>
        <a:cs typeface="+mn-cs"/>
      </a:defRPr>
    </a:lvl5pPr>
    <a:lvl6pPr marL="2286000" algn="l" defTabSz="914400" rtl="0" eaLnBrk="1" latinLnBrk="0" hangingPunct="1">
      <a:defRPr sz="3600" kern="1200">
        <a:solidFill>
          <a:schemeClr val="tx1"/>
        </a:solidFill>
        <a:latin typeface="Arial Narrow" pitchFamily="34" charset="0"/>
        <a:ea typeface="+mn-ea"/>
        <a:cs typeface="+mn-cs"/>
      </a:defRPr>
    </a:lvl6pPr>
    <a:lvl7pPr marL="2743200" algn="l" defTabSz="914400" rtl="0" eaLnBrk="1" latinLnBrk="0" hangingPunct="1">
      <a:defRPr sz="3600" kern="1200">
        <a:solidFill>
          <a:schemeClr val="tx1"/>
        </a:solidFill>
        <a:latin typeface="Arial Narrow" pitchFamily="34" charset="0"/>
        <a:ea typeface="+mn-ea"/>
        <a:cs typeface="+mn-cs"/>
      </a:defRPr>
    </a:lvl7pPr>
    <a:lvl8pPr marL="3200400" algn="l" defTabSz="914400" rtl="0" eaLnBrk="1" latinLnBrk="0" hangingPunct="1">
      <a:defRPr sz="3600" kern="1200">
        <a:solidFill>
          <a:schemeClr val="tx1"/>
        </a:solidFill>
        <a:latin typeface="Arial Narrow" pitchFamily="34" charset="0"/>
        <a:ea typeface="+mn-ea"/>
        <a:cs typeface="+mn-cs"/>
      </a:defRPr>
    </a:lvl8pPr>
    <a:lvl9pPr marL="3657600" algn="l" defTabSz="914400" rtl="0" eaLnBrk="1" latinLnBrk="0" hangingPunct="1">
      <a:defRPr sz="3600" kern="1200">
        <a:solidFill>
          <a:schemeClr val="tx1"/>
        </a:solidFill>
        <a:latin typeface="Arial Narrow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793">
          <p15:clr>
            <a:srgbClr val="A4A3A4"/>
          </p15:clr>
        </p15:guide>
        <p15:guide id="2" pos="1043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6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D4E75"/>
    <a:srgbClr val="477AB7"/>
    <a:srgbClr val="D9E2EF"/>
    <a:srgbClr val="54812B"/>
    <a:srgbClr val="DDEFCD"/>
    <a:srgbClr val="31859C"/>
    <a:srgbClr val="FCE8D8"/>
    <a:srgbClr val="C85F09"/>
    <a:srgbClr val="F7282F"/>
    <a:srgbClr val="7030A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Keine Formatvorlage, kein Raster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6507" autoAdjust="0"/>
    <p:restoredTop sz="86574" autoAdjust="0"/>
  </p:normalViewPr>
  <p:slideViewPr>
    <p:cSldViewPr>
      <p:cViewPr varScale="1">
        <p:scale>
          <a:sx n="48" d="100"/>
          <a:sy n="48" d="100"/>
        </p:scale>
        <p:origin x="1505" y="51"/>
      </p:cViewPr>
      <p:guideLst>
        <p:guide orient="horz" pos="793"/>
        <p:guide pos="1043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>
        <p:scale>
          <a:sx n="80" d="100"/>
          <a:sy n="80" d="100"/>
        </p:scale>
        <p:origin x="1467" y="-1663"/>
      </p:cViewPr>
      <p:guideLst>
        <p:guide orient="horz" pos="3126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de-DE" dirty="0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de-DE" dirty="0"/>
          </a:p>
        </p:txBody>
      </p:sp>
      <p:sp>
        <p:nvSpPr>
          <p:cNvPr id="1638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9750"/>
            <a:ext cx="294640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de-DE" dirty="0"/>
          </a:p>
        </p:txBody>
      </p:sp>
      <p:sp>
        <p:nvSpPr>
          <p:cNvPr id="1638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29750"/>
            <a:ext cx="294640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EC90508D-DE0F-4D09-B693-73E2DC2DC1D6}" type="slidenum">
              <a:rPr lang="de-DE" sz="1050"/>
              <a:pPr/>
              <a:t>‹Nr.›</a:t>
            </a:fld>
            <a:endParaRPr lang="de-DE" sz="1050" dirty="0"/>
          </a:p>
        </p:txBody>
      </p:sp>
    </p:spTree>
    <p:extLst>
      <p:ext uri="{BB962C8B-B14F-4D97-AF65-F5344CB8AC3E}">
        <p14:creationId xmlns:p14="http://schemas.microsoft.com/office/powerpoint/2010/main" val="4103555800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de-DE" dirty="0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de-DE" dirty="0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50900" y="744538"/>
            <a:ext cx="5095875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06549" y="4714875"/>
            <a:ext cx="5184576" cy="4467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dirty="0"/>
              <a:t>Klicken Sie, um die Formate des Vorlagentextes zu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9750"/>
            <a:ext cx="294640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de-DE" dirty="0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29750"/>
            <a:ext cx="294640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050"/>
            </a:lvl1pPr>
          </a:lstStyle>
          <a:p>
            <a:fld id="{8F4A2D7C-1F6E-46F1-B0EA-93B973014C5E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646043023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fontAlgn="base">
      <a:spcBef>
        <a:spcPts val="600"/>
      </a:spcBef>
      <a:spcAft>
        <a:spcPct val="0"/>
      </a:spcAft>
      <a:defRPr sz="1100" kern="1200" baseline="0">
        <a:solidFill>
          <a:schemeClr val="tx1"/>
        </a:solidFill>
        <a:latin typeface="Arial Narrow" panose="020B0606020202030204" pitchFamily="34" charset="0"/>
        <a:ea typeface="+mn-ea"/>
        <a:cs typeface="+mn-cs"/>
      </a:defRPr>
    </a:lvl1pPr>
    <a:lvl2pPr marL="457200" algn="l" rtl="0" fontAlgn="base">
      <a:spcBef>
        <a:spcPts val="600"/>
      </a:spcBef>
      <a:spcAft>
        <a:spcPct val="0"/>
      </a:spcAft>
      <a:defRPr sz="1100" kern="1200">
        <a:solidFill>
          <a:schemeClr val="tx1"/>
        </a:solidFill>
        <a:latin typeface="Arial Narrow" panose="020B0606020202030204" pitchFamily="34" charset="0"/>
        <a:ea typeface="+mn-ea"/>
        <a:cs typeface="+mn-cs"/>
      </a:defRPr>
    </a:lvl2pPr>
    <a:lvl3pPr marL="914400" algn="l" rtl="0" fontAlgn="base">
      <a:spcBef>
        <a:spcPts val="600"/>
      </a:spcBef>
      <a:spcAft>
        <a:spcPct val="0"/>
      </a:spcAft>
      <a:defRPr sz="1100" kern="1200">
        <a:solidFill>
          <a:schemeClr val="tx1"/>
        </a:solidFill>
        <a:latin typeface="Arial Narrow" panose="020B0606020202030204" pitchFamily="34" charset="0"/>
        <a:ea typeface="+mn-ea"/>
        <a:cs typeface="+mn-cs"/>
      </a:defRPr>
    </a:lvl3pPr>
    <a:lvl4pPr marL="1371600" algn="l" rtl="0" fontAlgn="base">
      <a:spcBef>
        <a:spcPts val="600"/>
      </a:spcBef>
      <a:spcAft>
        <a:spcPct val="0"/>
      </a:spcAft>
      <a:defRPr sz="1100" kern="1200">
        <a:solidFill>
          <a:schemeClr val="tx1"/>
        </a:solidFill>
        <a:latin typeface="Arial Narrow" panose="020B0606020202030204" pitchFamily="34" charset="0"/>
        <a:ea typeface="+mn-ea"/>
        <a:cs typeface="+mn-cs"/>
      </a:defRPr>
    </a:lvl4pPr>
    <a:lvl5pPr marL="1828800" algn="l" rtl="0" fontAlgn="base">
      <a:spcBef>
        <a:spcPts val="600"/>
      </a:spcBef>
      <a:spcAft>
        <a:spcPct val="0"/>
      </a:spcAft>
      <a:defRPr sz="1100" kern="1200">
        <a:solidFill>
          <a:schemeClr val="tx1"/>
        </a:solidFill>
        <a:latin typeface="Arial Narrow" panose="020B060602020203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>
          <a:xfrm>
            <a:off x="852488" y="744538"/>
            <a:ext cx="5092700" cy="3722687"/>
          </a:xfrm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4A2D7C-1F6E-46F1-B0EA-93B973014C5E}" type="slidenum">
              <a:rPr lang="de-DE" smtClean="0"/>
              <a:pPr/>
              <a:t>1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98346997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/>
              <a:t>Eine weit verbreitete</a:t>
            </a:r>
            <a:r>
              <a:rPr lang="de-DE" baseline="0" dirty="0"/>
              <a:t> Variante ist die RA(S)CI-Matrix.</a:t>
            </a:r>
          </a:p>
          <a:p>
            <a:r>
              <a:rPr lang="de-DE" baseline="0" dirty="0"/>
              <a:t>In der </a:t>
            </a:r>
            <a:r>
              <a:rPr lang="de-DE" b="1" baseline="0" dirty="0"/>
              <a:t>klassisch</a:t>
            </a:r>
            <a:r>
              <a:rPr lang="de-DE" baseline="0" dirty="0"/>
              <a:t>en Form unterscheidet sie </a:t>
            </a:r>
            <a:r>
              <a:rPr lang="de-DE" b="1" baseline="0" dirty="0"/>
              <a:t>4 Arten der Verantwortlichkeit</a:t>
            </a:r>
            <a:r>
              <a:rPr lang="de-DE" baseline="0" dirty="0"/>
              <a:t>.</a:t>
            </a:r>
          </a:p>
          <a:p>
            <a:r>
              <a:rPr lang="de-DE" baseline="0" dirty="0"/>
              <a:t>In einer erweiterten Form kommt als fünfte Verantwortlichkeit: Support (unterstützend tätig) hinzu.</a:t>
            </a:r>
            <a:endParaRPr lang="en-US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4A2D7C-1F6E-46F1-B0EA-93B973014C5E}" type="slidenum">
              <a:rPr lang="de-DE" smtClean="0"/>
              <a:pPr/>
              <a:t>10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91659452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/>
              <a:t>Die Zuweisungen der Verantwortlichkeiten</a:t>
            </a:r>
            <a:r>
              <a:rPr lang="de-DE" baseline="0" dirty="0"/>
              <a:t> sollten die </a:t>
            </a:r>
            <a:r>
              <a:rPr lang="de-DE" b="1" baseline="0" dirty="0"/>
              <a:t>Fähigkeiten </a:t>
            </a:r>
            <a:r>
              <a:rPr lang="de-DE" baseline="0" dirty="0"/>
              <a:t>der Beteiligten</a:t>
            </a:r>
            <a:r>
              <a:rPr lang="de-DE" b="1" baseline="0" dirty="0"/>
              <a:t> berücksichtigen</a:t>
            </a:r>
            <a:r>
              <a:rPr lang="de-DE" baseline="0" dirty="0"/>
              <a:t>, nach Möglichkeit auch auf die persönlichen </a:t>
            </a:r>
            <a:r>
              <a:rPr lang="de-DE" i="1" baseline="0" dirty="0"/>
              <a:t>Präferenzen</a:t>
            </a:r>
            <a:r>
              <a:rPr lang="de-DE" baseline="0" dirty="0"/>
              <a:t> achten.</a:t>
            </a:r>
          </a:p>
          <a:p>
            <a:r>
              <a:rPr lang="de-DE" baseline="0" dirty="0"/>
              <a:t>Die Betroffenen sollten mit der Verantwortungszuweisung einverstanden sein – sonst handelt man sich Konfliktpotentiale ein.</a:t>
            </a:r>
            <a:endParaRPr lang="en-US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4A2D7C-1F6E-46F1-B0EA-93B973014C5E}" type="slidenum">
              <a:rPr lang="de-DE" smtClean="0"/>
              <a:pPr/>
              <a:t>11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74463945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/>
              <a:t>Wenn eine </a:t>
            </a:r>
            <a:r>
              <a:rPr lang="de-DE" b="1" dirty="0"/>
              <a:t>Ausgewogenheit</a:t>
            </a:r>
            <a:r>
              <a:rPr lang="de-DE" dirty="0"/>
              <a:t> angestrebt</a:t>
            </a:r>
            <a:r>
              <a:rPr lang="de-DE" baseline="0" dirty="0"/>
              <a:t> wird, ist auf eine Gleichmäßigkeit der Verteilung der Verantwortlichkeiten zu achten.</a:t>
            </a:r>
            <a:endParaRPr lang="en-US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4A2D7C-1F6E-46F1-B0EA-93B973014C5E}" type="slidenum">
              <a:rPr lang="de-DE" smtClean="0"/>
              <a:pPr/>
              <a:t>12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0703827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>
          <a:xfrm>
            <a:off x="734541" y="4714875"/>
            <a:ext cx="5256584" cy="4467225"/>
          </a:xfrm>
        </p:spPr>
        <p:txBody>
          <a:bodyPr/>
          <a:lstStyle/>
          <a:p>
            <a:pPr eaLnBrk="1" hangingPunct="1">
              <a:spcBef>
                <a:spcPts val="1200"/>
              </a:spcBef>
            </a:pPr>
            <a:r>
              <a:rPr lang="de-AT" altLang="en-US" b="1" dirty="0"/>
              <a:t>Feedback zu Gruppenarbeiten</a:t>
            </a:r>
          </a:p>
          <a:p>
            <a:pPr marL="171450" indent="-171450" eaLnBrk="1" hangingPunct="1">
              <a:buFont typeface="Arial" panose="020B0604020202020204" pitchFamily="34" charset="0"/>
              <a:buChar char="•"/>
            </a:pPr>
            <a:r>
              <a:rPr lang="de-AT" altLang="en-US" dirty="0"/>
              <a:t>Sind die Darstellungen eindeutig und leicht erfassbar?</a:t>
            </a:r>
          </a:p>
          <a:p>
            <a:pPr marL="171450" indent="-171450" eaLnBrk="1" hangingPunct="1">
              <a:buFont typeface="Arial" panose="020B0604020202020204" pitchFamily="34" charset="0"/>
              <a:buChar char="•"/>
            </a:pPr>
            <a:r>
              <a:rPr lang="de-AT" altLang="en-US" spc="-10" dirty="0"/>
              <a:t>Überprüfen der Zweckmäßigkeit der Verantwortungsverteilung anhand vertikaler und horizontaler Matrix-Analyseansätze</a:t>
            </a:r>
          </a:p>
          <a:p>
            <a:pPr eaLnBrk="1" hangingPunct="1"/>
            <a:endParaRPr lang="de-AT" altLang="en-US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4A2D7C-1F6E-46F1-B0EA-93B973014C5E}" type="slidenum">
              <a:rPr lang="de-DE" smtClean="0"/>
              <a:pPr/>
              <a:t>13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91210087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/>
              <a:t>Aus einer RAS(</a:t>
            </a:r>
            <a:r>
              <a:rPr lang="de-DE" baseline="0" dirty="0"/>
              <a:t>C)</a:t>
            </a:r>
            <a:r>
              <a:rPr lang="de-DE" dirty="0"/>
              <a:t>I-Matrix ist zu ersehen, ob wirklich alle Arbeitspakete</a:t>
            </a:r>
            <a:r>
              <a:rPr lang="de-DE" baseline="0" dirty="0"/>
              <a:t> </a:t>
            </a:r>
            <a:r>
              <a:rPr lang="de-DE" b="1" baseline="0" dirty="0"/>
              <a:t>einen Ausführungs- </a:t>
            </a:r>
            <a:r>
              <a:rPr lang="de-DE" baseline="0" dirty="0"/>
              <a:t>und </a:t>
            </a:r>
            <a:r>
              <a:rPr lang="de-DE" b="1" baseline="0" dirty="0"/>
              <a:t>einen Kontrollverantwortlichen </a:t>
            </a:r>
            <a:r>
              <a:rPr lang="de-DE" baseline="0" dirty="0"/>
              <a:t>besitzen.</a:t>
            </a:r>
          </a:p>
          <a:p>
            <a:r>
              <a:rPr lang="de-DE" baseline="0" dirty="0"/>
              <a:t>Aus ihr lässt sich herauslesen, ob einzelne Beteiligte über- oder unterdurchschnittlich viel zur Projektbearbeitung beizutragen haben.</a:t>
            </a:r>
            <a:endParaRPr lang="en-US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4A2D7C-1F6E-46F1-B0EA-93B973014C5E}" type="slidenum">
              <a:rPr lang="de-DE" smtClean="0"/>
              <a:pPr/>
              <a:t>14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74528002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de-AT" dirty="0"/>
              <a:t>Scheinen in einer Spalte viele R’s auf, sollte man sich fragen: Hat der Rollen­träger/Bearbeiter nicht zu viele Aufgaben? Kann man die Aufgaben nicht besser verteilen? </a:t>
            </a:r>
            <a:endParaRPr lang="en-US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de-AT" dirty="0"/>
              <a:t>Scheinen in einer Spal­te gar keine Leerplätze auf, wäre zu überlegen, ob dieser Rol­len­trä­ger/ Be­arbeiter an so vie­len Aktivitäten partizipieren muss. Kann man ihn als C oder I her­aus­neh­men oder ihm selbst überlassen, ob er sich einbringen will? </a:t>
            </a:r>
            <a:endParaRPr lang="en-US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de-AT" dirty="0"/>
              <a:t>Scheinen in einer Spalte gar keine R’s und A’s auf, drängt sich die Frage auf: Kann man auf diesen Rollenträger/Bearbeiter verzichten? </a:t>
            </a:r>
            <a:endParaRPr lang="en-US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de-AT" dirty="0"/>
              <a:t>Schei­nen in einer Spalte zu viele A’s auf, bleibt zu bedenken: Ist dieser Rollen­träger/ Bearbeiter ein Flaschenhals bei Entscheidungsprozessen? Nachdem A mit Kontrollaufgaben verbunden ist, bleibt auch zu überlegen, ob</a:t>
            </a:r>
            <a:r>
              <a:rPr lang="de-AT" baseline="0" dirty="0"/>
              <a:t> nicht jemandem, bei dem sehr viele A‘s aufscheinen, strukturell die Rolle eines Bad-Guy übertragen wird?</a:t>
            </a:r>
            <a:endParaRPr lang="en-US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4A2D7C-1F6E-46F1-B0EA-93B973014C5E}" type="slidenum">
              <a:rPr lang="de-DE" smtClean="0"/>
              <a:pPr/>
              <a:t>15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3703337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lnSpc>
                <a:spcPts val="1200"/>
              </a:lnSpc>
              <a:spcBef>
                <a:spcPts val="500"/>
              </a:spcBef>
              <a:buFont typeface="Arial" panose="020B0604020202020204" pitchFamily="34" charset="0"/>
              <a:buChar char="•"/>
            </a:pPr>
            <a:r>
              <a:rPr lang="de-AT" dirty="0"/>
              <a:t>Sind in einer Zeile für eine Tätigkeit bzw. Aufgabe keine R’s eingetragen, drängt sich die Fra­ge auf: Wer macht die Arbeit? Solange niemand die Erledigungsverantwortung explizit zu­ge­wie­sen bekommen hat, wird wohl keiner die Initiative ergreifen, dass die Tätigkeit auch tat­sächlich ausgeführt wird. </a:t>
            </a:r>
            <a:endParaRPr lang="en-US" dirty="0"/>
          </a:p>
          <a:p>
            <a:pPr marL="171450" indent="-171450">
              <a:lnSpc>
                <a:spcPts val="1200"/>
              </a:lnSpc>
              <a:spcBef>
                <a:spcPts val="500"/>
              </a:spcBef>
              <a:buFont typeface="Arial" panose="020B0604020202020204" pitchFamily="34" charset="0"/>
              <a:buChar char="•"/>
            </a:pPr>
            <a:r>
              <a:rPr lang="de-AT" dirty="0"/>
              <a:t>Stehen in einer Zeile zu viele R’s, muss man sich wiederum fragen: Wer fühlt sich dann ver­ant­wortlich für die Bearbeitung? </a:t>
            </a:r>
            <a:endParaRPr lang="en-US" dirty="0"/>
          </a:p>
          <a:p>
            <a:pPr marL="171450" indent="-171450">
              <a:lnSpc>
                <a:spcPts val="1200"/>
              </a:lnSpc>
              <a:spcBef>
                <a:spcPts val="500"/>
              </a:spcBef>
              <a:buFont typeface="Arial" panose="020B0604020202020204" pitchFamily="34" charset="0"/>
              <a:buChar char="•"/>
            </a:pPr>
            <a:r>
              <a:rPr lang="de-AT" dirty="0"/>
              <a:t>Sind für eine Arbeit gar keine A’s aus­gewiesen, bleibt zu bedenken: Es muss mindestens einer kos­ten- und kontrollverantwortlich sein, wer? </a:t>
            </a:r>
            <a:endParaRPr lang="en-US" dirty="0"/>
          </a:p>
          <a:p>
            <a:pPr marL="171450" indent="-171450">
              <a:lnSpc>
                <a:spcPts val="1200"/>
              </a:lnSpc>
              <a:spcBef>
                <a:spcPts val="500"/>
              </a:spcBef>
              <a:buFont typeface="Arial" panose="020B0604020202020204" pitchFamily="34" charset="0"/>
              <a:buChar char="•"/>
            </a:pPr>
            <a:r>
              <a:rPr lang="de-AT" dirty="0"/>
              <a:t>Stehen bei einer Aufgabe (in einer Zeile) zu viele A’s, wirft das die Frage auf: Wer fühlt sich dann tatsächlich verantwortlich? Die Duplizierung von Verantwortlichkeiten führt entweder zu Streitereien oder dazu, dass sich gar niemand um die Sache annimmt, nach dem Motto, dass jeder sagt: „Ich dachte, Sie kümmern sich darum“! </a:t>
            </a:r>
            <a:endParaRPr lang="en-US" dirty="0"/>
          </a:p>
          <a:p>
            <a:pPr marL="171450" indent="-171450">
              <a:lnSpc>
                <a:spcPts val="1200"/>
              </a:lnSpc>
              <a:spcBef>
                <a:spcPts val="500"/>
              </a:spcBef>
              <a:buFont typeface="Arial" panose="020B0604020202020204" pitchFamily="34" charset="0"/>
              <a:buChar char="•"/>
            </a:pPr>
            <a:r>
              <a:rPr lang="de-AT" dirty="0"/>
              <a:t>Stehen in einer Zeile viele C’s und I’s bleibt zu bedenken, ob da nicht Informations-Über­flu­tung droht. </a:t>
            </a:r>
            <a:endParaRPr lang="en-US" dirty="0"/>
          </a:p>
          <a:p>
            <a:pPr marL="171450" indent="-171450">
              <a:lnSpc>
                <a:spcPts val="1200"/>
              </a:lnSpc>
              <a:spcBef>
                <a:spcPts val="500"/>
              </a:spcBef>
              <a:buFont typeface="Arial" panose="020B0604020202020204" pitchFamily="34" charset="0"/>
              <a:buChar char="•"/>
            </a:pPr>
            <a:r>
              <a:rPr lang="de-AT" dirty="0"/>
              <a:t>Wenn jedes Feld der Tabelle ge­füllt ist, wäre ernsthaft zu prüfen, ob da nicht zu viele C’s und I’s vergeben wurden. Zu viele Konsultations- und Informationspflichten machen die Pro­jekt­ar­beit unter Umständen un­nötig schwerfällig. Mit anderen Worten: Man sollte sich auch trau­en, Felder leer zu lassen.</a:t>
            </a:r>
            <a:endParaRPr lang="en-US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4A2D7C-1F6E-46F1-B0EA-93B973014C5E}" type="slidenum">
              <a:rPr lang="de-DE" smtClean="0"/>
              <a:pPr/>
              <a:t>16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3703337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>
          <a:xfrm>
            <a:off x="852488" y="744538"/>
            <a:ext cx="5092700" cy="3722687"/>
          </a:xfrm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spcBef>
                <a:spcPct val="0"/>
              </a:spcBef>
            </a:pPr>
            <a:r>
              <a:rPr lang="de-AT" altLang="en-US" dirty="0"/>
              <a:t>Sobald eine Liste von Arbeitspaketen</a:t>
            </a:r>
            <a:r>
              <a:rPr lang="de-AT" altLang="en-US" baseline="0" dirty="0"/>
              <a:t> vorliegt und ein Projektteam gebildet wurde, können Verantwortlichkeiten zugewiesen werden. </a:t>
            </a:r>
            <a:endParaRPr lang="de-AT" altLang="en-US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4A2D7C-1F6E-46F1-B0EA-93B973014C5E}" type="slidenum">
              <a:rPr lang="de-DE" smtClean="0"/>
              <a:pPr/>
              <a:t>2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49373307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4A2D7C-1F6E-46F1-B0EA-93B973014C5E}" type="slidenum">
              <a:rPr lang="de-DE" smtClean="0"/>
              <a:pPr/>
              <a:t>3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80126401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4A2D7C-1F6E-46F1-B0EA-93B973014C5E}" type="slidenum">
              <a:rPr lang="de-DE" smtClean="0"/>
              <a:pPr/>
              <a:t>4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50796505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/>
              <a:t>Explizite Verantwortlichkeitszuweisungen dienen zur </a:t>
            </a:r>
            <a:r>
              <a:rPr lang="de-DE" b="1" dirty="0"/>
              <a:t>Klärung, wer </a:t>
            </a:r>
            <a:r>
              <a:rPr lang="de-DE" dirty="0"/>
              <a:t>genau </a:t>
            </a:r>
            <a:r>
              <a:rPr lang="de-DE" b="1" dirty="0"/>
              <a:t>welchen Beitrag </a:t>
            </a:r>
            <a:r>
              <a:rPr lang="de-DE" dirty="0"/>
              <a:t>zum Gelingen eines Projektes zu leisten hat.</a:t>
            </a:r>
          </a:p>
          <a:p>
            <a:r>
              <a:rPr lang="de-DE" dirty="0"/>
              <a:t>Die Zuteilung von Verantwortlichkeiten</a:t>
            </a:r>
          </a:p>
          <a:p>
            <a:pPr marL="171450" indent="-171450">
              <a:spcBef>
                <a:spcPts val="400"/>
              </a:spcBef>
              <a:buFont typeface="Arial" panose="020B0604020202020204" pitchFamily="34" charset="0"/>
              <a:buChar char="•"/>
            </a:pPr>
            <a:r>
              <a:rPr lang="de-DE" dirty="0"/>
              <a:t>hilft dabei,</a:t>
            </a:r>
            <a:r>
              <a:rPr lang="de-DE" baseline="0" dirty="0"/>
              <a:t> den </a:t>
            </a:r>
            <a:r>
              <a:rPr lang="de-DE" i="1" baseline="0" dirty="0"/>
              <a:t>Personaleinsatz </a:t>
            </a:r>
            <a:r>
              <a:rPr lang="de-DE" baseline="0" dirty="0"/>
              <a:t>zu </a:t>
            </a:r>
            <a:r>
              <a:rPr lang="de-DE" i="1" baseline="0" dirty="0"/>
              <a:t>optimieren</a:t>
            </a:r>
            <a:r>
              <a:rPr lang="de-DE" baseline="0" dirty="0"/>
              <a:t>, </a:t>
            </a:r>
          </a:p>
          <a:p>
            <a:pPr marL="171450" indent="-171450">
              <a:spcBef>
                <a:spcPts val="400"/>
              </a:spcBef>
              <a:buFont typeface="Arial" panose="020B0604020202020204" pitchFamily="34" charset="0"/>
              <a:buChar char="•"/>
            </a:pPr>
            <a:r>
              <a:rPr lang="de-DE" i="1" dirty="0"/>
              <a:t>reduziert</a:t>
            </a:r>
            <a:r>
              <a:rPr lang="de-DE" dirty="0"/>
              <a:t> die Wahrscheinlichkeit des Auftretens von Zuständigkeits</a:t>
            </a:r>
            <a:r>
              <a:rPr lang="de-DE" i="1" dirty="0"/>
              <a:t>konflikte</a:t>
            </a:r>
            <a:r>
              <a:rPr lang="de-DE" dirty="0"/>
              <a:t>n,</a:t>
            </a:r>
          </a:p>
          <a:p>
            <a:pPr marL="171450" indent="-171450">
              <a:spcBef>
                <a:spcPts val="400"/>
              </a:spcBef>
              <a:buFont typeface="Arial" panose="020B0604020202020204" pitchFamily="34" charset="0"/>
              <a:buChar char="•"/>
            </a:pPr>
            <a:r>
              <a:rPr lang="de-DE" i="1" dirty="0"/>
              <a:t>legt </a:t>
            </a:r>
            <a:r>
              <a:rPr lang="de-DE" dirty="0"/>
              <a:t>für alle </a:t>
            </a:r>
            <a:r>
              <a:rPr lang="de-DE" i="1" dirty="0"/>
              <a:t>offen</a:t>
            </a:r>
            <a:r>
              <a:rPr lang="de-DE" dirty="0"/>
              <a:t>, wer was</a:t>
            </a:r>
            <a:r>
              <a:rPr lang="de-DE" baseline="0" dirty="0"/>
              <a:t> zu tun hat.</a:t>
            </a:r>
            <a:endParaRPr lang="en-US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4A2D7C-1F6E-46F1-B0EA-93B973014C5E}" type="slidenum">
              <a:rPr lang="de-DE" smtClean="0"/>
              <a:pPr/>
              <a:t>5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6219158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/>
              <a:t>Für das Festschreiben der Verantwortlichkeiten im Projekt sind </a:t>
            </a:r>
            <a:r>
              <a:rPr lang="de-DE" i="1" dirty="0"/>
              <a:t>verschiedene</a:t>
            </a:r>
            <a:r>
              <a:rPr lang="de-DE" i="1" baseline="0" dirty="0"/>
              <a:t> Verfahren </a:t>
            </a:r>
            <a:r>
              <a:rPr lang="de-DE" baseline="0" dirty="0"/>
              <a:t>gebräuchlich. Sie unterscheiden sich vor allem darin, welche Arten der Verantwortlichkeiten sie jeweils unterscheiden.</a:t>
            </a:r>
          </a:p>
          <a:p>
            <a:r>
              <a:rPr lang="de-DE" baseline="0" dirty="0"/>
              <a:t>Die </a:t>
            </a:r>
            <a:r>
              <a:rPr lang="de-DE" b="1" baseline="0" dirty="0"/>
              <a:t>Grundstruktur </a:t>
            </a:r>
            <a:r>
              <a:rPr lang="de-DE" baseline="0" dirty="0"/>
              <a:t>der Verfahren ist aber ähnlich.</a:t>
            </a:r>
          </a:p>
          <a:p>
            <a:r>
              <a:rPr lang="de-DE" baseline="0" dirty="0"/>
              <a:t>In der </a:t>
            </a:r>
            <a:r>
              <a:rPr lang="de-DE" i="1" baseline="0" dirty="0"/>
              <a:t>Vorspalte</a:t>
            </a:r>
            <a:r>
              <a:rPr lang="de-DE" baseline="0" dirty="0"/>
              <a:t> einer Tabelle werden die </a:t>
            </a:r>
            <a:r>
              <a:rPr lang="de-DE" i="1" baseline="0" dirty="0"/>
              <a:t>Arbeitspakete</a:t>
            </a:r>
            <a:r>
              <a:rPr lang="de-DE" baseline="0" dirty="0"/>
              <a:t> aufgelistet.</a:t>
            </a:r>
          </a:p>
          <a:p>
            <a:r>
              <a:rPr lang="de-DE" baseline="0" dirty="0"/>
              <a:t>Im </a:t>
            </a:r>
            <a:r>
              <a:rPr lang="de-DE" i="1" baseline="0" dirty="0"/>
              <a:t>Tabellenkopf </a:t>
            </a:r>
            <a:r>
              <a:rPr lang="de-DE" baseline="0" dirty="0"/>
              <a:t>stehen als Spaltenüberschriften – wenn schon bekannt – die </a:t>
            </a:r>
            <a:r>
              <a:rPr lang="de-DE" i="1" baseline="0" dirty="0"/>
              <a:t>Namen</a:t>
            </a:r>
            <a:r>
              <a:rPr lang="de-DE" baseline="0" dirty="0"/>
              <a:t> der Projektteammitglieder und des Projektleiters oder sonst die Stellenbezeichnungen.</a:t>
            </a:r>
          </a:p>
          <a:p>
            <a:r>
              <a:rPr lang="de-DE" baseline="0" dirty="0"/>
              <a:t>In den </a:t>
            </a:r>
            <a:r>
              <a:rPr lang="de-DE" i="1" baseline="0" dirty="0"/>
              <a:t>Feldern</a:t>
            </a:r>
            <a:r>
              <a:rPr lang="de-DE" baseline="0" dirty="0"/>
              <a:t> wird dann durch Buchstaben oder graphische Symbole kenntlich gemacht, </a:t>
            </a:r>
            <a:r>
              <a:rPr lang="de-DE" i="1" baseline="0" dirty="0"/>
              <a:t>welche Art von Verantwortlichkeit wem </a:t>
            </a:r>
            <a:r>
              <a:rPr lang="de-DE" baseline="0" dirty="0"/>
              <a:t>bei welchem Arbeitspaket zugewiesen ist.</a:t>
            </a:r>
            <a:endParaRPr lang="en-US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4A2D7C-1F6E-46F1-B0EA-93B973014C5E}" type="slidenum">
              <a:rPr lang="de-DE" smtClean="0"/>
              <a:pPr/>
              <a:t>6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2490912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/>
              <a:t>Die verschiedenen Ausprägungsformen tragen unterschiedliche Bezeichnungen.</a:t>
            </a:r>
            <a:endParaRPr lang="en-US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4A2D7C-1F6E-46F1-B0EA-93B973014C5E}" type="slidenum">
              <a:rPr lang="de-DE" smtClean="0"/>
              <a:pPr/>
              <a:t>7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56153335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spcAft>
                <a:spcPts val="1200"/>
              </a:spcAft>
            </a:pPr>
            <a:r>
              <a:rPr lang="de-AT" i="0" kern="1200" baseline="0" dirty="0">
                <a:solidFill>
                  <a:schemeClr val="tx1"/>
                </a:solidFill>
                <a:effectLst/>
                <a:latin typeface="Arial Narrow" panose="020B0606020202030204" pitchFamily="34" charset="0"/>
                <a:ea typeface="+mn-ea"/>
                <a:cs typeface="+mn-cs"/>
              </a:rPr>
              <a:t>(in Anlehnung an </a:t>
            </a:r>
            <a:r>
              <a:rPr lang="de-AT" i="0" kern="1200" cap="small" baseline="0" dirty="0">
                <a:solidFill>
                  <a:schemeClr val="tx1"/>
                </a:solidFill>
                <a:effectLst/>
                <a:latin typeface="Arial Narrow" panose="020B0606020202030204" pitchFamily="34" charset="0"/>
                <a:ea typeface="+mn-ea"/>
                <a:cs typeface="+mn-cs"/>
              </a:rPr>
              <a:t>Portny</a:t>
            </a:r>
            <a:r>
              <a:rPr lang="de-AT" i="0" kern="1200" baseline="0" dirty="0">
                <a:solidFill>
                  <a:schemeClr val="tx1"/>
                </a:solidFill>
                <a:effectLst/>
                <a:latin typeface="Arial Narrow" panose="020B0606020202030204" pitchFamily="34" charset="0"/>
                <a:ea typeface="+mn-ea"/>
                <a:cs typeface="+mn-cs"/>
              </a:rPr>
              <a:t> 2001, 197)</a:t>
            </a:r>
          </a:p>
          <a:p>
            <a:pPr marL="171450" indent="-171450">
              <a:spcBef>
                <a:spcPts val="900"/>
              </a:spcBef>
              <a:buFont typeface="Arial" panose="020B0604020202020204" pitchFamily="34" charset="0"/>
              <a:buChar char="•"/>
            </a:pPr>
            <a:r>
              <a:rPr lang="de-AT" sz="1050" i="1" dirty="0"/>
              <a:t>primäre Verantwortung</a:t>
            </a:r>
            <a:r>
              <a:rPr lang="de-AT" sz="1050" dirty="0"/>
              <a:t>: Verpflichtung, das Erreichen der Ergebnisse sicherzustellen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de-AT" sz="1050" i="1" dirty="0"/>
              <a:t>sekundäre Verantwortung</a:t>
            </a:r>
            <a:r>
              <a:rPr lang="de-AT" sz="1050" i="0" dirty="0"/>
              <a:t>: Verpflichtung, einen Teil der Ergebnisse zu erreichen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de-AT" sz="1050" i="1" dirty="0"/>
              <a:t>Genehmigung</a:t>
            </a:r>
            <a:r>
              <a:rPr lang="de-AT" sz="1050" dirty="0"/>
              <a:t>: formale Freigabe von Aktivitäten oder Ergebnissen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de-AT" sz="1050" i="1" dirty="0"/>
              <a:t>Test</a:t>
            </a:r>
            <a:r>
              <a:rPr lang="de-AT" sz="1050" i="0" dirty="0"/>
              <a:t>: Kontrolle und Kommentierung von Ergebnissen einer Aktivität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de-AT" sz="1050" i="1" dirty="0"/>
              <a:t>Konsultation</a:t>
            </a:r>
            <a:r>
              <a:rPr lang="de-AT" sz="1050" dirty="0"/>
              <a:t>: begleitende Beratung bei einer Aktivität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de-AT" sz="1050" i="1" dirty="0"/>
              <a:t>Information</a:t>
            </a:r>
            <a:r>
              <a:rPr lang="de-AT" sz="1050" i="0" dirty="0"/>
              <a:t>: Benachrichtigung über Aktivität</a:t>
            </a:r>
            <a:endParaRPr lang="en-US" sz="1050" i="0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4A2D7C-1F6E-46F1-B0EA-93B973014C5E}" type="slidenum">
              <a:rPr lang="de-DE" smtClean="0"/>
              <a:pPr/>
              <a:t>8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31465239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/>
              <a:t>Man kann auch eine Unterscheidung treffen</a:t>
            </a:r>
            <a:r>
              <a:rPr lang="de-DE" baseline="0" dirty="0"/>
              <a:t> zwischen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de-DE" baseline="0" dirty="0"/>
              <a:t>umfassender Führungsverantwortung,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de-DE" baseline="0" dirty="0"/>
              <a:t>speziellem Zuständigkeitsbereich,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de-DE" baseline="0" dirty="0"/>
              <a:t>Konsultationspflichten,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de-DE" baseline="0" dirty="0"/>
              <a:t>Benachrichtigungspflichten und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de-DE" baseline="0" dirty="0"/>
              <a:t>Genehmigungspflichten.</a:t>
            </a:r>
            <a:endParaRPr lang="en-US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4A2D7C-1F6E-46F1-B0EA-93B973014C5E}" type="slidenum">
              <a:rPr lang="de-DE" smtClean="0"/>
              <a:pPr/>
              <a:t>9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0097218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2" y="2125663"/>
            <a:ext cx="9361487" cy="1465262"/>
          </a:xfrm>
        </p:spPr>
        <p:txBody>
          <a:bodyPr/>
          <a:lstStyle>
            <a:lvl1pPr algn="ctr">
              <a:defRPr>
                <a:solidFill>
                  <a:schemeClr val="tx1"/>
                </a:solidFill>
                <a:latin typeface="+mn-lt"/>
              </a:defRPr>
            </a:lvl1pPr>
          </a:lstStyle>
          <a:p>
            <a:r>
              <a:rPr lang="de-DE" dirty="0"/>
              <a:t>Titelmasterformat durch Klicken bearbeiten</a:t>
            </a:r>
            <a:endParaRPr lang="en-US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0" y="3876675"/>
            <a:ext cx="9361488" cy="1747838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latin typeface="+mn-lt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de-DE" dirty="0"/>
              <a:t>Formatvorlage des Untertitelmasters durch Klicken bearbeiten</a:t>
            </a:r>
            <a:endParaRPr lang="en-US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latin typeface="Corbel" panose="020B0503020204020204" pitchFamily="34" charset="0"/>
              </a:defRPr>
            </a:lvl1pPr>
          </a:lstStyle>
          <a:p>
            <a:fld id="{8D8BD725-ED66-4BBE-B172-1E05E7BAC320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7979777"/>
      </p:ext>
    </p:extLst>
  </p:cSld>
  <p:clrMapOvr>
    <a:masterClrMapping/>
  </p:clrMapOvr>
  <p:transition>
    <p:zoom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1224361" y="1595438"/>
            <a:ext cx="7668814" cy="4514850"/>
          </a:xfrm>
          <a:prstGeom prst="rect">
            <a:avLst/>
          </a:prstGeom>
        </p:spPr>
        <p:txBody>
          <a:bodyPr/>
          <a:lstStyle>
            <a:lvl1pPr>
              <a:lnSpc>
                <a:spcPct val="120000"/>
              </a:lnSpc>
              <a:spcBef>
                <a:spcPts val="1200"/>
              </a:spcBef>
              <a:buClr>
                <a:srgbClr val="2D4E75"/>
              </a:buClr>
              <a:defRPr sz="2600">
                <a:latin typeface="+mn-lt"/>
              </a:defRPr>
            </a:lvl1pPr>
            <a:lvl2pPr marL="742950" indent="-285750">
              <a:lnSpc>
                <a:spcPct val="120000"/>
              </a:lnSpc>
              <a:spcBef>
                <a:spcPts val="1200"/>
              </a:spcBef>
              <a:buClr>
                <a:srgbClr val="2D4E75"/>
              </a:buClr>
              <a:buFont typeface="Arial Narrow" panose="020B0606020202030204" pitchFamily="34" charset="0"/>
              <a:buChar char="–"/>
              <a:defRPr sz="2400">
                <a:latin typeface="+mn-lt"/>
              </a:defRPr>
            </a:lvl2pPr>
            <a:lvl3pPr>
              <a:lnSpc>
                <a:spcPct val="120000"/>
              </a:lnSpc>
              <a:spcBef>
                <a:spcPts val="600"/>
              </a:spcBef>
              <a:buClr>
                <a:srgbClr val="2D4E75"/>
              </a:buClr>
              <a:defRPr sz="2200">
                <a:latin typeface="+mn-lt"/>
              </a:defRPr>
            </a:lvl3pPr>
            <a:lvl4pPr>
              <a:lnSpc>
                <a:spcPct val="120000"/>
              </a:lnSpc>
              <a:spcBef>
                <a:spcPts val="600"/>
              </a:spcBef>
              <a:buClr>
                <a:srgbClr val="2D4E75"/>
              </a:buClr>
              <a:defRPr sz="2000">
                <a:latin typeface="+mn-lt"/>
              </a:defRPr>
            </a:lvl4pPr>
            <a:lvl5pPr>
              <a:lnSpc>
                <a:spcPct val="120000"/>
              </a:lnSpc>
              <a:buClr>
                <a:srgbClr val="2D4E75"/>
              </a:buClr>
              <a:defRPr sz="1600">
                <a:latin typeface="+mn-lt"/>
              </a:defRPr>
            </a:lvl5pPr>
          </a:lstStyle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en-US" dirty="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64321" y="396430"/>
            <a:ext cx="6336703" cy="863600"/>
          </a:xfrm>
        </p:spPr>
        <p:txBody>
          <a:bodyPr/>
          <a:lstStyle>
            <a:lvl1pPr>
              <a:defRPr>
                <a:latin typeface="Corbel" panose="020B0503020204020204" pitchFamily="34" charset="0"/>
              </a:defRPr>
            </a:lvl1pPr>
          </a:lstStyle>
          <a:p>
            <a:r>
              <a:rPr lang="de-DE"/>
              <a:t>Titelmasterformat durch Klicken bearbeiten</a:t>
            </a:r>
            <a:endParaRPr lang="en-US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fld id="{1B0257E5-75A0-4F46-BAAD-A8D9FF434F26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1622901"/>
      </p:ext>
    </p:extLst>
  </p:cSld>
  <p:clrMapOvr>
    <a:masterClrMapping/>
  </p:clrMapOvr>
  <p:transition>
    <p:zo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39775" y="4395789"/>
            <a:ext cx="7956550" cy="1358900"/>
          </a:xfrm>
        </p:spPr>
        <p:txBody>
          <a:bodyPr anchor="t"/>
          <a:lstStyle>
            <a:lvl1pPr algn="l">
              <a:defRPr sz="4000" b="1" cap="all">
                <a:latin typeface="+mj-lt"/>
              </a:defRPr>
            </a:lvl1pPr>
          </a:lstStyle>
          <a:p>
            <a:r>
              <a:rPr lang="de-DE"/>
              <a:t>Titelmasterformat durch Klicken bearbeiten</a:t>
            </a:r>
            <a:endParaRPr lang="en-US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1080343" y="2898776"/>
            <a:ext cx="7615982" cy="1497013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latin typeface="+mj-lt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latin typeface="Corbel" panose="020B0503020204020204" pitchFamily="34" charset="0"/>
              </a:defRPr>
            </a:lvl1pPr>
          </a:lstStyle>
          <a:p>
            <a:fld id="{FD0C0AE2-3105-42D0-AD1A-FEE4F8F86952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3304684"/>
      </p:ext>
    </p:extLst>
  </p:cSld>
  <p:clrMapOvr>
    <a:masterClrMapping/>
  </p:clrMapOvr>
  <p:transition>
    <p:zo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orbel" panose="020B0503020204020204" pitchFamily="34" charset="0"/>
              </a:defRPr>
            </a:lvl1pPr>
          </a:lstStyle>
          <a:p>
            <a:r>
              <a:rPr lang="de-DE"/>
              <a:t>Titelmasterformat durch Klicken bearbeiten</a:t>
            </a:r>
            <a:endParaRPr lang="en-US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1013322" y="1595438"/>
            <a:ext cx="3811438" cy="4514850"/>
          </a:xfrm>
          <a:prstGeom prst="rect">
            <a:avLst/>
          </a:prstGeom>
        </p:spPr>
        <p:txBody>
          <a:bodyPr/>
          <a:lstStyle>
            <a:lvl1pPr>
              <a:buClr>
                <a:srgbClr val="2D4E75"/>
              </a:buClr>
              <a:defRPr sz="2600">
                <a:latin typeface="+mj-lt"/>
              </a:defRPr>
            </a:lvl1pPr>
            <a:lvl2pPr marL="742950" indent="-285750">
              <a:buClr>
                <a:srgbClr val="2D4E75"/>
              </a:buClr>
              <a:buFont typeface="Arial Narrow" panose="020B0606020202030204" pitchFamily="34" charset="0"/>
              <a:buChar char="–"/>
              <a:defRPr sz="2400">
                <a:latin typeface="+mj-lt"/>
              </a:defRPr>
            </a:lvl2pPr>
            <a:lvl3pPr>
              <a:buClr>
                <a:srgbClr val="2D4E75"/>
              </a:buClr>
              <a:defRPr sz="2000">
                <a:latin typeface="+mj-lt"/>
              </a:defRPr>
            </a:lvl3pPr>
            <a:lvl4pPr>
              <a:buClr>
                <a:srgbClr val="2D4E75"/>
              </a:buClr>
              <a:defRPr sz="1800">
                <a:latin typeface="+mj-lt"/>
              </a:defRPr>
            </a:lvl4pPr>
            <a:lvl5pPr>
              <a:buClr>
                <a:srgbClr val="2D4E75"/>
              </a:buClr>
              <a:defRPr sz="1800">
                <a:latin typeface="+mj-lt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en-US" dirty="0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5184801" y="1595438"/>
            <a:ext cx="3708375" cy="4514850"/>
          </a:xfrm>
          <a:prstGeom prst="rect">
            <a:avLst/>
          </a:prstGeom>
        </p:spPr>
        <p:txBody>
          <a:bodyPr/>
          <a:lstStyle>
            <a:lvl1pPr>
              <a:buClr>
                <a:srgbClr val="2D4E75"/>
              </a:buClr>
              <a:defRPr sz="2600">
                <a:latin typeface="+mj-lt"/>
              </a:defRPr>
            </a:lvl1pPr>
            <a:lvl2pPr marL="742950" indent="-285750">
              <a:buClr>
                <a:srgbClr val="2D4E75"/>
              </a:buClr>
              <a:buFont typeface="Arial Narrow" panose="020B0606020202030204" pitchFamily="34" charset="0"/>
              <a:buChar char="–"/>
              <a:defRPr sz="2400">
                <a:latin typeface="+mj-lt"/>
              </a:defRPr>
            </a:lvl2pPr>
            <a:lvl3pPr>
              <a:buClr>
                <a:srgbClr val="2D4E75"/>
              </a:buClr>
              <a:defRPr sz="2000">
                <a:latin typeface="+mj-lt"/>
              </a:defRPr>
            </a:lvl3pPr>
            <a:lvl4pPr>
              <a:buClr>
                <a:srgbClr val="2D4E75"/>
              </a:buClr>
              <a:defRPr sz="1800">
                <a:latin typeface="+mj-lt"/>
              </a:defRPr>
            </a:lvl4pPr>
            <a:lvl5pPr>
              <a:buClr>
                <a:srgbClr val="2D4E75"/>
              </a:buClr>
              <a:defRPr sz="1800">
                <a:latin typeface="+mj-lt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en-US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latin typeface="Corbel" panose="020B0503020204020204" pitchFamily="34" charset="0"/>
              </a:defRPr>
            </a:lvl1pPr>
          </a:lstStyle>
          <a:p>
            <a:fld id="{60820D0C-BEAC-4E7E-9AA1-122991109C25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397655"/>
      </p:ext>
    </p:extLst>
  </p:cSld>
  <p:clrMapOvr>
    <a:masterClrMapping/>
  </p:clrMapOvr>
  <p:transition>
    <p:zo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1008410" y="1260029"/>
            <a:ext cx="3780000" cy="63817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dirty="0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1008410" y="1898205"/>
            <a:ext cx="3780000" cy="3940175"/>
          </a:xfrm>
          <a:prstGeom prst="rect">
            <a:avLst/>
          </a:prstGeom>
        </p:spPr>
        <p:txBody>
          <a:bodyPr/>
          <a:lstStyle>
            <a:lvl1pPr>
              <a:buClr>
                <a:srgbClr val="2D4E75"/>
              </a:buClr>
              <a:defRPr sz="2400">
                <a:latin typeface="+mn-lt"/>
              </a:defRPr>
            </a:lvl1pPr>
            <a:lvl2pPr marL="742950" indent="-285750">
              <a:buClr>
                <a:srgbClr val="2D4E75"/>
              </a:buClr>
              <a:buFont typeface="Arial Narrow" panose="020B0606020202030204" pitchFamily="34" charset="0"/>
              <a:buChar char="–"/>
              <a:defRPr sz="2000">
                <a:latin typeface="+mn-lt"/>
              </a:defRPr>
            </a:lvl2pPr>
            <a:lvl3pPr>
              <a:buClr>
                <a:srgbClr val="2D4E75"/>
              </a:buClr>
              <a:defRPr sz="1800">
                <a:latin typeface="+mn-lt"/>
              </a:defRPr>
            </a:lvl3pPr>
            <a:lvl4pPr>
              <a:buClr>
                <a:srgbClr val="2D4E75"/>
              </a:buClr>
              <a:defRPr sz="1600">
                <a:latin typeface="+mn-lt"/>
              </a:defRPr>
            </a:lvl4pPr>
            <a:lvl5pPr>
              <a:buClr>
                <a:srgbClr val="2D4E75"/>
              </a:buClr>
              <a:defRPr sz="1600">
                <a:latin typeface="+mn-lt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en-US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5296246" y="1260029"/>
            <a:ext cx="3780000" cy="63817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5296246" y="1898205"/>
            <a:ext cx="3780000" cy="3940175"/>
          </a:xfrm>
          <a:prstGeom prst="rect">
            <a:avLst/>
          </a:prstGeom>
        </p:spPr>
        <p:txBody>
          <a:bodyPr/>
          <a:lstStyle>
            <a:lvl1pPr>
              <a:buClr>
                <a:srgbClr val="2D4E75"/>
              </a:buClr>
              <a:defRPr sz="2400">
                <a:latin typeface="+mn-lt"/>
              </a:defRPr>
            </a:lvl1pPr>
            <a:lvl2pPr marL="742950" indent="-285750">
              <a:buClr>
                <a:srgbClr val="2D4E75"/>
              </a:buClr>
              <a:buFont typeface="Arial Narrow" panose="020B0606020202030204" pitchFamily="34" charset="0"/>
              <a:buChar char="–"/>
              <a:defRPr sz="2000">
                <a:latin typeface="+mn-lt"/>
              </a:defRPr>
            </a:lvl2pPr>
            <a:lvl3pPr>
              <a:buClr>
                <a:srgbClr val="2D4E75"/>
              </a:buClr>
              <a:defRPr sz="1800">
                <a:latin typeface="+mn-lt"/>
              </a:defRPr>
            </a:lvl3pPr>
            <a:lvl4pPr>
              <a:buClr>
                <a:srgbClr val="2D4E75"/>
              </a:buClr>
              <a:defRPr sz="1600">
                <a:latin typeface="+mn-lt"/>
              </a:defRPr>
            </a:lvl4pPr>
            <a:lvl5pPr>
              <a:buClr>
                <a:srgbClr val="2D4E75"/>
              </a:buClr>
              <a:defRPr sz="1600">
                <a:latin typeface="+mn-lt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en-US" dirty="0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1"/>
          </p:nvPr>
        </p:nvSpPr>
        <p:spPr>
          <a:xfrm>
            <a:off x="-2" y="6516613"/>
            <a:ext cx="720308" cy="360363"/>
          </a:xfrm>
        </p:spPr>
        <p:txBody>
          <a:bodyPr/>
          <a:lstStyle>
            <a:lvl1pPr>
              <a:defRPr>
                <a:latin typeface="Corbel" panose="020B0503020204020204" pitchFamily="34" charset="0"/>
              </a:defRPr>
            </a:lvl1pPr>
          </a:lstStyle>
          <a:p>
            <a:fld id="{8B2FED04-6A23-49A4-B121-667DB33F685A}" type="slidenum">
              <a:rPr lang="en-US" smtClean="0"/>
              <a:pPr/>
              <a:t>‹Nr.›</a:t>
            </a:fld>
            <a:endParaRPr lang="en-US" dirty="0"/>
          </a:p>
        </p:txBody>
      </p:sp>
      <p:sp>
        <p:nvSpPr>
          <p:cNvPr id="9" name="Titel 1"/>
          <p:cNvSpPr>
            <a:spLocks noGrp="1"/>
          </p:cNvSpPr>
          <p:nvPr>
            <p:ph type="title"/>
          </p:nvPr>
        </p:nvSpPr>
        <p:spPr>
          <a:xfrm>
            <a:off x="864321" y="396430"/>
            <a:ext cx="6336703" cy="863600"/>
          </a:xfrm>
        </p:spPr>
        <p:txBody>
          <a:bodyPr/>
          <a:lstStyle/>
          <a:p>
            <a:r>
              <a:rPr lang="de-DE" dirty="0"/>
              <a:t>Titelmasterformat durch Klicken bearbeiten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4637006"/>
      </p:ext>
    </p:extLst>
  </p:cSld>
  <p:clrMapOvr>
    <a:masterClrMapping/>
  </p:clrMapOvr>
  <p:transition>
    <p:zo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Titelmasterformat durch Klicken bearbeiten</a:t>
            </a:r>
            <a:endParaRPr lang="en-US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1C3BBF09-B2D9-42C4-8A20-AB48CF10CE8C}" type="slidenum">
              <a:rPr lang="en-US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7310933"/>
      </p:ext>
    </p:extLst>
  </p:cSld>
  <p:clrMapOvr>
    <a:masterClrMapping/>
  </p:clrMapOvr>
  <p:transition>
    <p:zo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enutzerdefinierte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US"/>
          </a:p>
        </p:txBody>
      </p:sp>
      <p:sp>
        <p:nvSpPr>
          <p:cNvPr id="3" name="Foliennummernplatzhalt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91044B-A642-4523-8418-EF5C5E3C3C1D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2030280"/>
      </p:ext>
    </p:extLst>
  </p:cSld>
  <p:clrMapOvr>
    <a:masterClrMapping/>
  </p:clrMapOvr>
  <p:transition>
    <p:zo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hteck 20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 bwMode="auto">
          <a:xfrm rot="10800000">
            <a:off x="-1" y="1044005"/>
            <a:ext cx="720306" cy="5811523"/>
          </a:xfrm>
          <a:prstGeom prst="rect">
            <a:avLst/>
          </a:prstGeom>
          <a:solidFill>
            <a:srgbClr val="2D4E75"/>
          </a:solidFill>
          <a:ln>
            <a:noFill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AT" sz="3600" b="1" i="0" u="none" strike="noStrike" cap="none" normalizeH="0" baseline="0" noProof="0" dirty="0">
              <a:ln>
                <a:noFill/>
              </a:ln>
              <a:solidFill>
                <a:schemeClr val="bg1"/>
              </a:solidFill>
              <a:effectLst/>
              <a:latin typeface="Corbel" panose="020B0503020204020204" pitchFamily="34" charset="0"/>
            </a:endParaRPr>
          </a:p>
        </p:txBody>
      </p:sp>
      <p:pic>
        <p:nvPicPr>
          <p:cNvPr id="12" name="Grafik 1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118"/>
            <a:ext cx="9361488" cy="1542788"/>
          </a:xfrm>
          <a:prstGeom prst="rect">
            <a:avLst/>
          </a:prstGeom>
        </p:spPr>
      </p:pic>
      <p:sp>
        <p:nvSpPr>
          <p:cNvPr id="3104" name="Line 3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ShapeType="1"/>
          </p:cNvSpPr>
          <p:nvPr/>
        </p:nvSpPr>
        <p:spPr bwMode="auto">
          <a:xfrm>
            <a:off x="1" y="5580063"/>
            <a:ext cx="6840538" cy="0"/>
          </a:xfrm>
          <a:prstGeom prst="lin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de-AT" noProof="0" dirty="0">
              <a:latin typeface="Corbel" panose="020B0503020204020204" pitchFamily="34" charset="0"/>
            </a:endParaRPr>
          </a:p>
        </p:txBody>
      </p:sp>
      <p:sp>
        <p:nvSpPr>
          <p:cNvPr id="3105" name="Line 3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ShapeType="1"/>
          </p:cNvSpPr>
          <p:nvPr/>
        </p:nvSpPr>
        <p:spPr bwMode="auto">
          <a:xfrm>
            <a:off x="1" y="5580063"/>
            <a:ext cx="6769100" cy="0"/>
          </a:xfrm>
          <a:prstGeom prst="lin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de-AT" noProof="0" dirty="0">
              <a:latin typeface="Corbel" panose="020B0503020204020204" pitchFamily="34" charset="0"/>
            </a:endParaRPr>
          </a:p>
        </p:txBody>
      </p:sp>
      <p:sp>
        <p:nvSpPr>
          <p:cNvPr id="3114" name="Line 4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ShapeType="1"/>
          </p:cNvSpPr>
          <p:nvPr userDrawn="1"/>
        </p:nvSpPr>
        <p:spPr bwMode="auto">
          <a:xfrm>
            <a:off x="1" y="5580063"/>
            <a:ext cx="6840538" cy="0"/>
          </a:xfrm>
          <a:prstGeom prst="lin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de-AT" noProof="0" dirty="0">
              <a:latin typeface="Corbel" panose="020B0503020204020204" pitchFamily="34" charset="0"/>
            </a:endParaRPr>
          </a:p>
        </p:txBody>
      </p:sp>
      <p:sp>
        <p:nvSpPr>
          <p:cNvPr id="3115" name="Line 4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ShapeType="1"/>
          </p:cNvSpPr>
          <p:nvPr userDrawn="1"/>
        </p:nvSpPr>
        <p:spPr bwMode="auto">
          <a:xfrm>
            <a:off x="1" y="5580063"/>
            <a:ext cx="6769100" cy="0"/>
          </a:xfrm>
          <a:prstGeom prst="lin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de-AT" noProof="0" dirty="0">
              <a:latin typeface="Corbel" panose="020B0503020204020204" pitchFamily="34" charset="0"/>
            </a:endParaRPr>
          </a:p>
        </p:txBody>
      </p:sp>
      <p:sp>
        <p:nvSpPr>
          <p:cNvPr id="27" name="Rectangle 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8353153" y="6516613"/>
            <a:ext cx="936328" cy="360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de-AT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1000" b="1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36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36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36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36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36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36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36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36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algn="r"/>
            <a:r>
              <a:rPr lang="de-AT" sz="900" b="0" noProof="0" dirty="0">
                <a:solidFill>
                  <a:schemeClr val="tx1"/>
                </a:solidFill>
                <a:latin typeface="+mn-lt"/>
              </a:rPr>
              <a:t>© Wytrzens</a:t>
            </a:r>
          </a:p>
        </p:txBody>
      </p:sp>
      <p:sp>
        <p:nvSpPr>
          <p:cNvPr id="14" name="Rectangle 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ChangeArrowheads="1"/>
          </p:cNvSpPr>
          <p:nvPr userDrawn="1"/>
        </p:nvSpPr>
        <p:spPr bwMode="auto">
          <a:xfrm rot="16200000">
            <a:off x="-2144771" y="3651539"/>
            <a:ext cx="5130520" cy="4556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de-AT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36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36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36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36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36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36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36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36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algn="l"/>
            <a:r>
              <a:rPr lang="de-AT" sz="1800" b="0" noProof="0" dirty="0">
                <a:solidFill>
                  <a:schemeClr val="bg1"/>
                </a:solidFill>
                <a:latin typeface="Corbel" panose="020B0503020204020204" pitchFamily="34" charset="0"/>
                <a:ea typeface="+mj-ea"/>
                <a:cs typeface="+mj-cs"/>
              </a:rPr>
              <a:t>Projektplanung – Verantwortlichkeitszuweisung</a:t>
            </a:r>
          </a:p>
        </p:txBody>
      </p:sp>
      <p:sp>
        <p:nvSpPr>
          <p:cNvPr id="3128" name="Rectangle 56"/>
          <p:cNvSpPr>
            <a:spLocks noGrp="1" noChangeArrowheads="1"/>
          </p:cNvSpPr>
          <p:nvPr>
            <p:ph type="title"/>
          </p:nvPr>
        </p:nvSpPr>
        <p:spPr bwMode="auto">
          <a:xfrm>
            <a:off x="1008337" y="396430"/>
            <a:ext cx="6192687" cy="863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AT" noProof="0" dirty="0"/>
              <a:t>Titelmasterformat durch Klicken bearbeiten</a:t>
            </a:r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-2" y="6516613"/>
            <a:ext cx="720308" cy="360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 b="1">
                <a:solidFill>
                  <a:schemeClr val="bg1"/>
                </a:solidFill>
                <a:latin typeface="+mn-lt"/>
              </a:defRPr>
            </a:lvl1pPr>
          </a:lstStyle>
          <a:p>
            <a:fld id="{0291044B-A642-4523-8418-EF5C5E3C3C1D}" type="slidenum">
              <a:rPr lang="de-AT" noProof="0" smtClean="0"/>
              <a:pPr/>
              <a:t>‹Nr.›</a:t>
            </a:fld>
            <a:endParaRPr lang="de-AT" noProof="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</p:sldLayoutIdLst>
  <p:transition>
    <p:zoom/>
  </p:transition>
  <p:hf hdr="0" ftr="0"/>
  <p:txStyles>
    <p:titleStyle>
      <a:lvl1pPr algn="l" rtl="0" fontAlgn="base">
        <a:spcBef>
          <a:spcPct val="0"/>
        </a:spcBef>
        <a:spcAft>
          <a:spcPct val="0"/>
        </a:spcAft>
        <a:defRPr sz="3000" b="1">
          <a:solidFill>
            <a:schemeClr val="bg1"/>
          </a:solidFill>
          <a:latin typeface="Corbel" panose="020B0503020204020204" pitchFamily="34" charset="0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200" b="1">
          <a:solidFill>
            <a:srgbClr val="007E00"/>
          </a:solidFill>
          <a:latin typeface="Arial Narrow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3200" b="1">
          <a:solidFill>
            <a:srgbClr val="007E00"/>
          </a:solidFill>
          <a:latin typeface="Arial Narrow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3200" b="1">
          <a:solidFill>
            <a:srgbClr val="007E00"/>
          </a:solidFill>
          <a:latin typeface="Arial Narrow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3200" b="1">
          <a:solidFill>
            <a:srgbClr val="007E00"/>
          </a:solidFill>
          <a:latin typeface="Arial Narrow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 b="1">
          <a:solidFill>
            <a:srgbClr val="007E00"/>
          </a:solidFill>
          <a:latin typeface="Arial Narrow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 b="1">
          <a:solidFill>
            <a:srgbClr val="007E00"/>
          </a:solidFill>
          <a:latin typeface="Arial Narrow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 b="1">
          <a:solidFill>
            <a:srgbClr val="007E00"/>
          </a:solidFill>
          <a:latin typeface="Arial Narrow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 b="1">
          <a:solidFill>
            <a:srgbClr val="007E00"/>
          </a:solidFill>
          <a:latin typeface="Arial Narrow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rgbClr val="009900"/>
        </a:buClr>
        <a:buSzPct val="110000"/>
        <a:buFont typeface="Wingdings" pitchFamily="2" charset="2"/>
        <a:buChar char="§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rgbClr val="007E00"/>
        </a:buClr>
        <a:buSzPct val="110000"/>
        <a:buFont typeface="Wingdings" pitchFamily="2" charset="2"/>
        <a:buChar char="§"/>
        <a:defRPr sz="24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rgbClr val="007E00"/>
        </a:buClr>
        <a:buSzPct val="11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rgbClr val="007E00"/>
        </a:buClr>
        <a:buSzPct val="110000"/>
        <a:buFont typeface="Wingdings" pitchFamily="2" charset="2"/>
        <a:buChar char="§"/>
        <a:defRPr sz="16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rgbClr val="007E00"/>
        </a:buClr>
        <a:buSzPct val="110000"/>
        <a:buFont typeface="Wingdings" pitchFamily="2" charset="2"/>
        <a:buChar char="§"/>
        <a:defRPr sz="14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007E00"/>
        </a:buClr>
        <a:buSzPct val="110000"/>
        <a:buFont typeface="Wingdings" pitchFamily="2" charset="2"/>
        <a:buChar char="§"/>
        <a:defRPr sz="14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007E00"/>
        </a:buClr>
        <a:buSzPct val="110000"/>
        <a:buFont typeface="Wingdings" pitchFamily="2" charset="2"/>
        <a:buChar char="§"/>
        <a:defRPr sz="14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007E00"/>
        </a:buClr>
        <a:buSzPct val="110000"/>
        <a:buFont typeface="Wingdings" pitchFamily="2" charset="2"/>
        <a:buChar char="§"/>
        <a:defRPr sz="14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007E00"/>
        </a:buClr>
        <a:buSzPct val="110000"/>
        <a:buFont typeface="Wingdings" pitchFamily="2" charset="2"/>
        <a:buChar char="§"/>
        <a:defRPr sz="14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7.emf"/><Relationship Id="rId4" Type="http://schemas.openxmlformats.org/officeDocument/2006/relationships/package" Target="../embeddings/Microsoft_Word_Document.docx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5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9.wmf"/><Relationship Id="rId4" Type="http://schemas.openxmlformats.org/officeDocument/2006/relationships/package" Target="../embeddings/Microsoft_Word_Document1.docx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6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5" Type="http://schemas.openxmlformats.org/officeDocument/2006/relationships/image" Target="../media/image10.wmf"/><Relationship Id="rId4" Type="http://schemas.openxmlformats.org/officeDocument/2006/relationships/package" Target="../embeddings/Microsoft_Word_Document2.docx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6.emf"/><Relationship Id="rId4" Type="http://schemas.openxmlformats.org/officeDocument/2006/relationships/oleObject" Target="../embeddings/oleObject1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Grafik 11">
            <a:extLst>
              <a:ext uri="{FF2B5EF4-FFF2-40B4-BE49-F238E27FC236}">
                <a16:creationId xmlns:a16="http://schemas.microsoft.com/office/drawing/2014/main" id="{5C7E8369-4FDC-4B39-8AF4-EEADBC822C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99989"/>
            <a:ext cx="9361488" cy="1542788"/>
          </a:xfrm>
          <a:prstGeom prst="rect">
            <a:avLst/>
          </a:prstGeom>
        </p:spPr>
      </p:pic>
      <p:sp>
        <p:nvSpPr>
          <p:cNvPr id="4" name="Foliennummernplatzhalter 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B0257E5-75A0-4F46-BAAD-A8D9FF434F26}" type="slidenum">
              <a:rPr lang="en-US" smtClean="0"/>
              <a:pPr/>
              <a:t>1</a:t>
            </a:fld>
            <a:endParaRPr lang="en-US" dirty="0"/>
          </a:p>
        </p:txBody>
      </p:sp>
      <p:pic>
        <p:nvPicPr>
          <p:cNvPr id="23" name="Grafik 2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2124125"/>
            <a:ext cx="792312" cy="4688572"/>
          </a:xfrm>
          <a:prstGeom prst="rect">
            <a:avLst/>
          </a:prstGeom>
        </p:spPr>
      </p:pic>
      <p:sp>
        <p:nvSpPr>
          <p:cNvPr id="7" name="Rechteck 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 bwMode="auto">
          <a:xfrm rot="5400000">
            <a:off x="2520344" y="35830"/>
            <a:ext cx="4320803" cy="9361488"/>
          </a:xfrm>
          <a:prstGeom prst="rect">
            <a:avLst/>
          </a:prstGeom>
          <a:solidFill>
            <a:srgbClr val="2D4E75"/>
          </a:solidFill>
          <a:ln>
            <a:noFill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36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Arial Narrow" pitchFamily="34" charset="0"/>
            </a:endParaRPr>
          </a:p>
        </p:txBody>
      </p:sp>
      <p:pic>
        <p:nvPicPr>
          <p:cNvPr id="26" name="Grafik 2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" y="1"/>
            <a:ext cx="9361491" cy="1044004"/>
          </a:xfrm>
          <a:prstGeom prst="rect">
            <a:avLst/>
          </a:prstGeom>
        </p:spPr>
      </p:pic>
      <p:sp>
        <p:nvSpPr>
          <p:cNvPr id="29" name="Rectangle 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53153" y="6516613"/>
            <a:ext cx="936328" cy="360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de-AT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1000" b="1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36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36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36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36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36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36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36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36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algn="r"/>
            <a:r>
              <a:rPr lang="en-US" sz="900" b="0" dirty="0"/>
              <a:t>© Wytrzens</a:t>
            </a:r>
          </a:p>
        </p:txBody>
      </p:sp>
      <p:sp>
        <p:nvSpPr>
          <p:cNvPr id="14" name="Untertitel 5"/>
          <p:cNvSpPr txBox="1">
            <a:spLocks/>
          </p:cNvSpPr>
          <p:nvPr/>
        </p:nvSpPr>
        <p:spPr>
          <a:xfrm>
            <a:off x="2" y="3636293"/>
            <a:ext cx="8137128" cy="720192"/>
          </a:xfrm>
          <a:prstGeom prst="rect">
            <a:avLst/>
          </a:prstGeom>
        </p:spPr>
        <p:txBody>
          <a:bodyPr/>
          <a:lstStyle>
            <a:lvl1pPr marL="0" indent="0" algn="ctr" rtl="0" fontAlgn="base">
              <a:spcBef>
                <a:spcPct val="20000"/>
              </a:spcBef>
              <a:spcAft>
                <a:spcPct val="0"/>
              </a:spcAft>
              <a:buClr>
                <a:srgbClr val="009900"/>
              </a:buClr>
              <a:buSzPct val="110000"/>
              <a:buFont typeface="Wingdings" pitchFamily="2" charset="2"/>
              <a:buNone/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fontAlgn="base">
              <a:spcBef>
                <a:spcPct val="20000"/>
              </a:spcBef>
              <a:spcAft>
                <a:spcPct val="0"/>
              </a:spcAft>
              <a:buClr>
                <a:srgbClr val="007E00"/>
              </a:buClr>
              <a:buSzPct val="110000"/>
              <a:buFont typeface="Wingdings" pitchFamily="2" charset="2"/>
              <a:buNone/>
              <a:defRPr sz="2400">
                <a:solidFill>
                  <a:schemeClr val="tx1"/>
                </a:solidFill>
                <a:latin typeface="+mn-lt"/>
              </a:defRPr>
            </a:lvl2pPr>
            <a:lvl3pPr marL="914400" indent="0" algn="ctr" rtl="0" fontAlgn="base">
              <a:spcBef>
                <a:spcPct val="20000"/>
              </a:spcBef>
              <a:spcAft>
                <a:spcPct val="0"/>
              </a:spcAft>
              <a:buClr>
                <a:srgbClr val="007E00"/>
              </a:buClr>
              <a:buSzPct val="110000"/>
              <a:buFont typeface="Wingdings" pitchFamily="2" charset="2"/>
              <a:buNone/>
              <a:defRPr sz="2000">
                <a:solidFill>
                  <a:schemeClr val="tx1"/>
                </a:solidFill>
                <a:latin typeface="+mn-lt"/>
              </a:defRPr>
            </a:lvl3pPr>
            <a:lvl4pPr marL="1371600" indent="0" algn="ctr" rtl="0" fontAlgn="base">
              <a:spcBef>
                <a:spcPct val="20000"/>
              </a:spcBef>
              <a:spcAft>
                <a:spcPct val="0"/>
              </a:spcAft>
              <a:buClr>
                <a:srgbClr val="007E00"/>
              </a:buClr>
              <a:buSzPct val="110000"/>
              <a:buFont typeface="Wingdings" pitchFamily="2" charset="2"/>
              <a:buNone/>
              <a:defRPr sz="1600">
                <a:solidFill>
                  <a:schemeClr val="tx1"/>
                </a:solidFill>
                <a:latin typeface="+mn-lt"/>
              </a:defRPr>
            </a:lvl4pPr>
            <a:lvl5pPr marL="1828800" indent="0" algn="ctr" rtl="0" fontAlgn="base">
              <a:spcBef>
                <a:spcPct val="20000"/>
              </a:spcBef>
              <a:spcAft>
                <a:spcPct val="0"/>
              </a:spcAft>
              <a:buClr>
                <a:srgbClr val="007E00"/>
              </a:buClr>
              <a:buSzPct val="110000"/>
              <a:buFont typeface="Wingdings" pitchFamily="2" charset="2"/>
              <a:buNone/>
              <a:defRPr sz="1400">
                <a:solidFill>
                  <a:schemeClr val="tx1"/>
                </a:solidFill>
                <a:latin typeface="+mn-lt"/>
              </a:defRPr>
            </a:lvl5pPr>
            <a:lvl6pPr marL="2286000" indent="0" algn="ctr" rtl="0" fontAlgn="base">
              <a:spcBef>
                <a:spcPct val="20000"/>
              </a:spcBef>
              <a:spcAft>
                <a:spcPct val="0"/>
              </a:spcAft>
              <a:buClr>
                <a:srgbClr val="007E00"/>
              </a:buClr>
              <a:buSzPct val="110000"/>
              <a:buFont typeface="Wingdings" pitchFamily="2" charset="2"/>
              <a:buNone/>
              <a:defRPr sz="1400">
                <a:solidFill>
                  <a:schemeClr val="tx1"/>
                </a:solidFill>
                <a:latin typeface="+mn-lt"/>
              </a:defRPr>
            </a:lvl6pPr>
            <a:lvl7pPr marL="2743200" indent="0" algn="ctr" rtl="0" fontAlgn="base">
              <a:spcBef>
                <a:spcPct val="20000"/>
              </a:spcBef>
              <a:spcAft>
                <a:spcPct val="0"/>
              </a:spcAft>
              <a:buClr>
                <a:srgbClr val="007E00"/>
              </a:buClr>
              <a:buSzPct val="110000"/>
              <a:buFont typeface="Wingdings" pitchFamily="2" charset="2"/>
              <a:buNone/>
              <a:defRPr sz="1400">
                <a:solidFill>
                  <a:schemeClr val="tx1"/>
                </a:solidFill>
                <a:latin typeface="+mn-lt"/>
              </a:defRPr>
            </a:lvl7pPr>
            <a:lvl8pPr marL="3200400" indent="0" algn="ctr" rtl="0" fontAlgn="base">
              <a:spcBef>
                <a:spcPct val="20000"/>
              </a:spcBef>
              <a:spcAft>
                <a:spcPct val="0"/>
              </a:spcAft>
              <a:buClr>
                <a:srgbClr val="007E00"/>
              </a:buClr>
              <a:buSzPct val="110000"/>
              <a:buFont typeface="Wingdings" pitchFamily="2" charset="2"/>
              <a:buNone/>
              <a:defRPr sz="1400">
                <a:solidFill>
                  <a:schemeClr val="tx1"/>
                </a:solidFill>
                <a:latin typeface="+mn-lt"/>
              </a:defRPr>
            </a:lvl8pPr>
            <a:lvl9pPr marL="3657600" indent="0" algn="ctr" rtl="0" fontAlgn="base">
              <a:spcBef>
                <a:spcPct val="20000"/>
              </a:spcBef>
              <a:spcAft>
                <a:spcPct val="0"/>
              </a:spcAft>
              <a:buClr>
                <a:srgbClr val="007E00"/>
              </a:buClr>
              <a:buSzPct val="110000"/>
              <a:buFont typeface="Wingdings" pitchFamily="2" charset="2"/>
              <a:buNone/>
              <a:defRPr sz="1400">
                <a:solidFill>
                  <a:schemeClr val="tx1"/>
                </a:solidFill>
                <a:latin typeface="+mn-lt"/>
              </a:defRPr>
            </a:lvl9pPr>
          </a:lstStyle>
          <a:p>
            <a:pPr algn="r"/>
            <a:r>
              <a:rPr lang="de-AT" sz="5500" dirty="0">
                <a:solidFill>
                  <a:schemeClr val="bg1"/>
                </a:solidFill>
                <a:latin typeface="Corbel" panose="020B0503020204020204" pitchFamily="34" charset="0"/>
                <a:ea typeface="+mj-ea"/>
                <a:cs typeface="+mj-cs"/>
              </a:rPr>
              <a:t>Projektplanung</a:t>
            </a:r>
          </a:p>
          <a:p>
            <a:pPr algn="r">
              <a:spcBef>
                <a:spcPts val="2400"/>
              </a:spcBef>
            </a:pPr>
            <a:r>
              <a:rPr lang="de-AT" sz="3450" spc="20" dirty="0">
                <a:solidFill>
                  <a:schemeClr val="bg1"/>
                </a:solidFill>
                <a:latin typeface="Corbel" panose="020B0503020204020204" pitchFamily="34" charset="0"/>
                <a:ea typeface="+mj-ea"/>
                <a:cs typeface="+mj-cs"/>
              </a:rPr>
              <a:t>Zuweisung von </a:t>
            </a:r>
            <a:br>
              <a:rPr lang="de-AT" sz="3450" spc="20" dirty="0">
                <a:solidFill>
                  <a:schemeClr val="bg1"/>
                </a:solidFill>
                <a:latin typeface="Corbel" panose="020B0503020204020204" pitchFamily="34" charset="0"/>
                <a:ea typeface="+mj-ea"/>
                <a:cs typeface="+mj-cs"/>
              </a:rPr>
            </a:br>
            <a:r>
              <a:rPr lang="de-AT" sz="3450" spc="20" dirty="0">
                <a:solidFill>
                  <a:schemeClr val="bg1"/>
                </a:solidFill>
                <a:latin typeface="Corbel" panose="020B0503020204020204" pitchFamily="34" charset="0"/>
                <a:ea typeface="+mj-ea"/>
                <a:cs typeface="+mj-cs"/>
              </a:rPr>
              <a:t>Verantwortlichkeiten im Projekt</a:t>
            </a:r>
            <a:endParaRPr lang="en-US" sz="3450" spc="20" dirty="0">
              <a:solidFill>
                <a:schemeClr val="bg1"/>
              </a:solidFill>
              <a:latin typeface="Corbel" panose="020B0503020204020204" pitchFamily="34" charset="0"/>
              <a:ea typeface="+mj-ea"/>
              <a:cs typeface="+mj-cs"/>
            </a:endParaRPr>
          </a:p>
        </p:txBody>
      </p:sp>
      <p:sp>
        <p:nvSpPr>
          <p:cNvPr id="11" name="Untertitel 5"/>
          <p:cNvSpPr txBox="1">
            <a:spLocks/>
          </p:cNvSpPr>
          <p:nvPr/>
        </p:nvSpPr>
        <p:spPr>
          <a:xfrm>
            <a:off x="1656408" y="2124126"/>
            <a:ext cx="5112569" cy="601200"/>
          </a:xfrm>
          <a:prstGeom prst="rect">
            <a:avLst/>
          </a:prstGeom>
        </p:spPr>
        <p:txBody>
          <a:bodyPr/>
          <a:lstStyle>
            <a:lvl1pPr marL="0" indent="0" algn="ctr" rtl="0" fontAlgn="base">
              <a:spcBef>
                <a:spcPct val="20000"/>
              </a:spcBef>
              <a:spcAft>
                <a:spcPct val="0"/>
              </a:spcAft>
              <a:buClr>
                <a:srgbClr val="009900"/>
              </a:buClr>
              <a:buSzPct val="110000"/>
              <a:buFont typeface="Wingdings" pitchFamily="2" charset="2"/>
              <a:buNone/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fontAlgn="base">
              <a:spcBef>
                <a:spcPct val="20000"/>
              </a:spcBef>
              <a:spcAft>
                <a:spcPct val="0"/>
              </a:spcAft>
              <a:buClr>
                <a:srgbClr val="007E00"/>
              </a:buClr>
              <a:buSzPct val="110000"/>
              <a:buFont typeface="Wingdings" pitchFamily="2" charset="2"/>
              <a:buNone/>
              <a:defRPr sz="2400">
                <a:solidFill>
                  <a:schemeClr val="tx1"/>
                </a:solidFill>
                <a:latin typeface="+mn-lt"/>
              </a:defRPr>
            </a:lvl2pPr>
            <a:lvl3pPr marL="914400" indent="0" algn="ctr" rtl="0" fontAlgn="base">
              <a:spcBef>
                <a:spcPct val="20000"/>
              </a:spcBef>
              <a:spcAft>
                <a:spcPct val="0"/>
              </a:spcAft>
              <a:buClr>
                <a:srgbClr val="007E00"/>
              </a:buClr>
              <a:buSzPct val="110000"/>
              <a:buFont typeface="Wingdings" pitchFamily="2" charset="2"/>
              <a:buNone/>
              <a:defRPr sz="2000">
                <a:solidFill>
                  <a:schemeClr val="tx1"/>
                </a:solidFill>
                <a:latin typeface="+mn-lt"/>
              </a:defRPr>
            </a:lvl3pPr>
            <a:lvl4pPr marL="1371600" indent="0" algn="ctr" rtl="0" fontAlgn="base">
              <a:spcBef>
                <a:spcPct val="20000"/>
              </a:spcBef>
              <a:spcAft>
                <a:spcPct val="0"/>
              </a:spcAft>
              <a:buClr>
                <a:srgbClr val="007E00"/>
              </a:buClr>
              <a:buSzPct val="110000"/>
              <a:buFont typeface="Wingdings" pitchFamily="2" charset="2"/>
              <a:buNone/>
              <a:defRPr sz="1600">
                <a:solidFill>
                  <a:schemeClr val="tx1"/>
                </a:solidFill>
                <a:latin typeface="+mn-lt"/>
              </a:defRPr>
            </a:lvl4pPr>
            <a:lvl5pPr marL="1828800" indent="0" algn="ctr" rtl="0" fontAlgn="base">
              <a:spcBef>
                <a:spcPct val="20000"/>
              </a:spcBef>
              <a:spcAft>
                <a:spcPct val="0"/>
              </a:spcAft>
              <a:buClr>
                <a:srgbClr val="007E00"/>
              </a:buClr>
              <a:buSzPct val="110000"/>
              <a:buFont typeface="Wingdings" pitchFamily="2" charset="2"/>
              <a:buNone/>
              <a:defRPr sz="1400">
                <a:solidFill>
                  <a:schemeClr val="tx1"/>
                </a:solidFill>
                <a:latin typeface="+mn-lt"/>
              </a:defRPr>
            </a:lvl5pPr>
            <a:lvl6pPr marL="2286000" indent="0" algn="ctr" rtl="0" fontAlgn="base">
              <a:spcBef>
                <a:spcPct val="20000"/>
              </a:spcBef>
              <a:spcAft>
                <a:spcPct val="0"/>
              </a:spcAft>
              <a:buClr>
                <a:srgbClr val="007E00"/>
              </a:buClr>
              <a:buSzPct val="110000"/>
              <a:buFont typeface="Wingdings" pitchFamily="2" charset="2"/>
              <a:buNone/>
              <a:defRPr sz="1400">
                <a:solidFill>
                  <a:schemeClr val="tx1"/>
                </a:solidFill>
                <a:latin typeface="+mn-lt"/>
              </a:defRPr>
            </a:lvl6pPr>
            <a:lvl7pPr marL="2743200" indent="0" algn="ctr" rtl="0" fontAlgn="base">
              <a:spcBef>
                <a:spcPct val="20000"/>
              </a:spcBef>
              <a:spcAft>
                <a:spcPct val="0"/>
              </a:spcAft>
              <a:buClr>
                <a:srgbClr val="007E00"/>
              </a:buClr>
              <a:buSzPct val="110000"/>
              <a:buFont typeface="Wingdings" pitchFamily="2" charset="2"/>
              <a:buNone/>
              <a:defRPr sz="1400">
                <a:solidFill>
                  <a:schemeClr val="tx1"/>
                </a:solidFill>
                <a:latin typeface="+mn-lt"/>
              </a:defRPr>
            </a:lvl7pPr>
            <a:lvl8pPr marL="3200400" indent="0" algn="ctr" rtl="0" fontAlgn="base">
              <a:spcBef>
                <a:spcPct val="20000"/>
              </a:spcBef>
              <a:spcAft>
                <a:spcPct val="0"/>
              </a:spcAft>
              <a:buClr>
                <a:srgbClr val="007E00"/>
              </a:buClr>
              <a:buSzPct val="110000"/>
              <a:buFont typeface="Wingdings" pitchFamily="2" charset="2"/>
              <a:buNone/>
              <a:defRPr sz="1400">
                <a:solidFill>
                  <a:schemeClr val="tx1"/>
                </a:solidFill>
                <a:latin typeface="+mn-lt"/>
              </a:defRPr>
            </a:lvl8pPr>
            <a:lvl9pPr marL="3657600" indent="0" algn="ctr" rtl="0" fontAlgn="base">
              <a:spcBef>
                <a:spcPct val="20000"/>
              </a:spcBef>
              <a:spcAft>
                <a:spcPct val="0"/>
              </a:spcAft>
              <a:buClr>
                <a:srgbClr val="007E00"/>
              </a:buClr>
              <a:buSzPct val="110000"/>
              <a:buFont typeface="Wingdings" pitchFamily="2" charset="2"/>
              <a:buNone/>
              <a:defRPr sz="1400">
                <a:solidFill>
                  <a:schemeClr val="tx1"/>
                </a:solidFill>
                <a:latin typeface="+mn-lt"/>
              </a:defRPr>
            </a:lvl9pPr>
          </a:lstStyle>
          <a:p>
            <a:pPr algn="r"/>
            <a:r>
              <a:rPr lang="de-AT" sz="1600" kern="0" dirty="0">
                <a:latin typeface="Corbel" panose="020B0503020204020204" pitchFamily="34" charset="0"/>
              </a:rPr>
              <a:t>begleitende Folien zum Lehrbuch von Hans Karl Wytrzens</a:t>
            </a:r>
            <a:endParaRPr lang="en-US" sz="1600" kern="0" dirty="0">
              <a:latin typeface="Corbel" panose="020B0503020204020204" pitchFamily="34" charset="0"/>
            </a:endParaRPr>
          </a:p>
        </p:txBody>
      </p:sp>
      <p:sp>
        <p:nvSpPr>
          <p:cNvPr id="8" name="Untertitel 5"/>
          <p:cNvSpPr txBox="1">
            <a:spLocks/>
          </p:cNvSpPr>
          <p:nvPr/>
        </p:nvSpPr>
        <p:spPr>
          <a:xfrm>
            <a:off x="2448496" y="1404045"/>
            <a:ext cx="5760639" cy="548060"/>
          </a:xfrm>
          <a:prstGeom prst="rect">
            <a:avLst/>
          </a:prstGeom>
        </p:spPr>
        <p:txBody>
          <a:bodyPr/>
          <a:lstStyle>
            <a:lvl1pPr marL="0" indent="0" algn="ctr" rtl="0" fontAlgn="base">
              <a:spcBef>
                <a:spcPct val="20000"/>
              </a:spcBef>
              <a:spcAft>
                <a:spcPct val="0"/>
              </a:spcAft>
              <a:buClr>
                <a:srgbClr val="009900"/>
              </a:buClr>
              <a:buSzPct val="110000"/>
              <a:buFont typeface="Wingdings" pitchFamily="2" charset="2"/>
              <a:buNone/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fontAlgn="base">
              <a:spcBef>
                <a:spcPct val="20000"/>
              </a:spcBef>
              <a:spcAft>
                <a:spcPct val="0"/>
              </a:spcAft>
              <a:buClr>
                <a:srgbClr val="007E00"/>
              </a:buClr>
              <a:buSzPct val="110000"/>
              <a:buFont typeface="Wingdings" pitchFamily="2" charset="2"/>
              <a:buNone/>
              <a:defRPr sz="2400">
                <a:solidFill>
                  <a:schemeClr val="tx1"/>
                </a:solidFill>
                <a:latin typeface="+mn-lt"/>
              </a:defRPr>
            </a:lvl2pPr>
            <a:lvl3pPr marL="914400" indent="0" algn="ctr" rtl="0" fontAlgn="base">
              <a:spcBef>
                <a:spcPct val="20000"/>
              </a:spcBef>
              <a:spcAft>
                <a:spcPct val="0"/>
              </a:spcAft>
              <a:buClr>
                <a:srgbClr val="007E00"/>
              </a:buClr>
              <a:buSzPct val="110000"/>
              <a:buFont typeface="Wingdings" pitchFamily="2" charset="2"/>
              <a:buNone/>
              <a:defRPr sz="2000">
                <a:solidFill>
                  <a:schemeClr val="tx1"/>
                </a:solidFill>
                <a:latin typeface="+mn-lt"/>
              </a:defRPr>
            </a:lvl3pPr>
            <a:lvl4pPr marL="1371600" indent="0" algn="ctr" rtl="0" fontAlgn="base">
              <a:spcBef>
                <a:spcPct val="20000"/>
              </a:spcBef>
              <a:spcAft>
                <a:spcPct val="0"/>
              </a:spcAft>
              <a:buClr>
                <a:srgbClr val="007E00"/>
              </a:buClr>
              <a:buSzPct val="110000"/>
              <a:buFont typeface="Wingdings" pitchFamily="2" charset="2"/>
              <a:buNone/>
              <a:defRPr sz="1600">
                <a:solidFill>
                  <a:schemeClr val="tx1"/>
                </a:solidFill>
                <a:latin typeface="+mn-lt"/>
              </a:defRPr>
            </a:lvl4pPr>
            <a:lvl5pPr marL="1828800" indent="0" algn="ctr" rtl="0" fontAlgn="base">
              <a:spcBef>
                <a:spcPct val="20000"/>
              </a:spcBef>
              <a:spcAft>
                <a:spcPct val="0"/>
              </a:spcAft>
              <a:buClr>
                <a:srgbClr val="007E00"/>
              </a:buClr>
              <a:buSzPct val="110000"/>
              <a:buFont typeface="Wingdings" pitchFamily="2" charset="2"/>
              <a:buNone/>
              <a:defRPr sz="1400">
                <a:solidFill>
                  <a:schemeClr val="tx1"/>
                </a:solidFill>
                <a:latin typeface="+mn-lt"/>
              </a:defRPr>
            </a:lvl5pPr>
            <a:lvl6pPr marL="2286000" indent="0" algn="ctr" rtl="0" fontAlgn="base">
              <a:spcBef>
                <a:spcPct val="20000"/>
              </a:spcBef>
              <a:spcAft>
                <a:spcPct val="0"/>
              </a:spcAft>
              <a:buClr>
                <a:srgbClr val="007E00"/>
              </a:buClr>
              <a:buSzPct val="110000"/>
              <a:buFont typeface="Wingdings" pitchFamily="2" charset="2"/>
              <a:buNone/>
              <a:defRPr sz="1400">
                <a:solidFill>
                  <a:schemeClr val="tx1"/>
                </a:solidFill>
                <a:latin typeface="+mn-lt"/>
              </a:defRPr>
            </a:lvl6pPr>
            <a:lvl7pPr marL="2743200" indent="0" algn="ctr" rtl="0" fontAlgn="base">
              <a:spcBef>
                <a:spcPct val="20000"/>
              </a:spcBef>
              <a:spcAft>
                <a:spcPct val="0"/>
              </a:spcAft>
              <a:buClr>
                <a:srgbClr val="007E00"/>
              </a:buClr>
              <a:buSzPct val="110000"/>
              <a:buFont typeface="Wingdings" pitchFamily="2" charset="2"/>
              <a:buNone/>
              <a:defRPr sz="1400">
                <a:solidFill>
                  <a:schemeClr val="tx1"/>
                </a:solidFill>
                <a:latin typeface="+mn-lt"/>
              </a:defRPr>
            </a:lvl7pPr>
            <a:lvl8pPr marL="3200400" indent="0" algn="ctr" rtl="0" fontAlgn="base">
              <a:spcBef>
                <a:spcPct val="20000"/>
              </a:spcBef>
              <a:spcAft>
                <a:spcPct val="0"/>
              </a:spcAft>
              <a:buClr>
                <a:srgbClr val="007E00"/>
              </a:buClr>
              <a:buSzPct val="110000"/>
              <a:buFont typeface="Wingdings" pitchFamily="2" charset="2"/>
              <a:buNone/>
              <a:defRPr sz="1400">
                <a:solidFill>
                  <a:schemeClr val="tx1"/>
                </a:solidFill>
                <a:latin typeface="+mn-lt"/>
              </a:defRPr>
            </a:lvl8pPr>
            <a:lvl9pPr marL="3657600" indent="0" algn="ctr" rtl="0" fontAlgn="base">
              <a:spcBef>
                <a:spcPct val="20000"/>
              </a:spcBef>
              <a:spcAft>
                <a:spcPct val="0"/>
              </a:spcAft>
              <a:buClr>
                <a:srgbClr val="007E00"/>
              </a:buClr>
              <a:buSzPct val="110000"/>
              <a:buFont typeface="Wingdings" pitchFamily="2" charset="2"/>
              <a:buNone/>
              <a:defRPr sz="1400">
                <a:solidFill>
                  <a:schemeClr val="tx1"/>
                </a:solidFill>
                <a:latin typeface="+mn-lt"/>
              </a:defRPr>
            </a:lvl9pPr>
          </a:lstStyle>
          <a:p>
            <a:pPr algn="r"/>
            <a:r>
              <a:rPr lang="de-AT" sz="3200" b="1" kern="0" dirty="0">
                <a:solidFill>
                  <a:schemeClr val="bg1"/>
                </a:solidFill>
                <a:latin typeface="Corbel" panose="020B0503020204020204" pitchFamily="34" charset="0"/>
              </a:rPr>
              <a:t>Der erfolgreiche Einstieg</a:t>
            </a:r>
            <a:endParaRPr lang="en-US" sz="3200" b="1" kern="0" dirty="0">
              <a:solidFill>
                <a:schemeClr val="bg1"/>
              </a:solidFill>
              <a:latin typeface="Corbel" panose="020B0503020204020204" pitchFamily="34" charset="0"/>
            </a:endParaRPr>
          </a:p>
        </p:txBody>
      </p:sp>
      <p:sp>
        <p:nvSpPr>
          <p:cNvPr id="5" name="Titel 4"/>
          <p:cNvSpPr>
            <a:spLocks noGrp="1"/>
          </p:cNvSpPr>
          <p:nvPr>
            <p:ph type="ctrTitle"/>
          </p:nvPr>
        </p:nvSpPr>
        <p:spPr>
          <a:xfrm>
            <a:off x="216249" y="35893"/>
            <a:ext cx="7992887" cy="1465262"/>
          </a:xfrm>
        </p:spPr>
        <p:txBody>
          <a:bodyPr/>
          <a:lstStyle/>
          <a:p>
            <a:pPr algn="r"/>
            <a:r>
              <a:rPr lang="de-AT" sz="5580" dirty="0">
                <a:solidFill>
                  <a:srgbClr val="002060"/>
                </a:solidFill>
                <a:latin typeface="Corbel" panose="020B0503020204020204" pitchFamily="34" charset="0"/>
              </a:rPr>
              <a:t>Projektmanagement</a:t>
            </a:r>
            <a:endParaRPr lang="en-US" sz="5580" dirty="0">
              <a:solidFill>
                <a:srgbClr val="002060"/>
              </a:solidFill>
              <a:latin typeface="Corbel" panose="020B05030202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0449329"/>
      </p:ext>
    </p:extLst>
  </p:cSld>
  <p:clrMapOvr>
    <a:masterClrMapping/>
  </p:clrMapOvr>
  <p:transition>
    <p:zoom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1080344" y="1595438"/>
            <a:ext cx="8136904" cy="4514850"/>
          </a:xfrm>
        </p:spPr>
        <p:txBody>
          <a:bodyPr/>
          <a:lstStyle/>
          <a:p>
            <a:pPr marL="0" indent="0">
              <a:lnSpc>
                <a:spcPct val="105000"/>
              </a:lnSpc>
              <a:spcBef>
                <a:spcPts val="2400"/>
              </a:spcBef>
              <a:buNone/>
            </a:pPr>
            <a:r>
              <a:rPr lang="de-AT" sz="2150" dirty="0"/>
              <a:t>RA(S)CI-Technik unterscheidet </a:t>
            </a:r>
            <a:r>
              <a:rPr lang="de-AT" sz="2300" b="1" dirty="0">
                <a:solidFill>
                  <a:srgbClr val="2D4E75"/>
                </a:solidFill>
              </a:rPr>
              <a:t>vier (fünf) Arten der Zuständigkeit</a:t>
            </a:r>
            <a:r>
              <a:rPr lang="de-AT" sz="2100" dirty="0"/>
              <a:t>:</a:t>
            </a:r>
          </a:p>
          <a:p>
            <a:pPr>
              <a:lnSpc>
                <a:spcPct val="100000"/>
              </a:lnSpc>
            </a:pPr>
            <a:r>
              <a:rPr lang="de-AT" sz="2450" b="1" dirty="0"/>
              <a:t>R</a:t>
            </a:r>
            <a:r>
              <a:rPr lang="de-AT" sz="2300" b="1" dirty="0">
                <a:solidFill>
                  <a:srgbClr val="2D4E75"/>
                </a:solidFill>
              </a:rPr>
              <a:t>esponsible</a:t>
            </a:r>
            <a:r>
              <a:rPr lang="de-AT" sz="2000" dirty="0"/>
              <a:t>: für die konkrete Durchführung einer Aufgabe zuständig (eigentlicher Bearbeiter) hat sicherzustellen, dass Resultate in vereinbarter Qualität rechtzeitig vorliegen</a:t>
            </a:r>
          </a:p>
          <a:p>
            <a:pPr>
              <a:lnSpc>
                <a:spcPct val="100000"/>
              </a:lnSpc>
            </a:pPr>
            <a:r>
              <a:rPr lang="de-AT" sz="2450" b="1" dirty="0"/>
              <a:t>A</a:t>
            </a:r>
            <a:r>
              <a:rPr lang="de-AT" sz="2300" b="1" dirty="0">
                <a:solidFill>
                  <a:srgbClr val="2D4E75"/>
                </a:solidFill>
              </a:rPr>
              <a:t>ccountable</a:t>
            </a:r>
            <a:r>
              <a:rPr lang="de-AT" sz="2000" dirty="0"/>
              <a:t>: rechenschaftspflichtig im rechtlichen und kaufmännischen Sinne, agiert als Empfänger des Ergebnisses und nimmt die Leistung ab</a:t>
            </a:r>
          </a:p>
          <a:p>
            <a:pPr>
              <a:lnSpc>
                <a:spcPct val="100000"/>
              </a:lnSpc>
            </a:pPr>
            <a:r>
              <a:rPr lang="de-AT" sz="2450" b="1" dirty="0"/>
              <a:t>(S</a:t>
            </a:r>
            <a:r>
              <a:rPr lang="de-AT" sz="2450" b="1" dirty="0">
                <a:solidFill>
                  <a:srgbClr val="2D4E75"/>
                </a:solidFill>
              </a:rPr>
              <a:t>upporting</a:t>
            </a:r>
            <a:r>
              <a:rPr lang="de-AT" sz="2450" dirty="0"/>
              <a:t>:</a:t>
            </a:r>
            <a:r>
              <a:rPr lang="de-AT" sz="2000" dirty="0"/>
              <a:t> unterstützend tätig; hilft bei der Aufgabenerledigung</a:t>
            </a:r>
            <a:r>
              <a:rPr lang="de-AT" sz="2450" b="1" dirty="0"/>
              <a:t>)</a:t>
            </a:r>
          </a:p>
          <a:p>
            <a:pPr>
              <a:lnSpc>
                <a:spcPct val="100000"/>
              </a:lnSpc>
            </a:pPr>
            <a:r>
              <a:rPr lang="de-AT" sz="2450" b="1" dirty="0"/>
              <a:t>C</a:t>
            </a:r>
            <a:r>
              <a:rPr lang="de-AT" sz="2250" b="1" dirty="0">
                <a:solidFill>
                  <a:srgbClr val="2D4E75"/>
                </a:solidFill>
              </a:rPr>
              <a:t>o</a:t>
            </a:r>
            <a:r>
              <a:rPr lang="de-AT" sz="2300" b="1" dirty="0">
                <a:solidFill>
                  <a:srgbClr val="2D4E75"/>
                </a:solidFill>
              </a:rPr>
              <a:t>nsulted</a:t>
            </a:r>
            <a:r>
              <a:rPr lang="de-AT" sz="2000" dirty="0"/>
              <a:t>: fachverantwortlich, als Berater oder Experte fungierend, unterstützt oder/und berät bei der Durchführung; erledigt Teilaufgaben </a:t>
            </a:r>
            <a:br>
              <a:rPr lang="de-AT" sz="2000" dirty="0"/>
            </a:br>
            <a:r>
              <a:rPr lang="de-AT" sz="2000" dirty="0"/>
              <a:t>und arbeitet zu</a:t>
            </a:r>
          </a:p>
          <a:p>
            <a:pPr>
              <a:lnSpc>
                <a:spcPct val="100000"/>
              </a:lnSpc>
            </a:pPr>
            <a:r>
              <a:rPr lang="de-AT" sz="2450" b="1" dirty="0"/>
              <a:t>I</a:t>
            </a:r>
            <a:r>
              <a:rPr lang="de-AT" sz="2300" b="1" dirty="0">
                <a:solidFill>
                  <a:srgbClr val="2D4E75"/>
                </a:solidFill>
              </a:rPr>
              <a:t>nformed</a:t>
            </a:r>
            <a:r>
              <a:rPr lang="de-AT" sz="2000" dirty="0"/>
              <a:t>: muss über Verlauf oder Ergebnis von Arbeiten Bescheid wissen; </a:t>
            </a:r>
            <a:br>
              <a:rPr lang="de-AT" sz="2000" dirty="0"/>
            </a:br>
            <a:r>
              <a:rPr lang="de-AT" sz="2000" dirty="0"/>
              <a:t>ist in Kenntnis zu setzen</a:t>
            </a:r>
            <a:endParaRPr lang="en-US" sz="2000" dirty="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ts val="2800"/>
              </a:lnSpc>
            </a:pPr>
            <a:r>
              <a:rPr lang="de-AT" sz="2800" dirty="0"/>
              <a:t>Rollen und Verantwortlichkeits-spezifikation für eine RA(S)CI-Matrix</a:t>
            </a:r>
            <a:endParaRPr lang="en-US" sz="2800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B0257E5-75A0-4F46-BAAD-A8D9FF434F26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4517474"/>
      </p:ext>
    </p:extLst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Objekt 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58419667"/>
              </p:ext>
            </p:extLst>
          </p:nvPr>
        </p:nvGraphicFramePr>
        <p:xfrm>
          <a:off x="996950" y="1979613"/>
          <a:ext cx="8181975" cy="48434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947" name="Dokument" r:id="rId4" imgW="5443809" imgH="3222662" progId="Word.Document.12">
                  <p:embed/>
                </p:oleObj>
              </mc:Choice>
              <mc:Fallback>
                <p:oleObj name="Dokument" r:id="rId4" imgW="5443809" imgH="3222662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996950" y="1979613"/>
                        <a:ext cx="8181975" cy="48434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/>
              <a:t>Beispiel einer einfachen RACI-Matrix</a:t>
            </a:r>
            <a:endParaRPr lang="en-US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B0257E5-75A0-4F46-BAAD-A8D9FF434F26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1828934"/>
      </p:ext>
    </p:extLst>
  </p:cSld>
  <p:clrMapOvr>
    <a:masterClrMapping/>
  </p:clrMapOvr>
  <p:transition>
    <p:zoom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1224361" y="1595438"/>
            <a:ext cx="8137127" cy="4514850"/>
          </a:xfrm>
        </p:spPr>
        <p:txBody>
          <a:bodyPr/>
          <a:lstStyle/>
          <a:p>
            <a:pPr lvl="0">
              <a:lnSpc>
                <a:spcPct val="110000"/>
              </a:lnSpc>
              <a:spcBef>
                <a:spcPts val="1500"/>
              </a:spcBef>
            </a:pPr>
            <a:r>
              <a:rPr lang="de-DE" sz="2200" dirty="0"/>
              <a:t>Pro Aufgabe/Tätigkeit genau ein A und ein R! </a:t>
            </a:r>
          </a:p>
          <a:p>
            <a:pPr lvl="1">
              <a:lnSpc>
                <a:spcPct val="110000"/>
              </a:lnSpc>
              <a:spcBef>
                <a:spcPts val="1700"/>
              </a:spcBef>
            </a:pPr>
            <a:r>
              <a:rPr lang="de-DE" sz="1950" dirty="0"/>
              <a:t>Zwei oder mehr A’s stiften Verwirrung (Rivalitäten vor­pro­grammiert).</a:t>
            </a:r>
            <a:endParaRPr lang="en-US" sz="1950" dirty="0"/>
          </a:p>
          <a:p>
            <a:pPr lvl="1">
              <a:lnSpc>
                <a:spcPct val="110000"/>
              </a:lnSpc>
              <a:spcBef>
                <a:spcPts val="1700"/>
              </a:spcBef>
            </a:pPr>
            <a:r>
              <a:rPr lang="de-DE" sz="1950" dirty="0"/>
              <a:t>Kein A bei einer Aufgabe bedeutet, dass letztendlich die treibende Kraft fehlt, dass sich nie­mand um die Resultate einer Tätigkeit kümmert.</a:t>
            </a:r>
            <a:endParaRPr lang="en-US" sz="1950" dirty="0"/>
          </a:p>
          <a:p>
            <a:pPr lvl="1">
              <a:lnSpc>
                <a:spcPct val="110000"/>
              </a:lnSpc>
              <a:spcBef>
                <a:spcPts val="1700"/>
              </a:spcBef>
            </a:pPr>
            <a:r>
              <a:rPr lang="de-DE" sz="1950" dirty="0"/>
              <a:t>Mehr als ein R in einer Zeile bedeutet Duplizierung der Arbeit.</a:t>
            </a:r>
          </a:p>
          <a:p>
            <a:pPr lvl="1">
              <a:lnSpc>
                <a:spcPct val="110000"/>
              </a:lnSpc>
              <a:spcBef>
                <a:spcPts val="1700"/>
              </a:spcBef>
            </a:pPr>
            <a:r>
              <a:rPr lang="de-DE" sz="1950" dirty="0"/>
              <a:t>Kein R in einer Zeile indiziert eine Lücke (oder Hinweis, dass Tätigkeit überflüssig).</a:t>
            </a:r>
          </a:p>
          <a:p>
            <a:pPr lvl="0">
              <a:lnSpc>
                <a:spcPct val="110000"/>
              </a:lnSpc>
              <a:spcBef>
                <a:spcPts val="1900"/>
              </a:spcBef>
            </a:pPr>
            <a:r>
              <a:rPr lang="de-AT" sz="2200" dirty="0"/>
              <a:t>Fähigkeiten und Interessen der Mitarbeiter bei Zuweisung mitberücksichtigen.</a:t>
            </a:r>
          </a:p>
          <a:p>
            <a:pPr lvl="0">
              <a:lnSpc>
                <a:spcPct val="110000"/>
              </a:lnSpc>
              <a:spcBef>
                <a:spcPts val="1900"/>
              </a:spcBef>
            </a:pPr>
            <a:r>
              <a:rPr lang="de-AT" sz="2200" dirty="0"/>
              <a:t>Nach Möglichkeit mit den Beteiligten absprechen.</a:t>
            </a:r>
            <a:endParaRPr lang="en-US" sz="2200" dirty="0"/>
          </a:p>
          <a:p>
            <a:pPr>
              <a:lnSpc>
                <a:spcPct val="110000"/>
              </a:lnSpc>
              <a:spcBef>
                <a:spcPts val="1500"/>
              </a:spcBef>
            </a:pPr>
            <a:endParaRPr lang="en-US" sz="2200" dirty="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ts val="2800"/>
              </a:lnSpc>
            </a:pPr>
            <a:r>
              <a:rPr lang="de-AT" sz="2800" dirty="0"/>
              <a:t>Regeln zur Erstellung </a:t>
            </a:r>
            <a:br>
              <a:rPr lang="de-AT" sz="2800" dirty="0"/>
            </a:br>
            <a:r>
              <a:rPr lang="de-AT" sz="2800" dirty="0"/>
              <a:t>einer RACI-Matrix</a:t>
            </a:r>
            <a:endParaRPr lang="en-US" sz="2800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B0257E5-75A0-4F46-BAAD-A8D9FF434F26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0339572"/>
      </p:ext>
    </p:extLst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Grafik 1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0836" y="1351005"/>
            <a:ext cx="727449" cy="848893"/>
          </a:xfrm>
          <a:prstGeom prst="rect">
            <a:avLst/>
          </a:prstGeom>
        </p:spPr>
      </p:pic>
      <p:pic>
        <p:nvPicPr>
          <p:cNvPr id="17" name="Grafik 1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0836" y="2270809"/>
            <a:ext cx="727449" cy="848893"/>
          </a:xfrm>
          <a:prstGeom prst="rect">
            <a:avLst/>
          </a:prstGeom>
        </p:spPr>
      </p:pic>
      <p:pic>
        <p:nvPicPr>
          <p:cNvPr id="18" name="Grafik 17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1792" y="1839918"/>
            <a:ext cx="727449" cy="848893"/>
          </a:xfrm>
          <a:prstGeom prst="rect">
            <a:avLst/>
          </a:prstGeom>
        </p:spPr>
      </p:pic>
      <p:sp>
        <p:nvSpPr>
          <p:cNvPr id="9" name="Rechteck 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 bwMode="auto">
          <a:xfrm rot="10800000">
            <a:off x="2736520" y="1836087"/>
            <a:ext cx="5544617" cy="2402538"/>
          </a:xfrm>
          <a:prstGeom prst="rect">
            <a:avLst/>
          </a:prstGeom>
          <a:solidFill>
            <a:srgbClr val="2D4E75"/>
          </a:solidFill>
          <a:ln>
            <a:noFill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3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Corbel" panose="020B0503020204020204" pitchFamily="34" charset="0"/>
            </a:endParaRPr>
          </a:p>
        </p:txBody>
      </p:sp>
      <p:sp>
        <p:nvSpPr>
          <p:cNvPr id="11" name="Inhaltsplatzhalter 2"/>
          <p:cNvSpPr txBox="1">
            <a:spLocks/>
          </p:cNvSpPr>
          <p:nvPr/>
        </p:nvSpPr>
        <p:spPr>
          <a:xfrm>
            <a:off x="2808538" y="1929755"/>
            <a:ext cx="5484348" cy="1058466"/>
          </a:xfrm>
          <a:prstGeom prst="rect">
            <a:avLst/>
          </a:prstGeom>
        </p:spPr>
        <p:txBody>
          <a:bodyPr/>
          <a:lstStyle>
            <a:lvl1pPr marL="342900" indent="-342900" algn="l" rtl="0" fontAlgn="base">
              <a:lnSpc>
                <a:spcPct val="120000"/>
              </a:lnSpc>
              <a:spcBef>
                <a:spcPts val="1200"/>
              </a:spcBef>
              <a:spcAft>
                <a:spcPct val="0"/>
              </a:spcAft>
              <a:buClr>
                <a:srgbClr val="953735"/>
              </a:buClr>
              <a:buSzPct val="110000"/>
              <a:buFont typeface="Wingdings" pitchFamily="2" charset="2"/>
              <a:buChar char="§"/>
              <a:defRPr sz="2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lnSpc>
                <a:spcPct val="120000"/>
              </a:lnSpc>
              <a:spcBef>
                <a:spcPts val="1200"/>
              </a:spcBef>
              <a:spcAft>
                <a:spcPct val="0"/>
              </a:spcAft>
              <a:buClr>
                <a:srgbClr val="953735"/>
              </a:buClr>
              <a:buSzPct val="110000"/>
              <a:buFont typeface="Arial Narrow" panose="020B0606020202030204" pitchFamily="34" charset="0"/>
              <a:buChar char="–"/>
              <a:defRPr sz="2400">
                <a:solidFill>
                  <a:schemeClr val="tx1"/>
                </a:solidFill>
                <a:latin typeface="+mn-lt"/>
              </a:defRPr>
            </a:lvl2pPr>
            <a:lvl3pPr marL="1143000" indent="-228600" algn="l" rtl="0" fontAlgn="base">
              <a:lnSpc>
                <a:spcPct val="120000"/>
              </a:lnSpc>
              <a:spcBef>
                <a:spcPts val="600"/>
              </a:spcBef>
              <a:spcAft>
                <a:spcPct val="0"/>
              </a:spcAft>
              <a:buClr>
                <a:srgbClr val="953735"/>
              </a:buClr>
              <a:buSzPct val="110000"/>
              <a:buFont typeface="Wingdings" pitchFamily="2" charset="2"/>
              <a:buChar char="§"/>
              <a:defRPr sz="2200">
                <a:solidFill>
                  <a:schemeClr val="tx1"/>
                </a:solidFill>
                <a:latin typeface="+mn-lt"/>
              </a:defRPr>
            </a:lvl3pPr>
            <a:lvl4pPr marL="1600200" indent="-228600" algn="l" rtl="0" fontAlgn="base">
              <a:lnSpc>
                <a:spcPct val="120000"/>
              </a:lnSpc>
              <a:spcBef>
                <a:spcPts val="600"/>
              </a:spcBef>
              <a:spcAft>
                <a:spcPct val="0"/>
              </a:spcAft>
              <a:buClr>
                <a:srgbClr val="953735"/>
              </a:buClr>
              <a:buSzPct val="11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fontAlgn="base">
              <a:lnSpc>
                <a:spcPct val="120000"/>
              </a:lnSpc>
              <a:spcBef>
                <a:spcPct val="20000"/>
              </a:spcBef>
              <a:spcAft>
                <a:spcPct val="0"/>
              </a:spcAft>
              <a:buClr>
                <a:srgbClr val="953735"/>
              </a:buClr>
              <a:buSzPct val="110000"/>
              <a:buFont typeface="Wingdings" pitchFamily="2" charset="2"/>
              <a:buChar char="§"/>
              <a:defRPr sz="16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007E00"/>
              </a:buClr>
              <a:buSzPct val="110000"/>
              <a:buFont typeface="Wingdings" pitchFamily="2" charset="2"/>
              <a:buChar char="§"/>
              <a:defRPr sz="14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007E00"/>
              </a:buClr>
              <a:buSzPct val="110000"/>
              <a:buFont typeface="Wingdings" pitchFamily="2" charset="2"/>
              <a:buChar char="§"/>
              <a:defRPr sz="14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007E00"/>
              </a:buClr>
              <a:buSzPct val="110000"/>
              <a:buFont typeface="Wingdings" pitchFamily="2" charset="2"/>
              <a:buChar char="§"/>
              <a:defRPr sz="14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007E00"/>
              </a:buClr>
              <a:buSzPct val="110000"/>
              <a:buFont typeface="Wingdings" pitchFamily="2" charset="2"/>
              <a:buChar char="§"/>
              <a:defRPr sz="14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spcBef>
                <a:spcPts val="2400"/>
              </a:spcBef>
              <a:buSzPct val="100000"/>
              <a:buNone/>
              <a:tabLst>
                <a:tab pos="541338" algn="l"/>
              </a:tabLst>
            </a:pPr>
            <a:r>
              <a:rPr lang="de-AT" altLang="en-US" sz="2200" kern="0" dirty="0">
                <a:solidFill>
                  <a:schemeClr val="bg1"/>
                </a:solidFill>
                <a:ea typeface="ＭＳ Ｐゴシック" pitchFamily="34" charset="-128"/>
              </a:rPr>
              <a:t>Führen Sie die Planungen an jenem Projekt weiter, für das Sie schon einen Projektauftrag und PSP er-arbeitet haben, indem Sie eine Grafik erstellen, die in übersichtlicher Form Verantwortungen zuweist. </a:t>
            </a:r>
          </a:p>
          <a:p>
            <a:pPr marL="0" indent="0">
              <a:lnSpc>
                <a:spcPct val="100000"/>
              </a:lnSpc>
              <a:buSzPct val="100000"/>
              <a:buNone/>
              <a:tabLst>
                <a:tab pos="541338" algn="l"/>
              </a:tabLst>
            </a:pPr>
            <a:r>
              <a:rPr lang="de-AT" sz="2200" kern="0" dirty="0">
                <a:solidFill>
                  <a:schemeClr val="bg1"/>
                </a:solidFill>
                <a:ea typeface="ＭＳ Ｐゴシック" pitchFamily="34" charset="-128"/>
              </a:rPr>
              <a:t>Zeitrahmen: 15 Minuten</a:t>
            </a:r>
            <a:endParaRPr lang="en-US" sz="2200" kern="0" dirty="0">
              <a:solidFill>
                <a:srgbClr val="953735"/>
              </a:solidFill>
            </a:endParaRP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64321" y="414000"/>
            <a:ext cx="6336703" cy="863600"/>
          </a:xfrm>
        </p:spPr>
        <p:txBody>
          <a:bodyPr/>
          <a:lstStyle/>
          <a:p>
            <a:pPr>
              <a:lnSpc>
                <a:spcPts val="2800"/>
              </a:lnSpc>
            </a:pPr>
            <a:r>
              <a:rPr lang="de-AT" sz="2800" dirty="0"/>
              <a:t>Übung zur Verantwortlichkeitszuweisung</a:t>
            </a:r>
            <a:endParaRPr lang="en-US" sz="2800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B0257E5-75A0-4F46-BAAD-A8D9FF434F26}" type="slidenum">
              <a:rPr lang="en-US" smtClean="0"/>
              <a:pPr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5691007"/>
      </p:ext>
    </p:extLst>
  </p:cSld>
  <p:clrMapOvr>
    <a:masterClrMapping/>
  </p:clrMapOvr>
  <p:transition>
    <p:zoom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1224361" y="1692076"/>
            <a:ext cx="7668814" cy="4418211"/>
          </a:xfrm>
        </p:spPr>
        <p:txBody>
          <a:bodyPr/>
          <a:lstStyle/>
          <a:p>
            <a:pPr marL="0" indent="0">
              <a:buNone/>
            </a:pPr>
            <a:r>
              <a:rPr lang="de-AT" sz="2500" b="1" dirty="0">
                <a:solidFill>
                  <a:srgbClr val="2D4E75"/>
                </a:solidFill>
              </a:rPr>
              <a:t>Zweck</a:t>
            </a:r>
          </a:p>
          <a:p>
            <a:r>
              <a:rPr lang="de-AT" sz="2200" dirty="0"/>
              <a:t>Identifikation von Überlastungsgefahren</a:t>
            </a:r>
            <a:endParaRPr lang="en-US" sz="2200" dirty="0"/>
          </a:p>
          <a:p>
            <a:r>
              <a:rPr lang="de-AT" sz="2200" dirty="0"/>
              <a:t>Feststellen von Lücken</a:t>
            </a:r>
          </a:p>
          <a:p>
            <a:r>
              <a:rPr lang="de-AT" sz="2200" dirty="0"/>
              <a:t>Vermeidung von Leerläufen und Kompetenzstreitigkeiten</a:t>
            </a:r>
          </a:p>
          <a:p>
            <a:pPr marL="0" indent="0">
              <a:spcBef>
                <a:spcPts val="4200"/>
              </a:spcBef>
              <a:buNone/>
            </a:pPr>
            <a:r>
              <a:rPr lang="de-AT" sz="2500" b="1" dirty="0">
                <a:solidFill>
                  <a:srgbClr val="2D4E75"/>
                </a:solidFill>
              </a:rPr>
              <a:t>Analysevarianten</a:t>
            </a:r>
          </a:p>
          <a:p>
            <a:pPr>
              <a:spcBef>
                <a:spcPts val="1500"/>
              </a:spcBef>
            </a:pPr>
            <a:r>
              <a:rPr lang="de-AT" sz="2200" dirty="0"/>
              <a:t>vertikale RACI-Analyse</a:t>
            </a:r>
          </a:p>
          <a:p>
            <a:pPr>
              <a:spcBef>
                <a:spcPts val="1500"/>
              </a:spcBef>
            </a:pPr>
            <a:r>
              <a:rPr lang="de-AT" sz="2200" dirty="0"/>
              <a:t>horizontale RACI-Analyse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ts val="2800"/>
              </a:lnSpc>
            </a:pPr>
            <a:r>
              <a:rPr lang="de-AT" sz="2800" dirty="0"/>
              <a:t>Analyse der Verantwortlichkeitszuweisungen</a:t>
            </a:r>
            <a:endParaRPr lang="en-US" sz="2800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B0257E5-75A0-4F46-BAAD-A8D9FF434F26}" type="slidenum">
              <a:rPr lang="en-US" smtClean="0"/>
              <a:pPr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2465628"/>
      </p:ext>
    </p:extLst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Objekt 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6338996"/>
              </p:ext>
            </p:extLst>
          </p:nvPr>
        </p:nvGraphicFramePr>
        <p:xfrm>
          <a:off x="1006475" y="2063750"/>
          <a:ext cx="8389938" cy="405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961" name="Dokument" r:id="rId4" imgW="5010120" imgH="2413800" progId="Word.Document.12">
                  <p:embed/>
                </p:oleObj>
              </mc:Choice>
              <mc:Fallback>
                <p:oleObj name="Dokument" r:id="rId4" imgW="5010120" imgH="2413800" progId="Word.Document.12">
                  <p:embed/>
                  <p:pic>
                    <p:nvPicPr>
                      <p:cNvPr id="0" name="Objek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06475" y="2063750"/>
                        <a:ext cx="8389938" cy="405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/>
              <a:t>Vertikale RACI-Analyse</a:t>
            </a:r>
            <a:endParaRPr lang="en-US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B0257E5-75A0-4F46-BAAD-A8D9FF434F26}" type="slidenum">
              <a:rPr lang="en-US" smtClean="0"/>
              <a:pPr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4020824"/>
      </p:ext>
    </p:extLst>
  </p:cSld>
  <p:clrMapOvr>
    <a:masterClrMapping/>
  </p:clrMapOvr>
  <p:transition>
    <p:zoom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Objekt 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57508193"/>
              </p:ext>
            </p:extLst>
          </p:nvPr>
        </p:nvGraphicFramePr>
        <p:xfrm>
          <a:off x="1006475" y="2063750"/>
          <a:ext cx="8389938" cy="405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04" name="Dokument" r:id="rId4" imgW="5010120" imgH="2414520" progId="Word.Document.12">
                  <p:embed/>
                </p:oleObj>
              </mc:Choice>
              <mc:Fallback>
                <p:oleObj name="Dokument" r:id="rId4" imgW="5010120" imgH="2414520" progId="Word.Document.12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06475" y="2063750"/>
                        <a:ext cx="8389938" cy="405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/>
              <a:t>Horizontale RACI-Analyse</a:t>
            </a:r>
            <a:endParaRPr lang="en-US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B0257E5-75A0-4F46-BAAD-A8D9FF434F26}" type="slidenum">
              <a:rPr lang="en-US" smtClean="0"/>
              <a:pPr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4626966"/>
      </p:ext>
    </p:extLst>
  </p:cSld>
  <p:clrMapOvr>
    <a:masterClrMapping/>
  </p:clrMapOvr>
  <p:transition>
    <p:zoom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Grafik 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8024" y="1398660"/>
            <a:ext cx="984849" cy="1121023"/>
          </a:xfrm>
          <a:prstGeom prst="rect">
            <a:avLst/>
          </a:prstGeom>
        </p:spPr>
      </p:pic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2592513" y="2484165"/>
            <a:ext cx="6408711" cy="3888432"/>
          </a:xfrm>
        </p:spPr>
        <p:txBody>
          <a:bodyPr/>
          <a:lstStyle/>
          <a:p>
            <a:pPr>
              <a:spcBef>
                <a:spcPts val="2400"/>
              </a:spcBef>
            </a:pPr>
            <a:r>
              <a:rPr lang="de-AT" sz="2700" dirty="0"/>
              <a:t>Regeln der Rollenvergabe</a:t>
            </a:r>
          </a:p>
          <a:p>
            <a:pPr>
              <a:spcBef>
                <a:spcPts val="3000"/>
              </a:spcBef>
            </a:pPr>
            <a:r>
              <a:rPr lang="de-AT" sz="2700" dirty="0"/>
              <a:t>Darstellungsvarianten der Verantwortlichkeitszuweisung</a:t>
            </a:r>
          </a:p>
          <a:p>
            <a:pPr>
              <a:spcBef>
                <a:spcPts val="3000"/>
              </a:spcBef>
            </a:pPr>
            <a:r>
              <a:rPr lang="de-AT" sz="2700" dirty="0"/>
              <a:t>Analyse der Verantwortungsverteilung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64321" y="414000"/>
            <a:ext cx="6336703" cy="863600"/>
          </a:xfrm>
        </p:spPr>
        <p:txBody>
          <a:bodyPr/>
          <a:lstStyle/>
          <a:p>
            <a:pPr>
              <a:lnSpc>
                <a:spcPts val="2700"/>
              </a:lnSpc>
            </a:pPr>
            <a:r>
              <a:rPr lang="de-AT" sz="2800" dirty="0"/>
              <a:t>Übersicht – Verantwortlichkeitszuweisung</a:t>
            </a:r>
            <a:endParaRPr lang="en-US" sz="2800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B0257E5-75A0-4F46-BAAD-A8D9FF434F26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7576574"/>
      </p:ext>
    </p:extLst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uppieren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1226090" y="2049699"/>
            <a:ext cx="502326" cy="505265"/>
            <a:chOff x="1226090" y="2049699"/>
            <a:chExt cx="502326" cy="505265"/>
          </a:xfrm>
        </p:grpSpPr>
        <p:sp>
          <p:nvSpPr>
            <p:cNvPr id="26" name="Oval 26"/>
            <p:cNvSpPr>
              <a:spLocks noChangeArrowheads="1"/>
            </p:cNvSpPr>
            <p:nvPr/>
          </p:nvSpPr>
          <p:spPr bwMode="auto">
            <a:xfrm>
              <a:off x="1310832" y="2132971"/>
              <a:ext cx="333088" cy="333088"/>
            </a:xfrm>
            <a:prstGeom prst="ellipse">
              <a:avLst/>
            </a:prstGeom>
            <a:solidFill>
              <a:schemeClr val="bg1"/>
            </a:solidFill>
            <a:ln w="22225">
              <a:solidFill>
                <a:srgbClr val="2D4E75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de-DE" altLang="en-US" dirty="0"/>
            </a:p>
          </p:txBody>
        </p:sp>
        <p:sp>
          <p:nvSpPr>
            <p:cNvPr id="27" name="Oval 26"/>
            <p:cNvSpPr>
              <a:spLocks noChangeArrowheads="1"/>
            </p:cNvSpPr>
            <p:nvPr/>
          </p:nvSpPr>
          <p:spPr bwMode="auto">
            <a:xfrm>
              <a:off x="1375175" y="2200376"/>
              <a:ext cx="204156" cy="204156"/>
            </a:xfrm>
            <a:prstGeom prst="ellipse">
              <a:avLst/>
            </a:prstGeom>
            <a:solidFill>
              <a:srgbClr val="D9E2EF"/>
            </a:solidFill>
            <a:ln w="22225">
              <a:solidFill>
                <a:srgbClr val="2D4E75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de-DE" altLang="en-US" dirty="0"/>
            </a:p>
          </p:txBody>
        </p:sp>
        <p:cxnSp>
          <p:nvCxnSpPr>
            <p:cNvPr id="28" name="Gerade Verbindung 27"/>
            <p:cNvCxnSpPr/>
            <p:nvPr/>
          </p:nvCxnSpPr>
          <p:spPr>
            <a:xfrm flipV="1">
              <a:off x="1226090" y="2296821"/>
              <a:ext cx="502326" cy="5633"/>
            </a:xfrm>
            <a:prstGeom prst="line">
              <a:avLst/>
            </a:prstGeom>
            <a:ln w="22225">
              <a:solidFill>
                <a:srgbClr val="2D4E7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Gerade Verbindung 28"/>
            <p:cNvCxnSpPr/>
            <p:nvPr/>
          </p:nvCxnSpPr>
          <p:spPr>
            <a:xfrm>
              <a:off x="1477375" y="2049699"/>
              <a:ext cx="0" cy="505265"/>
            </a:xfrm>
            <a:prstGeom prst="line">
              <a:avLst/>
            </a:prstGeom>
            <a:ln w="22225">
              <a:solidFill>
                <a:srgbClr val="2D4E7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Oval 26"/>
            <p:cNvSpPr>
              <a:spLocks noChangeArrowheads="1"/>
            </p:cNvSpPr>
            <p:nvPr/>
          </p:nvSpPr>
          <p:spPr bwMode="auto">
            <a:xfrm>
              <a:off x="1442967" y="2266454"/>
              <a:ext cx="72000" cy="72000"/>
            </a:xfrm>
            <a:prstGeom prst="ellipse">
              <a:avLst/>
            </a:prstGeom>
            <a:solidFill>
              <a:srgbClr val="2D4E75"/>
            </a:solidFill>
            <a:ln w="22225">
              <a:solidFill>
                <a:srgbClr val="2D4E75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de-DE" altLang="en-US" dirty="0"/>
            </a:p>
          </p:txBody>
        </p:sp>
      </p:grpSp>
      <p:grpSp>
        <p:nvGrpSpPr>
          <p:cNvPr id="42" name="Gruppieren 4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1226090" y="3516171"/>
            <a:ext cx="502326" cy="505265"/>
            <a:chOff x="1226090" y="2049699"/>
            <a:chExt cx="502326" cy="505265"/>
          </a:xfrm>
        </p:grpSpPr>
        <p:sp>
          <p:nvSpPr>
            <p:cNvPr id="43" name="Oval 26"/>
            <p:cNvSpPr>
              <a:spLocks noChangeArrowheads="1"/>
            </p:cNvSpPr>
            <p:nvPr/>
          </p:nvSpPr>
          <p:spPr bwMode="auto">
            <a:xfrm>
              <a:off x="1310832" y="2132971"/>
              <a:ext cx="333088" cy="333088"/>
            </a:xfrm>
            <a:prstGeom prst="ellipse">
              <a:avLst/>
            </a:prstGeom>
            <a:solidFill>
              <a:schemeClr val="bg1"/>
            </a:solidFill>
            <a:ln w="22225">
              <a:solidFill>
                <a:srgbClr val="2D4E75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de-DE" altLang="en-US" dirty="0"/>
            </a:p>
          </p:txBody>
        </p:sp>
        <p:sp>
          <p:nvSpPr>
            <p:cNvPr id="44" name="Oval 26"/>
            <p:cNvSpPr>
              <a:spLocks noChangeArrowheads="1"/>
            </p:cNvSpPr>
            <p:nvPr/>
          </p:nvSpPr>
          <p:spPr bwMode="auto">
            <a:xfrm>
              <a:off x="1375175" y="2200376"/>
              <a:ext cx="204156" cy="204156"/>
            </a:xfrm>
            <a:prstGeom prst="ellipse">
              <a:avLst/>
            </a:prstGeom>
            <a:solidFill>
              <a:srgbClr val="D9E2EF"/>
            </a:solidFill>
            <a:ln w="22225">
              <a:solidFill>
                <a:srgbClr val="2D4E75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de-DE" altLang="en-US" dirty="0"/>
            </a:p>
          </p:txBody>
        </p:sp>
        <p:cxnSp>
          <p:nvCxnSpPr>
            <p:cNvPr id="45" name="Gerade Verbindung 44"/>
            <p:cNvCxnSpPr/>
            <p:nvPr/>
          </p:nvCxnSpPr>
          <p:spPr>
            <a:xfrm flipV="1">
              <a:off x="1226090" y="2296821"/>
              <a:ext cx="502326" cy="5633"/>
            </a:xfrm>
            <a:prstGeom prst="line">
              <a:avLst/>
            </a:prstGeom>
            <a:ln w="22225">
              <a:solidFill>
                <a:srgbClr val="2D4E7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Gerade Verbindung 45"/>
            <p:cNvCxnSpPr/>
            <p:nvPr/>
          </p:nvCxnSpPr>
          <p:spPr>
            <a:xfrm>
              <a:off x="1477375" y="2049699"/>
              <a:ext cx="0" cy="505265"/>
            </a:xfrm>
            <a:prstGeom prst="line">
              <a:avLst/>
            </a:prstGeom>
            <a:ln w="22225">
              <a:solidFill>
                <a:srgbClr val="2D4E7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7" name="Oval 26"/>
            <p:cNvSpPr>
              <a:spLocks noChangeArrowheads="1"/>
            </p:cNvSpPr>
            <p:nvPr/>
          </p:nvSpPr>
          <p:spPr bwMode="auto">
            <a:xfrm>
              <a:off x="1442967" y="2266454"/>
              <a:ext cx="72000" cy="72000"/>
            </a:xfrm>
            <a:prstGeom prst="ellipse">
              <a:avLst/>
            </a:prstGeom>
            <a:solidFill>
              <a:srgbClr val="2D4E75"/>
            </a:solidFill>
            <a:ln w="22225">
              <a:solidFill>
                <a:srgbClr val="2D4E75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de-DE" altLang="en-US" dirty="0"/>
            </a:p>
          </p:txBody>
        </p:sp>
      </p:grpSp>
      <p:grpSp>
        <p:nvGrpSpPr>
          <p:cNvPr id="48" name="Gruppieren 47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1226090" y="4917235"/>
            <a:ext cx="502326" cy="505265"/>
            <a:chOff x="1226090" y="2049699"/>
            <a:chExt cx="502326" cy="505265"/>
          </a:xfrm>
        </p:grpSpPr>
        <p:sp>
          <p:nvSpPr>
            <p:cNvPr id="49" name="Oval 26"/>
            <p:cNvSpPr>
              <a:spLocks noChangeArrowheads="1"/>
            </p:cNvSpPr>
            <p:nvPr/>
          </p:nvSpPr>
          <p:spPr bwMode="auto">
            <a:xfrm>
              <a:off x="1310832" y="2132971"/>
              <a:ext cx="333088" cy="333088"/>
            </a:xfrm>
            <a:prstGeom prst="ellipse">
              <a:avLst/>
            </a:prstGeom>
            <a:solidFill>
              <a:schemeClr val="bg1"/>
            </a:solidFill>
            <a:ln w="22225">
              <a:solidFill>
                <a:srgbClr val="2D4E75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de-DE" altLang="en-US" dirty="0"/>
            </a:p>
          </p:txBody>
        </p:sp>
        <p:sp>
          <p:nvSpPr>
            <p:cNvPr id="50" name="Oval 26"/>
            <p:cNvSpPr>
              <a:spLocks noChangeArrowheads="1"/>
            </p:cNvSpPr>
            <p:nvPr/>
          </p:nvSpPr>
          <p:spPr bwMode="auto">
            <a:xfrm>
              <a:off x="1375175" y="2200376"/>
              <a:ext cx="204156" cy="204156"/>
            </a:xfrm>
            <a:prstGeom prst="ellipse">
              <a:avLst/>
            </a:prstGeom>
            <a:solidFill>
              <a:srgbClr val="D9E2EF"/>
            </a:solidFill>
            <a:ln w="22225">
              <a:solidFill>
                <a:srgbClr val="2D4E75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de-DE" altLang="en-US" dirty="0"/>
            </a:p>
          </p:txBody>
        </p:sp>
        <p:cxnSp>
          <p:nvCxnSpPr>
            <p:cNvPr id="51" name="Gerade Verbindung 50"/>
            <p:cNvCxnSpPr/>
            <p:nvPr/>
          </p:nvCxnSpPr>
          <p:spPr>
            <a:xfrm flipV="1">
              <a:off x="1226090" y="2296821"/>
              <a:ext cx="502326" cy="5633"/>
            </a:xfrm>
            <a:prstGeom prst="line">
              <a:avLst/>
            </a:prstGeom>
            <a:ln w="22225">
              <a:solidFill>
                <a:srgbClr val="2D4E7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Gerade Verbindung 51"/>
            <p:cNvCxnSpPr/>
            <p:nvPr/>
          </p:nvCxnSpPr>
          <p:spPr>
            <a:xfrm>
              <a:off x="1477375" y="2049699"/>
              <a:ext cx="0" cy="505265"/>
            </a:xfrm>
            <a:prstGeom prst="line">
              <a:avLst/>
            </a:prstGeom>
            <a:ln w="22225">
              <a:solidFill>
                <a:srgbClr val="2D4E7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3" name="Oval 26"/>
            <p:cNvSpPr>
              <a:spLocks noChangeArrowheads="1"/>
            </p:cNvSpPr>
            <p:nvPr/>
          </p:nvSpPr>
          <p:spPr bwMode="auto">
            <a:xfrm>
              <a:off x="1442967" y="2266454"/>
              <a:ext cx="72000" cy="72000"/>
            </a:xfrm>
            <a:prstGeom prst="ellipse">
              <a:avLst/>
            </a:prstGeom>
            <a:solidFill>
              <a:srgbClr val="2D4E75"/>
            </a:solidFill>
            <a:ln w="22225">
              <a:solidFill>
                <a:srgbClr val="2D4E75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de-DE" altLang="en-US" dirty="0"/>
            </a:p>
          </p:txBody>
        </p:sp>
      </p:grpSp>
      <p:sp>
        <p:nvSpPr>
          <p:cNvPr id="24" name="Inhaltsplatzhalter 2"/>
          <p:cNvSpPr>
            <a:spLocks noGrp="1"/>
          </p:cNvSpPr>
          <p:nvPr>
            <p:ph idx="1"/>
          </p:nvPr>
        </p:nvSpPr>
        <p:spPr>
          <a:xfrm>
            <a:off x="1872432" y="2001763"/>
            <a:ext cx="5328592" cy="4514850"/>
          </a:xfrm>
        </p:spPr>
        <p:txBody>
          <a:bodyPr/>
          <a:lstStyle/>
          <a:p>
            <a:pPr marL="0" indent="0">
              <a:lnSpc>
                <a:spcPct val="130000"/>
              </a:lnSpc>
              <a:spcBef>
                <a:spcPts val="4200"/>
              </a:spcBef>
              <a:buNone/>
            </a:pPr>
            <a:r>
              <a:rPr lang="de-AT" sz="2600" dirty="0"/>
              <a:t>Verständnis für Kompetenzverteilungs-notwendigkeiten</a:t>
            </a:r>
          </a:p>
          <a:p>
            <a:pPr marL="0" indent="0">
              <a:spcBef>
                <a:spcPts val="3600"/>
              </a:spcBef>
              <a:buNone/>
            </a:pPr>
            <a:r>
              <a:rPr lang="de-AT" sz="2600" dirty="0"/>
              <a:t>Rüstzeug zur praktischen Zuteilung </a:t>
            </a:r>
            <a:br>
              <a:rPr lang="de-AT" sz="2600" dirty="0"/>
            </a:br>
            <a:r>
              <a:rPr lang="de-AT" sz="2600" dirty="0"/>
              <a:t>von Verantwortlichkeiten</a:t>
            </a:r>
          </a:p>
          <a:p>
            <a:pPr marL="0" indent="0">
              <a:spcBef>
                <a:spcPts val="3600"/>
              </a:spcBef>
              <a:buNone/>
            </a:pPr>
            <a:r>
              <a:rPr lang="de-AT" dirty="0"/>
              <a:t>Handwerkszeug zur Befundung </a:t>
            </a:r>
            <a:br>
              <a:rPr lang="de-AT" dirty="0"/>
            </a:br>
            <a:r>
              <a:rPr lang="de-AT" dirty="0"/>
              <a:t>von Verantwortlichkeitszuteilungen</a:t>
            </a:r>
            <a:endParaRPr lang="en-US" sz="2600" dirty="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ts val="2800"/>
              </a:lnSpc>
            </a:pPr>
            <a:r>
              <a:rPr lang="de-AT" sz="2800" dirty="0"/>
              <a:t>Lehr- und Lernziele – Verantwortlichkeitszuweisung</a:t>
            </a:r>
            <a:endParaRPr lang="en-US" sz="2800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B0257E5-75A0-4F46-BAAD-A8D9FF434F26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4796510"/>
      </p:ext>
    </p:extLst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Inhaltsplatzhalter 2"/>
          <p:cNvSpPr txBox="1">
            <a:spLocks/>
          </p:cNvSpPr>
          <p:nvPr/>
        </p:nvSpPr>
        <p:spPr>
          <a:xfrm>
            <a:off x="1069887" y="1857747"/>
            <a:ext cx="7715313" cy="4514850"/>
          </a:xfrm>
          <a:prstGeom prst="rect">
            <a:avLst/>
          </a:prstGeom>
        </p:spPr>
        <p:txBody>
          <a:bodyPr/>
          <a:lstStyle>
            <a:lvl1pPr marL="342900" indent="-342900" algn="l" rtl="0" fontAlgn="base">
              <a:lnSpc>
                <a:spcPct val="120000"/>
              </a:lnSpc>
              <a:spcBef>
                <a:spcPts val="1200"/>
              </a:spcBef>
              <a:spcAft>
                <a:spcPct val="0"/>
              </a:spcAft>
              <a:buClr>
                <a:srgbClr val="953735"/>
              </a:buClr>
              <a:buSzPct val="110000"/>
              <a:buFont typeface="Wingdings" pitchFamily="2" charset="2"/>
              <a:buChar char="§"/>
              <a:defRPr sz="2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lnSpc>
                <a:spcPct val="120000"/>
              </a:lnSpc>
              <a:spcBef>
                <a:spcPts val="1200"/>
              </a:spcBef>
              <a:spcAft>
                <a:spcPct val="0"/>
              </a:spcAft>
              <a:buClr>
                <a:srgbClr val="953735"/>
              </a:buClr>
              <a:buSzPct val="110000"/>
              <a:buFont typeface="Arial Narrow" panose="020B0606020202030204" pitchFamily="34" charset="0"/>
              <a:buChar char="–"/>
              <a:defRPr sz="2400">
                <a:solidFill>
                  <a:schemeClr val="tx1"/>
                </a:solidFill>
                <a:latin typeface="+mn-lt"/>
              </a:defRPr>
            </a:lvl2pPr>
            <a:lvl3pPr marL="1143000" indent="-228600" algn="l" rtl="0" fontAlgn="base">
              <a:lnSpc>
                <a:spcPct val="120000"/>
              </a:lnSpc>
              <a:spcBef>
                <a:spcPts val="600"/>
              </a:spcBef>
              <a:spcAft>
                <a:spcPct val="0"/>
              </a:spcAft>
              <a:buClr>
                <a:srgbClr val="953735"/>
              </a:buClr>
              <a:buSzPct val="110000"/>
              <a:buFont typeface="Wingdings" pitchFamily="2" charset="2"/>
              <a:buChar char="§"/>
              <a:defRPr sz="2200">
                <a:solidFill>
                  <a:schemeClr val="tx1"/>
                </a:solidFill>
                <a:latin typeface="+mn-lt"/>
              </a:defRPr>
            </a:lvl3pPr>
            <a:lvl4pPr marL="1600200" indent="-228600" algn="l" rtl="0" fontAlgn="base">
              <a:lnSpc>
                <a:spcPct val="120000"/>
              </a:lnSpc>
              <a:spcBef>
                <a:spcPts val="600"/>
              </a:spcBef>
              <a:spcAft>
                <a:spcPct val="0"/>
              </a:spcAft>
              <a:buClr>
                <a:srgbClr val="953735"/>
              </a:buClr>
              <a:buSzPct val="11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fontAlgn="base">
              <a:lnSpc>
                <a:spcPct val="120000"/>
              </a:lnSpc>
              <a:spcBef>
                <a:spcPct val="20000"/>
              </a:spcBef>
              <a:spcAft>
                <a:spcPct val="0"/>
              </a:spcAft>
              <a:buClr>
                <a:srgbClr val="953735"/>
              </a:buClr>
              <a:buSzPct val="110000"/>
              <a:buFont typeface="Wingdings" pitchFamily="2" charset="2"/>
              <a:buChar char="§"/>
              <a:defRPr sz="16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007E00"/>
              </a:buClr>
              <a:buSzPct val="110000"/>
              <a:buFont typeface="Wingdings" pitchFamily="2" charset="2"/>
              <a:buChar char="§"/>
              <a:defRPr sz="14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007E00"/>
              </a:buClr>
              <a:buSzPct val="110000"/>
              <a:buFont typeface="Wingdings" pitchFamily="2" charset="2"/>
              <a:buChar char="§"/>
              <a:defRPr sz="14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007E00"/>
              </a:buClr>
              <a:buSzPct val="110000"/>
              <a:buFont typeface="Wingdings" pitchFamily="2" charset="2"/>
              <a:buChar char="§"/>
              <a:defRPr sz="14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007E00"/>
              </a:buClr>
              <a:buSzPct val="110000"/>
              <a:buFont typeface="Wingdings" pitchFamily="2" charset="2"/>
              <a:buChar char="§"/>
              <a:defRPr sz="1400">
                <a:solidFill>
                  <a:schemeClr val="tx1"/>
                </a:solidFill>
                <a:latin typeface="+mn-lt"/>
              </a:defRPr>
            </a:lvl9pPr>
          </a:lstStyle>
          <a:p>
            <a:pPr marL="533400" indent="-533400">
              <a:buClr>
                <a:srgbClr val="2D4E75"/>
              </a:buClr>
              <a:buFont typeface="Wingdings" panose="05000000000000000000" pitchFamily="2" charset="2"/>
              <a:buChar char=""/>
            </a:pPr>
            <a:r>
              <a:rPr lang="de-AT" kern="0" dirty="0"/>
              <a:t>wenigstens 4 Typen von Verantwortlichkeiten im Projekt trennscharf unterscheiden können</a:t>
            </a:r>
            <a:endParaRPr lang="en-US" kern="0" dirty="0"/>
          </a:p>
          <a:p>
            <a:pPr marL="533400" indent="-533400">
              <a:spcBef>
                <a:spcPts val="4200"/>
              </a:spcBef>
              <a:buClr>
                <a:srgbClr val="2D4E75"/>
              </a:buClr>
              <a:buFont typeface="Wingdings" panose="05000000000000000000" pitchFamily="2" charset="2"/>
              <a:buChar char=""/>
            </a:pPr>
            <a:r>
              <a:rPr lang="de-AT" kern="0" dirty="0"/>
              <a:t>wenigstens 2 Darstellungsverfahren der Zuweisung </a:t>
            </a:r>
            <a:br>
              <a:rPr lang="de-AT" kern="0" dirty="0"/>
            </a:br>
            <a:r>
              <a:rPr lang="de-AT" kern="0" dirty="0"/>
              <a:t>von Verantwortlichkeiten anwenden können</a:t>
            </a:r>
          </a:p>
          <a:p>
            <a:pPr marL="533400" indent="-533400">
              <a:spcBef>
                <a:spcPts val="4200"/>
              </a:spcBef>
              <a:buClr>
                <a:srgbClr val="2D4E75"/>
              </a:buClr>
              <a:buFont typeface="Wingdings" panose="05000000000000000000" pitchFamily="2" charset="2"/>
              <a:buChar char=""/>
            </a:pPr>
            <a:r>
              <a:rPr lang="de-AT" kern="0" dirty="0"/>
              <a:t>im Stande sein, allfällige Schwächen der Verantwortlich-keitszuweisung zu diagnostizieren und zu korrigieren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64320" y="396429"/>
            <a:ext cx="6336704" cy="863600"/>
          </a:xfrm>
        </p:spPr>
        <p:txBody>
          <a:bodyPr/>
          <a:lstStyle/>
          <a:p>
            <a:pPr>
              <a:lnSpc>
                <a:spcPts val="2800"/>
              </a:lnSpc>
            </a:pPr>
            <a:r>
              <a:rPr lang="de-AT" sz="2800" dirty="0"/>
              <a:t>Learning Outcomes – Verantwortlichkeitszuweisung</a:t>
            </a:r>
            <a:endParaRPr lang="en-US" sz="2800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B0257E5-75A0-4F46-BAAD-A8D9FF434F26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1436541"/>
      </p:ext>
    </p:extLst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1224361" y="1764085"/>
            <a:ext cx="7992887" cy="4346203"/>
          </a:xfrm>
        </p:spPr>
        <p:txBody>
          <a:bodyPr/>
          <a:lstStyle/>
          <a:p>
            <a:pPr>
              <a:spcBef>
                <a:spcPts val="5400"/>
              </a:spcBef>
            </a:pPr>
            <a:r>
              <a:rPr lang="de-AT" sz="2400" dirty="0"/>
              <a:t>im vorhinein für Arbeitspakete festlegen </a:t>
            </a:r>
            <a:br>
              <a:rPr lang="de-AT" sz="2400" dirty="0"/>
            </a:br>
            <a:r>
              <a:rPr lang="de-AT" sz="2400" dirty="0"/>
              <a:t>wer, in welcher Form zu involvieren ist</a:t>
            </a:r>
          </a:p>
          <a:p>
            <a:pPr>
              <a:spcBef>
                <a:spcPts val="2400"/>
              </a:spcBef>
            </a:pPr>
            <a:r>
              <a:rPr lang="de-AT" sz="2400" dirty="0"/>
              <a:t>Aufgaben im Projekt an Stellen verbindlich übertragen und dabei jeweils klare Rollen bei der Aufgabenerfüllung festschreiben</a:t>
            </a:r>
          </a:p>
          <a:p>
            <a:pPr>
              <a:spcBef>
                <a:spcPts val="2400"/>
              </a:spcBef>
            </a:pPr>
            <a:r>
              <a:rPr lang="de-AT" sz="2400" dirty="0"/>
              <a:t>Basis für Personaleinsatzplanung und Kontrollen</a:t>
            </a:r>
          </a:p>
          <a:p>
            <a:pPr>
              <a:spcBef>
                <a:spcPts val="2400"/>
              </a:spcBef>
            </a:pPr>
            <a:r>
              <a:rPr lang="de-AT" sz="2400" dirty="0"/>
              <a:t>Instrument für das Konfliktmanagement</a:t>
            </a:r>
          </a:p>
          <a:p>
            <a:pPr>
              <a:spcBef>
                <a:spcPts val="2400"/>
              </a:spcBef>
            </a:pPr>
            <a:r>
              <a:rPr lang="de-AT" sz="2400" dirty="0"/>
              <a:t>Herstellung von Transparenz</a:t>
            </a:r>
            <a:endParaRPr lang="en-US" sz="2400" dirty="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ts val="2800"/>
              </a:lnSpc>
            </a:pPr>
            <a:r>
              <a:rPr lang="de-AT" sz="2800" dirty="0"/>
              <a:t>Sinn und Zweck der Verantwortlichkeitszuweisung</a:t>
            </a:r>
            <a:endParaRPr lang="en-US" sz="2800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B0257E5-75A0-4F46-BAAD-A8D9FF434F26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190735"/>
      </p:ext>
    </p:extLst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1080344" y="1908102"/>
            <a:ext cx="8208911" cy="4202186"/>
          </a:xfrm>
        </p:spPr>
        <p:txBody>
          <a:bodyPr/>
          <a:lstStyle/>
          <a:p>
            <a:pPr>
              <a:lnSpc>
                <a:spcPct val="130000"/>
              </a:lnSpc>
              <a:spcBef>
                <a:spcPts val="3600"/>
              </a:spcBef>
            </a:pPr>
            <a:r>
              <a:rPr lang="de-AT" sz="2200" dirty="0"/>
              <a:t>Liste von Arbeitspaketen (u.U. noch feiner in Tätigkeiten weiterunter-gliedert) wird mit Liste der Projektmitwirkenden zu einer Matrix verknüpft.</a:t>
            </a:r>
          </a:p>
          <a:p>
            <a:pPr>
              <a:lnSpc>
                <a:spcPct val="130000"/>
              </a:lnSpc>
              <a:spcBef>
                <a:spcPts val="3600"/>
              </a:spcBef>
            </a:pPr>
            <a:r>
              <a:rPr lang="de-AT" sz="2200" dirty="0"/>
              <a:t>In Felder der Matrix werden Symbole oder Abkürzungen für verschiedene Rollen bei der Aufgabenerfüllung und damit für verschiedene Abstufungen der Verantwortlichkeiten eingetragen.</a:t>
            </a:r>
          </a:p>
          <a:p>
            <a:pPr>
              <a:lnSpc>
                <a:spcPct val="130000"/>
              </a:lnSpc>
              <a:spcBef>
                <a:spcPts val="3600"/>
              </a:spcBef>
            </a:pPr>
            <a:r>
              <a:rPr lang="de-AT" sz="2200" dirty="0"/>
              <a:t>Einzelne Verfahren unterscheiden sich voneinander durch verschiedene Spezifikationen der Rollen bzw. Verantwortlichkeiten.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ts val="2800"/>
              </a:lnSpc>
            </a:pPr>
            <a:r>
              <a:rPr lang="de-AT" sz="2800" dirty="0"/>
              <a:t>Funktionsweise der Verfahren </a:t>
            </a:r>
            <a:br>
              <a:rPr lang="de-AT" sz="2800" dirty="0"/>
            </a:br>
            <a:r>
              <a:rPr lang="de-AT" sz="2800" dirty="0"/>
              <a:t>zur Verantwortlichkeitszuweisung</a:t>
            </a:r>
            <a:endParaRPr lang="en-US" sz="2800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B0257E5-75A0-4F46-BAAD-A8D9FF434F26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4215549"/>
      </p:ext>
    </p:extLst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1224361" y="2124124"/>
            <a:ext cx="7992887" cy="3986163"/>
          </a:xfrm>
        </p:spPr>
        <p:txBody>
          <a:bodyPr/>
          <a:lstStyle/>
          <a:p>
            <a:pPr>
              <a:lnSpc>
                <a:spcPct val="130000"/>
              </a:lnSpc>
              <a:spcBef>
                <a:spcPts val="6000"/>
              </a:spcBef>
            </a:pPr>
            <a:r>
              <a:rPr lang="de-AT" dirty="0"/>
              <a:t>Verantwortlichkeitsmatrix</a:t>
            </a:r>
          </a:p>
          <a:p>
            <a:pPr>
              <a:lnSpc>
                <a:spcPct val="130000"/>
              </a:lnSpc>
              <a:spcBef>
                <a:spcPts val="6000"/>
              </a:spcBef>
            </a:pPr>
            <a:r>
              <a:rPr lang="de-AT" dirty="0"/>
              <a:t>Kompetenzverteilungsdiagramm</a:t>
            </a:r>
          </a:p>
          <a:p>
            <a:pPr>
              <a:lnSpc>
                <a:spcPct val="130000"/>
              </a:lnSpc>
              <a:spcBef>
                <a:spcPts val="6000"/>
              </a:spcBef>
            </a:pPr>
            <a:r>
              <a:rPr lang="de-AT" dirty="0"/>
              <a:t>RACI-Matrix</a:t>
            </a:r>
            <a:endParaRPr lang="en-US" dirty="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ts val="2800"/>
              </a:lnSpc>
            </a:pPr>
            <a:r>
              <a:rPr lang="de-AT" sz="2800" dirty="0"/>
              <a:t>Darstellungsformen der Verant-wortlichkeitszuweisung im Projekt</a:t>
            </a:r>
            <a:endParaRPr lang="en-US" sz="2800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B0257E5-75A0-4F46-BAAD-A8D9FF434F26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1354689"/>
      </p:ext>
    </p:extLst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Grafik 1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08336" y="2124125"/>
            <a:ext cx="9027148" cy="3672408"/>
          </a:xfrm>
          <a:prstGeom prst="rect">
            <a:avLst/>
          </a:prstGeom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64321" y="468437"/>
            <a:ext cx="6336703" cy="863600"/>
          </a:xfrm>
        </p:spPr>
        <p:txBody>
          <a:bodyPr/>
          <a:lstStyle/>
          <a:p>
            <a:pPr>
              <a:lnSpc>
                <a:spcPts val="2800"/>
              </a:lnSpc>
            </a:pPr>
            <a:r>
              <a:rPr lang="de-AT" sz="2800" dirty="0"/>
              <a:t>Beispiel einer Verantwortlichkeitsmatrix 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B0257E5-75A0-4F46-BAAD-A8D9FF434F26}" type="slidenum">
              <a:rPr lang="de-AT" smtClean="0"/>
              <a:pPr/>
              <a:t>8</a:t>
            </a:fld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469494661"/>
      </p:ext>
    </p:extLst>
  </p:cSld>
  <p:clrMapOvr>
    <a:masterClrMapping/>
  </p:clrMapOvr>
  <p:transition>
    <p:zoom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Objekt 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91929841"/>
              </p:ext>
            </p:extLst>
          </p:nvPr>
        </p:nvGraphicFramePr>
        <p:xfrm>
          <a:off x="1152352" y="1574849"/>
          <a:ext cx="7585075" cy="5157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019" name="Präsentation" r:id="rId4" imgW="3959516" imgH="2698898" progId="PowerPoint.Show.8">
                  <p:embed/>
                </p:oleObj>
              </mc:Choice>
              <mc:Fallback>
                <p:oleObj name="Präsentation" r:id="rId4" imgW="3959516" imgH="2698898" progId="PowerPoint.Show.8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52352" y="1574849"/>
                        <a:ext cx="7585075" cy="51577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ts val="2800"/>
              </a:lnSpc>
            </a:pPr>
            <a:r>
              <a:rPr lang="de-AT" sz="2800" dirty="0"/>
              <a:t>Beispiel eines Kompetenzverteilungsdiagramms 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B0257E5-75A0-4F46-BAAD-A8D9FF434F26}" type="slidenum">
              <a:rPr lang="de-AT" smtClean="0"/>
              <a:pPr/>
              <a:t>9</a:t>
            </a:fld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4078532166"/>
      </p:ext>
    </p:extLst>
  </p:cSld>
  <p:clrMapOvr>
    <a:masterClrMapping/>
  </p:clrMapOvr>
  <p:transition>
    <p:zoom/>
  </p:transition>
</p:sld>
</file>

<file path=ppt/theme/theme1.xml><?xml version="1.0" encoding="utf-8"?>
<a:theme xmlns:a="http://schemas.openxmlformats.org/drawingml/2006/main" name="BOKU-Marketing">
  <a:themeElements>
    <a:clrScheme name="">
      <a:dk1>
        <a:srgbClr val="000000"/>
      </a:dk1>
      <a:lt1>
        <a:srgbClr val="FFFFFF"/>
      </a:lt1>
      <a:dk2>
        <a:srgbClr val="A6173B"/>
      </a:dk2>
      <a:lt2>
        <a:srgbClr val="666369"/>
      </a:lt2>
      <a:accent1>
        <a:srgbClr val="DBDADC"/>
      </a:accent1>
      <a:accent2>
        <a:srgbClr val="D49486"/>
      </a:accent2>
      <a:accent3>
        <a:srgbClr val="FFFFFF"/>
      </a:accent3>
      <a:accent4>
        <a:srgbClr val="000000"/>
      </a:accent4>
      <a:accent5>
        <a:srgbClr val="EAEAEB"/>
      </a:accent5>
      <a:accent6>
        <a:srgbClr val="C08679"/>
      </a:accent6>
      <a:hlink>
        <a:srgbClr val="CCCCFF"/>
      </a:hlink>
      <a:folHlink>
        <a:srgbClr val="B5B3B7"/>
      </a:folHlink>
    </a:clrScheme>
    <a:fontScheme name="BOKU-Marketing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AT" sz="3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 Narrow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AT" sz="3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 Narrow" pitchFamily="34" charset="0"/>
          </a:defRPr>
        </a:defPPr>
      </a:lstStyle>
    </a:lnDef>
  </a:objectDefaults>
  <a:extraClrSchemeLst>
    <a:extraClrScheme>
      <a:clrScheme name="BOKU-Marketing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OKU-Marketing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OKU-Marketing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OKU-Marketing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OKU-Marketing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OKU-Marketing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OKU-Marketing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OKU-Marketing 8">
        <a:dk1>
          <a:srgbClr val="000000"/>
        </a:dk1>
        <a:lt1>
          <a:srgbClr val="FFFFFF"/>
        </a:lt1>
        <a:dk2>
          <a:srgbClr val="CE0025"/>
        </a:dk2>
        <a:lt2>
          <a:srgbClr val="464646"/>
        </a:lt2>
        <a:accent1>
          <a:srgbClr val="E1E1E1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EEEEEE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Lariss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G:\UL\ULU\daten\martin\_atexte\boku\Vizerektorat\CD\BOKU-Marketing.ppt</Template>
  <TotalTime>0</TotalTime>
  <Words>1379</Words>
  <Application>Microsoft Office PowerPoint</Application>
  <PresentationFormat>Benutzerdefiniert</PresentationFormat>
  <Paragraphs>141</Paragraphs>
  <Slides>16</Slides>
  <Notes>16</Notes>
  <HiddenSlides>0</HiddenSlides>
  <MMClips>0</MMClips>
  <ScaleCrop>false</ScaleCrop>
  <HeadingPairs>
    <vt:vector size="8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Eingebettete OLE-Server</vt:lpstr>
      </vt:variant>
      <vt:variant>
        <vt:i4>2</vt:i4>
      </vt:variant>
      <vt:variant>
        <vt:lpstr>Folientitel</vt:lpstr>
      </vt:variant>
      <vt:variant>
        <vt:i4>16</vt:i4>
      </vt:variant>
    </vt:vector>
  </HeadingPairs>
  <TitlesOfParts>
    <vt:vector size="24" baseType="lpstr">
      <vt:lpstr>ＭＳ Ｐゴシック</vt:lpstr>
      <vt:lpstr>Arial</vt:lpstr>
      <vt:lpstr>Arial Narrow</vt:lpstr>
      <vt:lpstr>Corbel</vt:lpstr>
      <vt:lpstr>Wingdings</vt:lpstr>
      <vt:lpstr>BOKU-Marketing</vt:lpstr>
      <vt:lpstr>Präsentation</vt:lpstr>
      <vt:lpstr>Dokument</vt:lpstr>
      <vt:lpstr>Projektmanagement</vt:lpstr>
      <vt:lpstr>Übersicht – Verantwortlichkeitszuweisung</vt:lpstr>
      <vt:lpstr>Lehr- und Lernziele – Verantwortlichkeitszuweisung</vt:lpstr>
      <vt:lpstr>Learning Outcomes – Verantwortlichkeitszuweisung</vt:lpstr>
      <vt:lpstr>Sinn und Zweck der Verantwortlichkeitszuweisung</vt:lpstr>
      <vt:lpstr>Funktionsweise der Verfahren  zur Verantwortlichkeitszuweisung</vt:lpstr>
      <vt:lpstr>Darstellungsformen der Verant-wortlichkeitszuweisung im Projekt</vt:lpstr>
      <vt:lpstr>Beispiel einer Verantwortlichkeitsmatrix </vt:lpstr>
      <vt:lpstr>Beispiel eines Kompetenzverteilungsdiagramms </vt:lpstr>
      <vt:lpstr>Rollen und Verantwortlichkeits-spezifikation für eine RA(S)CI-Matrix</vt:lpstr>
      <vt:lpstr>Beispiel einer einfachen RACI-Matrix</vt:lpstr>
      <vt:lpstr>Regeln zur Erstellung  einer RACI-Matrix</vt:lpstr>
      <vt:lpstr>Übung zur Verantwortlichkeitszuweisung</vt:lpstr>
      <vt:lpstr>Analyse der Verantwortlichkeitszuweisungen</vt:lpstr>
      <vt:lpstr>Vertikale RACI-Analyse</vt:lpstr>
      <vt:lpstr>Horizontale RACI-Analyse</vt:lpstr>
    </vt:vector>
  </TitlesOfParts>
  <Company>ARC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Begleitende Folien (Einheit 7) zum Lehrbuch Projektmanagement. Der erfolgreiche Einstieg. 6. Auflage, 2023, Facultas, Wien, Österreich</dc:title>
  <dc:creator>Hans Karl Wytrzens</dc:creator>
  <cp:lastModifiedBy>Roder C</cp:lastModifiedBy>
  <cp:revision>497</cp:revision>
  <cp:lastPrinted>2013-10-16T15:27:45Z</cp:lastPrinted>
  <dcterms:created xsi:type="dcterms:W3CDTF">2003-09-23T06:28:36Z</dcterms:created>
  <dcterms:modified xsi:type="dcterms:W3CDTF">2023-06-02T17:19:50Z</dcterms:modified>
</cp:coreProperties>
</file>