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1"/>
  </p:notesMasterIdLst>
  <p:handoutMasterIdLst>
    <p:handoutMasterId r:id="rId22"/>
  </p:handoutMasterIdLst>
  <p:sldIdLst>
    <p:sldId id="260" r:id="rId2"/>
    <p:sldId id="334" r:id="rId3"/>
    <p:sldId id="387" r:id="rId4"/>
    <p:sldId id="388" r:id="rId5"/>
    <p:sldId id="335" r:id="rId6"/>
    <p:sldId id="372" r:id="rId7"/>
    <p:sldId id="373" r:id="rId8"/>
    <p:sldId id="389" r:id="rId9"/>
    <p:sldId id="386" r:id="rId10"/>
    <p:sldId id="374" r:id="rId11"/>
    <p:sldId id="375" r:id="rId12"/>
    <p:sldId id="376" r:id="rId13"/>
    <p:sldId id="377" r:id="rId14"/>
    <p:sldId id="378" r:id="rId15"/>
    <p:sldId id="382" r:id="rId16"/>
    <p:sldId id="384" r:id="rId17"/>
    <p:sldId id="383" r:id="rId18"/>
    <p:sldId id="385" r:id="rId19"/>
    <p:sldId id="390" r:id="rId20"/>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75"/>
    <a:srgbClr val="D9E2EF"/>
    <a:srgbClr val="54812B"/>
    <a:srgbClr val="DDEFCD"/>
    <a:srgbClr val="31859C"/>
    <a:srgbClr val="FCE8D8"/>
    <a:srgbClr val="C85F09"/>
    <a:srgbClr val="F7282F"/>
    <a:srgbClr val="7030A0"/>
    <a:srgbClr val="E8D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325" autoAdjust="0"/>
  </p:normalViewPr>
  <p:slideViewPr>
    <p:cSldViewPr>
      <p:cViewPr>
        <p:scale>
          <a:sx n="30" d="100"/>
          <a:sy n="30" d="100"/>
        </p:scale>
        <p:origin x="2030" y="446"/>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70" d="100"/>
          <a:sy n="70" d="100"/>
        </p:scale>
        <p:origin x="1683" y="-1125"/>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906463" y="4714875"/>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806549" y="4714875"/>
            <a:ext cx="5184576" cy="4467225"/>
          </a:xfrm>
        </p:spPr>
        <p:txBody>
          <a:bodyPr/>
          <a:lstStyle/>
          <a:p>
            <a:pPr>
              <a:spcBef>
                <a:spcPts val="600"/>
              </a:spcBef>
            </a:pPr>
            <a:endParaRPr lang="en-US" sz="110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eaLnBrk="1" hangingPunct="1">
              <a:buFont typeface="Arial" panose="020B0604020202020204" pitchFamily="34" charset="0"/>
              <a:buChar char="•"/>
            </a:pPr>
            <a:r>
              <a:rPr lang="de-DE" altLang="en-US" dirty="0"/>
              <a:t>Erfassung und Klarstellung der </a:t>
            </a:r>
            <a:r>
              <a:rPr lang="de-DE" altLang="en-US" i="1" dirty="0"/>
              <a:t>Detailaufgaben </a:t>
            </a:r>
          </a:p>
          <a:p>
            <a:pPr marL="171450" indent="-171450" eaLnBrk="1" hangingPunct="1">
              <a:buFont typeface="Arial" panose="020B0604020202020204" pitchFamily="34" charset="0"/>
              <a:buChar char="•"/>
            </a:pPr>
            <a:r>
              <a:rPr lang="de-DE" altLang="en-US" dirty="0"/>
              <a:t>Zusätzliche Konkretisierung im Hinblick auf die Festlegung klarer </a:t>
            </a:r>
            <a:r>
              <a:rPr lang="de-DE" altLang="en-US" i="1" dirty="0"/>
              <a:t>Verantwortlichkeiten</a:t>
            </a:r>
            <a:r>
              <a:rPr lang="de-DE" altLang="en-US" b="1" dirty="0"/>
              <a:t> </a:t>
            </a:r>
            <a:r>
              <a:rPr lang="de-DE" altLang="en-US" dirty="0"/>
              <a:t>und </a:t>
            </a:r>
            <a:r>
              <a:rPr lang="de-DE" altLang="en-US" i="1" dirty="0"/>
              <a:t>Leistungszuordnungen</a:t>
            </a:r>
            <a:r>
              <a:rPr lang="de-DE" altLang="en-US" b="1" dirty="0"/>
              <a:t> </a:t>
            </a:r>
            <a:r>
              <a:rPr lang="de-DE" altLang="en-US" dirty="0"/>
              <a:t>im Projektteam  </a:t>
            </a:r>
          </a:p>
          <a:p>
            <a:pPr marL="171450" indent="-171450" eaLnBrk="1" hangingPunct="1">
              <a:buFont typeface="Arial" panose="020B0604020202020204" pitchFamily="34" charset="0"/>
              <a:buChar char="•"/>
            </a:pPr>
            <a:r>
              <a:rPr lang="de-DE" altLang="en-US" dirty="0"/>
              <a:t>Basisinformation für die Zeiterfassung und für die Kostenplanung und  -kontrolle  </a:t>
            </a:r>
          </a:p>
          <a:p>
            <a:pPr eaLnBrk="1" hangingPunct="1">
              <a:spcBef>
                <a:spcPts val="900"/>
              </a:spcBef>
            </a:pPr>
            <a:r>
              <a:rPr lang="de-DE" altLang="en-US" dirty="0"/>
              <a:t>Für die anschließende Projektablaufplanung besitzt die </a:t>
            </a:r>
            <a:r>
              <a:rPr lang="de-DE" altLang="en-US" b="1" dirty="0"/>
              <a:t>Schnittstellenerfassung</a:t>
            </a:r>
            <a:r>
              <a:rPr lang="de-DE" altLang="en-US" dirty="0"/>
              <a:t> Bedeutung, werden so doch Abhängigkeiten zwischen verschiedenen APs deutlich.</a:t>
            </a:r>
          </a:p>
          <a:p>
            <a:pPr marL="171450" indent="-171450" eaLnBrk="1" hangingPunct="1">
              <a:buFont typeface="Arial" panose="020B0604020202020204" pitchFamily="34" charset="0"/>
              <a:buChar char="•"/>
            </a:pP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886524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156672" cy="4467225"/>
          </a:xfrm>
        </p:spPr>
        <p:txBody>
          <a:bodyPr/>
          <a:lstStyle/>
          <a:p>
            <a:pPr eaLnBrk="1" hangingPunct="1"/>
            <a:r>
              <a:rPr lang="de-AT" altLang="en-US" dirty="0"/>
              <a:t>An den Schnittstellen (engl. Interface) sollen die </a:t>
            </a:r>
            <a:r>
              <a:rPr lang="de-AT" altLang="en-US" b="1" dirty="0"/>
              <a:t>APs </a:t>
            </a:r>
            <a:r>
              <a:rPr lang="de-AT" altLang="en-US" dirty="0"/>
              <a:t>ohne inhaltliche Verluste </a:t>
            </a:r>
            <a:r>
              <a:rPr lang="de-AT" altLang="en-US" b="1" dirty="0"/>
              <a:t>ineinander greifen</a:t>
            </a:r>
            <a:r>
              <a:rPr lang="de-AT" altLang="en-US" dirty="0"/>
              <a:t>.</a:t>
            </a:r>
          </a:p>
          <a:p>
            <a:pPr eaLnBrk="1" hangingPunct="1"/>
            <a:r>
              <a:rPr lang="de-AT" altLang="en-US" dirty="0"/>
              <a:t>Bei der Übergabe von Verantwortlichkeiten besteht die Gefahr, dass etwas verloren geht und es kann zu Unklarheiten kommen, was die </a:t>
            </a:r>
            <a:r>
              <a:rPr lang="de-AT" altLang="en-US" i="1" dirty="0"/>
              <a:t>hohe</a:t>
            </a:r>
            <a:r>
              <a:rPr lang="de-AT" altLang="en-US" dirty="0"/>
              <a:t> </a:t>
            </a:r>
            <a:r>
              <a:rPr lang="de-AT" altLang="en-US" i="1" dirty="0"/>
              <a:t>Sensibilität</a:t>
            </a:r>
            <a:r>
              <a:rPr lang="de-AT" altLang="en-US" dirty="0"/>
              <a:t> von Schnittstellen erklärt.</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1294834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dirty="0"/>
              <a:t>Eine Stelle, an der Verantwortlichkeiten</a:t>
            </a:r>
            <a:r>
              <a:rPr lang="de-AT" baseline="0" dirty="0"/>
              <a:t> wechseln, ist dazu angetan </a:t>
            </a:r>
            <a:r>
              <a:rPr lang="de-AT" i="1" baseline="0" dirty="0"/>
              <a:t>konfliktträchtig</a:t>
            </a:r>
            <a:r>
              <a:rPr lang="de-AT" baseline="0" dirty="0"/>
              <a:t> zu sein.</a:t>
            </a:r>
          </a:p>
          <a:p>
            <a:pPr eaLnBrk="1" hangingPunct="1"/>
            <a:r>
              <a:rPr lang="de-AT" baseline="0" dirty="0"/>
              <a:t>Wenn nämlich die Übergabe von Ergebnissen eines Arbeitspaket an ein anderes, das mit diesen Ergebnissen weiterarbeiten soll, nicht funktioniert, entstehen schnell Reibungen, gegenseitige Anschuldigungen und Auseinandersetzungen.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1840320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pPr eaLnBrk="1" hangingPunct="1"/>
            <a:r>
              <a:rPr lang="de-AT" altLang="en-US" dirty="0">
                <a:latin typeface="Arial Narrow" charset="0"/>
              </a:rPr>
              <a:t>Schnittstellenanalyse erfasst systematisch möglichst alle </a:t>
            </a:r>
            <a:r>
              <a:rPr lang="de-AT" altLang="en-US" i="1" dirty="0">
                <a:latin typeface="Arial Narrow" charset="0"/>
              </a:rPr>
              <a:t>Zusammenhänge</a:t>
            </a:r>
            <a:r>
              <a:rPr lang="de-AT" altLang="en-US" dirty="0">
                <a:latin typeface="Arial Narrow" charset="0"/>
              </a:rPr>
              <a:t> zwischen Arbeitspaketen. Die Transferbeziehung zwischen Arbeitspaketen manifestieren sich in Input/Output-Relationen.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454338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r>
              <a:rPr lang="de-AT" dirty="0"/>
              <a:t>In der Praxis kommt es immer wieder vor (z.B. wegen Personalwechsel), dass jemand eine AP-Beschreibung ausarbeitet und dass jemand anderer dann die Arbeiten durchführen und verantworten muss. Die Formulierungen in der AP-Beschreibung müssen daher </a:t>
            </a:r>
            <a:r>
              <a:rPr lang="de-AT" i="1" dirty="0"/>
              <a:t>möglichst klar und eindeutig </a:t>
            </a:r>
            <a:r>
              <a:rPr lang="de-AT" dirty="0"/>
              <a:t>gewählt werden, damit keine Auslegungsunterschiede und Missverständnisse auftreten.</a:t>
            </a:r>
          </a:p>
          <a:p>
            <a:r>
              <a:rPr lang="de-AT" dirty="0"/>
              <a:t>Die Formulierung der Ziele des AP betreffend gelten im Prinzip die gleichen Regeln wie für die </a:t>
            </a:r>
            <a:r>
              <a:rPr lang="de-AT" spc="-10" dirty="0"/>
              <a:t>Ziele des Gesamtprojektes (ganze Sätze, SMART-Kriterien, 3-6 Ziele). In der AP-Beschreibung </a:t>
            </a:r>
            <a:r>
              <a:rPr lang="de-AT" dirty="0"/>
              <a:t>werden ein oder mehrere Ziele des Gesamtprojektes in </a:t>
            </a:r>
            <a:r>
              <a:rPr lang="de-AT" i="1" dirty="0"/>
              <a:t>detailliertere Unterziele </a:t>
            </a:r>
            <a:r>
              <a:rPr lang="de-AT" dirty="0"/>
              <a:t>heruntergebrochen. </a:t>
            </a:r>
          </a:p>
          <a:p>
            <a:r>
              <a:rPr lang="de-AT" dirty="0"/>
              <a:t>Zu jedem Ziel sind dann jene Lösungswege und Tätigkeiten aufzulisten, die zu dessen Erreichung führen sollen. Dabei genügen in der Regel Stichwörter. </a:t>
            </a:r>
          </a:p>
          <a:p>
            <a:r>
              <a:rPr lang="de-AT" dirty="0"/>
              <a:t>Jeder Lösungsweg bzw. jede Tätigkeit sollte zu erwartende Ergebnisse liefern, die in einem eigenen Punkt aufzulisten sind. </a:t>
            </a:r>
          </a:p>
          <a:p>
            <a:r>
              <a:rPr lang="de-AT" dirty="0"/>
              <a:t>Komplettiert wird die Beschreibung durch eine Schnittstellenanalyse.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3729214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73099" y="4714875"/>
            <a:ext cx="5318025" cy="4467225"/>
          </a:xfrm>
        </p:spPr>
        <p:txBody>
          <a:bodyPr/>
          <a:lstStyle/>
          <a:p>
            <a:pPr eaLnBrk="1" hangingPunct="1"/>
            <a:r>
              <a:rPr lang="de-AT" altLang="en-US" dirty="0"/>
              <a:t>Bei der systematischen Schnittstellenanalyse greift man jeden Lösungsweg bzw. </a:t>
            </a:r>
            <a:r>
              <a:rPr lang="de-AT" altLang="en-US" i="1" dirty="0"/>
              <a:t>jede</a:t>
            </a:r>
            <a:r>
              <a:rPr lang="de-AT" altLang="en-US" dirty="0"/>
              <a:t> der in der AP-Beschreibung </a:t>
            </a:r>
            <a:r>
              <a:rPr lang="de-AT" altLang="en-US" i="1" dirty="0"/>
              <a:t>vorgesehene Tätigkeit </a:t>
            </a:r>
            <a:r>
              <a:rPr lang="de-AT" altLang="en-US" dirty="0"/>
              <a:t>auf und durchdenkt sie im Hinblick darauf, </a:t>
            </a:r>
            <a:r>
              <a:rPr lang="de-AT" altLang="en-US" b="1" dirty="0"/>
              <a:t>welche Inputs </a:t>
            </a:r>
            <a:r>
              <a:rPr lang="de-AT" altLang="en-US" dirty="0"/>
              <a:t>(Vorleistungen) man zu deren Verrichtung brauchen wird und von welchen anderen APs diese Inputs zu kommen haben. </a:t>
            </a:r>
          </a:p>
          <a:p>
            <a:pPr eaLnBrk="1" hangingPunct="1"/>
            <a:r>
              <a:rPr lang="de-AT" altLang="en-US" dirty="0"/>
              <a:t>Ebenso geht man die Liste der zu erwartenden </a:t>
            </a:r>
            <a:r>
              <a:rPr lang="de-AT" altLang="en-US" i="1" dirty="0"/>
              <a:t>Zwischen- und Endergebnisse </a:t>
            </a:r>
            <a:r>
              <a:rPr lang="de-AT" altLang="en-US" dirty="0"/>
              <a:t>(Outputs) durch, und überlegt, </a:t>
            </a:r>
            <a:r>
              <a:rPr lang="de-AT" altLang="en-US" i="1" dirty="0"/>
              <a:t>welches andere AP</a:t>
            </a:r>
            <a:r>
              <a:rPr lang="de-AT" altLang="en-US" dirty="0"/>
              <a:t> sonst noch im Projekt diese Outputs wofür </a:t>
            </a:r>
            <a:r>
              <a:rPr lang="de-AT" altLang="en-US" i="1" dirty="0"/>
              <a:t>benötigt.</a:t>
            </a:r>
          </a:p>
          <a:p>
            <a:pPr eaLnBrk="1" hangingPunct="1"/>
            <a:r>
              <a:rPr lang="de-AT" altLang="en-US" dirty="0"/>
              <a:t>Das erfassen der Input-Output-Verbindungen zwischen den APs macht das </a:t>
            </a:r>
            <a:r>
              <a:rPr lang="de-AT" altLang="en-US" b="1" dirty="0"/>
              <a:t>Netz der projektinternen Abhängigkeiten </a:t>
            </a:r>
            <a:r>
              <a:rPr lang="de-AT" altLang="en-US" dirty="0"/>
              <a:t>transparent.</a:t>
            </a:r>
          </a:p>
          <a:p>
            <a:pPr eaLnBrk="1" hangingPunct="1"/>
            <a:r>
              <a:rPr lang="de-AT" altLang="en-US" dirty="0"/>
              <a:t>Wichtig ist, dass die In- bzw. Outputs, die von einem zum anderen Arbeitspaket</a:t>
            </a:r>
            <a:r>
              <a:rPr lang="de-AT" altLang="en-US" baseline="0" dirty="0"/>
              <a:t> weiter gereicht werden </a:t>
            </a:r>
            <a:r>
              <a:rPr lang="de-AT" altLang="en-US" i="1" baseline="0" dirty="0"/>
              <a:t>technisch exakt spezifiziert </a:t>
            </a:r>
            <a:r>
              <a:rPr lang="de-AT" altLang="en-US" baseline="0" dirty="0"/>
              <a:t>werden (z.B. wenn Dateien zu transferieren sind, genaue Angabe der Dateiformate, denn wenn eine weitere Bearbeitung erfolgen soll, muss kompatible Software vorhanden sein). </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377948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a:t>
            </a:r>
            <a:r>
              <a:rPr lang="de-AT" baseline="0" dirty="0"/>
              <a:t> k</a:t>
            </a:r>
            <a:r>
              <a:rPr lang="de-AT" dirty="0"/>
              <a:t>onkretes Beispiel zeigt, wie eine Arbeitspaketbeschreibung aussehen kann.</a:t>
            </a:r>
          </a:p>
          <a:p>
            <a:r>
              <a:rPr lang="de-AT" dirty="0"/>
              <a:t>Ergänzend könnte man beispielsweise bei den Lösungswegen/Tätigkeiten in einer kleinen Tabelle angeben, wer wieviel (in Personenstunden)</a:t>
            </a:r>
            <a:r>
              <a:rPr lang="de-AT" baseline="0" dirty="0"/>
              <a:t> beizutragen hat oder/und mit welcher Dauer, welchem Ressourcenbedarf  und welchen Kosten für die Tätigkeit zu rechnen sein wird.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4273358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Für die Erstellung der Schnittstellenanalyse kann man die Liste der Lösungswege/Tätigkeiten systematisch durchgehen und bei jeder Tätigkeit überlegen, ob man dafür etwas von einem anderen Arbeitspaket braucht und wenn ja, was genau?</a:t>
            </a:r>
          </a:p>
          <a:p>
            <a:r>
              <a:rPr lang="de-AT" dirty="0"/>
              <a:t>Genauso kann man dann die Liste</a:t>
            </a:r>
            <a:r>
              <a:rPr lang="de-AT" baseline="0" dirty="0"/>
              <a:t> zu erwartender Ergebnisse durchgehen und überlegen, an wen diese für welche Zwecke in welcher Form weiterzugeben sein werden.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3112430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Zur Auswertung der</a:t>
            </a:r>
            <a:r>
              <a:rPr lang="de-AT" baseline="0" dirty="0"/>
              <a:t> erstellten Arbeitspaketbeschreibung:</a:t>
            </a:r>
          </a:p>
          <a:p>
            <a:r>
              <a:rPr lang="de-AT" baseline="0" dirty="0"/>
              <a:t>Sind die Ziele als knappe ganze Sätze wirklich SMART formuliert?</a:t>
            </a:r>
          </a:p>
          <a:p>
            <a:r>
              <a:rPr lang="de-AT" baseline="0" dirty="0"/>
              <a:t>Gibt es zu jedem Ziel mindestens eine Tätigkeit und zu jeder Tätigkeit mindestens ein Ergebnis?</a:t>
            </a:r>
          </a:p>
          <a:p>
            <a:r>
              <a:rPr lang="de-AT" baseline="0" dirty="0"/>
              <a:t>Sind die Ergebnisse quantitativ fassbar (denn nur so lässt sich dann während der Projektdurchführung der Fertigstellungsgrad der Arbeitspakete in nachprüfbarer Weise ermitteln)?</a:t>
            </a:r>
          </a:p>
          <a:p>
            <a:r>
              <a:rPr lang="de-AT" baseline="0" dirty="0"/>
              <a:t>Sind die Schnittstellen klar benannt und jeweils genau technisch spezifiziert?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1540868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Genau genommen, sollte man </a:t>
            </a:r>
            <a:r>
              <a:rPr lang="de-AT" i="1" dirty="0"/>
              <a:t>sämtliche Arbeitspakete </a:t>
            </a:r>
            <a:r>
              <a:rPr lang="de-AT" dirty="0"/>
              <a:t>eines Projektes </a:t>
            </a:r>
            <a:r>
              <a:rPr lang="de-AT" i="1" dirty="0"/>
              <a:t>beschreiben</a:t>
            </a:r>
            <a:r>
              <a:rPr lang="de-AT" dirty="0"/>
              <a:t>.</a:t>
            </a:r>
          </a:p>
          <a:p>
            <a:r>
              <a:rPr lang="de-AT" dirty="0"/>
              <a:t>Dann wird es möglich, auch zu überprüfen, ob die Arbeitspaketbeschreibungen wirklich </a:t>
            </a:r>
            <a:r>
              <a:rPr lang="de-AT" i="1" dirty="0"/>
              <a:t>stimmig </a:t>
            </a:r>
            <a:r>
              <a:rPr lang="de-AT" dirty="0"/>
              <a:t>sind und tatsächlich gut zusammenpassen.</a:t>
            </a:r>
          </a:p>
          <a:p>
            <a:r>
              <a:rPr lang="de-AT" dirty="0"/>
              <a:t>Die </a:t>
            </a:r>
            <a:r>
              <a:rPr lang="de-AT" i="1" dirty="0"/>
              <a:t>Kompatibilität </a:t>
            </a:r>
            <a:r>
              <a:rPr lang="de-AT" dirty="0"/>
              <a:t>der Arbeitspaketbeschreibungen</a:t>
            </a:r>
            <a:r>
              <a:rPr lang="de-AT" baseline="0" dirty="0"/>
              <a:t> lässt sich am einfachsten </a:t>
            </a:r>
            <a:r>
              <a:rPr lang="de-AT" i="1" baseline="0" dirty="0"/>
              <a:t>anhand der Schnittstellen feststellen</a:t>
            </a:r>
            <a:r>
              <a:rPr lang="de-AT" baseline="0" dirty="0"/>
              <a:t>:</a:t>
            </a:r>
          </a:p>
          <a:p>
            <a:r>
              <a:rPr lang="de-AT" baseline="0" dirty="0"/>
              <a:t>Jedem von einem Arbeitspaket benötigten Input muss genau dieser als Output eines anderen Arbeitspaketes gegenüberstehen. Gibt es da Lücken oder Unstimmigkeiten, so signalisiert das noch bestehenden Koordinationsbedarf.</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1540868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806549" y="4714875"/>
            <a:ext cx="5184576" cy="4467225"/>
          </a:xfrm>
        </p:spPr>
        <p:txBody>
          <a:bodyPr/>
          <a:lstStyle/>
          <a:p>
            <a:pPr eaLnBrk="1" hangingPunct="1">
              <a:spcBef>
                <a:spcPts val="600"/>
              </a:spcBef>
            </a:pPr>
            <a:r>
              <a:rPr lang="de-AT" altLang="en-US" sz="1100" dirty="0"/>
              <a:t>AP → kleinste im Projektstrukturplan ausgewiesene Einheit, die wie der Name schon sagt, mehrere Arbeiten (Tätigkeiten/Vorgänge) zu einem Paket bündelt. </a:t>
            </a:r>
          </a:p>
          <a:p>
            <a:pPr eaLnBrk="1" hangingPunct="1">
              <a:spcBef>
                <a:spcPts val="600"/>
              </a:spcBef>
            </a:pPr>
            <a:r>
              <a:rPr lang="de-AT" altLang="en-US" sz="1100" dirty="0"/>
              <a:t>Für eine detaillierte Projektplanung braucht es eine Spezifikation, d.h. eine eingehende Beschreibung, welche Arbeiten zu einem Paket zusammengefasst sind, was mit diesen Arbeiten genau erreicht werden soll und wie sich die Arbeiten in das Projektganze einfügen.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171450" indent="-171450" eaLnBrk="1" hangingPunct="1">
              <a:buFont typeface="Arial" panose="020B0604020202020204" pitchFamily="34" charset="0"/>
              <a:buChar char="•"/>
            </a:pPr>
            <a:r>
              <a:rPr lang="de-AT" altLang="en-US" dirty="0"/>
              <a:t>Die AP-Beschreibung ist ein </a:t>
            </a:r>
            <a:r>
              <a:rPr lang="de-AT" altLang="en-US" b="1" dirty="0"/>
              <a:t>Zwischenschritt </a:t>
            </a:r>
            <a:r>
              <a:rPr lang="de-AT" altLang="en-US" dirty="0"/>
              <a:t>zwischen Projektstrukturplanung und Projektablaufplanung, also der Planung der Reihenfolge, in der die zum Projekt gehörigen Tätigkeiten abzuarbeiten sind.</a:t>
            </a:r>
          </a:p>
          <a:p>
            <a:pPr marL="171450" indent="-171450" eaLnBrk="1" hangingPunct="1">
              <a:buFont typeface="Arial" panose="020B0604020202020204" pitchFamily="34" charset="0"/>
              <a:buChar char="•"/>
            </a:pPr>
            <a:r>
              <a:rPr lang="de-AT" altLang="en-US" dirty="0"/>
              <a:t>Die Spezifikation der APs läuft vor allem darauf hinaus, detailliert zu erfassen, </a:t>
            </a:r>
            <a:r>
              <a:rPr lang="de-AT" altLang="en-US" i="1" dirty="0"/>
              <a:t>wie </a:t>
            </a:r>
            <a:r>
              <a:rPr lang="de-AT" altLang="en-US" dirty="0"/>
              <a:t>die </a:t>
            </a:r>
            <a:r>
              <a:rPr lang="de-AT" altLang="en-US" i="1" dirty="0"/>
              <a:t>Arbeiten </a:t>
            </a:r>
            <a:r>
              <a:rPr lang="de-AT" altLang="en-US" dirty="0"/>
              <a:t>an einem AP mit Arbeiten an den anderen APs </a:t>
            </a:r>
            <a:r>
              <a:rPr lang="de-AT" altLang="en-US" i="1" dirty="0"/>
              <a:t>verknüpft </a:t>
            </a:r>
            <a:r>
              <a:rPr lang="de-AT" altLang="en-US" dirty="0"/>
              <a:t>sind.</a:t>
            </a:r>
          </a:p>
          <a:p>
            <a:pPr marL="171450" indent="-171450" eaLnBrk="1" hangingPunct="1">
              <a:buFont typeface="Arial" panose="020B0604020202020204" pitchFamily="34" charset="0"/>
              <a:buChar char="•"/>
            </a:pPr>
            <a:r>
              <a:rPr lang="de-AT" altLang="en-US" dirty="0"/>
              <a:t>Die AP-Beschreibung zielt außerdem darauf ab, einen Durchblick zu verschaffen, </a:t>
            </a:r>
          </a:p>
          <a:p>
            <a:pPr marL="361950" lvl="1" indent="-171450">
              <a:spcBef>
                <a:spcPts val="200"/>
              </a:spcBef>
              <a:buFont typeface="Arial Narrow" panose="020B0606020202030204" pitchFamily="34" charset="0"/>
              <a:buChar char="–"/>
            </a:pPr>
            <a:r>
              <a:rPr lang="de-AT" altLang="en-US" i="1" dirty="0"/>
              <a:t>wer, welche </a:t>
            </a:r>
            <a:r>
              <a:rPr lang="de-AT" altLang="en-US" i="1" spc="-10" dirty="0"/>
              <a:t>Detailziele </a:t>
            </a:r>
            <a:r>
              <a:rPr lang="de-AT" altLang="en-US" spc="-10" dirty="0"/>
              <a:t>zu erreichen hat, </a:t>
            </a:r>
          </a:p>
          <a:p>
            <a:pPr marL="361950" lvl="1" indent="-171450">
              <a:spcBef>
                <a:spcPts val="200"/>
              </a:spcBef>
              <a:buFont typeface="Arial Narrow" panose="020B0606020202030204" pitchFamily="34" charset="0"/>
              <a:buChar char="–"/>
            </a:pPr>
            <a:r>
              <a:rPr lang="de-AT" altLang="en-US" spc="-10" dirty="0"/>
              <a:t>wer bei welchen Arbeiten/Tätigkeiten, </a:t>
            </a:r>
            <a:r>
              <a:rPr lang="de-AT" altLang="en-US" i="1" spc="-10" dirty="0"/>
              <a:t>welche Zwischen- und Endresultate </a:t>
            </a:r>
            <a:r>
              <a:rPr lang="de-AT" altLang="en-US" i="1" dirty="0"/>
              <a:t>liefern </a:t>
            </a:r>
            <a:r>
              <a:rPr lang="de-AT" altLang="en-US" dirty="0"/>
              <a:t>muss.</a:t>
            </a:r>
          </a:p>
          <a:p>
            <a:pPr marL="171450" indent="-171450" eaLnBrk="1" hangingPunct="1">
              <a:buFont typeface="Arial" panose="020B0604020202020204" pitchFamily="34" charset="0"/>
              <a:buChar char="•"/>
            </a:pPr>
            <a:r>
              <a:rPr lang="de-AT" altLang="en-US" dirty="0"/>
              <a:t>Die Spezifikation des APs sollte möglichst genau erfolgen, damit nachher bei der Umsetzung alles klar ist. Die Klarheit ist vor allem wichtig bei den Schnittstellen zwischen den APs, da hier </a:t>
            </a:r>
            <a:r>
              <a:rPr lang="de-AT" altLang="en-US" spc="-10" dirty="0"/>
              <a:t>Verantwortungsübergänge stattfinden. In der Regel benötigt man Vorleistungen von anderen und/ oder man muss solche Vorleistungen auch für andere erbringen. Dieser </a:t>
            </a:r>
            <a:r>
              <a:rPr lang="de-AT" altLang="en-US" i="1" spc="-10" dirty="0"/>
              <a:t>Vorleistungsaustausch </a:t>
            </a:r>
            <a:r>
              <a:rPr lang="de-AT" altLang="en-US" spc="-10" dirty="0"/>
              <a:t>sollte möglichst reibungslos klappen</a:t>
            </a:r>
            <a:r>
              <a:rPr lang="de-AT" altLang="en-US" dirty="0"/>
              <a:t>. </a:t>
            </a:r>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pPr marL="0" marR="0" indent="0" defTabSz="914400" rtl="0" eaLnBrk="1" fontAlgn="base" latinLnBrk="0" hangingPunct="1">
              <a:spcAft>
                <a:spcPct val="0"/>
              </a:spcAft>
              <a:buClrTx/>
              <a:buSzTx/>
              <a:buFontTx/>
              <a:buNone/>
              <a:tabLst/>
              <a:defRPr/>
            </a:pPr>
            <a:r>
              <a:rPr lang="de-AT" altLang="en-US" dirty="0"/>
              <a:t>Spätestens bei der Arbeitspaketspezifikation geht es darum, die Dinge so klar wie möglich zu definieren und zu formulieren, denn ansonsten sind Mehrdeutigkeiten und Missverständnissen Tür und Tor geöffnet.</a:t>
            </a:r>
          </a:p>
          <a:p>
            <a:pPr marL="0" marR="0" indent="0" defTabSz="914400" rtl="0" eaLnBrk="1" fontAlgn="base" latinLnBrk="0" hangingPunct="1">
              <a:spcAft>
                <a:spcPct val="0"/>
              </a:spcAft>
              <a:buClrTx/>
              <a:buSzTx/>
              <a:buFontTx/>
              <a:buNone/>
              <a:tabLst/>
              <a:defRPr/>
            </a:pPr>
            <a:r>
              <a:rPr lang="de-DE" b="0" i="0" kern="1200" baseline="0" dirty="0">
                <a:solidFill>
                  <a:schemeClr val="tx1"/>
                </a:solidFill>
                <a:effectLst/>
              </a:rPr>
              <a:t>Über die Jahre weiterentwickelter Cartoon, der in überzeichnender Persiflage dar­­stellt, dass Sicht­wei­­sen, Kommu­nikationsmuster und Interessen der an einem Projekt Be­teilig­ten sehr unter­schied­lich sind. (Leider ist der Autor/Ur­heber nicht mehr identifizierbar.) (</a:t>
            </a:r>
            <a:r>
              <a:rPr lang="de-DE" b="0" i="0" kern="1200" cap="small" dirty="0">
                <a:solidFill>
                  <a:schemeClr val="tx1"/>
                </a:solidFill>
                <a:effectLst/>
              </a:rPr>
              <a:t>Suppersberger</a:t>
            </a:r>
            <a:r>
              <a:rPr lang="de-DE" b="0" i="0" kern="1200" baseline="0" dirty="0">
                <a:solidFill>
                  <a:schemeClr val="tx1"/>
                </a:solidFill>
                <a:effectLst/>
              </a:rPr>
              <a:t> et al.  2010, 18)</a:t>
            </a:r>
            <a:endParaRPr lang="en-US" b="1" i="1" kern="1200" baseline="0" dirty="0">
              <a:solidFill>
                <a:schemeClr val="tx1"/>
              </a:solidFill>
              <a:effectLst/>
            </a:endParaRP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174671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pPr eaLnBrk="1" hangingPunct="1"/>
            <a:r>
              <a:rPr lang="de-AT" altLang="en-US" dirty="0">
                <a:latin typeface="Arial Narrow" charset="0"/>
              </a:rPr>
              <a:t>APs sind die hierarchisch untersten Einheiten im PSP. Sie bedürfen aber trotzdem weiterer Betrachtung</a:t>
            </a:r>
            <a:r>
              <a:rPr lang="de-AT" altLang="en-US" baseline="0" dirty="0">
                <a:latin typeface="Arial Narrow" charset="0"/>
              </a:rPr>
              <a:t> und näherer Beschreibung.</a:t>
            </a:r>
          </a:p>
          <a:p>
            <a:pPr eaLnBrk="1" hangingPunct="1"/>
            <a:r>
              <a:rPr lang="de-AT" altLang="en-US" baseline="0" dirty="0">
                <a:latin typeface="Arial Narrow" charset="0"/>
              </a:rPr>
              <a:t>Dies geschieht in einem eigenen Planungsschritt.</a:t>
            </a:r>
            <a:endParaRPr lang="de-AT" altLang="en-US" dirty="0"/>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886524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95338" y="4714875"/>
            <a:ext cx="5095875" cy="4467225"/>
          </a:xfrm>
        </p:spPr>
        <p:txBody>
          <a:bodyPr/>
          <a:lstStyle/>
          <a:p>
            <a:r>
              <a:rPr lang="de-AT" dirty="0"/>
              <a:t>Eine Arbeitspaketbeschreibung </a:t>
            </a:r>
            <a:r>
              <a:rPr lang="de-AT" b="1" dirty="0"/>
              <a:t>ähnelt </a:t>
            </a:r>
            <a:r>
              <a:rPr lang="de-AT" dirty="0"/>
              <a:t>in ihrer grundsätzlichen</a:t>
            </a:r>
            <a:r>
              <a:rPr lang="de-AT" baseline="0" dirty="0"/>
              <a:t> Struktur dem </a:t>
            </a:r>
            <a:r>
              <a:rPr lang="de-AT" b="1" baseline="0" dirty="0"/>
              <a:t>Projektauftrag</a:t>
            </a:r>
            <a:r>
              <a:rPr lang="de-AT" baseline="0" dirty="0"/>
              <a:t>.</a:t>
            </a:r>
          </a:p>
          <a:p>
            <a:r>
              <a:rPr lang="de-AT" baseline="0" dirty="0"/>
              <a:t>Kernstück sind ebenfalls </a:t>
            </a:r>
            <a:r>
              <a:rPr lang="de-AT" i="1" baseline="0" dirty="0"/>
              <a:t>3 – 5 </a:t>
            </a:r>
            <a:r>
              <a:rPr lang="de-AT" baseline="0" dirty="0"/>
              <a:t>oder 6  </a:t>
            </a:r>
            <a:r>
              <a:rPr lang="de-AT" i="1" baseline="0" dirty="0"/>
              <a:t>SMARTe, ergebnisbezogene Ziele</a:t>
            </a:r>
            <a:r>
              <a:rPr lang="de-AT" baseline="0" dirty="0"/>
              <a:t>. Diese Arbeitspaketziele werden durch Herunterbrechen der Gesamtprojektziele festgelegt.</a:t>
            </a:r>
          </a:p>
          <a:p>
            <a:r>
              <a:rPr lang="de-AT" baseline="0" dirty="0"/>
              <a:t>Dann sind die </a:t>
            </a:r>
            <a:r>
              <a:rPr lang="de-AT" i="1" baseline="0" dirty="0"/>
              <a:t>Vorgänge</a:t>
            </a:r>
            <a:r>
              <a:rPr lang="de-AT" baseline="0" dirty="0"/>
              <a:t> (Aktivitäten, Tätigkeiten) aufzulisten, die zur Erreichung der Arbeitspaketziele notwendig sind.</a:t>
            </a:r>
          </a:p>
          <a:p>
            <a:r>
              <a:rPr lang="de-AT" baseline="0" dirty="0"/>
              <a:t>Jede Tätigkeit sollte ein Ergebnis erbringen, diese Arbeitspaket</a:t>
            </a:r>
            <a:r>
              <a:rPr lang="de-AT" i="1" baseline="0" dirty="0"/>
              <a:t>zwischen- und -endresultate </a:t>
            </a:r>
            <a:r>
              <a:rPr lang="de-AT" baseline="0" dirty="0"/>
              <a:t>listet man ebenfalls auf.</a:t>
            </a:r>
          </a:p>
          <a:p>
            <a:r>
              <a:rPr lang="de-AT" dirty="0"/>
              <a:t>Schließlich sind die </a:t>
            </a:r>
            <a:r>
              <a:rPr lang="de-AT" i="1" dirty="0"/>
              <a:t>Schnittstellen</a:t>
            </a:r>
            <a:r>
              <a:rPr lang="de-AT" dirty="0"/>
              <a:t> zu anderen Arbeitspaketen zu </a:t>
            </a:r>
            <a:r>
              <a:rPr lang="de-AT" i="1" dirty="0"/>
              <a:t>definieren</a:t>
            </a:r>
            <a:r>
              <a:rPr lang="de-AT"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2886524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95340" y="4714875"/>
            <a:ext cx="5095874" cy="4467225"/>
          </a:xfrm>
        </p:spPr>
        <p:txBody>
          <a:bodyPr/>
          <a:lstStyle/>
          <a:p>
            <a:r>
              <a:rPr lang="de-AT" b="1" dirty="0"/>
              <a:t>Benötigt</a:t>
            </a:r>
            <a:r>
              <a:rPr lang="de-AT" dirty="0"/>
              <a:t> werden die Arbeitspaketbeschreibungen</a:t>
            </a:r>
            <a:r>
              <a:rPr lang="de-AT" baseline="0" dirty="0"/>
              <a:t> um</a:t>
            </a:r>
          </a:p>
          <a:p>
            <a:pPr marL="171450" indent="-171450">
              <a:buFont typeface="Arial" panose="020B0604020202020204" pitchFamily="34" charset="0"/>
              <a:buChar char="•"/>
            </a:pPr>
            <a:r>
              <a:rPr lang="de-AT" i="1" baseline="0" dirty="0"/>
              <a:t>Arbeitsinhalte </a:t>
            </a:r>
            <a:r>
              <a:rPr lang="de-AT" baseline="0" dirty="0"/>
              <a:t>für Arbeitspaketverantwortliche detaillierter zu </a:t>
            </a:r>
            <a:r>
              <a:rPr lang="de-AT" i="1" baseline="0" dirty="0"/>
              <a:t>klären</a:t>
            </a:r>
            <a:r>
              <a:rPr lang="de-AT" baseline="0" dirty="0"/>
              <a:t>,</a:t>
            </a:r>
          </a:p>
          <a:p>
            <a:pPr marL="171450" indent="-171450">
              <a:buFont typeface="Arial" panose="020B0604020202020204" pitchFamily="34" charset="0"/>
              <a:buChar char="•"/>
            </a:pPr>
            <a:r>
              <a:rPr lang="de-AT" baseline="0" dirty="0"/>
              <a:t>Vorstellungen vom künftigen </a:t>
            </a:r>
            <a:r>
              <a:rPr lang="de-AT" i="1" baseline="0" dirty="0"/>
              <a:t>Projektgeschehen</a:t>
            </a:r>
            <a:r>
              <a:rPr lang="de-AT" baseline="0" dirty="0"/>
              <a:t> zu </a:t>
            </a:r>
            <a:r>
              <a:rPr lang="de-AT" i="1" baseline="0" dirty="0"/>
              <a:t>konkretisieren</a:t>
            </a:r>
            <a:r>
              <a:rPr lang="de-AT" baseline="0" dirty="0"/>
              <a:t>, </a:t>
            </a:r>
          </a:p>
          <a:p>
            <a:pPr marL="171450" indent="-171450">
              <a:buFont typeface="Arial" panose="020B0604020202020204" pitchFamily="34" charset="0"/>
              <a:buChar char="•"/>
            </a:pPr>
            <a:r>
              <a:rPr lang="de-AT" baseline="0" dirty="0"/>
              <a:t>ausreichend detaillierte </a:t>
            </a:r>
            <a:r>
              <a:rPr lang="de-AT" i="1" baseline="0" dirty="0"/>
              <a:t>Unterlagen</a:t>
            </a:r>
            <a:r>
              <a:rPr lang="de-AT" baseline="0" dirty="0"/>
              <a:t> für eine profunde </a:t>
            </a:r>
            <a:r>
              <a:rPr lang="de-AT" i="1" baseline="0" dirty="0"/>
              <a:t>Zeit- und Ressourcenbedarfsschätzung  </a:t>
            </a:r>
            <a:r>
              <a:rPr lang="de-AT" baseline="0" dirty="0"/>
              <a:t>zur Verfügung zu haben,</a:t>
            </a:r>
          </a:p>
          <a:p>
            <a:pPr marL="171450" indent="-171450">
              <a:buFont typeface="Arial" panose="020B0604020202020204" pitchFamily="34" charset="0"/>
              <a:buChar char="•"/>
            </a:pPr>
            <a:r>
              <a:rPr lang="de-AT" baseline="0" dirty="0"/>
              <a:t>Grundlagen für weitere Planungen und </a:t>
            </a:r>
            <a:r>
              <a:rPr lang="de-AT" i="1" baseline="0" dirty="0"/>
              <a:t>für Kontrollen </a:t>
            </a:r>
            <a:r>
              <a:rPr lang="de-AT" baseline="0" dirty="0"/>
              <a:t>während der Projektdurchführung zu haben.</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27701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D4E75"/>
              </a:buClr>
              <a:defRPr sz="2600">
                <a:latin typeface="+mn-lt"/>
              </a:defRPr>
            </a:lvl1pPr>
            <a:lvl2pPr marL="742950" indent="-285750">
              <a:lnSpc>
                <a:spcPct val="120000"/>
              </a:lnSpc>
              <a:spcBef>
                <a:spcPts val="1200"/>
              </a:spcBef>
              <a:buClr>
                <a:srgbClr val="2D4E75"/>
              </a:buClr>
              <a:buFont typeface="Arial Narrow" panose="020B0606020202030204" pitchFamily="34" charset="0"/>
              <a:buChar char="–"/>
              <a:defRPr sz="2400">
                <a:latin typeface="+mn-lt"/>
              </a:defRPr>
            </a:lvl2pPr>
            <a:lvl3pPr>
              <a:lnSpc>
                <a:spcPct val="120000"/>
              </a:lnSpc>
              <a:spcBef>
                <a:spcPts val="600"/>
              </a:spcBef>
              <a:buClr>
                <a:srgbClr val="2D4E75"/>
              </a:buClr>
              <a:defRPr sz="2200">
                <a:latin typeface="+mn-lt"/>
              </a:defRPr>
            </a:lvl3pPr>
            <a:lvl4pPr>
              <a:lnSpc>
                <a:spcPct val="120000"/>
              </a:lnSpc>
              <a:spcBef>
                <a:spcPts val="600"/>
              </a:spcBef>
              <a:buClr>
                <a:srgbClr val="2D4E75"/>
              </a:buClr>
              <a:defRPr sz="2000">
                <a:latin typeface="+mn-lt"/>
              </a:defRPr>
            </a:lvl4pPr>
            <a:lvl5pPr>
              <a:lnSpc>
                <a:spcPct val="120000"/>
              </a:lnSpc>
              <a:buClr>
                <a:srgbClr val="2D4E75"/>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Projektplanung – Arbeitspaketspezifikation</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718A92C7-5430-44A2-B8AD-73404A64F77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2" name="Untertitel 5"/>
          <p:cNvSpPr txBox="1">
            <a:spLocks/>
          </p:cNvSpPr>
          <p:nvPr/>
        </p:nvSpPr>
        <p:spPr>
          <a:xfrm>
            <a:off x="2" y="3636293"/>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Projektplanung</a:t>
            </a:r>
          </a:p>
          <a:p>
            <a:pPr algn="r">
              <a:spcBef>
                <a:spcPts val="2400"/>
              </a:spcBef>
            </a:pPr>
            <a:r>
              <a:rPr lang="de-AT" sz="3450" spc="20" dirty="0">
                <a:solidFill>
                  <a:schemeClr val="bg1"/>
                </a:solidFill>
                <a:latin typeface="Corbel" panose="020B0503020204020204" pitchFamily="34" charset="0"/>
                <a:ea typeface="+mj-ea"/>
                <a:cs typeface="+mj-cs"/>
              </a:rPr>
              <a:t>Arbeitspaketspezifikation </a:t>
            </a:r>
            <a:br>
              <a:rPr lang="de-AT" sz="3450" spc="20" dirty="0">
                <a:solidFill>
                  <a:schemeClr val="bg1"/>
                </a:solidFill>
                <a:latin typeface="Corbel" panose="020B0503020204020204" pitchFamily="34" charset="0"/>
                <a:ea typeface="+mj-ea"/>
                <a:cs typeface="+mj-cs"/>
              </a:rPr>
            </a:br>
            <a:r>
              <a:rPr lang="de-AT" sz="3450" spc="20" dirty="0">
                <a:solidFill>
                  <a:schemeClr val="bg1"/>
                </a:solidFill>
                <a:latin typeface="Corbel" panose="020B0503020204020204" pitchFamily="34" charset="0"/>
                <a:ea typeface="+mj-ea"/>
                <a:cs typeface="+mj-cs"/>
              </a:rPr>
              <a:t>mit Schnittstellenanalyse</a:t>
            </a:r>
            <a:endParaRPr lang="en-US" sz="3450" spc="2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txBox="1">
            <a:spLocks/>
          </p:cNvSpPr>
          <p:nvPr/>
        </p:nvSpPr>
        <p:spPr>
          <a:xfrm>
            <a:off x="1008336" y="1476053"/>
            <a:ext cx="8280920" cy="4514850"/>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eaLnBrk="1" hangingPunct="1">
              <a:lnSpc>
                <a:spcPct val="105000"/>
              </a:lnSpc>
              <a:spcBef>
                <a:spcPts val="2100"/>
              </a:spcBef>
            </a:pPr>
            <a:r>
              <a:rPr lang="de-DE" altLang="en-US" sz="2200" dirty="0">
                <a:latin typeface="+mj-lt"/>
              </a:rPr>
              <a:t>Erfassung und Klarstellung der </a:t>
            </a:r>
            <a:r>
              <a:rPr lang="de-DE" altLang="en-US" sz="2200" b="1" dirty="0">
                <a:solidFill>
                  <a:srgbClr val="2D4E75"/>
                </a:solidFill>
                <a:latin typeface="+mj-lt"/>
              </a:rPr>
              <a:t>Detailaufgaben </a:t>
            </a:r>
            <a:br>
              <a:rPr lang="de-DE" altLang="en-US" sz="2200" b="1" dirty="0">
                <a:latin typeface="+mj-lt"/>
              </a:rPr>
            </a:br>
            <a:r>
              <a:rPr lang="de-DE" altLang="en-US" sz="2000" dirty="0">
                <a:solidFill>
                  <a:srgbClr val="5F5F5F"/>
                </a:solidFill>
                <a:latin typeface="+mj-lt"/>
              </a:rPr>
              <a:t>(Vorgänge, Aktivitäten, Lösungswege, Tätigkeiten)</a:t>
            </a:r>
          </a:p>
          <a:p>
            <a:pPr eaLnBrk="1" hangingPunct="1">
              <a:lnSpc>
                <a:spcPct val="105000"/>
              </a:lnSpc>
              <a:spcBef>
                <a:spcPts val="2100"/>
              </a:spcBef>
            </a:pPr>
            <a:r>
              <a:rPr lang="de-DE" altLang="en-US" sz="2200" dirty="0">
                <a:latin typeface="+mj-lt"/>
              </a:rPr>
              <a:t>Festlegung klarer </a:t>
            </a:r>
            <a:r>
              <a:rPr lang="de-DE" altLang="en-US" sz="2200" b="1" dirty="0">
                <a:solidFill>
                  <a:srgbClr val="2D4E75"/>
                </a:solidFill>
                <a:latin typeface="+mj-lt"/>
              </a:rPr>
              <a:t>Verantwortlichkeiten</a:t>
            </a:r>
            <a:r>
              <a:rPr lang="de-DE" altLang="en-US" sz="2200" b="1" dirty="0">
                <a:solidFill>
                  <a:srgbClr val="FF8307"/>
                </a:solidFill>
                <a:latin typeface="+mj-lt"/>
              </a:rPr>
              <a:t> </a:t>
            </a:r>
            <a:r>
              <a:rPr lang="de-DE" altLang="en-US" sz="2200" dirty="0">
                <a:latin typeface="+mj-lt"/>
              </a:rPr>
              <a:t>und </a:t>
            </a:r>
            <a:r>
              <a:rPr lang="de-DE" altLang="en-US" sz="2200" b="1" dirty="0">
                <a:solidFill>
                  <a:srgbClr val="2D4E75"/>
                </a:solidFill>
                <a:latin typeface="+mj-lt"/>
              </a:rPr>
              <a:t>Leistungszuordnungen</a:t>
            </a:r>
            <a:r>
              <a:rPr lang="de-DE" altLang="en-US" sz="2200" b="1" dirty="0">
                <a:latin typeface="+mj-lt"/>
              </a:rPr>
              <a:t> </a:t>
            </a:r>
            <a:r>
              <a:rPr lang="de-DE" altLang="en-US" sz="2200" dirty="0">
                <a:latin typeface="+mj-lt"/>
              </a:rPr>
              <a:t>im Projektteam </a:t>
            </a:r>
            <a:r>
              <a:rPr lang="de-DE" altLang="en-US" sz="2000" dirty="0">
                <a:solidFill>
                  <a:srgbClr val="5F5F5F"/>
                </a:solidFill>
                <a:latin typeface="+mj-lt"/>
              </a:rPr>
              <a:t>(der zu benennende Zuständige zeichnet für die Erledigung aller in der Arbeitspaketbeschreibung detaillierten Einzelaufgaben verantwortlich und ist </a:t>
            </a:r>
            <a:r>
              <a:rPr lang="de-DE" altLang="en-US" sz="2000" b="1" dirty="0">
                <a:solidFill>
                  <a:srgbClr val="5F5F5F"/>
                </a:solidFill>
                <a:latin typeface="+mj-lt"/>
              </a:rPr>
              <a:t>Ansprechpartner</a:t>
            </a:r>
            <a:r>
              <a:rPr lang="de-DE" altLang="en-US" sz="2000" dirty="0">
                <a:solidFill>
                  <a:srgbClr val="5F5F5F"/>
                </a:solidFill>
                <a:latin typeface="+mj-lt"/>
              </a:rPr>
              <a:t> des Projektleiters)</a:t>
            </a:r>
          </a:p>
          <a:p>
            <a:pPr eaLnBrk="1" hangingPunct="1">
              <a:lnSpc>
                <a:spcPct val="105000"/>
              </a:lnSpc>
              <a:spcBef>
                <a:spcPts val="2100"/>
              </a:spcBef>
            </a:pPr>
            <a:r>
              <a:rPr lang="de-DE" altLang="en-US" sz="2200" dirty="0">
                <a:latin typeface="+mj-lt"/>
              </a:rPr>
              <a:t>als Basisinformation, um in einem späteren Planungsstadium detaillierter den </a:t>
            </a:r>
            <a:r>
              <a:rPr lang="de-DE" altLang="en-US" sz="2200" b="1" dirty="0">
                <a:solidFill>
                  <a:srgbClr val="2D4E75"/>
                </a:solidFill>
                <a:latin typeface="+mj-lt"/>
              </a:rPr>
              <a:t>Zeitbedarf</a:t>
            </a:r>
            <a:r>
              <a:rPr lang="de-DE" altLang="en-US" sz="2200" dirty="0">
                <a:latin typeface="+mj-lt"/>
              </a:rPr>
              <a:t> auf Vorgangsebene erfassen zu können</a:t>
            </a:r>
          </a:p>
          <a:p>
            <a:pPr eaLnBrk="1" hangingPunct="1">
              <a:lnSpc>
                <a:spcPct val="105000"/>
              </a:lnSpc>
              <a:spcBef>
                <a:spcPts val="2100"/>
              </a:spcBef>
            </a:pPr>
            <a:r>
              <a:rPr lang="de-DE" altLang="en-US" sz="2200" dirty="0">
                <a:latin typeface="+mj-lt"/>
              </a:rPr>
              <a:t>als Informationsgrundlage, um später die </a:t>
            </a:r>
            <a:r>
              <a:rPr lang="de-DE" altLang="en-US" sz="2200" b="1" dirty="0">
                <a:solidFill>
                  <a:srgbClr val="2D4E75"/>
                </a:solidFill>
                <a:latin typeface="+mj-lt"/>
              </a:rPr>
              <a:t>Kostenplanung</a:t>
            </a:r>
            <a:r>
              <a:rPr lang="de-DE" altLang="en-US" sz="2200" b="1" dirty="0">
                <a:solidFill>
                  <a:srgbClr val="FF8307"/>
                </a:solidFill>
                <a:latin typeface="+mj-lt"/>
              </a:rPr>
              <a:t> </a:t>
            </a:r>
            <a:r>
              <a:rPr lang="de-DE" altLang="en-US" sz="2200" b="1" dirty="0">
                <a:solidFill>
                  <a:srgbClr val="2D4E75"/>
                </a:solidFill>
                <a:latin typeface="+mj-lt"/>
              </a:rPr>
              <a:t>und -kontrolle </a:t>
            </a:r>
            <a:r>
              <a:rPr lang="de-DE" altLang="en-US" sz="2200" dirty="0">
                <a:latin typeface="+mj-lt"/>
              </a:rPr>
              <a:t>auf Vorgangsebene detailliert erfassen zu können</a:t>
            </a:r>
          </a:p>
          <a:p>
            <a:pPr eaLnBrk="1" hangingPunct="1">
              <a:lnSpc>
                <a:spcPct val="105000"/>
              </a:lnSpc>
              <a:spcBef>
                <a:spcPts val="2100"/>
              </a:spcBef>
            </a:pPr>
            <a:r>
              <a:rPr lang="de-DE" altLang="en-US" sz="2200" b="1" dirty="0">
                <a:solidFill>
                  <a:srgbClr val="2D4E75"/>
                </a:solidFill>
                <a:latin typeface="+mj-lt"/>
              </a:rPr>
              <a:t>Schnittstellenerfassung</a:t>
            </a:r>
          </a:p>
          <a:p>
            <a:pPr>
              <a:lnSpc>
                <a:spcPct val="110000"/>
              </a:lnSpc>
              <a:spcBef>
                <a:spcPct val="20000"/>
              </a:spcBef>
              <a:buClr>
                <a:srgbClr val="FF9900"/>
              </a:buClr>
              <a:buFont typeface="Wingdings" charset="2"/>
              <a:buNone/>
            </a:pPr>
            <a:endParaRPr lang="de-DE" altLang="en-US" sz="2200" b="1" kern="0" dirty="0">
              <a:latin typeface="+mj-lt"/>
            </a:endParaRPr>
          </a:p>
          <a:p>
            <a:pPr>
              <a:lnSpc>
                <a:spcPct val="110000"/>
              </a:lnSpc>
              <a:spcBef>
                <a:spcPct val="20000"/>
              </a:spcBef>
              <a:buClr>
                <a:srgbClr val="FF9900"/>
              </a:buClr>
              <a:buFont typeface="Wingdings" charset="2"/>
              <a:buNone/>
            </a:pPr>
            <a:endParaRPr lang="de-DE" altLang="en-US" sz="2200" b="1" kern="0" dirty="0">
              <a:latin typeface="+mj-lt"/>
            </a:endParaRPr>
          </a:p>
        </p:txBody>
      </p:sp>
      <p:sp>
        <p:nvSpPr>
          <p:cNvPr id="2" name="Titel 1"/>
          <p:cNvSpPr>
            <a:spLocks noGrp="1"/>
          </p:cNvSpPr>
          <p:nvPr>
            <p:ph type="title"/>
          </p:nvPr>
        </p:nvSpPr>
        <p:spPr/>
        <p:txBody>
          <a:bodyPr/>
          <a:lstStyle/>
          <a:p>
            <a:pPr>
              <a:lnSpc>
                <a:spcPts val="2800"/>
              </a:lnSpc>
            </a:pPr>
            <a:r>
              <a:rPr lang="de-AT" sz="2800" dirty="0"/>
              <a:t>Funktionen von Arbeitspaketbeschreibungen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10</a:t>
            </a:fld>
            <a:endParaRPr lang="en-US" dirty="0"/>
          </a:p>
        </p:txBody>
      </p:sp>
    </p:spTree>
    <p:extLst>
      <p:ext uri="{BB962C8B-B14F-4D97-AF65-F5344CB8AC3E}">
        <p14:creationId xmlns:p14="http://schemas.microsoft.com/office/powerpoint/2010/main" val="3393836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1806" y="1980109"/>
            <a:ext cx="2896955" cy="3519029"/>
          </a:xfrm>
          <a:prstGeom prst="rect">
            <a:avLst/>
          </a:prstGeom>
        </p:spPr>
      </p:pic>
      <p:sp>
        <p:nvSpPr>
          <p:cNvPr id="3" name="Inhaltsplatzhalter 2"/>
          <p:cNvSpPr>
            <a:spLocks noGrp="1"/>
          </p:cNvSpPr>
          <p:nvPr>
            <p:ph idx="1"/>
          </p:nvPr>
        </p:nvSpPr>
        <p:spPr>
          <a:xfrm>
            <a:off x="1116386" y="3178523"/>
            <a:ext cx="6876726" cy="2906042"/>
          </a:xfrm>
        </p:spPr>
        <p:txBody>
          <a:bodyPr/>
          <a:lstStyle/>
          <a:p>
            <a:pPr marL="0" indent="0" eaLnBrk="1" hangingPunct="1">
              <a:lnSpc>
                <a:spcPct val="85000"/>
              </a:lnSpc>
              <a:spcBef>
                <a:spcPct val="20000"/>
              </a:spcBef>
              <a:buNone/>
            </a:pPr>
            <a:r>
              <a:rPr lang="de-DE" altLang="en-US" sz="2200" dirty="0">
                <a:latin typeface="Arial Narrow" charset="0"/>
              </a:rPr>
              <a:t>Die Schnittstellen sollen dafür sorgen, </a:t>
            </a:r>
          </a:p>
          <a:p>
            <a:pPr>
              <a:lnSpc>
                <a:spcPct val="110000"/>
              </a:lnSpc>
              <a:buFont typeface="Wingdings" charset="2"/>
              <a:buChar char="§"/>
            </a:pPr>
            <a:r>
              <a:rPr lang="de-DE" altLang="en-US" sz="2200" dirty="0">
                <a:latin typeface="Arial Narrow" charset="0"/>
              </a:rPr>
              <a:t>dass sich alle </a:t>
            </a:r>
            <a:r>
              <a:rPr lang="de-DE" altLang="en-US" sz="2200" b="1" dirty="0">
                <a:solidFill>
                  <a:srgbClr val="2D4E75"/>
                </a:solidFill>
                <a:latin typeface="Arial Narrow" charset="0"/>
              </a:rPr>
              <a:t>projektnotwendigen </a:t>
            </a:r>
            <a:br>
              <a:rPr lang="de-DE" altLang="en-US" sz="2200" b="1" dirty="0">
                <a:solidFill>
                  <a:srgbClr val="2D4E75"/>
                </a:solidFill>
                <a:latin typeface="Arial Narrow" charset="0"/>
              </a:rPr>
            </a:br>
            <a:r>
              <a:rPr lang="de-DE" altLang="en-US" sz="2200" b="1" dirty="0">
                <a:solidFill>
                  <a:srgbClr val="2D4E75"/>
                </a:solidFill>
                <a:latin typeface="Arial Narrow" charset="0"/>
              </a:rPr>
              <a:t>Tätigkeiten </a:t>
            </a:r>
            <a:r>
              <a:rPr lang="de-DE" altLang="en-US" sz="2200" dirty="0">
                <a:latin typeface="Arial Narrow" charset="0"/>
              </a:rPr>
              <a:t>möglichst </a:t>
            </a:r>
            <a:r>
              <a:rPr lang="de-DE" altLang="en-US" sz="2200" b="1" dirty="0">
                <a:solidFill>
                  <a:srgbClr val="2D4E75"/>
                </a:solidFill>
                <a:latin typeface="Arial Narrow" charset="0"/>
              </a:rPr>
              <a:t>reibungslos</a:t>
            </a:r>
            <a:r>
              <a:rPr lang="de-DE" altLang="en-US" sz="2200" dirty="0">
                <a:latin typeface="Arial Narrow" charset="0"/>
              </a:rPr>
              <a:t> zu </a:t>
            </a:r>
            <a:br>
              <a:rPr lang="de-DE" altLang="en-US" sz="2200" dirty="0">
                <a:latin typeface="Arial Narrow" charset="0"/>
              </a:rPr>
            </a:br>
            <a:r>
              <a:rPr lang="de-DE" altLang="en-US" sz="2200" dirty="0">
                <a:latin typeface="Arial Narrow" charset="0"/>
              </a:rPr>
              <a:t>einem sinnvollen Ganzen zusammenfügen, </a:t>
            </a:r>
          </a:p>
          <a:p>
            <a:pPr>
              <a:lnSpc>
                <a:spcPct val="110000"/>
              </a:lnSpc>
              <a:buFont typeface="Wingdings" charset="2"/>
              <a:buChar char="§"/>
            </a:pPr>
            <a:r>
              <a:rPr lang="de-DE" altLang="en-US" sz="2200" dirty="0">
                <a:latin typeface="Arial Narrow" charset="0"/>
              </a:rPr>
              <a:t>dass sämtliche Komponenten des Projektes </a:t>
            </a:r>
            <a:br>
              <a:rPr lang="de-DE" altLang="en-US" sz="2200" dirty="0">
                <a:latin typeface="Arial Narrow" charset="0"/>
              </a:rPr>
            </a:br>
            <a:r>
              <a:rPr lang="de-DE" altLang="en-US" sz="2200" b="1" dirty="0">
                <a:solidFill>
                  <a:srgbClr val="2D4E75"/>
                </a:solidFill>
                <a:latin typeface="Arial Narrow" charset="0"/>
              </a:rPr>
              <a:t>zweckmäßig</a:t>
            </a:r>
            <a:r>
              <a:rPr lang="de-DE" altLang="en-US" sz="2200" dirty="0">
                <a:latin typeface="Arial Narrow" charset="0"/>
              </a:rPr>
              <a:t> ineinander greifen und </a:t>
            </a:r>
          </a:p>
          <a:p>
            <a:pPr>
              <a:lnSpc>
                <a:spcPct val="110000"/>
              </a:lnSpc>
              <a:buFont typeface="Wingdings" charset="2"/>
              <a:buChar char="§"/>
            </a:pPr>
            <a:r>
              <a:rPr lang="de-DE" altLang="en-US" sz="2200" dirty="0">
                <a:latin typeface="Arial Narrow" charset="0"/>
              </a:rPr>
              <a:t>dass die Projektziele </a:t>
            </a:r>
            <a:r>
              <a:rPr lang="de-DE" altLang="en-US" sz="2200" b="1" dirty="0">
                <a:solidFill>
                  <a:srgbClr val="2D4E75"/>
                </a:solidFill>
                <a:latin typeface="Arial Narrow" charset="0"/>
              </a:rPr>
              <a:t>ohne</a:t>
            </a:r>
            <a:r>
              <a:rPr lang="de-DE" altLang="en-US" sz="2200" b="1" dirty="0">
                <a:latin typeface="Arial Narrow" charset="0"/>
              </a:rPr>
              <a:t> </a:t>
            </a:r>
            <a:r>
              <a:rPr lang="de-DE" altLang="en-US" sz="2200" b="1" dirty="0">
                <a:solidFill>
                  <a:srgbClr val="2D4E75"/>
                </a:solidFill>
                <a:latin typeface="Arial Narrow" charset="0"/>
              </a:rPr>
              <a:t>Umwege</a:t>
            </a:r>
            <a:r>
              <a:rPr lang="de-DE" altLang="en-US" sz="2200" dirty="0">
                <a:latin typeface="Arial Narrow" charset="0"/>
              </a:rPr>
              <a:t> oder </a:t>
            </a:r>
            <a:br>
              <a:rPr lang="de-DE" altLang="en-US" sz="2200" dirty="0">
                <a:latin typeface="Arial Narrow" charset="0"/>
              </a:rPr>
            </a:br>
            <a:r>
              <a:rPr lang="de-DE" altLang="en-US" sz="2200" dirty="0">
                <a:latin typeface="Arial Narrow" charset="0"/>
              </a:rPr>
              <a:t>unnötige Schleifen erreicht werden.</a:t>
            </a:r>
          </a:p>
        </p:txBody>
      </p:sp>
      <p:sp>
        <p:nvSpPr>
          <p:cNvPr id="5" name="Inhaltsplatzhalter 2"/>
          <p:cNvSpPr txBox="1">
            <a:spLocks/>
          </p:cNvSpPr>
          <p:nvPr/>
        </p:nvSpPr>
        <p:spPr>
          <a:xfrm>
            <a:off x="1224360" y="1548061"/>
            <a:ext cx="5832648" cy="1296144"/>
          </a:xfrm>
          <a:prstGeom prst="rect">
            <a:avLst/>
          </a:prstGeom>
          <a:solidFill>
            <a:srgbClr val="2D4E75"/>
          </a:solidFill>
        </p:spPr>
        <p:txBody>
          <a:bodyPr tIns="108000"/>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5000"/>
              </a:lnSpc>
              <a:spcBef>
                <a:spcPct val="20000"/>
              </a:spcBef>
              <a:buClr>
                <a:srgbClr val="FF9900"/>
              </a:buClr>
              <a:buFont typeface="Wingdings" charset="2"/>
              <a:buNone/>
            </a:pPr>
            <a:r>
              <a:rPr lang="de-AT" altLang="en-US" sz="2200" kern="0" dirty="0">
                <a:solidFill>
                  <a:schemeClr val="bg1"/>
                </a:solidFill>
                <a:latin typeface="+mj-lt"/>
              </a:rPr>
              <a:t>Eine Schnittstelle repräsentiert einen Berührungspunkt, eine Grenzfläche oder eine </a:t>
            </a:r>
            <a:r>
              <a:rPr lang="de-AT" altLang="en-US" sz="2300" b="1" kern="0" dirty="0">
                <a:solidFill>
                  <a:schemeClr val="bg1"/>
                </a:solidFill>
                <a:effectLst>
                  <a:outerShdw blurRad="38100" dist="38100" dir="2700000" algn="tl">
                    <a:srgbClr val="000000">
                      <a:alpha val="43137"/>
                    </a:srgbClr>
                  </a:outerShdw>
                </a:effectLst>
                <a:latin typeface="+mj-lt"/>
              </a:rPr>
              <a:t>Nahtstelle</a:t>
            </a:r>
            <a:r>
              <a:rPr lang="de-AT" altLang="en-US" sz="2200" kern="0" dirty="0">
                <a:solidFill>
                  <a:schemeClr val="bg1"/>
                </a:solidFill>
                <a:latin typeface="+mj-lt"/>
              </a:rPr>
              <a:t>, wo einzelne Arbeitspakete miteinander interagieren</a:t>
            </a:r>
          </a:p>
        </p:txBody>
      </p:sp>
      <p:sp>
        <p:nvSpPr>
          <p:cNvPr id="2" name="Titel 1"/>
          <p:cNvSpPr>
            <a:spLocks noGrp="1"/>
          </p:cNvSpPr>
          <p:nvPr>
            <p:ph type="title"/>
          </p:nvPr>
        </p:nvSpPr>
        <p:spPr/>
        <p:txBody>
          <a:bodyPr/>
          <a:lstStyle/>
          <a:p>
            <a:r>
              <a:rPr lang="de-AT" dirty="0"/>
              <a:t>Schnittstelle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16825910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5"/>
          <p:cNvSpPr txBox="1">
            <a:spLocks noChangeArrowheads="1"/>
          </p:cNvSpPr>
          <p:nvPr/>
        </p:nvSpPr>
        <p:spPr bwMode="auto">
          <a:xfrm>
            <a:off x="4032672" y="5292998"/>
            <a:ext cx="4810746" cy="936774"/>
          </a:xfrm>
          <a:prstGeom prst="rect">
            <a:avLst/>
          </a:prstGeom>
          <a:solidFill>
            <a:srgbClr val="2D4E75"/>
          </a:solidFill>
          <a:ln w="12700">
            <a:solidFill>
              <a:srgbClr val="2D4E75"/>
            </a:solidFill>
          </a:ln>
        </p:spPr>
        <p:txBody>
          <a:bodyPr wrap="square" lIns="108000" tIns="108000">
            <a:noAutofit/>
          </a:bodyPr>
          <a:lstStyle>
            <a:lvl1pPr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eaLnBrk="1" hangingPunct="1">
              <a:lnSpc>
                <a:spcPct val="110000"/>
              </a:lnSpc>
            </a:pPr>
            <a:r>
              <a:rPr lang="de-DE" altLang="en-US" sz="2200" dirty="0">
                <a:solidFill>
                  <a:schemeClr val="bg1"/>
                </a:solidFill>
                <a:latin typeface="+mj-lt"/>
              </a:rPr>
              <a:t>Planungs- und Controllingaktivitäten </a:t>
            </a:r>
            <a:br>
              <a:rPr lang="de-DE" altLang="en-US" sz="2200" dirty="0">
                <a:solidFill>
                  <a:schemeClr val="bg1"/>
                </a:solidFill>
                <a:latin typeface="+mj-lt"/>
              </a:rPr>
            </a:br>
            <a:r>
              <a:rPr lang="de-DE" altLang="en-US" sz="2200" dirty="0">
                <a:solidFill>
                  <a:schemeClr val="bg1"/>
                </a:solidFill>
                <a:latin typeface="+mj-lt"/>
              </a:rPr>
              <a:t>orientieren sich häufig an den Schnittstellen.</a:t>
            </a:r>
          </a:p>
        </p:txBody>
      </p:sp>
      <p:sp>
        <p:nvSpPr>
          <p:cNvPr id="7" name="Text Box 4"/>
          <p:cNvSpPr txBox="1">
            <a:spLocks noChangeArrowheads="1"/>
          </p:cNvSpPr>
          <p:nvPr/>
        </p:nvSpPr>
        <p:spPr bwMode="auto">
          <a:xfrm>
            <a:off x="4032672" y="3924846"/>
            <a:ext cx="4810746" cy="1368152"/>
          </a:xfrm>
          <a:prstGeom prst="rect">
            <a:avLst/>
          </a:prstGeom>
          <a:solidFill>
            <a:srgbClr val="D9E2EF">
              <a:alpha val="39608"/>
            </a:srgbClr>
          </a:solidFill>
          <a:ln w="12700">
            <a:solidFill>
              <a:srgbClr val="2D4E75"/>
            </a:solidFill>
          </a:ln>
        </p:spPr>
        <p:txBody>
          <a:bodyPr wrap="square" lIns="108000" tIns="108000">
            <a:noAutofit/>
          </a:bodyPr>
          <a:lstStyle>
            <a:lvl1pPr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eaLnBrk="1" hangingPunct="1">
              <a:lnSpc>
                <a:spcPct val="110000"/>
              </a:lnSpc>
              <a:spcBef>
                <a:spcPct val="30000"/>
              </a:spcBef>
            </a:pPr>
            <a:r>
              <a:rPr lang="de-DE" altLang="en-US" sz="2200" dirty="0">
                <a:solidFill>
                  <a:srgbClr val="2D4E75"/>
                </a:solidFill>
                <a:latin typeface="+mj-lt"/>
              </a:rPr>
              <a:t>Sich auf die Schnittstellen zu konzentrieren, macht Sinn: Dort sind speziell </a:t>
            </a:r>
            <a:r>
              <a:rPr lang="de-DE" altLang="en-US" sz="2300" b="1" dirty="0">
                <a:solidFill>
                  <a:srgbClr val="2D4E75"/>
                </a:solidFill>
                <a:latin typeface="+mj-lt"/>
              </a:rPr>
              <a:t>Risiken</a:t>
            </a:r>
            <a:r>
              <a:rPr lang="de-DE" altLang="en-US" sz="2200" dirty="0">
                <a:solidFill>
                  <a:srgbClr val="2D4E75"/>
                </a:solidFill>
                <a:latin typeface="+mj-lt"/>
              </a:rPr>
              <a:t> angesiedelt, die den Projekterfolg gefährden.</a:t>
            </a:r>
          </a:p>
        </p:txBody>
      </p:sp>
      <p:sp>
        <p:nvSpPr>
          <p:cNvPr id="5" name="Inhaltsplatzhalter 2"/>
          <p:cNvSpPr>
            <a:spLocks noGrp="1"/>
          </p:cNvSpPr>
          <p:nvPr>
            <p:ph idx="1"/>
          </p:nvPr>
        </p:nvSpPr>
        <p:spPr>
          <a:xfrm>
            <a:off x="1116386" y="1548061"/>
            <a:ext cx="7740822" cy="2473994"/>
          </a:xfrm>
        </p:spPr>
        <p:txBody>
          <a:bodyPr/>
          <a:lstStyle/>
          <a:p>
            <a:pPr marL="0" indent="0" eaLnBrk="1" hangingPunct="1">
              <a:lnSpc>
                <a:spcPct val="110000"/>
              </a:lnSpc>
              <a:buClr>
                <a:srgbClr val="FF8307"/>
              </a:buClr>
              <a:buFont typeface="Wingdings" charset="2"/>
              <a:buNone/>
            </a:pPr>
            <a:r>
              <a:rPr lang="de-DE" altLang="en-US" sz="2200" dirty="0">
                <a:latin typeface="Arial Narrow" charset="0"/>
              </a:rPr>
              <a:t>Die Schnittstellen sind (ähnlich wie Nähte, die leichter </a:t>
            </a:r>
            <a:br>
              <a:rPr lang="de-DE" altLang="en-US" sz="2200" dirty="0">
                <a:latin typeface="Arial Narrow" charset="0"/>
              </a:rPr>
            </a:br>
            <a:r>
              <a:rPr lang="de-DE" altLang="en-US" sz="2200" dirty="0">
                <a:latin typeface="Arial Narrow" charset="0"/>
              </a:rPr>
              <a:t>platzen und reißen) auch höchst sensible Punkte, </a:t>
            </a:r>
          </a:p>
          <a:p>
            <a:pPr>
              <a:lnSpc>
                <a:spcPct val="110000"/>
              </a:lnSpc>
              <a:buFont typeface="Wingdings" charset="2"/>
              <a:buChar char="§"/>
            </a:pPr>
            <a:r>
              <a:rPr lang="de-DE" altLang="en-US" sz="2200" dirty="0">
                <a:latin typeface="Arial Narrow" charset="0"/>
              </a:rPr>
              <a:t>wo es besonders leicht zu Friktionen kommen kann;</a:t>
            </a:r>
          </a:p>
          <a:p>
            <a:pPr>
              <a:lnSpc>
                <a:spcPct val="110000"/>
              </a:lnSpc>
              <a:buFont typeface="Wingdings" charset="2"/>
              <a:buChar char="§"/>
            </a:pPr>
            <a:r>
              <a:rPr lang="de-DE" altLang="en-US" sz="2200" dirty="0">
                <a:latin typeface="Arial Narrow" charset="0"/>
              </a:rPr>
              <a:t>wo </a:t>
            </a:r>
            <a:r>
              <a:rPr lang="de-DE" altLang="en-US" sz="2200" b="1" dirty="0">
                <a:solidFill>
                  <a:srgbClr val="2D4E75"/>
                </a:solidFill>
                <a:latin typeface="Arial Narrow" charset="0"/>
              </a:rPr>
              <a:t>Verantwortlichkeiten</a:t>
            </a:r>
            <a:r>
              <a:rPr lang="de-DE" altLang="en-US" sz="2200" dirty="0">
                <a:solidFill>
                  <a:srgbClr val="2D4E75"/>
                </a:solidFill>
                <a:latin typeface="Arial Narrow" charset="0"/>
              </a:rPr>
              <a:t> </a:t>
            </a:r>
            <a:r>
              <a:rPr lang="de-DE" altLang="en-US" sz="2200" b="1" dirty="0">
                <a:solidFill>
                  <a:srgbClr val="2D4E75"/>
                </a:solidFill>
                <a:latin typeface="Arial Narrow" charset="0"/>
              </a:rPr>
              <a:t>wechseln</a:t>
            </a:r>
            <a:r>
              <a:rPr lang="de-DE" altLang="en-US" sz="2200" dirty="0">
                <a:latin typeface="Arial Narrow" charset="0"/>
              </a:rPr>
              <a:t>, </a:t>
            </a:r>
            <a:br>
              <a:rPr lang="de-DE" altLang="en-US" sz="2200" dirty="0">
                <a:latin typeface="Arial Narrow" charset="0"/>
              </a:rPr>
            </a:br>
            <a:r>
              <a:rPr lang="de-DE" altLang="en-US" sz="2200" dirty="0">
                <a:latin typeface="Arial Narrow" charset="0"/>
              </a:rPr>
              <a:t>was zu Unklarheiten führen kann;</a:t>
            </a:r>
          </a:p>
          <a:p>
            <a:pPr>
              <a:lnSpc>
                <a:spcPct val="110000"/>
              </a:lnSpc>
              <a:buFont typeface="Wingdings" charset="2"/>
              <a:buChar char="§"/>
            </a:pPr>
            <a:r>
              <a:rPr lang="de-DE" altLang="en-US" sz="2200" dirty="0">
                <a:latin typeface="Arial Narrow" charset="0"/>
              </a:rPr>
              <a:t>wo  Brüche im </a:t>
            </a:r>
            <a:br>
              <a:rPr lang="de-DE" altLang="en-US" sz="2200" dirty="0">
                <a:latin typeface="Arial Narrow" charset="0"/>
              </a:rPr>
            </a:br>
            <a:r>
              <a:rPr lang="de-DE" altLang="en-US" sz="2200" dirty="0">
                <a:latin typeface="Arial Narrow" charset="0"/>
              </a:rPr>
              <a:t>Projektablauf ihren </a:t>
            </a:r>
            <a:br>
              <a:rPr lang="de-DE" altLang="en-US" sz="2200" dirty="0">
                <a:latin typeface="Arial Narrow" charset="0"/>
              </a:rPr>
            </a:br>
            <a:r>
              <a:rPr lang="de-DE" altLang="en-US" sz="2200" dirty="0">
                <a:latin typeface="Arial Narrow" charset="0"/>
              </a:rPr>
              <a:t>Ausgang nehmen.</a:t>
            </a:r>
          </a:p>
        </p:txBody>
      </p:sp>
      <p:sp>
        <p:nvSpPr>
          <p:cNvPr id="2" name="Titel 1"/>
          <p:cNvSpPr>
            <a:spLocks noGrp="1"/>
          </p:cNvSpPr>
          <p:nvPr>
            <p:ph type="title"/>
          </p:nvPr>
        </p:nvSpPr>
        <p:spPr/>
        <p:txBody>
          <a:bodyPr/>
          <a:lstStyle/>
          <a:p>
            <a:r>
              <a:rPr lang="de-AT" dirty="0"/>
              <a:t>Sensibilität von Schnittstellen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396713146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5"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1152352" y="2988221"/>
            <a:ext cx="7848872" cy="3384376"/>
          </a:xfrm>
          <a:prstGeom prst="rect">
            <a:avLst/>
          </a:prstGeom>
          <a:solidFill>
            <a:srgbClr val="D9E2EF">
              <a:alpha val="40000"/>
            </a:srgbClr>
          </a:solidFill>
          <a:ln w="12700">
            <a:solidFill>
              <a:srgbClr val="2D4E75"/>
            </a:solidFill>
          </a:ln>
        </p:spPr>
        <p:txBody>
          <a:bodyPr wrap="square" lIns="180000" tIns="108000">
            <a:noAutofit/>
          </a:bodyPr>
          <a:lstStyle>
            <a:lvl1pPr marL="177800" indent="-177800"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eaLnBrk="1" hangingPunct="1">
              <a:lnSpc>
                <a:spcPct val="110000"/>
              </a:lnSpc>
              <a:spcBef>
                <a:spcPts val="1200"/>
              </a:spcBef>
            </a:pPr>
            <a:r>
              <a:rPr lang="de-AT" altLang="en-US" sz="2300" dirty="0">
                <a:latin typeface="Arial Narrow" charset="0"/>
              </a:rPr>
              <a:t>Die Schnittstellenanalyse</a:t>
            </a:r>
          </a:p>
          <a:p>
            <a:pPr marL="342900" indent="-342900" eaLnBrk="1" hangingPunct="1">
              <a:lnSpc>
                <a:spcPct val="110000"/>
              </a:lnSpc>
              <a:spcBef>
                <a:spcPts val="1200"/>
              </a:spcBef>
              <a:buClr>
                <a:srgbClr val="2D4E75"/>
              </a:buClr>
              <a:buSzPct val="110000"/>
              <a:buFont typeface="Wingdings" panose="05000000000000000000" pitchFamily="2" charset="2"/>
              <a:buChar char="§"/>
            </a:pPr>
            <a:r>
              <a:rPr lang="de-AT" altLang="en-US" sz="2300" dirty="0">
                <a:latin typeface="Arial Narrow" charset="0"/>
              </a:rPr>
              <a:t>identifiziert möglichst alle </a:t>
            </a:r>
            <a:r>
              <a:rPr lang="de-AT" altLang="en-US" sz="2300" b="1" dirty="0">
                <a:solidFill>
                  <a:srgbClr val="2D4E75"/>
                </a:solidFill>
                <a:latin typeface="Arial Narrow" charset="0"/>
              </a:rPr>
              <a:t>Andockpunkte</a:t>
            </a:r>
            <a:r>
              <a:rPr lang="de-AT" altLang="en-US" sz="2300" dirty="0">
                <a:solidFill>
                  <a:srgbClr val="2D4E75"/>
                </a:solidFill>
                <a:latin typeface="Arial Narrow" charset="0"/>
              </a:rPr>
              <a:t> </a:t>
            </a:r>
            <a:r>
              <a:rPr lang="de-AT" altLang="en-US" sz="2300" dirty="0">
                <a:latin typeface="Arial Narrow" charset="0"/>
              </a:rPr>
              <a:t>zwischen Arbeitspaketen</a:t>
            </a:r>
          </a:p>
          <a:p>
            <a:pPr marL="342900" indent="-342900" eaLnBrk="1" hangingPunct="1">
              <a:lnSpc>
                <a:spcPct val="110000"/>
              </a:lnSpc>
              <a:spcBef>
                <a:spcPts val="1200"/>
              </a:spcBef>
              <a:buClr>
                <a:srgbClr val="2D4E75"/>
              </a:buClr>
              <a:buSzPct val="110000"/>
              <a:buFont typeface="Wingdings" panose="05000000000000000000" pitchFamily="2" charset="2"/>
              <a:buChar char="§"/>
            </a:pPr>
            <a:r>
              <a:rPr lang="de-AT" altLang="en-US" sz="2300" dirty="0">
                <a:latin typeface="Arial Narrow" charset="0"/>
              </a:rPr>
              <a:t>charakterisiert inhaltlich oder/und technisch jene </a:t>
            </a:r>
            <a:r>
              <a:rPr lang="de-AT" altLang="en-US" sz="2300" b="1" dirty="0">
                <a:solidFill>
                  <a:srgbClr val="2D4E75"/>
                </a:solidFill>
                <a:latin typeface="Arial Narrow" charset="0"/>
              </a:rPr>
              <a:t>Transferbeziehungen</a:t>
            </a:r>
            <a:r>
              <a:rPr lang="de-AT" altLang="en-US" sz="2300" dirty="0">
                <a:latin typeface="Arial Narrow" charset="0"/>
              </a:rPr>
              <a:t> zwischen Arbeitspaketen, die an den Andockpunkten auftreten</a:t>
            </a:r>
          </a:p>
          <a:p>
            <a:pPr marL="342900" indent="-342900" eaLnBrk="1" hangingPunct="1">
              <a:lnSpc>
                <a:spcPct val="110000"/>
              </a:lnSpc>
              <a:spcBef>
                <a:spcPts val="1200"/>
              </a:spcBef>
              <a:buClr>
                <a:srgbClr val="2D4E75"/>
              </a:buClr>
              <a:buSzPct val="110000"/>
              <a:buFont typeface="Wingdings" panose="05000000000000000000" pitchFamily="2" charset="2"/>
              <a:buChar char="§"/>
            </a:pPr>
            <a:r>
              <a:rPr lang="de-AT" altLang="en-US" sz="2300" dirty="0">
                <a:latin typeface="Arial Narrow" charset="0"/>
              </a:rPr>
              <a:t>liefert die Grundlage für die </a:t>
            </a:r>
            <a:r>
              <a:rPr lang="de-AT" altLang="en-US" sz="2300" b="1" dirty="0">
                <a:solidFill>
                  <a:srgbClr val="2D4E75"/>
                </a:solidFill>
                <a:latin typeface="Arial Narrow" charset="0"/>
              </a:rPr>
              <a:t>planliche</a:t>
            </a:r>
            <a:r>
              <a:rPr lang="de-AT" altLang="en-US" sz="2300" b="1" dirty="0">
                <a:latin typeface="Arial Narrow" charset="0"/>
              </a:rPr>
              <a:t> </a:t>
            </a:r>
            <a:r>
              <a:rPr lang="de-AT" altLang="en-US" sz="2300" b="1" dirty="0">
                <a:solidFill>
                  <a:srgbClr val="2D4E75"/>
                </a:solidFill>
                <a:latin typeface="Arial Narrow" charset="0"/>
              </a:rPr>
              <a:t>Darstellung</a:t>
            </a:r>
            <a:r>
              <a:rPr lang="de-AT" altLang="en-US" sz="2300" b="1" dirty="0">
                <a:latin typeface="Arial Narrow" charset="0"/>
              </a:rPr>
              <a:t> </a:t>
            </a:r>
            <a:r>
              <a:rPr lang="de-AT" altLang="en-US" sz="2300" dirty="0">
                <a:latin typeface="Arial Narrow" charset="0"/>
              </a:rPr>
              <a:t>eines </a:t>
            </a:r>
            <a:br>
              <a:rPr lang="de-AT" altLang="en-US" sz="2300" dirty="0">
                <a:latin typeface="Arial Narrow" charset="0"/>
              </a:rPr>
            </a:br>
            <a:r>
              <a:rPr lang="de-AT" altLang="en-US" sz="2300" dirty="0">
                <a:latin typeface="Arial Narrow" charset="0"/>
              </a:rPr>
              <a:t>geordneten Projektablaufes</a:t>
            </a:r>
          </a:p>
        </p:txBody>
      </p:sp>
      <p:sp>
        <p:nvSpPr>
          <p:cNvPr id="3" name="Inhaltsplatzhalter 2"/>
          <p:cNvSpPr>
            <a:spLocks noGrp="1"/>
          </p:cNvSpPr>
          <p:nvPr>
            <p:ph idx="1"/>
          </p:nvPr>
        </p:nvSpPr>
        <p:spPr>
          <a:xfrm>
            <a:off x="1080344" y="1523430"/>
            <a:ext cx="7668814" cy="1536799"/>
          </a:xfrm>
        </p:spPr>
        <p:txBody>
          <a:bodyPr/>
          <a:lstStyle/>
          <a:p>
            <a:pPr marL="0" indent="0">
              <a:lnSpc>
                <a:spcPct val="110000"/>
              </a:lnSpc>
              <a:buNone/>
            </a:pPr>
            <a:r>
              <a:rPr lang="de-AT" altLang="en-US" sz="2300" dirty="0">
                <a:latin typeface="Arial Narrow" charset="0"/>
              </a:rPr>
              <a:t>Die Schnittstellenanalyse versucht die </a:t>
            </a:r>
            <a:r>
              <a:rPr lang="de-AT" altLang="en-US" sz="2300" dirty="0">
                <a:solidFill>
                  <a:srgbClr val="2D4E75"/>
                </a:solidFill>
                <a:latin typeface="Arial Narrow" charset="0"/>
              </a:rPr>
              <a:t>Zusammenhänge </a:t>
            </a:r>
            <a:r>
              <a:rPr lang="de-AT" altLang="en-US" sz="2300" dirty="0">
                <a:latin typeface="Arial Narrow" charset="0"/>
              </a:rPr>
              <a:t>und die Übergänge </a:t>
            </a:r>
            <a:r>
              <a:rPr lang="de-AT" altLang="en-US" sz="2300" dirty="0">
                <a:solidFill>
                  <a:srgbClr val="2D4E75"/>
                </a:solidFill>
                <a:latin typeface="Arial Narrow" charset="0"/>
              </a:rPr>
              <a:t>zwischen</a:t>
            </a:r>
            <a:r>
              <a:rPr lang="de-AT" altLang="en-US" sz="2300" dirty="0">
                <a:solidFill>
                  <a:srgbClr val="FF8307"/>
                </a:solidFill>
                <a:latin typeface="Arial Narrow" charset="0"/>
              </a:rPr>
              <a:t> </a:t>
            </a:r>
            <a:r>
              <a:rPr lang="de-AT" altLang="en-US" sz="2300" dirty="0">
                <a:latin typeface="Arial Narrow" charset="0"/>
              </a:rPr>
              <a:t>den </a:t>
            </a:r>
            <a:r>
              <a:rPr lang="de-AT" altLang="en-US" sz="2300" dirty="0">
                <a:solidFill>
                  <a:srgbClr val="2D4E75"/>
                </a:solidFill>
                <a:latin typeface="Arial Narrow" charset="0"/>
              </a:rPr>
              <a:t>Arbeitspaketen</a:t>
            </a:r>
            <a:r>
              <a:rPr lang="de-AT" altLang="en-US" sz="2300" dirty="0">
                <a:latin typeface="Arial Narrow" charset="0"/>
              </a:rPr>
              <a:t> bzw. den Vorgängen respektive Tätigkeiten </a:t>
            </a:r>
            <a:r>
              <a:rPr lang="de-AT" altLang="en-US" sz="2300" dirty="0">
                <a:solidFill>
                  <a:srgbClr val="2D4E75"/>
                </a:solidFill>
                <a:latin typeface="Arial Narrow" charset="0"/>
              </a:rPr>
              <a:t>systematisch</a:t>
            </a:r>
            <a:r>
              <a:rPr lang="de-AT" altLang="en-US" sz="2300" dirty="0">
                <a:latin typeface="Arial Narrow" charset="0"/>
              </a:rPr>
              <a:t> zu </a:t>
            </a:r>
            <a:r>
              <a:rPr lang="de-AT" altLang="en-US" sz="2300" dirty="0">
                <a:solidFill>
                  <a:srgbClr val="2D4E75"/>
                </a:solidFill>
                <a:latin typeface="Arial Narrow" charset="0"/>
              </a:rPr>
              <a:t>erfassen</a:t>
            </a:r>
            <a:r>
              <a:rPr lang="de-AT" altLang="en-US" sz="2300" dirty="0">
                <a:latin typeface="Arial Narrow" charset="0"/>
              </a:rPr>
              <a:t>.</a:t>
            </a:r>
            <a:r>
              <a:rPr lang="de-AT" altLang="en-US" sz="2300" dirty="0">
                <a:solidFill>
                  <a:srgbClr val="FF8307"/>
                </a:solidFill>
                <a:latin typeface="Arial Narrow" charset="0"/>
              </a:rPr>
              <a:t> </a:t>
            </a:r>
          </a:p>
          <a:p>
            <a:pPr marL="0" indent="0">
              <a:buNone/>
            </a:pPr>
            <a:endParaRPr lang="de-AT" sz="2300" dirty="0"/>
          </a:p>
        </p:txBody>
      </p:sp>
      <p:sp>
        <p:nvSpPr>
          <p:cNvPr id="2" name="Titel 1"/>
          <p:cNvSpPr>
            <a:spLocks noGrp="1"/>
          </p:cNvSpPr>
          <p:nvPr>
            <p:ph type="title"/>
          </p:nvPr>
        </p:nvSpPr>
        <p:spPr/>
        <p:txBody>
          <a:bodyPr/>
          <a:lstStyle/>
          <a:p>
            <a:r>
              <a:rPr lang="de-AT" dirty="0"/>
              <a:t>Schnittstellenanalyse</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13</a:t>
            </a:fld>
            <a:endParaRPr lang="de-AT" dirty="0"/>
          </a:p>
        </p:txBody>
      </p:sp>
    </p:spTree>
    <p:extLst>
      <p:ext uri="{BB962C8B-B14F-4D97-AF65-F5344CB8AC3E}">
        <p14:creationId xmlns:p14="http://schemas.microsoft.com/office/powerpoint/2010/main" val="257951628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328" y="1439151"/>
            <a:ext cx="8587432" cy="5509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a:xfrm>
            <a:off x="864321" y="396430"/>
            <a:ext cx="7416823" cy="863600"/>
          </a:xfrm>
        </p:spPr>
        <p:txBody>
          <a:bodyPr/>
          <a:lstStyle/>
          <a:p>
            <a:r>
              <a:rPr lang="de-AT" dirty="0"/>
              <a:t>Schema für Arbeitspaketbeschreibung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14</a:t>
            </a:fld>
            <a:endParaRPr lang="de-AT" dirty="0"/>
          </a:p>
        </p:txBody>
      </p:sp>
    </p:spTree>
    <p:extLst>
      <p:ext uri="{BB962C8B-B14F-4D97-AF65-F5344CB8AC3E}">
        <p14:creationId xmlns:p14="http://schemas.microsoft.com/office/powerpoint/2010/main" val="874234878"/>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100"/>
          <p:cNvGraphicFramePr>
            <a:graphicFrameLocks noGrp="1"/>
          </p:cNvGraphicFramePr>
          <p:nvPr>
            <p:extLst>
              <p:ext uri="{D42A27DB-BD31-4B8C-83A1-F6EECF244321}">
                <p14:modId xmlns:p14="http://schemas.microsoft.com/office/powerpoint/2010/main" val="207362351"/>
              </p:ext>
            </p:extLst>
          </p:nvPr>
        </p:nvGraphicFramePr>
        <p:xfrm>
          <a:off x="2268451" y="1836093"/>
          <a:ext cx="5112568" cy="4368035"/>
        </p:xfrm>
        <a:graphic>
          <a:graphicData uri="http://schemas.openxmlformats.org/drawingml/2006/table">
            <a:tbl>
              <a:tblPr firstRow="1"/>
              <a:tblGrid>
                <a:gridCol w="2615821">
                  <a:extLst>
                    <a:ext uri="{9D8B030D-6E8A-4147-A177-3AD203B41FA5}">
                      <a16:colId xmlns:a16="http://schemas.microsoft.com/office/drawing/2014/main" val="20000"/>
                    </a:ext>
                  </a:extLst>
                </a:gridCol>
                <a:gridCol w="2496747">
                  <a:extLst>
                    <a:ext uri="{9D8B030D-6E8A-4147-A177-3AD203B41FA5}">
                      <a16:colId xmlns:a16="http://schemas.microsoft.com/office/drawing/2014/main" val="20001"/>
                    </a:ext>
                  </a:extLst>
                </a:gridCol>
              </a:tblGrid>
              <a:tr h="42059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a:ln>
                            <a:noFill/>
                          </a:ln>
                          <a:solidFill>
                            <a:schemeClr val="bg1"/>
                          </a:solidFill>
                          <a:effectLst/>
                          <a:latin typeface="Arial Narrow" charset="0"/>
                          <a:ea typeface="ＭＳ Ｐゴシック" charset="-128"/>
                          <a:cs typeface="Times New Roman" charset="0"/>
                        </a:rPr>
                        <a:t>Arbeitspaketbeschreibung</a:t>
                      </a:r>
                      <a:endParaRPr kumimoji="0" lang="de-DE" sz="2200" b="1" i="0" u="none" strike="noStrike" cap="none" normalizeH="0" baseline="0" dirty="0">
                        <a:ln>
                          <a:noFill/>
                        </a:ln>
                        <a:solidFill>
                          <a:schemeClr val="bg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hMerge="1">
                  <a:txBody>
                    <a:bodyPr/>
                    <a:lstStyle/>
                    <a:p>
                      <a:endParaRPr lang="de-AT"/>
                    </a:p>
                  </a:txBody>
                  <a:tcPr/>
                </a:tc>
                <a:extLst>
                  <a:ext uri="{0D108BD9-81ED-4DB2-BD59-A6C34878D82A}">
                    <a16:rowId xmlns:a16="http://schemas.microsoft.com/office/drawing/2014/main" val="10000"/>
                  </a:ext>
                </a:extLst>
              </a:tr>
              <a:tr h="20114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Projekt</a:t>
                      </a: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kern="1200" cap="none" normalizeH="0" baseline="0" dirty="0">
                          <a:ln>
                            <a:noFill/>
                          </a:ln>
                          <a:solidFill>
                            <a:schemeClr val="tx1"/>
                          </a:solidFill>
                          <a:effectLst/>
                          <a:latin typeface="Arial Narrow" charset="0"/>
                          <a:ea typeface="ＭＳ Ｐゴシック" charset="-128"/>
                          <a:cs typeface="Times New Roman" charset="0"/>
                        </a:rPr>
                        <a:t>Datum</a:t>
                      </a:r>
                      <a:endPar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1"/>
                  </a:ext>
                </a:extLst>
              </a:tr>
              <a:tr h="20114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kern="1200" cap="none" normalizeH="0" baseline="0" dirty="0">
                          <a:ln>
                            <a:noFill/>
                          </a:ln>
                          <a:solidFill>
                            <a:schemeClr val="tx1"/>
                          </a:solidFill>
                          <a:effectLst/>
                          <a:latin typeface="Arial Narrow" charset="0"/>
                          <a:ea typeface="ＭＳ Ｐゴシック" charset="-128"/>
                          <a:cs typeface="Times New Roman" charset="0"/>
                        </a:rPr>
                        <a:t>Arbeitspaket </a:t>
                      </a:r>
                      <a:r>
                        <a:rPr kumimoji="0" lang="de-DE" sz="1900" b="1" i="0" u="none" strike="noStrike" kern="1200" cap="none" normalizeH="0" baseline="0" dirty="0">
                          <a:ln>
                            <a:noFill/>
                          </a:ln>
                          <a:solidFill>
                            <a:srgbClr val="C00000"/>
                          </a:solidFill>
                          <a:effectLst/>
                          <a:latin typeface="Arial Black" panose="020B0A04020102020204" pitchFamily="34" charset="0"/>
                          <a:ea typeface="ＭＳ Ｐゴシック" charset="-128"/>
                          <a:cs typeface="Times New Roman" charset="0"/>
                        </a:rPr>
                        <a:t>2</a:t>
                      </a:r>
                      <a:endParaRPr kumimoji="0" lang="de-DE" sz="1900" b="1" i="0" u="none" strike="noStrike" cap="none" normalizeH="0" baseline="0" dirty="0">
                        <a:ln>
                          <a:noFill/>
                        </a:ln>
                        <a:solidFill>
                          <a:srgbClr val="C00000"/>
                        </a:solidFill>
                        <a:effectLst/>
                        <a:latin typeface="Arial Black" panose="020B0A04020102020204" pitchFamily="34" charset="0"/>
                        <a:ea typeface="ＭＳ Ｐゴシック" charset="-128"/>
                        <a:cs typeface="Times New Roman" charset="0"/>
                      </a:endParaRP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kern="1200" cap="none" normalizeH="0" baseline="0" dirty="0">
                          <a:ln>
                            <a:noFill/>
                          </a:ln>
                          <a:solidFill>
                            <a:schemeClr val="tx1"/>
                          </a:solidFill>
                          <a:effectLst/>
                          <a:latin typeface="Arial Narrow" charset="0"/>
                          <a:ea typeface="ＭＳ Ｐゴシック" charset="-128"/>
                          <a:cs typeface="Times New Roman" charset="0"/>
                        </a:rPr>
                        <a:t>Verantwortlicher</a:t>
                      </a:r>
                      <a:endPar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2"/>
                  </a:ext>
                </a:extLst>
              </a:tr>
              <a:tr h="235411">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pPr>
                      <a:r>
                        <a:rPr kumimoji="0" lang="de-DE" sz="1900" b="1" i="0" u="none" strike="noStrike" kern="1200" cap="none" normalizeH="0" baseline="0" dirty="0">
                          <a:ln>
                            <a:noFill/>
                          </a:ln>
                          <a:solidFill>
                            <a:srgbClr val="2D4E75"/>
                          </a:solidFill>
                          <a:effectLst/>
                          <a:latin typeface="Arial Narrow" charset="0"/>
                          <a:ea typeface="ＭＳ Ｐゴシック" charset="-128"/>
                          <a:cs typeface="Times New Roman" charset="0"/>
                        </a:rPr>
                        <a:t>Ziele des Arbeitspaketes</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3"/>
                  </a:ext>
                </a:extLst>
              </a:tr>
              <a:tr h="0">
                <a:tc gridSpan="2">
                  <a:txBody>
                    <a:bodyPr/>
                    <a:lstStyle/>
                    <a:p>
                      <a:pPr marL="176213" marR="0" lvl="0" indent="-176213" algn="just" defTabSz="914400" rtl="0" eaLnBrk="1" fontAlgn="base" latinLnBrk="0" hangingPunct="1">
                        <a:lnSpc>
                          <a:spcPts val="2100"/>
                        </a:lnSpc>
                        <a:spcBef>
                          <a:spcPct val="0"/>
                        </a:spcBef>
                        <a:spcAft>
                          <a:spcPct val="0"/>
                        </a:spcAft>
                        <a:buClrTx/>
                        <a:buSzTx/>
                        <a:buFontTx/>
                        <a:buNone/>
                        <a:tabLst/>
                      </a:pPr>
                      <a:r>
                        <a:rPr kumimoji="0" lang="de-DE" sz="1900" b="1" i="0" u="none" strike="noStrike" kern="1200" cap="none" normalizeH="0" baseline="0" dirty="0">
                          <a:ln>
                            <a:noFill/>
                          </a:ln>
                          <a:solidFill>
                            <a:srgbClr val="2D4E75"/>
                          </a:solidFill>
                          <a:effectLst/>
                          <a:latin typeface="Arial Narrow" charset="0"/>
                          <a:ea typeface="ＭＳ Ｐゴシック" charset="-128"/>
                          <a:cs typeface="Times New Roman" charset="0"/>
                        </a:rPr>
                        <a:t>Lösungswege/Tätigkeiten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4"/>
                  </a:ext>
                </a:extLst>
              </a:tr>
              <a:tr h="342913">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dirty="0">
                          <a:ln>
                            <a:noFill/>
                          </a:ln>
                          <a:solidFill>
                            <a:srgbClr val="2D4E75"/>
                          </a:solidFill>
                          <a:effectLst/>
                          <a:latin typeface="Arial Narrow" charset="0"/>
                          <a:ea typeface="ＭＳ Ｐゴシック" charset="-128"/>
                          <a:cs typeface="Times New Roman" charset="0"/>
                        </a:rPr>
                        <a:t>Zu erwartende Ergebnisse</a:t>
                      </a:r>
                      <a:endPar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5"/>
                  </a:ext>
                </a:extLst>
              </a:tr>
              <a:tr h="342913">
                <a:tc gridSpan="2">
                  <a:txBody>
                    <a:body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de-DE" sz="1900" b="1" i="0" u="none" strike="noStrike" cap="none" normalizeH="0" baseline="0" dirty="0">
                          <a:ln>
                            <a:noFill/>
                          </a:ln>
                          <a:solidFill>
                            <a:srgbClr val="2D4E75"/>
                          </a:solidFill>
                          <a:effectLst/>
                          <a:latin typeface="+mj-lt"/>
                          <a:ea typeface="ＭＳ Ｐゴシック" charset="-128"/>
                          <a:cs typeface="Times New Roman" charset="0"/>
                        </a:rPr>
                        <a:t>Voraussetzungen </a:t>
                      </a:r>
                      <a:br>
                        <a:rPr kumimoji="0" lang="de-DE" sz="1900" b="1" i="0" u="none" strike="noStrike" cap="none" normalizeH="0" baseline="0" dirty="0">
                          <a:ln>
                            <a:noFill/>
                          </a:ln>
                          <a:solidFill>
                            <a:srgbClr val="2D4E75"/>
                          </a:solidFill>
                          <a:effectLst/>
                          <a:latin typeface="+mj-lt"/>
                          <a:ea typeface="ＭＳ Ｐゴシック" charset="-128"/>
                          <a:cs typeface="Times New Roman" charset="0"/>
                        </a:rPr>
                      </a:br>
                      <a:r>
                        <a:rPr kumimoji="0" lang="de-DE" sz="1900" b="1" i="0" u="none" strike="noStrike" cap="none" normalizeH="0" baseline="0" dirty="0">
                          <a:ln>
                            <a:noFill/>
                          </a:ln>
                          <a:solidFill>
                            <a:srgbClr val="2D4E75"/>
                          </a:solidFill>
                          <a:effectLst/>
                          <a:latin typeface="+mj-lt"/>
                          <a:ea typeface="ＭＳ Ｐゴシック" charset="-128"/>
                          <a:cs typeface="Times New Roman" charset="0"/>
                        </a:rPr>
                        <a:t>(Schnittstellen)</a:t>
                      </a:r>
                    </a:p>
                    <a:p>
                      <a:pPr marL="0" marR="0" lvl="0" indent="0" algn="ctr" defTabSz="914400" rtl="0" eaLnBrk="1" fontAlgn="base" latinLnBrk="0" hangingPunct="1">
                        <a:lnSpc>
                          <a:spcPct val="100000"/>
                        </a:lnSpc>
                        <a:spcBef>
                          <a:spcPct val="50000"/>
                        </a:spcBef>
                        <a:spcAft>
                          <a:spcPct val="0"/>
                        </a:spcAft>
                        <a:buClrTx/>
                        <a:buSzTx/>
                        <a:buFontTx/>
                        <a:buNone/>
                        <a:tabLst/>
                      </a:pPr>
                      <a:r>
                        <a:rPr kumimoji="0" lang="de-DE" sz="1900" b="0" i="0" u="none" strike="noStrike" cap="none" normalizeH="0" baseline="0" dirty="0">
                          <a:ln>
                            <a:noFill/>
                          </a:ln>
                          <a:solidFill>
                            <a:schemeClr val="tx1"/>
                          </a:solidFill>
                          <a:effectLst/>
                          <a:latin typeface="+mj-lt"/>
                          <a:ea typeface="ＭＳ Ｐゴシック" charset="-128"/>
                          <a:cs typeface="Times New Roman" charset="0"/>
                        </a:rPr>
                        <a:t>benötigter</a:t>
                      </a:r>
                      <a:r>
                        <a:rPr kumimoji="0" lang="de-DE" sz="1900" b="1" i="0" u="none" strike="noStrike" cap="none" normalizeH="0" baseline="0" dirty="0">
                          <a:ln>
                            <a:noFill/>
                          </a:ln>
                          <a:solidFill>
                            <a:srgbClr val="2D4E75"/>
                          </a:solidFill>
                          <a:effectLst/>
                          <a:latin typeface="+mj-lt"/>
                          <a:ea typeface="ＭＳ Ｐゴシック" charset="-128"/>
                          <a:cs typeface="Times New Roman" charset="0"/>
                        </a:rPr>
                        <a:t> Input</a:t>
                      </a:r>
                    </a:p>
                    <a:p>
                      <a:pPr marL="0" marR="0" lvl="0" indent="0" algn="ctr" defTabSz="914400" rtl="0" eaLnBrk="1" fontAlgn="base" latinLnBrk="0" hangingPunct="1">
                        <a:lnSpc>
                          <a:spcPct val="100000"/>
                        </a:lnSpc>
                        <a:spcBef>
                          <a:spcPct val="50000"/>
                        </a:spcBef>
                        <a:spcAft>
                          <a:spcPct val="0"/>
                        </a:spcAft>
                        <a:buClrTx/>
                        <a:buSzTx/>
                        <a:buFontTx/>
                        <a:buNone/>
                        <a:tabLst/>
                      </a:pPr>
                      <a:r>
                        <a:rPr kumimoji="0" lang="de-DE" sz="1900" b="0" i="0" u="none" strike="noStrike" cap="none" normalizeH="0" baseline="0" dirty="0">
                          <a:ln>
                            <a:noFill/>
                          </a:ln>
                          <a:solidFill>
                            <a:schemeClr val="tx1"/>
                          </a:solidFill>
                          <a:effectLst/>
                          <a:latin typeface="+mj-lt"/>
                          <a:ea typeface="ＭＳ Ｐゴシック" charset="-128"/>
                          <a:cs typeface="Times New Roman" charset="0"/>
                        </a:rPr>
                        <a:t>zu liefernder </a:t>
                      </a:r>
                      <a:r>
                        <a:rPr kumimoji="0" lang="de-DE" sz="1900" b="1" i="0" u="none" strike="noStrike" cap="none" normalizeH="0" baseline="0" dirty="0">
                          <a:ln>
                            <a:noFill/>
                          </a:ln>
                          <a:solidFill>
                            <a:srgbClr val="2D4E75"/>
                          </a:solidFill>
                          <a:effectLst/>
                          <a:latin typeface="+mj-lt"/>
                          <a:ea typeface="ＭＳ Ｐゴシック" charset="-128"/>
                          <a:cs typeface="Times New Roman" charset="0"/>
                        </a:rPr>
                        <a:t>Output</a:t>
                      </a:r>
                      <a:endParaRPr kumimoji="0" lang="de-DE" sz="1900" b="0" i="0" u="none" strike="noStrike" cap="none" normalizeH="0" baseline="0" dirty="0">
                        <a:ln>
                          <a:noFill/>
                        </a:ln>
                        <a:solidFill>
                          <a:srgbClr val="2D4E75"/>
                        </a:solidFill>
                        <a:effectLst/>
                        <a:latin typeface="+mj-lt"/>
                        <a:ea typeface="ＭＳ Ｐゴシック" charset="-128"/>
                        <a:cs typeface="Times New Roman" charset="0"/>
                      </a:endParaRPr>
                    </a:p>
                    <a:p>
                      <a:pPr marL="176213" marR="0" lvl="0" indent="-176213" algn="l" defTabSz="914400" rtl="0" eaLnBrk="1" fontAlgn="base" latinLnBrk="0" hangingPunct="1">
                        <a:lnSpc>
                          <a:spcPct val="100000"/>
                        </a:lnSpc>
                        <a:spcBef>
                          <a:spcPct val="0"/>
                        </a:spcBef>
                        <a:spcAft>
                          <a:spcPct val="0"/>
                        </a:spcAft>
                        <a:buClrTx/>
                        <a:buSzTx/>
                        <a:buFontTx/>
                        <a:buNone/>
                        <a:tabLst/>
                      </a:pPr>
                      <a:endParaRPr kumimoji="0" lang="de-DE" sz="1900" b="0" i="0" u="none" strike="noStrike" cap="none" normalizeH="0" baseline="0" dirty="0">
                        <a:ln>
                          <a:noFill/>
                        </a:ln>
                        <a:solidFill>
                          <a:srgbClr val="2D4E75"/>
                        </a:solidFill>
                        <a:effectLst/>
                        <a:latin typeface="Arial Narrow" charset="0"/>
                        <a:ea typeface="ＭＳ Ｐゴシック" charset="-128"/>
                        <a:cs typeface="Times New Roman" charset="0"/>
                      </a:endParaRPr>
                    </a:p>
                  </a:txBody>
                  <a:tcPr marT="216000"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hMerge="1">
                  <a:txBody>
                    <a:bodyPr/>
                    <a:lstStyle/>
                    <a:p>
                      <a:endParaRPr lang="en-US"/>
                    </a:p>
                  </a:txBody>
                  <a:tcPr/>
                </a:tc>
                <a:extLst>
                  <a:ext uri="{0D108BD9-81ED-4DB2-BD59-A6C34878D82A}">
                    <a16:rowId xmlns:a16="http://schemas.microsoft.com/office/drawing/2014/main" val="10006"/>
                  </a:ext>
                </a:extLst>
              </a:tr>
            </a:tbl>
          </a:graphicData>
        </a:graphic>
      </p:graphicFrame>
      <p:grpSp>
        <p:nvGrpSpPr>
          <p:cNvPr id="3" name="Gruppieren 2">
            <a:extLst>
              <a:ext uri="{C183D7F6-B498-43B3-948B-1728B52AA6E4}">
                <adec:decorative xmlns:adec="http://schemas.microsoft.com/office/drawing/2017/decorative" val="1"/>
              </a:ext>
            </a:extLst>
          </p:cNvPr>
          <p:cNvGrpSpPr/>
          <p:nvPr/>
        </p:nvGrpSpPr>
        <p:grpSpPr>
          <a:xfrm>
            <a:off x="1188331" y="5097736"/>
            <a:ext cx="2880320" cy="374650"/>
            <a:chOff x="1080344" y="5364485"/>
            <a:chExt cx="2880320" cy="374650"/>
          </a:xfrm>
        </p:grpSpPr>
        <p:sp>
          <p:nvSpPr>
            <p:cNvPr id="22" name="AutoShape 63"/>
            <p:cNvSpPr>
              <a:spLocks noChangeArrowheads="1"/>
            </p:cNvSpPr>
            <p:nvPr/>
          </p:nvSpPr>
          <p:spPr bwMode="auto">
            <a:xfrm>
              <a:off x="1808606" y="5364485"/>
              <a:ext cx="2152058" cy="37465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69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2D4E75"/>
            </a:solidFill>
            <a:ln w="25400">
              <a:solidFill>
                <a:schemeClr val="bg1"/>
              </a:solidFill>
              <a:miter lim="800000"/>
              <a:headEnd/>
              <a:tailEnd/>
            </a:ln>
          </p:spPr>
          <p:txBody>
            <a:bodyPr wrap="none" anchor="ctr"/>
            <a:lstStyle/>
            <a:p>
              <a:endParaRPr lang="de-AT" dirty="0"/>
            </a:p>
          </p:txBody>
        </p:sp>
        <p:sp>
          <p:nvSpPr>
            <p:cNvPr id="23" name="Text Box 64"/>
            <p:cNvSpPr txBox="1">
              <a:spLocks noChangeArrowheads="1"/>
            </p:cNvSpPr>
            <p:nvPr/>
          </p:nvSpPr>
          <p:spPr bwMode="auto">
            <a:xfrm>
              <a:off x="1080344" y="5364485"/>
              <a:ext cx="728262" cy="369332"/>
            </a:xfrm>
            <a:prstGeom prst="rect">
              <a:avLst/>
            </a:prstGeom>
            <a:noFill/>
            <a:ln w="25400">
              <a:solidFill>
                <a:srgbClr val="2D4E75"/>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algn="ctr" eaLnBrk="1" hangingPunct="1">
                <a:spcBef>
                  <a:spcPct val="50000"/>
                </a:spcBef>
              </a:pPr>
              <a:r>
                <a:rPr lang="de-AT" altLang="en-US" sz="1800" dirty="0"/>
                <a:t>AP </a:t>
              </a:r>
              <a:r>
                <a:rPr lang="de-AT" altLang="en-US" sz="1800" b="1" dirty="0">
                  <a:solidFill>
                    <a:srgbClr val="C00000"/>
                  </a:solidFill>
                  <a:latin typeface="Arial Black" panose="020B0A04020102020204" pitchFamily="34" charset="0"/>
                </a:rPr>
                <a:t>1</a:t>
              </a:r>
            </a:p>
          </p:txBody>
        </p:sp>
      </p:grpSp>
      <p:grpSp>
        <p:nvGrpSpPr>
          <p:cNvPr id="24" name="Group 67">
            <a:extLst>
              <a:ext uri="{C183D7F6-B498-43B3-948B-1728B52AA6E4}">
                <adec:decorative xmlns:adec="http://schemas.microsoft.com/office/drawing/2017/decorative" val="1"/>
              </a:ext>
            </a:extLst>
          </p:cNvPr>
          <p:cNvGrpSpPr>
            <a:grpSpLocks/>
          </p:cNvGrpSpPr>
          <p:nvPr/>
        </p:nvGrpSpPr>
        <p:grpSpPr bwMode="auto">
          <a:xfrm>
            <a:off x="5868851" y="5529251"/>
            <a:ext cx="2844341" cy="396875"/>
            <a:chOff x="4372" y="3254"/>
            <a:chExt cx="1311" cy="250"/>
          </a:xfrm>
          <a:solidFill>
            <a:srgbClr val="2D4E75"/>
          </a:solidFill>
        </p:grpSpPr>
        <p:sp>
          <p:nvSpPr>
            <p:cNvPr id="25" name="AutoShape 61"/>
            <p:cNvSpPr>
              <a:spLocks noChangeArrowheads="1"/>
            </p:cNvSpPr>
            <p:nvPr/>
          </p:nvSpPr>
          <p:spPr bwMode="auto">
            <a:xfrm>
              <a:off x="4372" y="3268"/>
              <a:ext cx="1013" cy="2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69 w 21600"/>
                <a:gd name="T13" fmla="*/ 5400 h 21600"/>
                <a:gd name="T14" fmla="*/ 18892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pFill/>
            <a:ln w="25400">
              <a:solidFill>
                <a:schemeClr val="bg1"/>
              </a:solidFill>
              <a:miter lim="800000"/>
              <a:headEnd/>
              <a:tailEnd/>
            </a:ln>
          </p:spPr>
          <p:txBody>
            <a:bodyPr wrap="none" anchor="ctr"/>
            <a:lstStyle/>
            <a:p>
              <a:endParaRPr lang="de-AT" dirty="0"/>
            </a:p>
          </p:txBody>
        </p:sp>
        <p:sp>
          <p:nvSpPr>
            <p:cNvPr id="26" name="Text Box 65"/>
            <p:cNvSpPr txBox="1">
              <a:spLocks noChangeArrowheads="1"/>
            </p:cNvSpPr>
            <p:nvPr/>
          </p:nvSpPr>
          <p:spPr bwMode="auto">
            <a:xfrm>
              <a:off x="5356" y="3254"/>
              <a:ext cx="327" cy="233"/>
            </a:xfrm>
            <a:prstGeom prst="rect">
              <a:avLst/>
            </a:prstGeom>
            <a:solidFill>
              <a:srgbClr val="FFFFFF"/>
            </a:solidFill>
            <a:ln w="25400">
              <a:solidFill>
                <a:srgbClr val="2D4E75"/>
              </a:solidFill>
              <a:miter lim="800000"/>
              <a:headEnd/>
              <a:tailEnd/>
            </a:ln>
          </p:spPr>
          <p:txBody>
            <a:bodyPr>
              <a:spAutoFit/>
            </a:bodyPr>
            <a:lstStyle>
              <a:lvl1pPr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algn="ctr" eaLnBrk="1" hangingPunct="1">
                <a:spcBef>
                  <a:spcPct val="50000"/>
                </a:spcBef>
              </a:pPr>
              <a:r>
                <a:rPr lang="de-AT" altLang="en-US" sz="1800" dirty="0"/>
                <a:t>AP </a:t>
              </a:r>
              <a:r>
                <a:rPr lang="de-AT" altLang="en-US" sz="1800" b="1" dirty="0">
                  <a:solidFill>
                    <a:srgbClr val="C00000"/>
                  </a:solidFill>
                  <a:latin typeface="Arial Black" panose="020B0A04020102020204" pitchFamily="34" charset="0"/>
                </a:rPr>
                <a:t>3</a:t>
              </a:r>
            </a:p>
          </p:txBody>
        </p:sp>
      </p:grpSp>
      <p:sp>
        <p:nvSpPr>
          <p:cNvPr id="2" name="Titel 1"/>
          <p:cNvSpPr>
            <a:spLocks noGrp="1"/>
          </p:cNvSpPr>
          <p:nvPr>
            <p:ph type="title"/>
          </p:nvPr>
        </p:nvSpPr>
        <p:spPr>
          <a:xfrm>
            <a:off x="1060475" y="396430"/>
            <a:ext cx="7436693" cy="863600"/>
          </a:xfrm>
        </p:spPr>
        <p:txBody>
          <a:bodyPr/>
          <a:lstStyle/>
          <a:p>
            <a:pPr>
              <a:lnSpc>
                <a:spcPts val="2800"/>
              </a:lnSpc>
            </a:pPr>
            <a:r>
              <a:rPr lang="de-AT" sz="2800" dirty="0"/>
              <a:t>Praktisches Vorgehen </a:t>
            </a:r>
            <a:br>
              <a:rPr lang="de-AT" sz="2800" dirty="0"/>
            </a:br>
            <a:r>
              <a:rPr lang="de-AT" sz="2800" dirty="0"/>
              <a:t>bei Schnittstellenanalyse</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15</a:t>
            </a:fld>
            <a:endParaRPr lang="de-AT" dirty="0"/>
          </a:p>
        </p:txBody>
      </p:sp>
    </p:spTree>
    <p:extLst>
      <p:ext uri="{BB962C8B-B14F-4D97-AF65-F5344CB8AC3E}">
        <p14:creationId xmlns:p14="http://schemas.microsoft.com/office/powerpoint/2010/main" val="66507096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500" fill="hold"/>
                                        <p:tgtEl>
                                          <p:spTgt spid="24"/>
                                        </p:tgtEl>
                                        <p:attrNameLst>
                                          <p:attrName>ppt_x</p:attrName>
                                        </p:attrNameLst>
                                      </p:cBhvr>
                                      <p:tavLst>
                                        <p:tav tm="0">
                                          <p:val>
                                            <p:strVal val="0-#ppt_w/2"/>
                                          </p:val>
                                        </p:tav>
                                        <p:tav tm="100000">
                                          <p:val>
                                            <p:strVal val="#ppt_x"/>
                                          </p:val>
                                        </p:tav>
                                      </p:tavLst>
                                    </p:anim>
                                    <p:anim calcmode="lin" valueType="num">
                                      <p:cBhvr additive="base">
                                        <p:cTn id="19"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100">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6213054"/>
              </p:ext>
            </p:extLst>
          </p:nvPr>
        </p:nvGraphicFramePr>
        <p:xfrm>
          <a:off x="1062955" y="1429600"/>
          <a:ext cx="8298533" cy="5302663"/>
        </p:xfrm>
        <a:graphic>
          <a:graphicData uri="http://schemas.openxmlformats.org/drawingml/2006/table">
            <a:tbl>
              <a:tblPr firstRow="1"/>
              <a:tblGrid>
                <a:gridCol w="5018770">
                  <a:extLst>
                    <a:ext uri="{9D8B030D-6E8A-4147-A177-3AD203B41FA5}">
                      <a16:colId xmlns:a16="http://schemas.microsoft.com/office/drawing/2014/main" val="20000"/>
                    </a:ext>
                  </a:extLst>
                </a:gridCol>
                <a:gridCol w="3279763">
                  <a:extLst>
                    <a:ext uri="{9D8B030D-6E8A-4147-A177-3AD203B41FA5}">
                      <a16:colId xmlns:a16="http://schemas.microsoft.com/office/drawing/2014/main" val="20001"/>
                    </a:ext>
                  </a:extLst>
                </a:gridCol>
              </a:tblGrid>
              <a:tr h="42059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a:ln>
                            <a:noFill/>
                          </a:ln>
                          <a:solidFill>
                            <a:schemeClr val="bg1"/>
                          </a:solidFill>
                          <a:effectLst/>
                          <a:latin typeface="Arial Narrow" charset="0"/>
                          <a:ea typeface="ＭＳ Ｐゴシック" charset="-128"/>
                          <a:cs typeface="Times New Roman" charset="0"/>
                        </a:rPr>
                        <a:t>Arbeitspaketbeschreibung</a:t>
                      </a:r>
                      <a:endParaRPr kumimoji="0" lang="de-DE" sz="2200" b="1" i="0" u="none" strike="noStrike" cap="none" normalizeH="0" baseline="0" dirty="0">
                        <a:ln>
                          <a:noFill/>
                        </a:ln>
                        <a:solidFill>
                          <a:schemeClr val="bg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hMerge="1">
                  <a:txBody>
                    <a:bodyPr/>
                    <a:lstStyle/>
                    <a:p>
                      <a:endParaRPr lang="de-AT"/>
                    </a:p>
                  </a:txBody>
                  <a:tcPr/>
                </a:tc>
                <a:extLst>
                  <a:ext uri="{0D108BD9-81ED-4DB2-BD59-A6C34878D82A}">
                    <a16:rowId xmlns:a16="http://schemas.microsoft.com/office/drawing/2014/main" val="10000"/>
                  </a:ext>
                </a:extLst>
              </a:tr>
              <a:tr h="20114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Projekt: Veranstaltung X</a:t>
                      </a: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kern="1200" cap="none" normalizeH="0" baseline="0" dirty="0">
                          <a:ln>
                            <a:noFill/>
                          </a:ln>
                          <a:solidFill>
                            <a:schemeClr val="tx1"/>
                          </a:solidFill>
                          <a:effectLst/>
                          <a:latin typeface="Arial Narrow" charset="0"/>
                          <a:ea typeface="ＭＳ Ｐゴシック" charset="-128"/>
                          <a:cs typeface="Times New Roman" charset="0"/>
                        </a:rPr>
                        <a:t>Datum: </a:t>
                      </a: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tt.mm.jjjj</a:t>
                      </a: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1"/>
                  </a:ext>
                </a:extLst>
              </a:tr>
              <a:tr h="20114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kern="1200" cap="none" normalizeH="0" baseline="0" dirty="0">
                          <a:ln>
                            <a:noFill/>
                          </a:ln>
                          <a:solidFill>
                            <a:schemeClr val="tx1"/>
                          </a:solidFill>
                          <a:effectLst/>
                          <a:latin typeface="Arial Narrow" charset="0"/>
                          <a:ea typeface="ＭＳ Ｐゴシック" charset="-128"/>
                          <a:cs typeface="Times New Roman" charset="0"/>
                        </a:rPr>
                        <a:t>Arbeitspaket: </a:t>
                      </a: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Einladung für Veranstaltung</a:t>
                      </a: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900" b="0" i="0" u="none" strike="noStrike" kern="1200" cap="none" normalizeH="0" baseline="0" dirty="0">
                          <a:ln>
                            <a:noFill/>
                          </a:ln>
                          <a:solidFill>
                            <a:schemeClr val="tx1"/>
                          </a:solidFill>
                          <a:effectLst/>
                          <a:latin typeface="Arial Narrow" charset="0"/>
                          <a:ea typeface="ＭＳ Ｐゴシック" charset="-128"/>
                          <a:cs typeface="Times New Roman" charset="0"/>
                        </a:rPr>
                        <a:t>Verantwortlicher: </a:t>
                      </a: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xy</a:t>
                      </a: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2"/>
                  </a:ext>
                </a:extLst>
              </a:tr>
              <a:tr h="640049">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pPr>
                      <a:r>
                        <a:rPr kumimoji="0" lang="de-DE" sz="1900" b="1" i="0" u="none" strike="noStrike" kern="1200" cap="none" normalizeH="0" baseline="0" dirty="0">
                          <a:ln>
                            <a:noFill/>
                          </a:ln>
                          <a:solidFill>
                            <a:srgbClr val="2D4E75"/>
                          </a:solidFill>
                          <a:effectLst/>
                          <a:latin typeface="Arial Narrow" charset="0"/>
                          <a:ea typeface="ＭＳ Ｐゴシック" charset="-128"/>
                          <a:cs typeface="Times New Roman" charset="0"/>
                        </a:rPr>
                        <a:t>Ziele des Arbeitspaketes</a:t>
                      </a:r>
                    </a:p>
                    <a:p>
                      <a:pPr marL="176213" marR="0" lvl="0" indent="-176213" algn="l"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3 Monate vor der Veranstaltung sollen mindestens. 3 grafische Gestaltungsvarianten für den PR-Auftritt zur Entscheidung vorliegen.</a:t>
                      </a:r>
                    </a:p>
                    <a:p>
                      <a:pPr marL="176213" marR="0" lvl="0" indent="-176213" algn="l"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2 Monate vor der Veranstaltung soll eine definitive reprofähige Druckvorlage vorliegen</a:t>
                      </a:r>
                    </a:p>
                    <a:p>
                      <a:pPr marL="176213" marR="0" lvl="0" indent="-176213" algn="l"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2</a:t>
                      </a:r>
                      <a:r>
                        <a:rPr kumimoji="0" lang="en-US" sz="1900" b="0" i="0" u="none" strike="noStrike" cap="none" normalizeH="0" baseline="0" dirty="0">
                          <a:ln>
                            <a:noFill/>
                          </a:ln>
                          <a:solidFill>
                            <a:schemeClr val="tx1"/>
                          </a:solidFill>
                          <a:effectLst/>
                          <a:latin typeface="Arial Narrow" charset="0"/>
                          <a:ea typeface="ＭＳ Ｐゴシック" charset="-128"/>
                          <a:cs typeface="Times New Roman" charset="0"/>
                        </a:rPr>
                        <a:t>½ </a:t>
                      </a:r>
                      <a:r>
                        <a:rPr kumimoji="0" lang="de-AT" sz="1900" b="0" i="0" u="none" strike="noStrike" cap="none" normalizeH="0" baseline="0" noProof="0" dirty="0">
                          <a:ln>
                            <a:noFill/>
                          </a:ln>
                          <a:solidFill>
                            <a:schemeClr val="tx1"/>
                          </a:solidFill>
                          <a:effectLst/>
                          <a:latin typeface="Arial Narrow" charset="0"/>
                          <a:ea typeface="ＭＳ Ｐゴシック" charset="-128"/>
                          <a:cs typeface="Times New Roman" charset="0"/>
                        </a:rPr>
                        <a:t>Monate vor der Veranstaltung liegen alle besucherrelevanten Infos schriftlich vor.</a:t>
                      </a:r>
                    </a:p>
                    <a:p>
                      <a:pPr marL="176213" marR="0" lvl="0" indent="-176213" algn="l"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1 Monat vor der Veranstaltung sollen 5.100 kuvertierte Einladungen versandfertig sein.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3"/>
                  </a:ext>
                </a:extLst>
              </a:tr>
              <a:tr h="859499">
                <a:tc gridSpan="2">
                  <a:txBody>
                    <a:bodyPr/>
                    <a:lstStyle/>
                    <a:p>
                      <a:pPr marL="176213" marR="0" lvl="0" indent="-176213" algn="just" defTabSz="914400" rtl="0" eaLnBrk="1" fontAlgn="base" latinLnBrk="0" hangingPunct="1">
                        <a:lnSpc>
                          <a:spcPts val="2100"/>
                        </a:lnSpc>
                        <a:spcBef>
                          <a:spcPct val="0"/>
                        </a:spcBef>
                        <a:spcAft>
                          <a:spcPct val="0"/>
                        </a:spcAft>
                        <a:buClrTx/>
                        <a:buSzTx/>
                        <a:buFontTx/>
                        <a:buNone/>
                        <a:tabLst/>
                      </a:pPr>
                      <a:r>
                        <a:rPr kumimoji="0" lang="de-DE" sz="1900" b="1" i="0" u="none" strike="noStrike" kern="1200" cap="none" normalizeH="0" baseline="0" dirty="0">
                          <a:ln>
                            <a:noFill/>
                          </a:ln>
                          <a:solidFill>
                            <a:srgbClr val="2D4E75"/>
                          </a:solidFill>
                          <a:effectLst/>
                          <a:latin typeface="Arial Narrow" charset="0"/>
                          <a:ea typeface="ＭＳ Ｐゴシック" charset="-128"/>
                          <a:cs typeface="Times New Roman" charset="0"/>
                        </a:rPr>
                        <a:t>Lösungswege</a:t>
                      </a: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 (Teilschritte/Tätigkeiten)</a:t>
                      </a:r>
                    </a:p>
                    <a:p>
                      <a:pPr marL="171450" marR="0" lvl="0" indent="-171450" algn="just"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Agenda der Veranstaltung gestalten</a:t>
                      </a:r>
                    </a:p>
                    <a:p>
                      <a:pPr marL="171450" marR="0" lvl="0" indent="-171450" algn="just"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Anmeldeinformationen/Kontaktinformationen erstellen bzw. sammeln</a:t>
                      </a:r>
                    </a:p>
                    <a:p>
                      <a:pPr marL="171450" marR="0" lvl="0" indent="-171450" algn="just"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Veranstaltungsort inklusive Anfahrtsplan grafisch darstellen</a:t>
                      </a:r>
                    </a:p>
                    <a:p>
                      <a:pPr marL="171450" marR="0" lvl="0" indent="-171450" algn="just"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Einladungsinformationen aufbereiten und formatieren</a:t>
                      </a:r>
                    </a:p>
                    <a:p>
                      <a:pPr marL="171450" marR="0" lvl="0" indent="-171450" algn="just"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Design bzw. Format der Einladung festlegen</a:t>
                      </a:r>
                    </a:p>
                    <a:p>
                      <a:pPr marL="171450" marR="0" lvl="0" indent="-171450" algn="just" defTabSz="914400" rtl="0" eaLnBrk="1" fontAlgn="base" latinLnBrk="0" hangingPunct="1">
                        <a:lnSpc>
                          <a:spcPts val="21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Einladung formatieren und layouten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4"/>
                  </a:ext>
                </a:extLst>
              </a:tr>
              <a:tr h="342913">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pPr>
                      <a:r>
                        <a:rPr kumimoji="0" lang="de-DE" sz="1900" b="1" i="0" u="none" strike="noStrike" cap="none" normalizeH="0" baseline="0" dirty="0">
                          <a:ln>
                            <a:noFill/>
                          </a:ln>
                          <a:solidFill>
                            <a:srgbClr val="2D4E75"/>
                          </a:solidFill>
                          <a:effectLst/>
                          <a:latin typeface="Arial Narrow" charset="0"/>
                          <a:ea typeface="ＭＳ Ｐゴシック" charset="-128"/>
                          <a:cs typeface="Times New Roman" charset="0"/>
                        </a:rPr>
                        <a:t>…</a:t>
                      </a:r>
                      <a:endPar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5"/>
                  </a:ext>
                </a:extLst>
              </a:tr>
            </a:tbl>
          </a:graphicData>
        </a:graphic>
      </p:graphicFrame>
      <p:sp>
        <p:nvSpPr>
          <p:cNvPr id="2" name="Titel 1"/>
          <p:cNvSpPr>
            <a:spLocks noGrp="1"/>
          </p:cNvSpPr>
          <p:nvPr>
            <p:ph type="title"/>
          </p:nvPr>
        </p:nvSpPr>
        <p:spPr>
          <a:xfrm>
            <a:off x="1060475" y="396430"/>
            <a:ext cx="7436693" cy="863600"/>
          </a:xfrm>
        </p:spPr>
        <p:txBody>
          <a:bodyPr/>
          <a:lstStyle/>
          <a:p>
            <a:pPr>
              <a:lnSpc>
                <a:spcPts val="2800"/>
              </a:lnSpc>
            </a:pPr>
            <a:r>
              <a:rPr lang="de-AT" sz="2800" dirty="0"/>
              <a:t>Beispiel einer Arbeitspaketspezifikation </a:t>
            </a:r>
            <a:br>
              <a:rPr lang="de-AT" sz="2800" dirty="0"/>
            </a:br>
            <a:r>
              <a:rPr lang="de-AT" sz="2600" b="0" dirty="0"/>
              <a:t>Einladungen für eine Veranstaltung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16</a:t>
            </a:fld>
            <a:endParaRPr lang="de-AT" dirty="0"/>
          </a:p>
        </p:txBody>
      </p:sp>
    </p:spTree>
    <p:extLst>
      <p:ext uri="{BB962C8B-B14F-4D97-AF65-F5344CB8AC3E}">
        <p14:creationId xmlns:p14="http://schemas.microsoft.com/office/powerpoint/2010/main" val="9514197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100">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19146610"/>
              </p:ext>
            </p:extLst>
          </p:nvPr>
        </p:nvGraphicFramePr>
        <p:xfrm>
          <a:off x="1062955" y="-36115"/>
          <a:ext cx="8439150" cy="6851694"/>
        </p:xfrm>
        <a:graphic>
          <a:graphicData uri="http://schemas.openxmlformats.org/drawingml/2006/table">
            <a:tbl>
              <a:tblPr firstRow="1"/>
              <a:tblGrid>
                <a:gridCol w="5103812">
                  <a:extLst>
                    <a:ext uri="{9D8B030D-6E8A-4147-A177-3AD203B41FA5}">
                      <a16:colId xmlns:a16="http://schemas.microsoft.com/office/drawing/2014/main" val="20000"/>
                    </a:ext>
                  </a:extLst>
                </a:gridCol>
                <a:gridCol w="3335338">
                  <a:extLst>
                    <a:ext uri="{9D8B030D-6E8A-4147-A177-3AD203B41FA5}">
                      <a16:colId xmlns:a16="http://schemas.microsoft.com/office/drawing/2014/main" val="20001"/>
                    </a:ext>
                  </a:extLst>
                </a:gridCol>
              </a:tblGrid>
              <a:tr h="420599">
                <a:tc gridSpan="2">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de-DE" sz="2000" b="1" i="0" u="none" strike="noStrike" cap="none" normalizeH="0" baseline="0" dirty="0">
                          <a:ln>
                            <a:noFill/>
                          </a:ln>
                          <a:solidFill>
                            <a:schemeClr val="bg1"/>
                          </a:solidFill>
                          <a:effectLst/>
                          <a:latin typeface="Arial Narrow" charset="0"/>
                          <a:ea typeface="ＭＳ Ｐゴシック" charset="-128"/>
                          <a:cs typeface="Times New Roman" charset="0"/>
                        </a:rPr>
                        <a:t>Arbeitspaketbeschreibung</a:t>
                      </a:r>
                      <a:endParaRPr kumimoji="0" lang="de-DE" sz="2200" b="1" i="0" u="none" strike="noStrike" cap="none" normalizeH="0" baseline="0" dirty="0">
                        <a:ln>
                          <a:noFill/>
                        </a:ln>
                        <a:solidFill>
                          <a:schemeClr val="bg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hMerge="1">
                  <a:txBody>
                    <a:bodyPr/>
                    <a:lstStyle/>
                    <a:p>
                      <a:endParaRPr lang="de-AT"/>
                    </a:p>
                  </a:txBody>
                  <a:tcPr/>
                </a:tc>
                <a:extLst>
                  <a:ext uri="{0D108BD9-81ED-4DB2-BD59-A6C34878D82A}">
                    <a16:rowId xmlns:a16="http://schemas.microsoft.com/office/drawing/2014/main" val="10000"/>
                  </a:ext>
                </a:extLst>
              </a:tr>
              <a:tr h="201149">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Projekt: Veranstaltung X</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Datum: tt.mm.jjjj</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1"/>
                  </a:ext>
                </a:extLst>
              </a:tr>
              <a:tr h="201149">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Arbeitspaket: Einladung für Veranstaltung</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Verantwortlicher: xy</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2"/>
                  </a:ext>
                </a:extLst>
              </a:tr>
              <a:tr h="640049">
                <a:tc gridSpan="2">
                  <a:txBody>
                    <a:bodyPr/>
                    <a:lstStyle/>
                    <a:p>
                      <a:pPr marL="176213" marR="0" lvl="0" indent="-176213" algn="l" defTabSz="914400" rtl="0" eaLnBrk="1" fontAlgn="base" latinLnBrk="0" hangingPunct="1">
                        <a:lnSpc>
                          <a:spcPct val="90000"/>
                        </a:lnSpc>
                        <a:spcBef>
                          <a:spcPct val="0"/>
                        </a:spcBef>
                        <a:spcAft>
                          <a:spcPct val="0"/>
                        </a:spcAft>
                        <a:buClrTx/>
                        <a:buSzTx/>
                        <a:buFontTx/>
                        <a:buNone/>
                        <a:tabLst/>
                      </a:pPr>
                      <a:r>
                        <a:rPr kumimoji="0" lang="de-DE" sz="800" b="1" i="0" u="none" strike="noStrike" cap="none" normalizeH="0" baseline="0" dirty="0">
                          <a:ln>
                            <a:noFill/>
                          </a:ln>
                          <a:solidFill>
                            <a:schemeClr val="bg2"/>
                          </a:solidFill>
                          <a:effectLst/>
                          <a:latin typeface="Arial Narrow" charset="0"/>
                          <a:ea typeface="ＭＳ Ｐゴシック" charset="-128"/>
                          <a:cs typeface="Times New Roman" charset="0"/>
                        </a:rPr>
                        <a:t>Ziele des Arbeitspaketes</a:t>
                      </a:r>
                    </a:p>
                    <a:p>
                      <a:pPr marL="176213" marR="0" lvl="0" indent="-176213" algn="l"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3 Monate vor der Veranstaltung sollen mindestens. 3 grafische Gestaltungsvarianten für den PR-Auftritt zur Entscheidung vorliegen.</a:t>
                      </a:r>
                    </a:p>
                    <a:p>
                      <a:pPr marL="176213" marR="0" lvl="0" indent="-176213" algn="l"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2 Monate vor der Veranstaltung soll eine definitive reprofähige Druckvorlage vorliegen</a:t>
                      </a:r>
                    </a:p>
                    <a:p>
                      <a:pPr marL="176213" marR="0" lvl="0" indent="-176213" algn="l"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2</a:t>
                      </a:r>
                      <a:r>
                        <a:rPr kumimoji="0" lang="en-US" sz="800" b="0" i="0" u="none" strike="noStrike" cap="none" normalizeH="0" baseline="0" dirty="0">
                          <a:ln>
                            <a:noFill/>
                          </a:ln>
                          <a:solidFill>
                            <a:schemeClr val="bg2"/>
                          </a:solidFill>
                          <a:effectLst/>
                          <a:latin typeface="Arial Narrow" charset="0"/>
                          <a:ea typeface="ＭＳ Ｐゴシック" charset="-128"/>
                          <a:cs typeface="Times New Roman" charset="0"/>
                        </a:rPr>
                        <a:t>½ Monate vor der Veranstaltung liegen alle besucherrelevanten Infos schriftlich vor.</a:t>
                      </a:r>
                      <a:endPar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endParaRPr>
                    </a:p>
                    <a:p>
                      <a:pPr marL="176213" marR="0" lvl="0" indent="-176213" algn="l"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1 Monat vor der Veranstaltung sollen 5100 kuvertierte Einladungen versandfertig sein.</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3"/>
                  </a:ext>
                </a:extLst>
              </a:tr>
              <a:tr h="859499">
                <a:tc gridSpan="2">
                  <a:txBody>
                    <a:bodyPr/>
                    <a:lstStyle/>
                    <a:p>
                      <a:pPr marL="176213" marR="0" lvl="0" indent="-176213" algn="just" defTabSz="914400" rtl="0" eaLnBrk="1" fontAlgn="base" latinLnBrk="0" hangingPunct="1">
                        <a:lnSpc>
                          <a:spcPct val="90000"/>
                        </a:lnSpc>
                        <a:spcBef>
                          <a:spcPct val="0"/>
                        </a:spcBef>
                        <a:spcAft>
                          <a:spcPct val="0"/>
                        </a:spcAft>
                        <a:buClrTx/>
                        <a:buSzTx/>
                        <a:buFontTx/>
                        <a:buNone/>
                        <a:tabLst/>
                      </a:pPr>
                      <a:r>
                        <a:rPr kumimoji="0" lang="de-DE" sz="800" b="1" i="0" u="none" strike="noStrike" cap="none" normalizeH="0" baseline="0" dirty="0">
                          <a:ln>
                            <a:noFill/>
                          </a:ln>
                          <a:solidFill>
                            <a:schemeClr val="bg2"/>
                          </a:solidFill>
                          <a:effectLst/>
                          <a:latin typeface="Arial Narrow" charset="0"/>
                          <a:ea typeface="ＭＳ Ｐゴシック" charset="-128"/>
                          <a:cs typeface="Times New Roman" charset="0"/>
                        </a:rPr>
                        <a:t>Lösungswege</a:t>
                      </a: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 (Teilschritte/Tätigkeiten)</a:t>
                      </a:r>
                    </a:p>
                    <a:p>
                      <a:pPr marL="171450" marR="0" lvl="0" indent="-171450" algn="just"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Agenda der Veranstaltung gestalten</a:t>
                      </a:r>
                    </a:p>
                    <a:p>
                      <a:pPr marL="171450" marR="0" lvl="0" indent="-171450" algn="just"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Anmeldeinformationen/Kontaktinformationen erstellen bzw. sammeln</a:t>
                      </a:r>
                    </a:p>
                    <a:p>
                      <a:pPr marL="171450" marR="0" lvl="0" indent="-171450" algn="just"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Veranstaltungsort inklusive Anfahrtsplan grafisch darstellen</a:t>
                      </a:r>
                    </a:p>
                    <a:p>
                      <a:pPr marL="171450" marR="0" lvl="0" indent="-171450" algn="just"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Einladungsinformationen aufbereiten und formatieren</a:t>
                      </a:r>
                    </a:p>
                    <a:p>
                      <a:pPr marL="171450" marR="0" lvl="0" indent="-171450" algn="just"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Design bzw. Format der Einladung festlegen</a:t>
                      </a:r>
                    </a:p>
                    <a:p>
                      <a:pPr marL="171450" marR="0" lvl="0" indent="-171450" algn="just" defTabSz="914400" rtl="0" eaLnBrk="1" fontAlgn="base" latinLnBrk="0" hangingPunct="1">
                        <a:lnSpc>
                          <a:spcPct val="90000"/>
                        </a:lnSpc>
                        <a:spcBef>
                          <a:spcPct val="0"/>
                        </a:spcBef>
                        <a:spcAft>
                          <a:spcPct val="0"/>
                        </a:spcAft>
                        <a:buClrTx/>
                        <a:buSzTx/>
                        <a:buFont typeface="Wingdings" panose="05000000000000000000" pitchFamily="2" charset="2"/>
                        <a:buChar char="§"/>
                        <a:tabLst/>
                      </a:pPr>
                      <a:r>
                        <a:rPr kumimoji="0" lang="de-DE" sz="800" b="0" i="0" u="none" strike="noStrike" cap="none" normalizeH="0" baseline="0" dirty="0">
                          <a:ln>
                            <a:noFill/>
                          </a:ln>
                          <a:solidFill>
                            <a:schemeClr val="bg2"/>
                          </a:solidFill>
                          <a:effectLst/>
                          <a:latin typeface="Arial Narrow" charset="0"/>
                          <a:ea typeface="ＭＳ Ｐゴシック" charset="-128"/>
                          <a:cs typeface="Times New Roman" charset="0"/>
                        </a:rPr>
                        <a:t>Einladung formatieren und layouten</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4"/>
                  </a:ext>
                </a:extLst>
              </a:tr>
              <a:tr h="1737299">
                <a:tc gridSpan="2">
                  <a:txBody>
                    <a:bodyPr/>
                    <a:lstStyle/>
                    <a:p>
                      <a:pPr marL="176213" marR="0" lvl="0" indent="-176213" algn="l" defTabSz="914400" rtl="0" eaLnBrk="1" fontAlgn="base" latinLnBrk="0" hangingPunct="1">
                        <a:lnSpc>
                          <a:spcPct val="90000"/>
                        </a:lnSpc>
                        <a:spcBef>
                          <a:spcPct val="0"/>
                        </a:spcBef>
                        <a:spcAft>
                          <a:spcPct val="0"/>
                        </a:spcAft>
                        <a:buClrTx/>
                        <a:buSzTx/>
                        <a:buFontTx/>
                        <a:buNone/>
                        <a:tabLst/>
                      </a:pPr>
                      <a:r>
                        <a:rPr kumimoji="0" lang="de-DE" sz="1900" b="1" i="0" u="none" strike="noStrike" cap="none" normalizeH="0" baseline="0" dirty="0">
                          <a:ln>
                            <a:noFill/>
                          </a:ln>
                          <a:solidFill>
                            <a:srgbClr val="2D4E75"/>
                          </a:solidFill>
                          <a:effectLst/>
                          <a:latin typeface="Arial Narrow" charset="0"/>
                          <a:ea typeface="ＭＳ Ｐゴシック" charset="-128"/>
                          <a:cs typeface="Times New Roman" charset="0"/>
                        </a:rPr>
                        <a:t>Zu erwartende Ergebnisse</a:t>
                      </a:r>
                      <a:r>
                        <a:rPr kumimoji="0" lang="de-DE" sz="1900" b="0" i="0" u="none" strike="noStrike" cap="none" normalizeH="0" baseline="0" dirty="0">
                          <a:ln>
                            <a:noFill/>
                          </a:ln>
                          <a:solidFill>
                            <a:srgbClr val="2D4E75"/>
                          </a:solidFill>
                          <a:effectLst/>
                          <a:latin typeface="Arial Narrow" charset="0"/>
                          <a:ea typeface="ＭＳ Ｐゴシック" charset="-128"/>
                          <a:cs typeface="Times New Roman" charset="0"/>
                        </a:rPr>
                        <a:t> </a:t>
                      </a:r>
                    </a:p>
                    <a:p>
                      <a:pPr marL="182563" marR="0" lvl="0" indent="-182563" algn="l" defTabSz="914400" rtl="0" eaLnBrk="1" fontAlgn="base" latinLnBrk="0" hangingPunct="1">
                        <a:lnSpc>
                          <a:spcPct val="900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3 grafische Entwürfe als Entscheidungsgrundlage</a:t>
                      </a:r>
                    </a:p>
                    <a:p>
                      <a:pPr marL="182563" marR="0" lvl="0" indent="-182563" algn="l" defTabSz="914400" rtl="0" eaLnBrk="1" fontAlgn="base" latinLnBrk="0" hangingPunct="1">
                        <a:lnSpc>
                          <a:spcPct val="900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1 Dokument mit allen besucherrelevanten Informationen</a:t>
                      </a:r>
                    </a:p>
                    <a:p>
                      <a:pPr marL="182563" marR="0" lvl="0" indent="-182563" algn="l" defTabSz="914400" rtl="0" eaLnBrk="1" fontAlgn="base" latinLnBrk="0" hangingPunct="1">
                        <a:lnSpc>
                          <a:spcPct val="900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1 Vervielfältigungsvorlage und 1 Klischee für Druckerei</a:t>
                      </a:r>
                    </a:p>
                    <a:p>
                      <a:pPr marL="182563" marR="0" lvl="0" indent="-182563" algn="l" defTabSz="914400" rtl="0" eaLnBrk="1" fontAlgn="base" latinLnBrk="0" hangingPunct="1">
                        <a:lnSpc>
                          <a:spcPct val="900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5100 kuvertierte Einladungen</a:t>
                      </a:r>
                    </a:p>
                    <a:p>
                      <a:pPr marL="182563" marR="0" lvl="0" indent="-182563" algn="l" defTabSz="914400" rtl="0" eaLnBrk="1" fontAlgn="base" latinLnBrk="0" hangingPunct="1">
                        <a:lnSpc>
                          <a:spcPct val="90000"/>
                        </a:lnSpc>
                        <a:spcBef>
                          <a:spcPct val="0"/>
                        </a:spcBef>
                        <a:spcAft>
                          <a:spcPct val="0"/>
                        </a:spcAft>
                        <a:buClr>
                          <a:srgbClr val="2D4E75"/>
                        </a:buClr>
                        <a:buSzTx/>
                        <a:buFont typeface="Wingdings" panose="05000000000000000000" pitchFamily="2" charset="2"/>
                        <a:buChar char="§"/>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1 PDF Einladungsdatei</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5"/>
                  </a:ext>
                </a:extLst>
              </a:tr>
              <a:tr h="2791908">
                <a:tc gridSpan="2">
                  <a:txBody>
                    <a:bodyPr/>
                    <a:lstStyle/>
                    <a:p>
                      <a:pPr marL="176213" marR="0" lvl="0" indent="-176213" algn="just" defTabSz="914400" rtl="0" eaLnBrk="1" fontAlgn="base" latinLnBrk="0" hangingPunct="1">
                        <a:lnSpc>
                          <a:spcPct val="90000"/>
                        </a:lnSpc>
                        <a:spcBef>
                          <a:spcPct val="0"/>
                        </a:spcBef>
                        <a:spcAft>
                          <a:spcPct val="0"/>
                        </a:spcAft>
                        <a:buClrTx/>
                        <a:buSzTx/>
                        <a:buFontTx/>
                        <a:buNone/>
                        <a:tabLst/>
                      </a:pPr>
                      <a:r>
                        <a:rPr kumimoji="0" lang="de-DE" sz="2000" b="1" i="0" u="none" strike="noStrike" cap="none" normalizeH="0" baseline="0" dirty="0">
                          <a:ln>
                            <a:noFill/>
                          </a:ln>
                          <a:solidFill>
                            <a:srgbClr val="2D4E75"/>
                          </a:solidFill>
                          <a:effectLst/>
                          <a:latin typeface="Arial Narrow" charset="0"/>
                          <a:ea typeface="ＭＳ Ｐゴシック" charset="-128"/>
                          <a:cs typeface="Times New Roman" charset="0"/>
                        </a:rPr>
                        <a:t>Schnittstellen</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6"/>
                  </a:ext>
                </a:extLst>
              </a:tr>
            </a:tbl>
          </a:graphicData>
        </a:graphic>
      </p:graphicFrame>
      <p:sp>
        <p:nvSpPr>
          <p:cNvPr id="10" name="Line 31">
            <a:extLst>
              <a:ext uri="{C183D7F6-B498-43B3-948B-1728B52AA6E4}">
                <adec:decorative xmlns:adec="http://schemas.microsoft.com/office/drawing/2017/decorative" val="1"/>
              </a:ext>
            </a:extLst>
          </p:cNvPr>
          <p:cNvSpPr>
            <a:spLocks noChangeShapeType="1"/>
          </p:cNvSpPr>
          <p:nvPr/>
        </p:nvSpPr>
        <p:spPr bwMode="auto">
          <a:xfrm>
            <a:off x="777901" y="4677173"/>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sz="1900" dirty="0"/>
          </a:p>
        </p:txBody>
      </p:sp>
      <p:sp>
        <p:nvSpPr>
          <p:cNvPr id="11" name="Line 32">
            <a:extLst>
              <a:ext uri="{C183D7F6-B498-43B3-948B-1728B52AA6E4}">
                <adec:decorative xmlns:adec="http://schemas.microsoft.com/office/drawing/2017/decorative" val="1"/>
              </a:ext>
            </a:extLst>
          </p:cNvPr>
          <p:cNvSpPr>
            <a:spLocks noChangeShapeType="1"/>
          </p:cNvSpPr>
          <p:nvPr/>
        </p:nvSpPr>
        <p:spPr bwMode="auto">
          <a:xfrm>
            <a:off x="773138" y="4932760"/>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sz="1900" dirty="0"/>
          </a:p>
        </p:txBody>
      </p:sp>
      <p:sp>
        <p:nvSpPr>
          <p:cNvPr id="12" name="Line 33">
            <a:extLst>
              <a:ext uri="{C183D7F6-B498-43B3-948B-1728B52AA6E4}">
                <adec:decorative xmlns:adec="http://schemas.microsoft.com/office/drawing/2017/decorative" val="1"/>
              </a:ext>
            </a:extLst>
          </p:cNvPr>
          <p:cNvSpPr>
            <a:spLocks noChangeShapeType="1"/>
          </p:cNvSpPr>
          <p:nvPr/>
        </p:nvSpPr>
        <p:spPr bwMode="auto">
          <a:xfrm>
            <a:off x="769963" y="5183585"/>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sz="1900" dirty="0"/>
          </a:p>
        </p:txBody>
      </p:sp>
      <p:sp>
        <p:nvSpPr>
          <p:cNvPr id="13" name="Line 37">
            <a:extLst>
              <a:ext uri="{C183D7F6-B498-43B3-948B-1728B52AA6E4}">
                <adec:decorative xmlns:adec="http://schemas.microsoft.com/office/drawing/2017/decorative" val="1"/>
              </a:ext>
            </a:extLst>
          </p:cNvPr>
          <p:cNvSpPr>
            <a:spLocks noChangeShapeType="1"/>
          </p:cNvSpPr>
          <p:nvPr/>
        </p:nvSpPr>
        <p:spPr bwMode="auto">
          <a:xfrm>
            <a:off x="777901" y="5472510"/>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sz="1900" dirty="0"/>
          </a:p>
        </p:txBody>
      </p:sp>
      <p:sp>
        <p:nvSpPr>
          <p:cNvPr id="16" name="Line 34">
            <a:extLst>
              <a:ext uri="{C183D7F6-B498-43B3-948B-1728B52AA6E4}">
                <adec:decorative xmlns:adec="http://schemas.microsoft.com/office/drawing/2017/decorative" val="1"/>
              </a:ext>
            </a:extLst>
          </p:cNvPr>
          <p:cNvSpPr>
            <a:spLocks noChangeShapeType="1"/>
          </p:cNvSpPr>
          <p:nvPr/>
        </p:nvSpPr>
        <p:spPr bwMode="auto">
          <a:xfrm>
            <a:off x="8933782" y="6091637"/>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7" name="Line 35">
            <a:extLst>
              <a:ext uri="{C183D7F6-B498-43B3-948B-1728B52AA6E4}">
                <adec:decorative xmlns:adec="http://schemas.microsoft.com/office/drawing/2017/decorative" val="1"/>
              </a:ext>
            </a:extLst>
          </p:cNvPr>
          <p:cNvSpPr>
            <a:spLocks noChangeShapeType="1"/>
          </p:cNvSpPr>
          <p:nvPr/>
        </p:nvSpPr>
        <p:spPr bwMode="auto">
          <a:xfrm>
            <a:off x="8929019" y="6361512"/>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8" name="Line 68">
            <a:extLst>
              <a:ext uri="{C183D7F6-B498-43B3-948B-1728B52AA6E4}">
                <adec:decorative xmlns:adec="http://schemas.microsoft.com/office/drawing/2017/decorative" val="1"/>
              </a:ext>
            </a:extLst>
          </p:cNvPr>
          <p:cNvSpPr>
            <a:spLocks noChangeShapeType="1"/>
          </p:cNvSpPr>
          <p:nvPr/>
        </p:nvSpPr>
        <p:spPr bwMode="auto">
          <a:xfrm>
            <a:off x="8929019" y="6659962"/>
            <a:ext cx="374650" cy="0"/>
          </a:xfrm>
          <a:prstGeom prst="line">
            <a:avLst/>
          </a:prstGeom>
          <a:noFill/>
          <a:ln w="508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9" name="Text Box 78"/>
          <p:cNvSpPr txBox="1">
            <a:spLocks noChangeArrowheads="1"/>
          </p:cNvSpPr>
          <p:nvPr/>
        </p:nvSpPr>
        <p:spPr bwMode="auto">
          <a:xfrm>
            <a:off x="1094706" y="5650312"/>
            <a:ext cx="8026401"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algn="just" eaLnBrk="1" hangingPunct="1">
              <a:lnSpc>
                <a:spcPct val="90000"/>
              </a:lnSpc>
            </a:pPr>
            <a:r>
              <a:rPr lang="de-DE" altLang="en-US" sz="1900" dirty="0">
                <a:solidFill>
                  <a:schemeClr val="bg2"/>
                </a:solidFill>
                <a:latin typeface="Arial Narrow" charset="0"/>
                <a:cs typeface="Times New Roman" charset="0"/>
              </a:rPr>
              <a:t>Zu liefernder </a:t>
            </a:r>
            <a:r>
              <a:rPr lang="de-DE" altLang="en-US" sz="1900" b="1" dirty="0">
                <a:solidFill>
                  <a:srgbClr val="2D4E75"/>
                </a:solidFill>
                <a:latin typeface="Arial Narrow" charset="0"/>
                <a:cs typeface="Times New Roman" charset="0"/>
              </a:rPr>
              <a:t>Output</a:t>
            </a:r>
            <a:r>
              <a:rPr lang="de-DE" altLang="en-US" sz="1900" dirty="0">
                <a:solidFill>
                  <a:srgbClr val="2D4E75"/>
                </a:solidFill>
                <a:latin typeface="Arial Narrow" charset="0"/>
                <a:cs typeface="Times New Roman" charset="0"/>
              </a:rPr>
              <a:t> </a:t>
            </a:r>
            <a:r>
              <a:rPr lang="de-DE" altLang="en-US" sz="1900" dirty="0">
                <a:solidFill>
                  <a:schemeClr val="bg2"/>
                </a:solidFill>
                <a:latin typeface="Arial Narrow" charset="0"/>
                <a:cs typeface="Times New Roman" charset="0"/>
              </a:rPr>
              <a:t>für andere Arbeitspakete:</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rPr>
              <a:t>AP (Material drucken) </a:t>
            </a:r>
            <a:r>
              <a:rPr lang="de-DE" altLang="en-US" sz="1900" dirty="0">
                <a:latin typeface="Arial Narrow" charset="0"/>
                <a:cs typeface="Times New Roman" charset="0"/>
                <a:sym typeface="Wingdings 3" charset="2"/>
              </a:rPr>
              <a:t> Druckvorlage</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sym typeface="Wingdings 3" charset="2"/>
              </a:rPr>
              <a:t>AP (PR-Material versenden) 5100 kuvertierte Einladungen und elektronischer Form</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rPr>
              <a:t>AP (Sponsorenpflege) </a:t>
            </a:r>
            <a:r>
              <a:rPr lang="de-DE" altLang="en-US" sz="1900" dirty="0">
                <a:latin typeface="Arial Narrow" charset="0"/>
                <a:cs typeface="Times New Roman" charset="0"/>
                <a:sym typeface="Wingdings 3" charset="2"/>
              </a:rPr>
              <a:t> 100 versandbereite Einladungen</a:t>
            </a:r>
          </a:p>
        </p:txBody>
      </p:sp>
      <p:sp>
        <p:nvSpPr>
          <p:cNvPr id="14" name="Text Box 77"/>
          <p:cNvSpPr txBox="1">
            <a:spLocks noChangeArrowheads="1"/>
          </p:cNvSpPr>
          <p:nvPr/>
        </p:nvSpPr>
        <p:spPr bwMode="auto">
          <a:xfrm>
            <a:off x="1095401" y="4250135"/>
            <a:ext cx="8410575"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charset="-128"/>
              </a:defRPr>
            </a:lvl1pPr>
            <a:lvl2pPr marL="742950" indent="-285750" eaLnBrk="0" hangingPunct="0">
              <a:defRPr sz="1400">
                <a:solidFill>
                  <a:schemeClr val="tx1"/>
                </a:solidFill>
                <a:latin typeface="Arial" charset="0"/>
                <a:ea typeface="ＭＳ Ｐゴシック" charset="-128"/>
              </a:defRPr>
            </a:lvl2pPr>
            <a:lvl3pPr marL="1143000" indent="-228600" eaLnBrk="0" hangingPunct="0">
              <a:defRPr sz="1400">
                <a:solidFill>
                  <a:schemeClr val="tx1"/>
                </a:solidFill>
                <a:latin typeface="Arial" charset="0"/>
                <a:ea typeface="ＭＳ Ｐゴシック" charset="-128"/>
              </a:defRPr>
            </a:lvl3pPr>
            <a:lvl4pPr marL="1600200" indent="-228600" eaLnBrk="0" hangingPunct="0">
              <a:defRPr sz="1400">
                <a:solidFill>
                  <a:schemeClr val="tx1"/>
                </a:solidFill>
                <a:latin typeface="Arial" charset="0"/>
                <a:ea typeface="ＭＳ Ｐゴシック" charset="-128"/>
              </a:defRPr>
            </a:lvl4pPr>
            <a:lvl5pPr marL="2057400" indent="-228600" eaLnBrk="0" hangingPunct="0">
              <a:defRPr sz="1400">
                <a:solidFill>
                  <a:schemeClr val="tx1"/>
                </a:solidFill>
                <a:latin typeface="Arial" charset="0"/>
                <a:ea typeface="ＭＳ Ｐゴシック" charset="-128"/>
              </a:defRPr>
            </a:lvl5pPr>
            <a:lvl6pPr marL="2514600" indent="-228600" eaLnBrk="0" fontAlgn="base" hangingPunct="0">
              <a:spcBef>
                <a:spcPct val="0"/>
              </a:spcBef>
              <a:spcAft>
                <a:spcPct val="0"/>
              </a:spcAft>
              <a:defRPr sz="1400">
                <a:solidFill>
                  <a:schemeClr val="tx1"/>
                </a:solidFill>
                <a:latin typeface="Arial" charset="0"/>
                <a:ea typeface="ＭＳ Ｐゴシック" charset="-128"/>
              </a:defRPr>
            </a:lvl6pPr>
            <a:lvl7pPr marL="2971800" indent="-228600" eaLnBrk="0" fontAlgn="base" hangingPunct="0">
              <a:spcBef>
                <a:spcPct val="0"/>
              </a:spcBef>
              <a:spcAft>
                <a:spcPct val="0"/>
              </a:spcAft>
              <a:defRPr sz="1400">
                <a:solidFill>
                  <a:schemeClr val="tx1"/>
                </a:solidFill>
                <a:latin typeface="Arial" charset="0"/>
                <a:ea typeface="ＭＳ Ｐゴシック" charset="-128"/>
              </a:defRPr>
            </a:lvl7pPr>
            <a:lvl8pPr marL="3429000" indent="-228600" eaLnBrk="0" fontAlgn="base" hangingPunct="0">
              <a:spcBef>
                <a:spcPct val="0"/>
              </a:spcBef>
              <a:spcAft>
                <a:spcPct val="0"/>
              </a:spcAft>
              <a:defRPr sz="1400">
                <a:solidFill>
                  <a:schemeClr val="tx1"/>
                </a:solidFill>
                <a:latin typeface="Arial" charset="0"/>
                <a:ea typeface="ＭＳ Ｐゴシック" charset="-128"/>
              </a:defRPr>
            </a:lvl8pPr>
            <a:lvl9pPr marL="3886200" indent="-228600" eaLnBrk="0" fontAlgn="base" hangingPunct="0">
              <a:spcBef>
                <a:spcPct val="0"/>
              </a:spcBef>
              <a:spcAft>
                <a:spcPct val="0"/>
              </a:spcAft>
              <a:defRPr sz="1400">
                <a:solidFill>
                  <a:schemeClr val="tx1"/>
                </a:solidFill>
                <a:latin typeface="Arial" charset="0"/>
                <a:ea typeface="ＭＳ Ｐゴシック" charset="-128"/>
              </a:defRPr>
            </a:lvl9pPr>
          </a:lstStyle>
          <a:p>
            <a:pPr algn="just" eaLnBrk="1" hangingPunct="1">
              <a:lnSpc>
                <a:spcPct val="90000"/>
              </a:lnSpc>
            </a:pPr>
            <a:r>
              <a:rPr lang="de-DE" altLang="en-US" sz="1900" dirty="0">
                <a:solidFill>
                  <a:schemeClr val="bg2"/>
                </a:solidFill>
                <a:latin typeface="Arial Narrow" charset="0"/>
                <a:cs typeface="Times New Roman" charset="0"/>
              </a:rPr>
              <a:t>Benötigter </a:t>
            </a:r>
            <a:r>
              <a:rPr lang="de-DE" altLang="en-US" sz="1900" b="1" dirty="0">
                <a:solidFill>
                  <a:srgbClr val="2D4E75"/>
                </a:solidFill>
                <a:latin typeface="Arial Narrow" charset="0"/>
                <a:cs typeface="Times New Roman" charset="0"/>
              </a:rPr>
              <a:t>Input</a:t>
            </a:r>
            <a:r>
              <a:rPr lang="de-DE" altLang="en-US" sz="1900" dirty="0">
                <a:solidFill>
                  <a:srgbClr val="2D4E75"/>
                </a:solidFill>
                <a:latin typeface="Arial Narrow" charset="0"/>
                <a:cs typeface="Times New Roman" charset="0"/>
              </a:rPr>
              <a:t> </a:t>
            </a:r>
            <a:r>
              <a:rPr lang="de-DE" altLang="en-US" sz="1900" dirty="0">
                <a:solidFill>
                  <a:schemeClr val="bg2"/>
                </a:solidFill>
                <a:latin typeface="Arial Narrow" charset="0"/>
                <a:cs typeface="Times New Roman" charset="0"/>
              </a:rPr>
              <a:t>von anderen Arbeitspaketen: </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rPr>
              <a:t>AP (Sponsoren finden) </a:t>
            </a:r>
            <a:r>
              <a:rPr lang="de-DE" altLang="en-US" sz="1900" dirty="0">
                <a:latin typeface="Arial Narrow" charset="0"/>
                <a:cs typeface="Times New Roman" charset="0"/>
                <a:sym typeface="Wingdings 3" charset="2"/>
              </a:rPr>
              <a:t> Logos von Sponsoren </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sym typeface="Wingdings 3" charset="2"/>
              </a:rPr>
              <a:t>AP (Veranstaltung planen)  Inhalt der Veranstaltung</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sym typeface="Wingdings 3" charset="2"/>
              </a:rPr>
              <a:t>AP (Räumlichkeiten organisieren)  Ort der Veranstaltung, Anfahrtsplan</a:t>
            </a:r>
          </a:p>
          <a:p>
            <a:pPr marL="177800" indent="-177800" algn="just" eaLnBrk="1" hangingPunct="1">
              <a:lnSpc>
                <a:spcPct val="90000"/>
              </a:lnSpc>
              <a:buClr>
                <a:srgbClr val="2D4E75"/>
              </a:buClr>
              <a:buFont typeface="Wingdings" panose="05000000000000000000" pitchFamily="2" charset="2"/>
              <a:buChar char="§"/>
            </a:pPr>
            <a:r>
              <a:rPr lang="de-DE" altLang="en-US" sz="1900" dirty="0">
                <a:latin typeface="Arial Narrow" charset="0"/>
                <a:cs typeface="Times New Roman" charset="0"/>
                <a:sym typeface="Wingdings 3" charset="2"/>
              </a:rPr>
              <a:t>AP (Rahmenprogramm organisieren)  Infos über Events, Führungen etc.</a:t>
            </a:r>
          </a:p>
        </p:txBody>
      </p:sp>
      <p:sp>
        <p:nvSpPr>
          <p:cNvPr id="2" name="Titel 1"/>
          <p:cNvSpPr>
            <a:spLocks noGrp="1"/>
          </p:cNvSpPr>
          <p:nvPr>
            <p:ph type="title"/>
          </p:nvPr>
        </p:nvSpPr>
        <p:spPr>
          <a:xfrm>
            <a:off x="1060475" y="-2359022"/>
            <a:ext cx="6336703" cy="863600"/>
          </a:xfrm>
        </p:spPr>
        <p:txBody>
          <a:bodyPr/>
          <a:lstStyle/>
          <a:p>
            <a:r>
              <a:rPr lang="de-AT" sz="2400" dirty="0"/>
              <a:t>Beispiel einer Arbeitspaketspezifikation </a:t>
            </a:r>
            <a:br>
              <a:rPr lang="de-AT" sz="2400" dirty="0"/>
            </a:br>
            <a:r>
              <a:rPr lang="de-AT" sz="2400" b="0" dirty="0"/>
              <a:t>Einladungen für eine Veranstaltung / Fortsetzung</a:t>
            </a:r>
            <a:endParaRPr lang="en-US" sz="24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130063674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0-#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0-#ppt_w/2"/>
                                          </p:val>
                                        </p:tav>
                                        <p:tav tm="100000">
                                          <p:val>
                                            <p:strVal val="#ppt_x"/>
                                          </p:val>
                                        </p:tav>
                                      </p:tavLst>
                                    </p:anim>
                                    <p:anim calcmode="lin" valueType="num">
                                      <p:cBhvr additive="base">
                                        <p:cTn id="35" dur="500" fill="hold"/>
                                        <p:tgtEl>
                                          <p:spTgt spid="19"/>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0-#ppt_w/2"/>
                                          </p:val>
                                        </p:tav>
                                        <p:tav tm="100000">
                                          <p:val>
                                            <p:strVal val="#ppt_x"/>
                                          </p:val>
                                        </p:tav>
                                      </p:tavLst>
                                    </p:anim>
                                    <p:anim calcmode="lin" valueType="num">
                                      <p:cBhvr additive="base">
                                        <p:cTn id="39" dur="500" fill="hold"/>
                                        <p:tgtEl>
                                          <p:spTgt spid="16"/>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0-#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par>
                                <p:cTn id="44" presetID="2" presetClass="entr" presetSubtype="8"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6" grpId="0" animBg="1"/>
      <p:bldP spid="17" grpId="0" animBg="1"/>
      <p:bldP spid="18" grpId="0" animBg="1"/>
      <p:bldP spid="19"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12" name="Rechteck 11">
            <a:extLst>
              <a:ext uri="{C183D7F6-B498-43B3-948B-1728B52AA6E4}">
                <adec:decorative xmlns:adec="http://schemas.microsoft.com/office/drawing/2017/decorative" val="1"/>
              </a:ext>
            </a:extLst>
          </p:cNvPr>
          <p:cNvSpPr/>
          <p:nvPr/>
        </p:nvSpPr>
        <p:spPr bwMode="auto">
          <a:xfrm rot="10800000">
            <a:off x="2520504" y="1692066"/>
            <a:ext cx="5832648" cy="2128819"/>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just" defTabSz="914400" rtl="0" eaLnBrk="1" fontAlgn="base" latinLnBrk="0" hangingPunct="1">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sp>
        <p:nvSpPr>
          <p:cNvPr id="13" name="Rechteck 12">
            <a:extLst>
              <a:ext uri="{C183D7F6-B498-43B3-948B-1728B52AA6E4}">
                <adec:decorative xmlns:adec="http://schemas.microsoft.com/office/drawing/2017/decorative" val="1"/>
              </a:ext>
            </a:extLst>
          </p:cNvPr>
          <p:cNvSpPr/>
          <p:nvPr/>
        </p:nvSpPr>
        <p:spPr bwMode="auto">
          <a:xfrm rot="10800000">
            <a:off x="5574149" y="3082001"/>
            <a:ext cx="3056446" cy="1136414"/>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0" marR="0" indent="0" algn="just" defTabSz="914400" rtl="0" eaLnBrk="1" fontAlgn="base" latinLnBrk="0" hangingPunct="1">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graphicFrame>
        <p:nvGraphicFramePr>
          <p:cNvPr id="5" name="Group 100"/>
          <p:cNvGraphicFramePr>
            <a:graphicFrameLocks noGrp="1"/>
          </p:cNvGraphicFramePr>
          <p:nvPr>
            <p:extLst>
              <p:ext uri="{D42A27DB-BD31-4B8C-83A1-F6EECF244321}">
                <p14:modId xmlns:p14="http://schemas.microsoft.com/office/powerpoint/2010/main" val="3890449710"/>
              </p:ext>
            </p:extLst>
          </p:nvPr>
        </p:nvGraphicFramePr>
        <p:xfrm>
          <a:off x="5679144" y="3191709"/>
          <a:ext cx="3394088" cy="3252896"/>
        </p:xfrm>
        <a:graphic>
          <a:graphicData uri="http://schemas.openxmlformats.org/drawingml/2006/table">
            <a:tbl>
              <a:tblPr firstRow="1"/>
              <a:tblGrid>
                <a:gridCol w="1736570">
                  <a:extLst>
                    <a:ext uri="{9D8B030D-6E8A-4147-A177-3AD203B41FA5}">
                      <a16:colId xmlns:a16="http://schemas.microsoft.com/office/drawing/2014/main" val="20000"/>
                    </a:ext>
                  </a:extLst>
                </a:gridCol>
                <a:gridCol w="1657518">
                  <a:extLst>
                    <a:ext uri="{9D8B030D-6E8A-4147-A177-3AD203B41FA5}">
                      <a16:colId xmlns:a16="http://schemas.microsoft.com/office/drawing/2014/main" val="20001"/>
                    </a:ext>
                  </a:extLst>
                </a:gridCol>
              </a:tblGrid>
              <a:tr h="42981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a:ln>
                            <a:noFill/>
                          </a:ln>
                          <a:solidFill>
                            <a:schemeClr val="bg1"/>
                          </a:solidFill>
                          <a:effectLst/>
                          <a:latin typeface="Arial Narrow" charset="0"/>
                          <a:ea typeface="ＭＳ Ｐゴシック" charset="-128"/>
                          <a:cs typeface="Times New Roman" charset="0"/>
                        </a:rPr>
                        <a:t>Arbeitspaketbeschreibung</a:t>
                      </a:r>
                      <a:endParaRPr kumimoji="0" lang="de-DE" sz="1750" b="1" i="0" u="none" strike="noStrike" cap="none" normalizeH="0" baseline="0" dirty="0">
                        <a:ln>
                          <a:noFill/>
                        </a:ln>
                        <a:solidFill>
                          <a:schemeClr val="bg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hMerge="1">
                  <a:txBody>
                    <a:bodyPr/>
                    <a:lstStyle/>
                    <a:p>
                      <a:endParaRPr lang="de-AT"/>
                    </a:p>
                  </a:txBody>
                  <a:tcPr/>
                </a:tc>
                <a:extLst>
                  <a:ext uri="{0D108BD9-81ED-4DB2-BD59-A6C34878D82A}">
                    <a16:rowId xmlns:a16="http://schemas.microsoft.com/office/drawing/2014/main" val="10000"/>
                  </a:ext>
                </a:extLst>
              </a:tr>
              <a:tr h="37906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Projekt</a:t>
                      </a: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800" b="0" i="0" u="none" strike="noStrike" kern="1200" cap="none" normalizeH="0" baseline="0" dirty="0">
                          <a:ln>
                            <a:noFill/>
                          </a:ln>
                          <a:solidFill>
                            <a:schemeClr val="tx1"/>
                          </a:solidFill>
                          <a:effectLst/>
                          <a:latin typeface="Arial Narrow" charset="0"/>
                          <a:ea typeface="ＭＳ Ｐゴシック" charset="-128"/>
                          <a:cs typeface="Times New Roman" charset="0"/>
                        </a:rPr>
                        <a:t>Datum</a:t>
                      </a:r>
                      <a:endPar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1"/>
                  </a:ext>
                </a:extLst>
              </a:tr>
              <a:tr h="37906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800" b="0" i="0" u="none" strike="noStrike" kern="1200" cap="none" normalizeH="0" baseline="0" dirty="0">
                          <a:ln>
                            <a:noFill/>
                          </a:ln>
                          <a:solidFill>
                            <a:schemeClr val="tx1"/>
                          </a:solidFill>
                          <a:effectLst/>
                          <a:latin typeface="Arial Narrow" charset="0"/>
                          <a:ea typeface="ＭＳ Ｐゴシック" charset="-128"/>
                          <a:cs typeface="Times New Roman" charset="0"/>
                        </a:rPr>
                        <a:t>Arbeitspaket </a:t>
                      </a:r>
                      <a:endParaRPr kumimoji="0" lang="de-DE" sz="1800" b="1" i="0" u="none" strike="noStrike" cap="none" normalizeH="0" baseline="0" dirty="0">
                        <a:ln>
                          <a:noFill/>
                        </a:ln>
                        <a:solidFill>
                          <a:srgbClr val="C00000"/>
                        </a:solidFill>
                        <a:effectLst/>
                        <a:latin typeface="Arial Black" panose="020B0A04020102020204" pitchFamily="34" charset="0"/>
                        <a:ea typeface="ＭＳ Ｐゴシック" charset="-128"/>
                        <a:cs typeface="Times New Roman" charset="0"/>
                      </a:endParaRP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800" b="0" i="0" u="none" strike="noStrike" kern="1200" cap="none" normalizeH="0" baseline="0" dirty="0">
                          <a:ln>
                            <a:noFill/>
                          </a:ln>
                          <a:solidFill>
                            <a:schemeClr val="tx1"/>
                          </a:solidFill>
                          <a:effectLst/>
                          <a:latin typeface="Arial Narrow" charset="0"/>
                          <a:ea typeface="ＭＳ Ｐゴシック" charset="-128"/>
                          <a:cs typeface="Times New Roman" charset="0"/>
                        </a:rPr>
                        <a:t>Verantwortlicher</a:t>
                      </a:r>
                      <a:endPar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36000" marB="36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2"/>
                  </a:ext>
                </a:extLst>
              </a:tr>
              <a:tr h="465474">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pPr>
                      <a:r>
                        <a:rPr kumimoji="0" lang="de-DE" sz="1800" b="1" i="0" u="none" strike="noStrike" kern="1200" cap="none" normalizeH="0" baseline="0" dirty="0">
                          <a:ln>
                            <a:noFill/>
                          </a:ln>
                          <a:solidFill>
                            <a:srgbClr val="2D4E75"/>
                          </a:solidFill>
                          <a:effectLst/>
                          <a:latin typeface="Arial Narrow" charset="0"/>
                          <a:ea typeface="ＭＳ Ｐゴシック" charset="-128"/>
                          <a:cs typeface="Times New Roman" charset="0"/>
                        </a:rPr>
                        <a:t>Ziele des Arbeitspaketes</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3"/>
                  </a:ext>
                </a:extLst>
              </a:tr>
              <a:tr h="492910">
                <a:tc gridSpan="2">
                  <a:txBody>
                    <a:bodyPr/>
                    <a:lstStyle/>
                    <a:p>
                      <a:pPr marL="176213" marR="0" lvl="0" indent="-176213" algn="just" defTabSz="914400" rtl="0" eaLnBrk="1" fontAlgn="base" latinLnBrk="0" hangingPunct="1">
                        <a:lnSpc>
                          <a:spcPts val="2100"/>
                        </a:lnSpc>
                        <a:spcBef>
                          <a:spcPct val="0"/>
                        </a:spcBef>
                        <a:spcAft>
                          <a:spcPct val="0"/>
                        </a:spcAft>
                        <a:buClrTx/>
                        <a:buSzTx/>
                        <a:buFontTx/>
                        <a:buNone/>
                        <a:tabLst/>
                      </a:pPr>
                      <a:r>
                        <a:rPr kumimoji="0" lang="de-DE" sz="1800" b="1" i="0" u="none" strike="noStrike" kern="1200" cap="none" normalizeH="0" baseline="0" dirty="0">
                          <a:ln>
                            <a:noFill/>
                          </a:ln>
                          <a:solidFill>
                            <a:srgbClr val="2D4E75"/>
                          </a:solidFill>
                          <a:effectLst/>
                          <a:latin typeface="Arial Narrow" charset="0"/>
                          <a:ea typeface="ＭＳ Ｐゴシック" charset="-128"/>
                          <a:cs typeface="Times New Roman" charset="0"/>
                        </a:rPr>
                        <a:t>Lösungswege </a:t>
                      </a:r>
                      <a:r>
                        <a:rPr kumimoji="0" lang="de-DE" sz="1600" b="0" i="0" u="none" strike="noStrike" kern="1200" cap="none" normalizeH="0" baseline="0" dirty="0">
                          <a:ln>
                            <a:noFill/>
                          </a:ln>
                          <a:solidFill>
                            <a:schemeClr val="tx1"/>
                          </a:solidFill>
                          <a:effectLst/>
                          <a:latin typeface="Arial Narrow" charset="0"/>
                          <a:ea typeface="ＭＳ Ｐゴシック" charset="-128"/>
                          <a:cs typeface="Times New Roman" charset="0"/>
                        </a:rPr>
                        <a:t>(Teilschritte/Tätigkeiten)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4"/>
                  </a:ext>
                </a:extLst>
              </a:tr>
              <a:tr h="411554">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dirty="0">
                          <a:ln>
                            <a:noFill/>
                          </a:ln>
                          <a:solidFill>
                            <a:srgbClr val="2D4E75"/>
                          </a:solidFill>
                          <a:effectLst/>
                          <a:latin typeface="Arial Narrow" charset="0"/>
                          <a:ea typeface="ＭＳ Ｐゴシック" charset="-128"/>
                          <a:cs typeface="Times New Roman" charset="0"/>
                        </a:rPr>
                        <a:t>Zu erwartende Ergebnisse</a:t>
                      </a:r>
                      <a:endPar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endParaRP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de-AT"/>
                    </a:p>
                  </a:txBody>
                  <a:tcPr/>
                </a:tc>
                <a:extLst>
                  <a:ext uri="{0D108BD9-81ED-4DB2-BD59-A6C34878D82A}">
                    <a16:rowId xmlns:a16="http://schemas.microsoft.com/office/drawing/2014/main" val="10005"/>
                  </a:ext>
                </a:extLst>
              </a:tr>
              <a:tr h="695024">
                <a:tc gridSpan="2">
                  <a:txBody>
                    <a:bodyPr/>
                    <a:lstStyle/>
                    <a:p>
                      <a:pPr marL="176213" marR="0" lvl="0" indent="-176213" algn="l" defTabSz="914400" rtl="0" eaLnBrk="1" fontAlgn="base" latinLnBrk="0" hangingPunct="1">
                        <a:lnSpc>
                          <a:spcPct val="100000"/>
                        </a:lnSpc>
                        <a:spcBef>
                          <a:spcPct val="0"/>
                        </a:spcBef>
                        <a:spcAft>
                          <a:spcPct val="0"/>
                        </a:spcAft>
                        <a:buClrTx/>
                        <a:buSzTx/>
                        <a:buFontTx/>
                        <a:buNone/>
                        <a:tabLst>
                          <a:tab pos="1436688" algn="l"/>
                          <a:tab pos="1524000" algn="l"/>
                        </a:tabLst>
                      </a:pPr>
                      <a:r>
                        <a:rPr kumimoji="0" lang="de-DE" sz="1800" b="1" i="0" u="none" strike="noStrike" cap="none" normalizeH="0" baseline="0" dirty="0">
                          <a:ln>
                            <a:noFill/>
                          </a:ln>
                          <a:solidFill>
                            <a:srgbClr val="2D4E75"/>
                          </a:solidFill>
                          <a:effectLst/>
                          <a:latin typeface="+mj-lt"/>
                          <a:ea typeface="ＭＳ Ｐゴシック" charset="-128"/>
                          <a:cs typeface="Times New Roman" charset="0"/>
                        </a:rPr>
                        <a:t>Schnittstellen:	</a:t>
                      </a:r>
                      <a:r>
                        <a:rPr kumimoji="0" lang="de-DE" sz="1800" b="0" i="0" u="none" strike="noStrike" kern="1200" cap="none" normalizeH="0" baseline="0" dirty="0">
                          <a:ln>
                            <a:noFill/>
                          </a:ln>
                          <a:solidFill>
                            <a:schemeClr val="tx1"/>
                          </a:solidFill>
                          <a:effectLst/>
                          <a:latin typeface="Arial Narrow" charset="0"/>
                          <a:ea typeface="ＭＳ Ｐゴシック" charset="-128"/>
                          <a:cs typeface="Times New Roman" charset="0"/>
                        </a:rPr>
                        <a:t>Input von AP</a:t>
                      </a:r>
                    </a:p>
                    <a:p>
                      <a:pPr marL="176213" marR="0" lvl="0" indent="-176213" algn="l" defTabSz="914400" rtl="0" eaLnBrk="1" fontAlgn="base" latinLnBrk="0" hangingPunct="1">
                        <a:lnSpc>
                          <a:spcPct val="100000"/>
                        </a:lnSpc>
                        <a:spcBef>
                          <a:spcPct val="0"/>
                        </a:spcBef>
                        <a:spcAft>
                          <a:spcPct val="0"/>
                        </a:spcAft>
                        <a:buClrTx/>
                        <a:buSzTx/>
                        <a:buFontTx/>
                        <a:buNone/>
                        <a:tabLst>
                          <a:tab pos="1436688" algn="l"/>
                          <a:tab pos="1524000" algn="l"/>
                        </a:tabLst>
                      </a:pPr>
                      <a:r>
                        <a:rPr kumimoji="0" lang="de-DE" sz="1800" b="0" i="0" u="none" strike="noStrike" cap="none" normalizeH="0" baseline="0" dirty="0">
                          <a:ln>
                            <a:noFill/>
                          </a:ln>
                          <a:solidFill>
                            <a:schemeClr val="tx1"/>
                          </a:solidFill>
                          <a:effectLst/>
                          <a:latin typeface="Arial Narrow" charset="0"/>
                          <a:ea typeface="ＭＳ Ｐゴシック" charset="-128"/>
                          <a:cs typeface="Times New Roman" charset="0"/>
                        </a:rPr>
                        <a:t>		Output für AP</a:t>
                      </a:r>
                    </a:p>
                  </a:txBody>
                  <a:tcPr marT="45712" marB="45712"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14" name="Inhaltsplatzhalter 2"/>
          <p:cNvSpPr txBox="1">
            <a:spLocks/>
          </p:cNvSpPr>
          <p:nvPr/>
        </p:nvSpPr>
        <p:spPr>
          <a:xfrm>
            <a:off x="2608084" y="1785739"/>
            <a:ext cx="5885190" cy="3722762"/>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2400"/>
              </a:spcBef>
              <a:buSzPct val="100000"/>
              <a:buNone/>
              <a:tabLst>
                <a:tab pos="541338" algn="l"/>
              </a:tabLst>
            </a:pPr>
            <a:r>
              <a:rPr lang="de-AT" altLang="en-US" sz="2250" kern="0" dirty="0">
                <a:solidFill>
                  <a:schemeClr val="bg1"/>
                </a:solidFill>
                <a:ea typeface="ＭＳ Ｐゴシック" pitchFamily="34" charset="-128"/>
              </a:rPr>
              <a:t>Erstellen Sie eine Arbeitspaketbeschreibung (samt Schnittstellenanalyse) für ein beliebiges Arbeitspaket aus dem Projektstrukturplan ihres schon vorher bearbeiteten Vorhabens.</a:t>
            </a:r>
          </a:p>
          <a:p>
            <a:pPr marL="0" indent="0">
              <a:lnSpc>
                <a:spcPct val="100000"/>
              </a:lnSpc>
              <a:buSzPct val="100000"/>
              <a:buNone/>
              <a:tabLst>
                <a:tab pos="541338" algn="l"/>
              </a:tabLst>
            </a:pPr>
            <a:r>
              <a:rPr lang="de-AT" sz="2250" kern="0" dirty="0">
                <a:solidFill>
                  <a:schemeClr val="bg1"/>
                </a:solidFill>
                <a:ea typeface="ＭＳ Ｐゴシック" pitchFamily="34" charset="-128"/>
              </a:rPr>
              <a:t>Zeitrahmen: 35 Minuten</a:t>
            </a:r>
            <a:endParaRPr lang="en-US" sz="2250" kern="0" dirty="0">
              <a:solidFill>
                <a:srgbClr val="953735"/>
              </a:solidFill>
            </a:endParaRPr>
          </a:p>
        </p:txBody>
      </p:sp>
      <p:sp>
        <p:nvSpPr>
          <p:cNvPr id="2" name="Titel 1"/>
          <p:cNvSpPr>
            <a:spLocks noGrp="1"/>
          </p:cNvSpPr>
          <p:nvPr>
            <p:ph type="title"/>
          </p:nvPr>
        </p:nvSpPr>
        <p:spPr/>
        <p:txBody>
          <a:bodyPr/>
          <a:lstStyle/>
          <a:p>
            <a:r>
              <a:rPr lang="de-AT" dirty="0"/>
              <a:t>Übung – Arbeitspaketspezifikation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1701604391"/>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11" name="Grafik 10">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6" name="Rectangle 3"/>
          <p:cNvSpPr>
            <a:spLocks noGrp="1" noChangeArrowheads="1"/>
          </p:cNvSpPr>
          <p:nvPr>
            <p:ph idx="1"/>
          </p:nvPr>
        </p:nvSpPr>
        <p:spPr>
          <a:xfrm>
            <a:off x="2269240" y="2073771"/>
            <a:ext cx="6371944" cy="4514850"/>
          </a:xfrm>
        </p:spPr>
        <p:txBody>
          <a:bodyPr/>
          <a:lstStyle/>
          <a:p>
            <a:pPr eaLnBrk="1" hangingPunct="1">
              <a:lnSpc>
                <a:spcPct val="100000"/>
              </a:lnSpc>
              <a:spcBef>
                <a:spcPts val="900"/>
              </a:spcBef>
            </a:pPr>
            <a:r>
              <a:rPr lang="de-DE" altLang="en-US" sz="2000" dirty="0"/>
              <a:t>Entsprechen die Ausarbeitungen zum AP den Zielen des Gesamtprojekts?</a:t>
            </a:r>
          </a:p>
          <a:p>
            <a:pPr eaLnBrk="1" hangingPunct="1">
              <a:lnSpc>
                <a:spcPct val="100000"/>
              </a:lnSpc>
              <a:spcBef>
                <a:spcPts val="1100"/>
              </a:spcBef>
            </a:pPr>
            <a:r>
              <a:rPr lang="de-DE" altLang="en-US" sz="2000" dirty="0"/>
              <a:t>Führen die APs in Summe zum fertigen Projekt?</a:t>
            </a:r>
          </a:p>
          <a:p>
            <a:pPr eaLnBrk="1" hangingPunct="1">
              <a:lnSpc>
                <a:spcPct val="100000"/>
              </a:lnSpc>
              <a:spcBef>
                <a:spcPts val="1100"/>
              </a:spcBef>
            </a:pPr>
            <a:r>
              <a:rPr lang="de-DE" altLang="en-US" sz="2000" dirty="0"/>
              <a:t>Sieht die AP-Beschreibung für jedes AP-Ziel Teilschritte </a:t>
            </a:r>
            <a:br>
              <a:rPr lang="de-DE" altLang="en-US" sz="2000" dirty="0"/>
            </a:br>
            <a:r>
              <a:rPr lang="de-DE" altLang="en-US" sz="2000" dirty="0"/>
              <a:t>zu deren Erreichung vor?</a:t>
            </a:r>
          </a:p>
          <a:p>
            <a:pPr eaLnBrk="1" hangingPunct="1">
              <a:lnSpc>
                <a:spcPct val="100000"/>
              </a:lnSpc>
              <a:spcBef>
                <a:spcPts val="1100"/>
              </a:spcBef>
            </a:pPr>
            <a:r>
              <a:rPr lang="de-DE" altLang="en-US" sz="2000" dirty="0"/>
              <a:t>Definiert die AP-Beschreibung die zu erbringenden Leistungen eindeutig in überprüfbarer und messbarer Form?</a:t>
            </a:r>
          </a:p>
          <a:p>
            <a:pPr eaLnBrk="1" hangingPunct="1">
              <a:lnSpc>
                <a:spcPct val="100000"/>
              </a:lnSpc>
              <a:spcBef>
                <a:spcPts val="1100"/>
              </a:spcBef>
            </a:pPr>
            <a:r>
              <a:rPr lang="de-DE" altLang="en-US" sz="2000" dirty="0"/>
              <a:t>Sind die nötigen Inputs durch andere APs abgedeckt?</a:t>
            </a:r>
          </a:p>
          <a:p>
            <a:pPr eaLnBrk="1" hangingPunct="1">
              <a:lnSpc>
                <a:spcPct val="100000"/>
              </a:lnSpc>
              <a:spcBef>
                <a:spcPts val="1100"/>
              </a:spcBef>
            </a:pPr>
            <a:r>
              <a:rPr lang="de-DE" altLang="en-US" sz="2000" dirty="0"/>
              <a:t>Wird der Output für ein anderes AP benötigt? </a:t>
            </a:r>
          </a:p>
          <a:p>
            <a:pPr marL="892175" lvl="2" indent="-457200" defTabSz="804863" eaLnBrk="1" hangingPunct="1">
              <a:lnSpc>
                <a:spcPct val="100000"/>
              </a:lnSpc>
              <a:spcBef>
                <a:spcPts val="800"/>
              </a:spcBef>
              <a:buFont typeface="Arial Narrow" panose="020B0606020202030204" pitchFamily="34" charset="0"/>
              <a:buChar char="→"/>
            </a:pPr>
            <a:r>
              <a:rPr lang="de-DE" altLang="en-US" sz="1900" dirty="0"/>
              <a:t>Wenn ja, welche APs sind davon abhängig?</a:t>
            </a:r>
          </a:p>
          <a:p>
            <a:pPr marL="892175" lvl="2" indent="-457200" defTabSz="804863" eaLnBrk="1" hangingPunct="1">
              <a:lnSpc>
                <a:spcPct val="100000"/>
              </a:lnSpc>
              <a:spcBef>
                <a:spcPts val="800"/>
              </a:spcBef>
              <a:buFont typeface="Arial Narrow" panose="020B0606020202030204" pitchFamily="34" charset="0"/>
              <a:buChar char="→"/>
            </a:pPr>
            <a:r>
              <a:rPr lang="de-DE" altLang="en-US" sz="1900" dirty="0"/>
              <a:t>Wenn nein, ist dieser Teil des APs dann überhaupt sinnvoll und notwendig?</a:t>
            </a:r>
          </a:p>
        </p:txBody>
      </p:sp>
      <p:sp>
        <p:nvSpPr>
          <p:cNvPr id="8" name="Inhaltsplatzhalter 12"/>
          <p:cNvSpPr txBox="1">
            <a:spLocks/>
          </p:cNvSpPr>
          <p:nvPr/>
        </p:nvSpPr>
        <p:spPr>
          <a:xfrm>
            <a:off x="2628554" y="1548061"/>
            <a:ext cx="6588694" cy="957733"/>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buFont typeface="Wingdings" pitchFamily="2" charset="2"/>
              <a:buNone/>
            </a:pPr>
            <a:r>
              <a:rPr lang="de-AT" sz="2500" b="1" kern="0" dirty="0">
                <a:solidFill>
                  <a:srgbClr val="2D4E75"/>
                </a:solidFill>
              </a:rPr>
              <a:t>Leitfaden zu selbständigen Qualitätsprüfung</a:t>
            </a:r>
            <a:endParaRPr lang="en-US" sz="2500" b="1" kern="0" dirty="0">
              <a:solidFill>
                <a:srgbClr val="2D4E75"/>
              </a:solidFill>
            </a:endParaRPr>
          </a:p>
        </p:txBody>
      </p:sp>
      <p:sp>
        <p:nvSpPr>
          <p:cNvPr id="2" name="Titel 1"/>
          <p:cNvSpPr>
            <a:spLocks noGrp="1"/>
          </p:cNvSpPr>
          <p:nvPr>
            <p:ph type="title"/>
          </p:nvPr>
        </p:nvSpPr>
        <p:spPr>
          <a:xfrm>
            <a:off x="864321" y="451950"/>
            <a:ext cx="6336703" cy="863600"/>
          </a:xfrm>
        </p:spPr>
        <p:txBody>
          <a:bodyPr/>
          <a:lstStyle/>
          <a:p>
            <a:pPr>
              <a:lnSpc>
                <a:spcPts val="2800"/>
              </a:lnSpc>
            </a:pPr>
            <a:r>
              <a:rPr lang="de-AT" sz="2800" dirty="0"/>
              <a:t>Auswertung der Übung zur Arbeitspaketspezifikation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18004655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592513" y="2268141"/>
            <a:ext cx="5472607" cy="4104456"/>
          </a:xfrm>
        </p:spPr>
        <p:txBody>
          <a:bodyPr/>
          <a:lstStyle/>
          <a:p>
            <a:pPr>
              <a:spcBef>
                <a:spcPts val="2400"/>
              </a:spcBef>
            </a:pPr>
            <a:r>
              <a:rPr lang="de-AT" sz="2700" dirty="0"/>
              <a:t>Sinn und Zweck der Arbeitspaketspezifikation</a:t>
            </a:r>
          </a:p>
          <a:p>
            <a:pPr>
              <a:spcBef>
                <a:spcPts val="3000"/>
              </a:spcBef>
            </a:pPr>
            <a:r>
              <a:rPr lang="de-AT" sz="2700" dirty="0"/>
              <a:t>Elemente einer Arbeitspaketbeschreibung</a:t>
            </a:r>
          </a:p>
          <a:p>
            <a:pPr>
              <a:spcBef>
                <a:spcPts val="3000"/>
              </a:spcBef>
            </a:pPr>
            <a:r>
              <a:rPr lang="de-AT" sz="2700" dirty="0"/>
              <a:t>Schnittstellenanalyse</a:t>
            </a:r>
          </a:p>
        </p:txBody>
      </p:sp>
      <p:sp>
        <p:nvSpPr>
          <p:cNvPr id="2" name="Titel 1"/>
          <p:cNvSpPr>
            <a:spLocks noGrp="1"/>
          </p:cNvSpPr>
          <p:nvPr>
            <p:ph type="title"/>
          </p:nvPr>
        </p:nvSpPr>
        <p:spPr/>
        <p:txBody>
          <a:bodyPr/>
          <a:lstStyle/>
          <a:p>
            <a:r>
              <a:rPr lang="de-AT" sz="2900" dirty="0"/>
              <a:t>Übersicht – Arbeitspaketspezifikation</a:t>
            </a:r>
            <a:endParaRPr lang="en-US" sz="29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3516171"/>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4917235"/>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4968552" cy="4514850"/>
          </a:xfrm>
        </p:spPr>
        <p:txBody>
          <a:bodyPr/>
          <a:lstStyle/>
          <a:p>
            <a:pPr marL="0" indent="0">
              <a:lnSpc>
                <a:spcPct val="130000"/>
              </a:lnSpc>
              <a:spcBef>
                <a:spcPts val="4200"/>
              </a:spcBef>
              <a:buNone/>
            </a:pPr>
            <a:r>
              <a:rPr lang="de-AT" sz="2600" dirty="0"/>
              <a:t>Einsicht in Notwendigkeit und Nutzen von Arbeitspaketspezifikationen</a:t>
            </a:r>
          </a:p>
          <a:p>
            <a:pPr marL="0" indent="0">
              <a:spcBef>
                <a:spcPts val="3600"/>
              </a:spcBef>
              <a:buNone/>
            </a:pPr>
            <a:r>
              <a:rPr lang="de-AT" sz="2600" dirty="0"/>
              <a:t>Verständnis für Intention und Aufbau von Arbeitspaketspezifikationen </a:t>
            </a:r>
          </a:p>
          <a:p>
            <a:pPr marL="0" indent="0">
              <a:spcBef>
                <a:spcPts val="3600"/>
              </a:spcBef>
              <a:buNone/>
            </a:pPr>
            <a:r>
              <a:rPr lang="de-AT" dirty="0"/>
              <a:t>Vermittlung von Methoden zur Schnittstellenanalyse</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Arbeitspaketspezifikation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69507794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6923225"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buClr>
                <a:srgbClr val="2D4E75"/>
              </a:buClr>
              <a:buFont typeface="Wingdings" panose="05000000000000000000" pitchFamily="2" charset="2"/>
              <a:buChar char=""/>
            </a:pPr>
            <a:r>
              <a:rPr lang="de-AT" kern="0" dirty="0"/>
              <a:t>ein Arbeitspaket eines Projektes eigenständig professionell beschreiben können</a:t>
            </a:r>
          </a:p>
          <a:p>
            <a:pPr marL="533400" indent="-533400">
              <a:spcBef>
                <a:spcPts val="3000"/>
              </a:spcBef>
              <a:buClr>
                <a:srgbClr val="2D4E75"/>
              </a:buClr>
              <a:buFont typeface="Wingdings" panose="05000000000000000000" pitchFamily="2" charset="2"/>
              <a:buChar char=""/>
            </a:pPr>
            <a:r>
              <a:rPr lang="de-AT" kern="0" dirty="0"/>
              <a:t>Qualität von Schnittstellenanalysen zu beurteilen und allfällige Fehler zu beheben vermögen</a:t>
            </a:r>
          </a:p>
          <a:p>
            <a:pPr marL="533400" indent="-533400">
              <a:spcBef>
                <a:spcPts val="3000"/>
              </a:spcBef>
              <a:buClr>
                <a:srgbClr val="2D4E75"/>
              </a:buClr>
              <a:buFont typeface="Wingdings" panose="05000000000000000000" pitchFamily="2" charset="2"/>
              <a:buChar char=""/>
            </a:pPr>
            <a:r>
              <a:rPr lang="de-AT" kern="0" dirty="0"/>
              <a:t>Inkonsistenzen innerhalb von Arbeitspaket-spezifikationen bereinigen können</a:t>
            </a:r>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Arbeitspaketspezifikation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25610655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Grafik 62">
            <a:extLst>
              <a:ext uri="{FF2B5EF4-FFF2-40B4-BE49-F238E27FC236}">
                <a16:creationId xmlns:a16="http://schemas.microsoft.com/office/drawing/2014/main" id="{36F55A77-6F99-423E-806C-542A3521355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9839" y="1341219"/>
            <a:ext cx="6804823" cy="5363970"/>
          </a:xfrm>
          <a:prstGeom prst="rect">
            <a:avLst/>
          </a:prstGeom>
        </p:spPr>
      </p:pic>
      <p:pic>
        <p:nvPicPr>
          <p:cNvPr id="69" name="Grafik 68">
            <a:extLst>
              <a:ext uri="{FF2B5EF4-FFF2-40B4-BE49-F238E27FC236}">
                <a16:creationId xmlns:a16="http://schemas.microsoft.com/office/drawing/2014/main" id="{E8DCBA78-1809-4468-96F2-83224C70257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608736" y="4356373"/>
            <a:ext cx="4517528" cy="1783234"/>
          </a:xfrm>
          <a:prstGeom prst="rect">
            <a:avLst/>
          </a:prstGeom>
        </p:spPr>
      </p:pic>
      <p:sp>
        <p:nvSpPr>
          <p:cNvPr id="2" name="Titel 1"/>
          <p:cNvSpPr>
            <a:spLocks noGrp="1"/>
          </p:cNvSpPr>
          <p:nvPr>
            <p:ph type="title"/>
          </p:nvPr>
        </p:nvSpPr>
        <p:spPr/>
        <p:txBody>
          <a:bodyPr/>
          <a:lstStyle/>
          <a:p>
            <a:pPr>
              <a:lnSpc>
                <a:spcPts val="2800"/>
              </a:lnSpc>
            </a:pPr>
            <a:r>
              <a:rPr lang="de-AT" sz="2800" dirty="0"/>
              <a:t>Stellung der Arbeitspaketspezifikation im Prozess der Projektplanung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5</a:t>
            </a:fld>
            <a:endParaRPr lang="de-AT" dirty="0"/>
          </a:p>
        </p:txBody>
      </p:sp>
    </p:spTree>
    <p:extLst>
      <p:ext uri="{BB962C8B-B14F-4D97-AF65-F5344CB8AC3E}">
        <p14:creationId xmlns:p14="http://schemas.microsoft.com/office/powerpoint/2010/main" val="202481072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1+#ppt_w/2"/>
                                          </p:val>
                                        </p:tav>
                                        <p:tav tm="100000">
                                          <p:val>
                                            <p:strVal val="#ppt_x"/>
                                          </p:val>
                                        </p:tav>
                                      </p:tavLst>
                                    </p:anim>
                                    <p:anim calcmode="lin" valueType="num">
                                      <p:cBhvr additive="base">
                                        <p:cTn id="8" dur="500" fill="hold"/>
                                        <p:tgtEl>
                                          <p:spTgt spid="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p:nvPr/>
        </p:nvPicPr>
        <p:blipFill rotWithShape="1">
          <a:blip r:embed="rId3" cstate="print">
            <a:extLst>
              <a:ext uri="{28A0092B-C50C-407E-A947-70E740481C1C}">
                <a14:useLocalDpi xmlns:a14="http://schemas.microsoft.com/office/drawing/2010/main" val="0"/>
              </a:ext>
            </a:extLst>
          </a:blip>
          <a:srcRect b="2080"/>
          <a:stretch/>
        </p:blipFill>
        <p:spPr bwMode="auto">
          <a:xfrm>
            <a:off x="1260548" y="1492408"/>
            <a:ext cx="7092604" cy="5240229"/>
          </a:xfrm>
          <a:prstGeom prst="rect">
            <a:avLst/>
          </a:prstGeom>
          <a:ln>
            <a:noFill/>
          </a:ln>
          <a:extLst>
            <a:ext uri="{53640926-AAD7-44D8-BBD7-CCE9431645EC}">
              <a14:shadowObscured xmlns:a14="http://schemas.microsoft.com/office/drawing/2010/main"/>
            </a:ext>
          </a:extLst>
        </p:spPr>
      </p:pic>
      <p:sp>
        <p:nvSpPr>
          <p:cNvPr id="2" name="Titel 1"/>
          <p:cNvSpPr>
            <a:spLocks noGrp="1"/>
          </p:cNvSpPr>
          <p:nvPr>
            <p:ph type="title"/>
          </p:nvPr>
        </p:nvSpPr>
        <p:spPr/>
        <p:txBody>
          <a:bodyPr/>
          <a:lstStyle/>
          <a:p>
            <a:r>
              <a:rPr lang="de-AT" dirty="0"/>
              <a:t>Eindeutig – mehrdeutig?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6</a:t>
            </a:fld>
            <a:endParaRPr lang="en-US" dirty="0"/>
          </a:p>
        </p:txBody>
      </p:sp>
    </p:spTree>
    <p:extLst>
      <p:ext uri="{BB962C8B-B14F-4D97-AF65-F5344CB8AC3E}">
        <p14:creationId xmlns:p14="http://schemas.microsoft.com/office/powerpoint/2010/main" val="244389008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0216" y="2700189"/>
            <a:ext cx="2286992" cy="2330447"/>
          </a:xfrm>
          <a:prstGeom prst="rect">
            <a:avLst/>
          </a:prstGeom>
        </p:spPr>
      </p:pic>
      <p:sp>
        <p:nvSpPr>
          <p:cNvPr id="5" name="Inhaltsplatzhalter 2"/>
          <p:cNvSpPr txBox="1">
            <a:spLocks/>
          </p:cNvSpPr>
          <p:nvPr/>
        </p:nvSpPr>
        <p:spPr>
          <a:xfrm>
            <a:off x="1080344" y="3729955"/>
            <a:ext cx="7632848" cy="4010794"/>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10000"/>
              </a:lnSpc>
              <a:spcBef>
                <a:spcPct val="70000"/>
              </a:spcBef>
              <a:buNone/>
            </a:pPr>
            <a:r>
              <a:rPr lang="de-DE" altLang="en-US" sz="2400" kern="0" dirty="0">
                <a:latin typeface="+mj-lt"/>
              </a:rPr>
              <a:t>APs</a:t>
            </a:r>
            <a:r>
              <a:rPr lang="de-DE" altLang="en-US" sz="2400" b="1" kern="0" dirty="0">
                <a:solidFill>
                  <a:srgbClr val="2D4E75"/>
                </a:solidFill>
                <a:latin typeface="+mj-lt"/>
              </a:rPr>
              <a:t> </a:t>
            </a:r>
            <a:r>
              <a:rPr lang="de-DE" altLang="en-US" sz="2400" kern="0" dirty="0">
                <a:latin typeface="+mj-lt"/>
              </a:rPr>
              <a:t>sind</a:t>
            </a:r>
          </a:p>
          <a:p>
            <a:pPr>
              <a:lnSpc>
                <a:spcPct val="110000"/>
              </a:lnSpc>
              <a:spcBef>
                <a:spcPts val="1600"/>
              </a:spcBef>
            </a:pPr>
            <a:r>
              <a:rPr lang="de-DE" altLang="en-US" sz="2400" kern="0" dirty="0">
                <a:latin typeface="+mj-lt"/>
              </a:rPr>
              <a:t>Bündel inhaltlich zusammengehöriger </a:t>
            </a:r>
            <a:br>
              <a:rPr lang="de-DE" altLang="en-US" sz="2400" kern="0" dirty="0">
                <a:latin typeface="+mj-lt"/>
              </a:rPr>
            </a:br>
            <a:r>
              <a:rPr lang="de-DE" altLang="en-US" sz="2400" kern="0" dirty="0">
                <a:latin typeface="+mj-lt"/>
              </a:rPr>
              <a:t>Leistungen, die im Projekt zu erbringen sind</a:t>
            </a:r>
          </a:p>
          <a:p>
            <a:pPr>
              <a:lnSpc>
                <a:spcPct val="110000"/>
              </a:lnSpc>
              <a:spcBef>
                <a:spcPts val="1600"/>
              </a:spcBef>
            </a:pPr>
            <a:r>
              <a:rPr lang="de-DE" altLang="en-US" sz="2400" kern="0" dirty="0">
                <a:latin typeface="+mj-lt"/>
              </a:rPr>
              <a:t>Plan- und kontrollierbare Einheiten für die Projektabwicklung</a:t>
            </a:r>
          </a:p>
          <a:p>
            <a:pPr>
              <a:lnSpc>
                <a:spcPct val="110000"/>
              </a:lnSpc>
              <a:spcBef>
                <a:spcPts val="1600"/>
              </a:spcBef>
            </a:pPr>
            <a:r>
              <a:rPr lang="de-DE" altLang="en-US" sz="2400" kern="0" dirty="0">
                <a:latin typeface="+mj-lt"/>
              </a:rPr>
              <a:t>Bezugspunkte für die Verantwortlichkeitszuweisung </a:t>
            </a:r>
            <a:endParaRPr lang="de-DE" altLang="en-US" sz="2400" b="1" kern="0" dirty="0">
              <a:solidFill>
                <a:srgbClr val="FF8307"/>
              </a:solidFill>
              <a:latin typeface="+mj-lt"/>
            </a:endParaRPr>
          </a:p>
          <a:p>
            <a:pPr>
              <a:lnSpc>
                <a:spcPct val="80000"/>
              </a:lnSpc>
              <a:spcBef>
                <a:spcPct val="20000"/>
              </a:spcBef>
              <a:buClr>
                <a:srgbClr val="FF9900"/>
              </a:buClr>
              <a:buFont typeface="Wingdings" charset="2"/>
              <a:buNone/>
            </a:pPr>
            <a:endParaRPr lang="de-DE" altLang="en-US" sz="2200" b="1" kern="0" dirty="0">
              <a:latin typeface="+mj-lt"/>
            </a:endParaRPr>
          </a:p>
          <a:p>
            <a:pPr>
              <a:lnSpc>
                <a:spcPct val="80000"/>
              </a:lnSpc>
              <a:spcBef>
                <a:spcPct val="20000"/>
              </a:spcBef>
              <a:buClr>
                <a:srgbClr val="FF9900"/>
              </a:buClr>
              <a:buFont typeface="Wingdings" charset="2"/>
              <a:buNone/>
            </a:pPr>
            <a:endParaRPr lang="de-DE" altLang="en-US" sz="2200" b="1" kern="0" dirty="0">
              <a:latin typeface="+mj-lt"/>
            </a:endParaRPr>
          </a:p>
        </p:txBody>
      </p:sp>
      <p:sp>
        <p:nvSpPr>
          <p:cNvPr id="3" name="Inhaltsplatzhalter 2"/>
          <p:cNvSpPr>
            <a:spLocks noGrp="1"/>
          </p:cNvSpPr>
          <p:nvPr>
            <p:ph idx="1"/>
          </p:nvPr>
        </p:nvSpPr>
        <p:spPr>
          <a:xfrm>
            <a:off x="1152353" y="1620069"/>
            <a:ext cx="5112568" cy="1728192"/>
          </a:xfrm>
          <a:solidFill>
            <a:srgbClr val="2D4E75"/>
          </a:solidFill>
        </p:spPr>
        <p:txBody>
          <a:bodyPr tIns="108000"/>
          <a:lstStyle/>
          <a:p>
            <a:pPr marL="0" indent="0" eaLnBrk="1" hangingPunct="1">
              <a:lnSpc>
                <a:spcPct val="110000"/>
              </a:lnSpc>
              <a:spcBef>
                <a:spcPct val="20000"/>
              </a:spcBef>
              <a:buClr>
                <a:srgbClr val="FF9900"/>
              </a:buClr>
              <a:buFont typeface="Wingdings" charset="2"/>
              <a:buNone/>
            </a:pPr>
            <a:r>
              <a:rPr lang="de-DE" altLang="en-US" sz="2400" b="1" dirty="0">
                <a:solidFill>
                  <a:schemeClr val="bg1"/>
                </a:solidFill>
                <a:effectLst>
                  <a:outerShdw blurRad="38100" dist="38100" dir="2700000" algn="tl">
                    <a:srgbClr val="000000">
                      <a:alpha val="43137"/>
                    </a:srgbClr>
                  </a:outerShdw>
                </a:effectLst>
                <a:latin typeface="+mj-lt"/>
              </a:rPr>
              <a:t>Arbeitspakete</a:t>
            </a:r>
            <a:r>
              <a:rPr lang="de-DE" altLang="en-US" sz="2200" dirty="0">
                <a:solidFill>
                  <a:schemeClr val="bg1"/>
                </a:solidFill>
                <a:effectLst>
                  <a:outerShdw blurRad="38100" dist="38100" dir="2700000" algn="tl">
                    <a:srgbClr val="000000">
                      <a:alpha val="43137"/>
                    </a:srgbClr>
                  </a:outerShdw>
                </a:effectLst>
                <a:latin typeface="+mj-lt"/>
              </a:rPr>
              <a:t> (APs) </a:t>
            </a:r>
            <a:r>
              <a:rPr lang="de-DE" altLang="en-US" sz="2200" dirty="0">
                <a:solidFill>
                  <a:schemeClr val="bg1"/>
                </a:solidFill>
                <a:latin typeface="+mj-lt"/>
              </a:rPr>
              <a:t>(Work Packages, WP) sind jene Teile eines Projekts, die im PSP nicht weiter aufgegliedert sind und daher dort auf der niedrigsten Gliederungsebene aufscheinen.</a:t>
            </a:r>
          </a:p>
        </p:txBody>
      </p:sp>
      <p:sp>
        <p:nvSpPr>
          <p:cNvPr id="2" name="Titel 1"/>
          <p:cNvSpPr>
            <a:spLocks noGrp="1"/>
          </p:cNvSpPr>
          <p:nvPr>
            <p:ph type="title"/>
          </p:nvPr>
        </p:nvSpPr>
        <p:spPr/>
        <p:txBody>
          <a:bodyPr/>
          <a:lstStyle/>
          <a:p>
            <a:r>
              <a:rPr lang="de-AT" dirty="0"/>
              <a:t>Wesen von Arbeitspaketen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280170274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txBox="1">
            <a:spLocks/>
          </p:cNvSpPr>
          <p:nvPr/>
        </p:nvSpPr>
        <p:spPr>
          <a:xfrm>
            <a:off x="1008336" y="1620069"/>
            <a:ext cx="8280920" cy="5450954"/>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10000"/>
              </a:lnSpc>
              <a:spcBef>
                <a:spcPct val="70000"/>
              </a:spcBef>
              <a:buNone/>
            </a:pPr>
            <a:r>
              <a:rPr lang="de-DE" altLang="en-US" sz="2500" b="1" kern="0" dirty="0">
                <a:solidFill>
                  <a:srgbClr val="2D4E75"/>
                </a:solidFill>
                <a:latin typeface="+mj-lt"/>
              </a:rPr>
              <a:t>Arbeitspaketbeschreibung – Work Package Description </a:t>
            </a:r>
          </a:p>
          <a:p>
            <a:pPr>
              <a:lnSpc>
                <a:spcPct val="110000"/>
              </a:lnSpc>
            </a:pPr>
            <a:r>
              <a:rPr lang="de-DE" altLang="en-US" sz="2300" kern="0" dirty="0">
                <a:latin typeface="+mj-lt"/>
              </a:rPr>
              <a:t>ist umfassende schriftliche Spezifizierung eines APs hinsichtlich seiner </a:t>
            </a:r>
          </a:p>
          <a:p>
            <a:pPr lvl="1">
              <a:lnSpc>
                <a:spcPct val="110000"/>
              </a:lnSpc>
              <a:spcBef>
                <a:spcPts val="600"/>
              </a:spcBef>
            </a:pPr>
            <a:r>
              <a:rPr lang="de-DE" altLang="en-US" sz="2100" kern="0" dirty="0">
                <a:latin typeface="+mj-lt"/>
              </a:rPr>
              <a:t>Ziele,</a:t>
            </a:r>
          </a:p>
          <a:p>
            <a:pPr lvl="1">
              <a:lnSpc>
                <a:spcPct val="110000"/>
              </a:lnSpc>
              <a:spcBef>
                <a:spcPts val="600"/>
              </a:spcBef>
            </a:pPr>
            <a:r>
              <a:rPr lang="de-DE" altLang="en-US" sz="2100" kern="0" dirty="0">
                <a:latin typeface="+mj-lt"/>
              </a:rPr>
              <a:t>Leistungsinhalte,</a:t>
            </a:r>
          </a:p>
          <a:p>
            <a:pPr lvl="1">
              <a:lnSpc>
                <a:spcPct val="110000"/>
              </a:lnSpc>
              <a:spcBef>
                <a:spcPts val="600"/>
              </a:spcBef>
            </a:pPr>
            <a:r>
              <a:rPr lang="de-DE" altLang="en-US" sz="2100" kern="0" dirty="0">
                <a:latin typeface="+mj-lt"/>
              </a:rPr>
              <a:t>Ergebnisse,</a:t>
            </a:r>
          </a:p>
          <a:p>
            <a:pPr lvl="1">
              <a:lnSpc>
                <a:spcPct val="110000"/>
              </a:lnSpc>
              <a:spcBef>
                <a:spcPts val="600"/>
              </a:spcBef>
            </a:pPr>
            <a:r>
              <a:rPr lang="de-DE" altLang="en-US" sz="2100" kern="0" dirty="0">
                <a:latin typeface="+mj-lt"/>
              </a:rPr>
              <a:t>Positionierung im Projekt,</a:t>
            </a:r>
          </a:p>
          <a:p>
            <a:pPr lvl="1">
              <a:lnSpc>
                <a:spcPct val="110000"/>
              </a:lnSpc>
              <a:spcBef>
                <a:spcPts val="600"/>
              </a:spcBef>
            </a:pPr>
            <a:r>
              <a:rPr lang="de-DE" altLang="en-US" sz="2100" kern="0" dirty="0">
                <a:latin typeface="+mj-lt"/>
              </a:rPr>
              <a:t>Schnittstellen.</a:t>
            </a:r>
          </a:p>
          <a:p>
            <a:pPr>
              <a:lnSpc>
                <a:spcPct val="110000"/>
              </a:lnSpc>
              <a:spcBef>
                <a:spcPts val="1800"/>
              </a:spcBef>
            </a:pPr>
            <a:r>
              <a:rPr lang="de-DE" altLang="en-US" sz="2300" kern="0" dirty="0">
                <a:latin typeface="+mj-lt"/>
              </a:rPr>
              <a:t>untergliedert ein Arbeitspaket – in verschiedene Einzelvorgänge (Aktivitäten, Tätigkeiten).</a:t>
            </a:r>
          </a:p>
          <a:p>
            <a:pPr>
              <a:lnSpc>
                <a:spcPct val="110000"/>
              </a:lnSpc>
              <a:spcBef>
                <a:spcPts val="1800"/>
              </a:spcBef>
            </a:pPr>
            <a:r>
              <a:rPr lang="de-DE" altLang="en-US" sz="2300" kern="0" dirty="0">
                <a:latin typeface="+mj-lt"/>
              </a:rPr>
              <a:t>bildet einen Übergang von Projektstruktur- zur Ablaufplanung. </a:t>
            </a:r>
            <a:endParaRPr lang="de-DE" altLang="en-US" sz="2300" b="1" kern="0" dirty="0">
              <a:latin typeface="+mj-lt"/>
            </a:endParaRPr>
          </a:p>
        </p:txBody>
      </p:sp>
      <p:sp>
        <p:nvSpPr>
          <p:cNvPr id="2" name="Titel 1"/>
          <p:cNvSpPr>
            <a:spLocks noGrp="1"/>
          </p:cNvSpPr>
          <p:nvPr>
            <p:ph type="title"/>
          </p:nvPr>
        </p:nvSpPr>
        <p:spPr/>
        <p:txBody>
          <a:bodyPr/>
          <a:lstStyle/>
          <a:p>
            <a:r>
              <a:rPr lang="de-AT" dirty="0"/>
              <a:t>Arbeitspaketbeschreibungen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408536692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52352" y="1595438"/>
            <a:ext cx="8137128" cy="4514850"/>
          </a:xfrm>
        </p:spPr>
        <p:txBody>
          <a:bodyPr/>
          <a:lstStyle/>
          <a:p>
            <a:pPr>
              <a:lnSpc>
                <a:spcPct val="100000"/>
              </a:lnSpc>
              <a:spcBef>
                <a:spcPts val="1300"/>
              </a:spcBef>
            </a:pPr>
            <a:r>
              <a:rPr lang="de-AT" sz="2260" dirty="0"/>
              <a:t>Klärung der Ziele und Inhalte je Arbeitspaket (AP)</a:t>
            </a:r>
          </a:p>
          <a:p>
            <a:pPr>
              <a:spcBef>
                <a:spcPts val="1300"/>
              </a:spcBef>
            </a:pPr>
            <a:r>
              <a:rPr lang="de-AT" sz="2260" dirty="0"/>
              <a:t>Erkennung von Abhängigkeiten und Schnittstellen zwischen APs</a:t>
            </a:r>
          </a:p>
          <a:p>
            <a:pPr>
              <a:spcBef>
                <a:spcPts val="1300"/>
              </a:spcBef>
            </a:pPr>
            <a:r>
              <a:rPr lang="de-AT" sz="2260" dirty="0"/>
              <a:t>Abgrenzung und Abstimmung der Inhalte und Ergebnisse </a:t>
            </a:r>
            <a:br>
              <a:rPr lang="de-AT" sz="2260" dirty="0"/>
            </a:br>
            <a:r>
              <a:rPr lang="de-AT" sz="2260" dirty="0"/>
              <a:t>zwischen den APs</a:t>
            </a:r>
          </a:p>
          <a:p>
            <a:pPr>
              <a:spcBef>
                <a:spcPts val="1300"/>
              </a:spcBef>
            </a:pPr>
            <a:r>
              <a:rPr lang="de-AT" sz="2260" dirty="0"/>
              <a:t>Bereitstellung von Detailinformationen für weitere Planungen</a:t>
            </a:r>
          </a:p>
          <a:p>
            <a:pPr>
              <a:spcBef>
                <a:spcPts val="1300"/>
              </a:spcBef>
            </a:pPr>
            <a:r>
              <a:rPr lang="de-AT" sz="2260" dirty="0"/>
              <a:t>Konkretisierung des künftigen Projektgeschehens</a:t>
            </a:r>
          </a:p>
          <a:p>
            <a:pPr>
              <a:spcBef>
                <a:spcPts val="1300"/>
              </a:spcBef>
            </a:pPr>
            <a:r>
              <a:rPr lang="de-AT" sz="2260" dirty="0"/>
              <a:t>Orientierung der Projektmitarbeiter über ihre konkreten Arbeitsaufträge</a:t>
            </a:r>
          </a:p>
          <a:p>
            <a:pPr>
              <a:spcBef>
                <a:spcPts val="1300"/>
              </a:spcBef>
            </a:pPr>
            <a:r>
              <a:rPr lang="de-AT" sz="2260" dirty="0"/>
              <a:t>Grundlage für Leistungsbeurteilung von Projektmitarbeitern</a:t>
            </a:r>
          </a:p>
          <a:p>
            <a:pPr>
              <a:spcBef>
                <a:spcPts val="1300"/>
              </a:spcBef>
            </a:pPr>
            <a:r>
              <a:rPr lang="de-AT" sz="2260" dirty="0"/>
              <a:t>Basis für spätere Fortschritts- und Erfolgskontrollen</a:t>
            </a:r>
          </a:p>
          <a:p>
            <a:pPr>
              <a:spcBef>
                <a:spcPts val="1300"/>
              </a:spcBef>
            </a:pPr>
            <a:endParaRPr lang="en-US" sz="2260" dirty="0"/>
          </a:p>
        </p:txBody>
      </p:sp>
      <p:sp>
        <p:nvSpPr>
          <p:cNvPr id="2" name="Titel 1"/>
          <p:cNvSpPr>
            <a:spLocks noGrp="1"/>
          </p:cNvSpPr>
          <p:nvPr>
            <p:ph type="title"/>
          </p:nvPr>
        </p:nvSpPr>
        <p:spPr/>
        <p:txBody>
          <a:bodyPr/>
          <a:lstStyle/>
          <a:p>
            <a:pPr>
              <a:lnSpc>
                <a:spcPts val="2800"/>
              </a:lnSpc>
            </a:pPr>
            <a:r>
              <a:rPr lang="de-AT" sz="2800" dirty="0"/>
              <a:t>Zwecke von Arbeitspaketbeschreibungen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9</a:t>
            </a:fld>
            <a:endParaRPr lang="de-AT" noProof="0" dirty="0"/>
          </a:p>
        </p:txBody>
      </p:sp>
    </p:spTree>
    <p:extLst>
      <p:ext uri="{BB962C8B-B14F-4D97-AF65-F5344CB8AC3E}">
        <p14:creationId xmlns:p14="http://schemas.microsoft.com/office/powerpoint/2010/main" val="277853491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2308</Words>
  <Application>Microsoft Office PowerPoint</Application>
  <PresentationFormat>Benutzerdefiniert</PresentationFormat>
  <Paragraphs>252</Paragraphs>
  <Slides>19</Slides>
  <Notes>19</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19</vt:i4>
      </vt:variant>
    </vt:vector>
  </HeadingPairs>
  <TitlesOfParts>
    <vt:vector size="28" baseType="lpstr">
      <vt:lpstr>ＭＳ Ｐゴシック</vt:lpstr>
      <vt:lpstr>Arial</vt:lpstr>
      <vt:lpstr>Arial Black</vt:lpstr>
      <vt:lpstr>Arial Narrow</vt:lpstr>
      <vt:lpstr>Corbel</vt:lpstr>
      <vt:lpstr>Times New Roman</vt:lpstr>
      <vt:lpstr>Wingdings</vt:lpstr>
      <vt:lpstr>Wingdings 3</vt:lpstr>
      <vt:lpstr>BOKU-Marketing</vt:lpstr>
      <vt:lpstr>Projektmanagement</vt:lpstr>
      <vt:lpstr>Übersicht – Arbeitspaketspezifikation</vt:lpstr>
      <vt:lpstr>Lehr- und Lernziele – Arbeitspaketspezifikation</vt:lpstr>
      <vt:lpstr>Learning Outcomes – Arbeitspaketspezifikation</vt:lpstr>
      <vt:lpstr>Stellung der Arbeitspaketspezifikation im Prozess der Projektplanung </vt:lpstr>
      <vt:lpstr>Eindeutig – mehrdeutig?</vt:lpstr>
      <vt:lpstr>Wesen von Arbeitspaketen</vt:lpstr>
      <vt:lpstr>Arbeitspaketbeschreibungen</vt:lpstr>
      <vt:lpstr>Zwecke von Arbeitspaketbeschreibungen </vt:lpstr>
      <vt:lpstr>Funktionen von Arbeitspaketbeschreibungen</vt:lpstr>
      <vt:lpstr>Schnittstelle</vt:lpstr>
      <vt:lpstr>Sensibilität von Schnittstellen</vt:lpstr>
      <vt:lpstr>Schnittstellenanalyse</vt:lpstr>
      <vt:lpstr>Schema für Arbeitspaketbeschreibung</vt:lpstr>
      <vt:lpstr>Praktisches Vorgehen  bei Schnittstellenanalyse</vt:lpstr>
      <vt:lpstr>Beispiel einer Arbeitspaketspezifikation  Einladungen für eine Veranstaltung</vt:lpstr>
      <vt:lpstr>Beispiel einer Arbeitspaketspezifikation  Einladungen für eine Veranstaltung / Fortsetzung</vt:lpstr>
      <vt:lpstr>Übung – Arbeitspaketspezifikation</vt:lpstr>
      <vt:lpstr>Auswertung der Übung zur Arbeitspaketspezifikation</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8) zum Lehrbuch Projektmanagement. Der erfolgreiche Einstieg. 6. Auflage, 2023, Facultas, Wien, Österreich</dc:title>
  <dc:creator>Hans Karl Wytrzens</dc:creator>
  <cp:lastModifiedBy>Roder C</cp:lastModifiedBy>
  <cp:revision>489</cp:revision>
  <cp:lastPrinted>2013-10-16T15:27:45Z</cp:lastPrinted>
  <dcterms:created xsi:type="dcterms:W3CDTF">2003-09-23T06:28:36Z</dcterms:created>
  <dcterms:modified xsi:type="dcterms:W3CDTF">2023-06-02T17:30:51Z</dcterms:modified>
</cp:coreProperties>
</file>