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pptx" ContentType="application/vnd.openxmlformats-officedocument.presentationml.presentation"/>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8"/>
  </p:notesMasterIdLst>
  <p:handoutMasterIdLst>
    <p:handoutMasterId r:id="rId29"/>
  </p:handoutMasterIdLst>
  <p:sldIdLst>
    <p:sldId id="260" r:id="rId2"/>
    <p:sldId id="334" r:id="rId3"/>
    <p:sldId id="354" r:id="rId4"/>
    <p:sldId id="355" r:id="rId5"/>
    <p:sldId id="356" r:id="rId6"/>
    <p:sldId id="336" r:id="rId7"/>
    <p:sldId id="357" r:id="rId8"/>
    <p:sldId id="337" r:id="rId9"/>
    <p:sldId id="338" r:id="rId10"/>
    <p:sldId id="339" r:id="rId11"/>
    <p:sldId id="359" r:id="rId12"/>
    <p:sldId id="340" r:id="rId13"/>
    <p:sldId id="341" r:id="rId14"/>
    <p:sldId id="361" r:id="rId15"/>
    <p:sldId id="362" r:id="rId16"/>
    <p:sldId id="366" r:id="rId17"/>
    <p:sldId id="342" r:id="rId18"/>
    <p:sldId id="345" r:id="rId19"/>
    <p:sldId id="343" r:id="rId20"/>
    <p:sldId id="344" r:id="rId21"/>
    <p:sldId id="346" r:id="rId22"/>
    <p:sldId id="363" r:id="rId23"/>
    <p:sldId id="365" r:id="rId24"/>
    <p:sldId id="368" r:id="rId25"/>
    <p:sldId id="347" r:id="rId26"/>
    <p:sldId id="360" r:id="rId27"/>
  </p:sldIdLst>
  <p:sldSz cx="9361488" cy="6840538"/>
  <p:notesSz cx="6797675" cy="9926638"/>
  <p:defaultTextStyle>
    <a:defPPr>
      <a:defRPr lang="de-AT"/>
    </a:defPPr>
    <a:lvl1pPr algn="l" rtl="0" fontAlgn="base">
      <a:spcBef>
        <a:spcPct val="0"/>
      </a:spcBef>
      <a:spcAft>
        <a:spcPct val="0"/>
      </a:spcAft>
      <a:defRPr sz="3600" kern="1200">
        <a:solidFill>
          <a:schemeClr val="tx1"/>
        </a:solidFill>
        <a:latin typeface="Arial Narrow" pitchFamily="34" charset="0"/>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793">
          <p15:clr>
            <a:srgbClr val="A4A3A4"/>
          </p15:clr>
        </p15:guide>
        <p15:guide id="2" pos="1043">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E75"/>
    <a:srgbClr val="D9E2EF"/>
    <a:srgbClr val="54812B"/>
    <a:srgbClr val="DDEFCD"/>
    <a:srgbClr val="31859C"/>
    <a:srgbClr val="FCE8D8"/>
    <a:srgbClr val="C85F09"/>
    <a:srgbClr val="F7282F"/>
    <a:srgbClr val="7030A0"/>
    <a:srgbClr val="E8D9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07" autoAdjust="0"/>
    <p:restoredTop sz="87003" autoAdjust="0"/>
  </p:normalViewPr>
  <p:slideViewPr>
    <p:cSldViewPr>
      <p:cViewPr varScale="1">
        <p:scale>
          <a:sx n="49" d="100"/>
          <a:sy n="49" d="100"/>
        </p:scale>
        <p:origin x="1467" y="24"/>
      </p:cViewPr>
      <p:guideLst>
        <p:guide orient="horz" pos="793"/>
        <p:guide pos="10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1483"/>
    </p:cViewPr>
  </p:sorterViewPr>
  <p:notesViewPr>
    <p:cSldViewPr>
      <p:cViewPr>
        <p:scale>
          <a:sx n="70" d="100"/>
          <a:sy n="70" d="100"/>
        </p:scale>
        <p:origin x="1683" y="-1635"/>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16387"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16388"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16389" name="Rectangle 5"/>
          <p:cNvSpPr>
            <a:spLocks noGrp="1" noChangeArrowheads="1"/>
          </p:cNvSpPr>
          <p:nvPr>
            <p:ph type="sldNum" sz="quarter" idx="3"/>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C90508D-DE0F-4D09-B693-73E2DC2DC1D6}" type="slidenum">
              <a:rPr lang="de-DE"/>
              <a:pPr/>
              <a:t>‹Nr.›</a:t>
            </a:fld>
            <a:endParaRPr lang="de-DE" dirty="0"/>
          </a:p>
        </p:txBody>
      </p:sp>
    </p:spTree>
    <p:extLst>
      <p:ext uri="{BB962C8B-B14F-4D97-AF65-F5344CB8AC3E}">
        <p14:creationId xmlns:p14="http://schemas.microsoft.com/office/powerpoint/2010/main" val="41035558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dirty="0"/>
          </a:p>
        </p:txBody>
      </p:sp>
      <p:sp>
        <p:nvSpPr>
          <p:cNvPr id="5123"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dirty="0"/>
          </a:p>
        </p:txBody>
      </p:sp>
      <p:sp>
        <p:nvSpPr>
          <p:cNvPr id="5124" name="Rectangle 4"/>
          <p:cNvSpPr>
            <a:spLocks noGrp="1" noRot="1" noChangeAspect="1" noChangeArrowheads="1" noTextEdit="1"/>
          </p:cNvSpPr>
          <p:nvPr>
            <p:ph type="sldImg" idx="2"/>
          </p:nvPr>
        </p:nvSpPr>
        <p:spPr bwMode="auto">
          <a:xfrm>
            <a:off x="850900" y="744538"/>
            <a:ext cx="509587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806549" y="4714875"/>
            <a:ext cx="5184576"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dirty="0"/>
              <a:t>Klicken Sie, um die Formate des Vorlagentextes zu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126"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dirty="0"/>
          </a:p>
        </p:txBody>
      </p:sp>
      <p:sp>
        <p:nvSpPr>
          <p:cNvPr id="5127"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050"/>
            </a:lvl1pPr>
          </a:lstStyle>
          <a:p>
            <a:fld id="{8F4A2D7C-1F6E-46F1-B0EA-93B973014C5E}" type="slidenum">
              <a:rPr lang="de-DE" smtClean="0"/>
              <a:pPr/>
              <a:t>‹Nr.›</a:t>
            </a:fld>
            <a:endParaRPr lang="de-DE" dirty="0"/>
          </a:p>
        </p:txBody>
      </p:sp>
    </p:spTree>
    <p:extLst>
      <p:ext uri="{BB962C8B-B14F-4D97-AF65-F5344CB8AC3E}">
        <p14:creationId xmlns:p14="http://schemas.microsoft.com/office/powerpoint/2010/main" val="2646043023"/>
      </p:ext>
    </p:extLst>
  </p:cSld>
  <p:clrMap bg1="lt1" tx1="dk1" bg2="lt2" tx2="dk2" accent1="accent1" accent2="accent2" accent3="accent3" accent4="accent4" accent5="accent5" accent6="accent6" hlink="hlink" folHlink="folHlink"/>
  <p:hf hdr="0" ftr="0" dt="0"/>
  <p:notesStyle>
    <a:lvl1pPr algn="l" rtl="0" fontAlgn="base">
      <a:spcBef>
        <a:spcPts val="600"/>
      </a:spcBef>
      <a:spcAft>
        <a:spcPct val="0"/>
      </a:spcAft>
      <a:defRPr sz="1100" kern="1200" baseline="0">
        <a:solidFill>
          <a:schemeClr val="tx1"/>
        </a:solidFill>
        <a:latin typeface="Arial Narrow" panose="020B0606020202030204" pitchFamily="34" charset="0"/>
        <a:ea typeface="+mn-ea"/>
        <a:cs typeface="+mn-cs"/>
      </a:defRPr>
    </a:lvl1pPr>
    <a:lvl2pPr marL="457200" algn="l" rtl="0" fontAlgn="base">
      <a:spcBef>
        <a:spcPts val="600"/>
      </a:spcBef>
      <a:spcAft>
        <a:spcPct val="0"/>
      </a:spcAft>
      <a:defRPr sz="1100" kern="1200">
        <a:solidFill>
          <a:schemeClr val="tx1"/>
        </a:solidFill>
        <a:latin typeface="Arial Narrow" panose="020B0606020202030204" pitchFamily="34" charset="0"/>
        <a:ea typeface="+mn-ea"/>
        <a:cs typeface="+mn-cs"/>
      </a:defRPr>
    </a:lvl2pPr>
    <a:lvl3pPr marL="914400" algn="l" rtl="0" fontAlgn="base">
      <a:spcBef>
        <a:spcPts val="600"/>
      </a:spcBef>
      <a:spcAft>
        <a:spcPct val="0"/>
      </a:spcAft>
      <a:defRPr sz="1100" kern="1200">
        <a:solidFill>
          <a:schemeClr val="tx1"/>
        </a:solidFill>
        <a:latin typeface="Arial Narrow" panose="020B0606020202030204" pitchFamily="34" charset="0"/>
        <a:ea typeface="+mn-ea"/>
        <a:cs typeface="+mn-cs"/>
      </a:defRPr>
    </a:lvl3pPr>
    <a:lvl4pPr marL="1371600" algn="l" rtl="0" fontAlgn="base">
      <a:spcBef>
        <a:spcPts val="600"/>
      </a:spcBef>
      <a:spcAft>
        <a:spcPct val="0"/>
      </a:spcAft>
      <a:defRPr sz="1100" kern="1200">
        <a:solidFill>
          <a:schemeClr val="tx1"/>
        </a:solidFill>
        <a:latin typeface="Arial Narrow" panose="020B0606020202030204" pitchFamily="34" charset="0"/>
        <a:ea typeface="+mn-ea"/>
        <a:cs typeface="+mn-cs"/>
      </a:defRPr>
    </a:lvl4pPr>
    <a:lvl5pPr marL="1828800" algn="l" rtl="0" fontAlgn="base">
      <a:spcBef>
        <a:spcPts val="600"/>
      </a:spcBef>
      <a:spcAft>
        <a:spcPct val="0"/>
      </a:spcAft>
      <a:defRPr sz="1100" kern="1200">
        <a:solidFill>
          <a:schemeClr val="tx1"/>
        </a:solidFill>
        <a:latin typeface="Arial Narrow" panose="020B0606020202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p:txBody>
          <a:bodyPr/>
          <a:lstStyle/>
          <a:p>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a:t>
            </a:fld>
            <a:endParaRPr lang="de-DE" dirty="0"/>
          </a:p>
        </p:txBody>
      </p:sp>
    </p:spTree>
    <p:extLst>
      <p:ext uri="{BB962C8B-B14F-4D97-AF65-F5344CB8AC3E}">
        <p14:creationId xmlns:p14="http://schemas.microsoft.com/office/powerpoint/2010/main" val="1983469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eaLnBrk="1" hangingPunct="1"/>
            <a:r>
              <a:rPr lang="de-AT" altLang="en-US" dirty="0"/>
              <a:t>Für die Ablaufplanung ist es zweckmäßig, statt des Ausdrucks „Tätigkeit“ die generellere Bezeichnung </a:t>
            </a:r>
            <a:r>
              <a:rPr lang="de-AT" altLang="en-US" i="1" dirty="0"/>
              <a:t>Vorgang</a:t>
            </a:r>
            <a:r>
              <a:rPr lang="de-AT" altLang="en-US" dirty="0"/>
              <a:t> zu wählen. Es gibt nämlich Phänomene, die zwar eine bestimmte Dauer haben, wo aber nichts getan wird; ein Beispiel für einen solchen Vorgang, der zwar dauert, aber an keinerlei Aktivität geknüpft ist, wäre etwa beim Hausbau das Aushärten von Beton.</a:t>
            </a:r>
            <a:endParaRPr lang="de-AT" altLang="en-US" b="1"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10</a:t>
            </a:fld>
            <a:endParaRPr lang="de-DE" dirty="0"/>
          </a:p>
        </p:txBody>
      </p:sp>
    </p:spTree>
    <p:extLst>
      <p:ext uri="{BB962C8B-B14F-4D97-AF65-F5344CB8AC3E}">
        <p14:creationId xmlns:p14="http://schemas.microsoft.com/office/powerpoint/2010/main" val="21629703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Vorgänge können auch als Prozesse</a:t>
            </a:r>
            <a:r>
              <a:rPr lang="de-AT" baseline="0" dirty="0"/>
              <a:t> bezeichnet werden: Ihr Charakteristikum besteht darin, dass sie einen </a:t>
            </a:r>
            <a:r>
              <a:rPr lang="de-AT" i="1" baseline="0" dirty="0"/>
              <a:t>klaren Anfangs- und Endzeitpunkt </a:t>
            </a:r>
            <a:r>
              <a:rPr lang="de-AT" baseline="0" dirty="0"/>
              <a:t>(und damit eine begrenzte Dauer) besitzen.</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11</a:t>
            </a:fld>
            <a:endParaRPr lang="de-DE" dirty="0"/>
          </a:p>
        </p:txBody>
      </p:sp>
    </p:spTree>
    <p:extLst>
      <p:ext uri="{BB962C8B-B14F-4D97-AF65-F5344CB8AC3E}">
        <p14:creationId xmlns:p14="http://schemas.microsoft.com/office/powerpoint/2010/main" val="3892132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171450" indent="-171450">
              <a:buFont typeface="Arial" panose="020B0604020202020204" pitchFamily="34" charset="0"/>
              <a:buChar char="•"/>
            </a:pPr>
            <a:r>
              <a:rPr lang="de-AT" dirty="0"/>
              <a:t>Da ein Ereignis per definitionem mit Erfüllung einer bestimmten Bedingung eintritt, kann es grundsätzlich </a:t>
            </a:r>
            <a:r>
              <a:rPr lang="de-AT" i="1" dirty="0"/>
              <a:t>keine Dauer </a:t>
            </a:r>
            <a:r>
              <a:rPr lang="de-AT" dirty="0"/>
              <a:t>besitzen. Ein Ereignis kann aber ab seinem Eintreten längerfristig Bestand haben (z.B. „Bericht liegt vor“ oder „Haus fertiggestellt“).</a:t>
            </a:r>
          </a:p>
          <a:p>
            <a:pPr marL="171450" indent="-171450">
              <a:buFont typeface="Arial" panose="020B0604020202020204" pitchFamily="34" charset="0"/>
              <a:buChar char="•"/>
            </a:pPr>
            <a:r>
              <a:rPr lang="de-AT" dirty="0"/>
              <a:t>eigenen sich für </a:t>
            </a:r>
            <a:r>
              <a:rPr lang="de-AT" i="1" dirty="0"/>
              <a:t>Kontrolle der Termine </a:t>
            </a:r>
            <a:r>
              <a:rPr lang="de-AT" dirty="0"/>
              <a:t>und für </a:t>
            </a:r>
            <a:r>
              <a:rPr lang="de-AT" i="1" dirty="0"/>
              <a:t>Kommunikation</a:t>
            </a:r>
          </a:p>
          <a:p>
            <a:pPr marL="171450" indent="-171450">
              <a:buFont typeface="Arial" panose="020B0604020202020204" pitchFamily="34" charset="0"/>
              <a:buChar char="•"/>
            </a:pPr>
            <a:r>
              <a:rPr lang="de-AT" dirty="0"/>
              <a:t>sind wichtige Punkte an denen sich </a:t>
            </a:r>
            <a:r>
              <a:rPr lang="de-AT" i="1" dirty="0"/>
              <a:t>Projekterfolg</a:t>
            </a:r>
            <a:r>
              <a:rPr lang="de-AT" dirty="0"/>
              <a:t> ablesen lässt</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12</a:t>
            </a:fld>
            <a:endParaRPr lang="de-DE" dirty="0"/>
          </a:p>
        </p:txBody>
      </p:sp>
    </p:spTree>
    <p:extLst>
      <p:ext uri="{BB962C8B-B14F-4D97-AF65-F5344CB8AC3E}">
        <p14:creationId xmlns:p14="http://schemas.microsoft.com/office/powerpoint/2010/main" val="38921320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171450" indent="-171450" eaLnBrk="1" hangingPunct="1">
              <a:buFont typeface="Arial" panose="020B0604020202020204" pitchFamily="34" charset="0"/>
              <a:buChar char="•"/>
            </a:pPr>
            <a:r>
              <a:rPr lang="de-AT" altLang="en-US" dirty="0"/>
              <a:t>Das Einzeichnen von Meilensteinen in den Ablaufplan</a:t>
            </a:r>
            <a:r>
              <a:rPr lang="de-AT" altLang="en-US" baseline="0" dirty="0"/>
              <a:t> zeigt, </a:t>
            </a:r>
            <a:r>
              <a:rPr lang="de-AT" altLang="en-US" i="1" baseline="0" dirty="0"/>
              <a:t>wo Kontrollpunkte </a:t>
            </a:r>
            <a:r>
              <a:rPr lang="de-AT" altLang="en-US" baseline="0" dirty="0"/>
              <a:t>liegen.</a:t>
            </a:r>
          </a:p>
          <a:p>
            <a:pPr marL="171450" indent="-171450" eaLnBrk="1" hangingPunct="1">
              <a:buFont typeface="Arial" panose="020B0604020202020204" pitchFamily="34" charset="0"/>
              <a:buChar char="•"/>
            </a:pPr>
            <a:r>
              <a:rPr lang="de-AT" altLang="en-US" baseline="0" dirty="0"/>
              <a:t>Ein gesondertes Hervorheben der Meilensteine in einer verdichteten Übersicht (z.B. in einer eigenen Meilensteinliste) fungiert als Berichtssteuerungsmittel, welches auch leicht dem Auftraggeber gegenüber zu kommunizieren ist.</a:t>
            </a:r>
            <a:endParaRPr lang="de-AT" alt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13</a:t>
            </a:fld>
            <a:endParaRPr lang="de-DE" dirty="0"/>
          </a:p>
        </p:txBody>
      </p:sp>
    </p:spTree>
    <p:extLst>
      <p:ext uri="{BB962C8B-B14F-4D97-AF65-F5344CB8AC3E}">
        <p14:creationId xmlns:p14="http://schemas.microsoft.com/office/powerpoint/2010/main" val="2689923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i="1" dirty="0"/>
              <a:t>Wieviele</a:t>
            </a:r>
            <a:r>
              <a:rPr lang="de-AT" i="1" baseline="0" dirty="0"/>
              <a:t> Meilensteine </a:t>
            </a:r>
            <a:r>
              <a:rPr lang="de-AT" baseline="0" dirty="0"/>
              <a:t>man vorsieht, hängt u.a. davon ab, </a:t>
            </a:r>
            <a:r>
              <a:rPr lang="de-AT" i="1" baseline="0" dirty="0"/>
              <a:t>wie engmaschig </a:t>
            </a:r>
            <a:r>
              <a:rPr lang="de-AT" baseline="0" dirty="0"/>
              <a:t>man später </a:t>
            </a:r>
            <a:r>
              <a:rPr lang="de-AT" i="1" baseline="0" dirty="0"/>
              <a:t>kontrollieren</a:t>
            </a:r>
            <a:r>
              <a:rPr lang="de-AT" baseline="0" dirty="0"/>
              <a:t> möchte und wie sehr Vorgänge voneinander abhängig sind.</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14</a:t>
            </a:fld>
            <a:endParaRPr lang="de-DE" dirty="0"/>
          </a:p>
        </p:txBody>
      </p:sp>
    </p:spTree>
    <p:extLst>
      <p:ext uri="{BB962C8B-B14F-4D97-AF65-F5344CB8AC3E}">
        <p14:creationId xmlns:p14="http://schemas.microsoft.com/office/powerpoint/2010/main" val="30824355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171450" indent="-171450">
              <a:buFont typeface="Arial" panose="020B0604020202020204" pitchFamily="34" charset="0"/>
              <a:buChar char="•"/>
            </a:pPr>
            <a:r>
              <a:rPr lang="de-AT" dirty="0"/>
              <a:t>Das Einzeichnen von Meilensteinen in den Ablaufplan zeigt, wo </a:t>
            </a:r>
            <a:r>
              <a:rPr lang="de-AT" i="1" dirty="0"/>
              <a:t>Kontrollpunkte</a:t>
            </a:r>
            <a:r>
              <a:rPr lang="de-AT" dirty="0"/>
              <a:t> liegen.</a:t>
            </a:r>
          </a:p>
          <a:p>
            <a:pPr marL="171450" indent="-171450">
              <a:buFont typeface="Arial" panose="020B0604020202020204" pitchFamily="34" charset="0"/>
              <a:buChar char="•"/>
            </a:pPr>
            <a:r>
              <a:rPr lang="de-AT" dirty="0"/>
              <a:t>Ein gesondertes Hervorheben der Meilensteine in einer verdichteten Übersicht (z.B. in einer eigenen Meilensteinliste) fungiert als </a:t>
            </a:r>
            <a:r>
              <a:rPr lang="de-AT" i="1" dirty="0"/>
              <a:t>Berichtssteuerungsmittel</a:t>
            </a:r>
            <a:r>
              <a:rPr lang="de-AT" dirty="0"/>
              <a:t>, welches auch leicht dem Auftraggeber gegenüber zu kommunizieren ist.</a:t>
            </a:r>
          </a:p>
        </p:txBody>
      </p:sp>
      <p:sp>
        <p:nvSpPr>
          <p:cNvPr id="6" name="Foliennummernplatzhalter 5"/>
          <p:cNvSpPr>
            <a:spLocks noGrp="1"/>
          </p:cNvSpPr>
          <p:nvPr>
            <p:ph type="sldNum" sz="quarter" idx="10"/>
          </p:nvPr>
        </p:nvSpPr>
        <p:spPr/>
        <p:txBody>
          <a:bodyPr/>
          <a:lstStyle/>
          <a:p>
            <a:fld id="{8F4A2D7C-1F6E-46F1-B0EA-93B973014C5E}" type="slidenum">
              <a:rPr lang="de-DE" smtClean="0"/>
              <a:pPr/>
              <a:t>15</a:t>
            </a:fld>
            <a:endParaRPr lang="de-DE" dirty="0"/>
          </a:p>
        </p:txBody>
      </p:sp>
    </p:spTree>
    <p:extLst>
      <p:ext uri="{BB962C8B-B14F-4D97-AF65-F5344CB8AC3E}">
        <p14:creationId xmlns:p14="http://schemas.microsoft.com/office/powerpoint/2010/main" val="2689923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Schnittstellenanalyse aus den Arbeitspaketbeschreibungen zeigt zunächst nur, wo Arbeitspakete</a:t>
            </a:r>
            <a:r>
              <a:rPr lang="de-AT" baseline="0" dirty="0"/>
              <a:t> ineinandergreifen.</a:t>
            </a:r>
          </a:p>
          <a:p>
            <a:r>
              <a:rPr lang="de-AT" baseline="0" dirty="0"/>
              <a:t>Daraus lässt sich ableiten, </a:t>
            </a:r>
            <a:r>
              <a:rPr lang="de-AT" i="1" baseline="0" dirty="0"/>
              <a:t>wie </a:t>
            </a:r>
            <a:r>
              <a:rPr lang="de-AT" baseline="0" dirty="0"/>
              <a:t>die </a:t>
            </a:r>
            <a:r>
              <a:rPr lang="de-AT" i="1" baseline="0" dirty="0"/>
              <a:t>Vorgänge </a:t>
            </a:r>
            <a:r>
              <a:rPr lang="de-AT" baseline="0" dirty="0"/>
              <a:t>miteinander </a:t>
            </a:r>
            <a:r>
              <a:rPr lang="de-AT" i="1" baseline="0" dirty="0"/>
              <a:t>zusammenhängen</a:t>
            </a:r>
            <a:r>
              <a:rPr lang="de-AT" baseline="0" dirty="0"/>
              <a: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16</a:t>
            </a:fld>
            <a:endParaRPr lang="de-DE" dirty="0"/>
          </a:p>
        </p:txBody>
      </p:sp>
    </p:spTree>
    <p:extLst>
      <p:ext uri="{BB962C8B-B14F-4D97-AF65-F5344CB8AC3E}">
        <p14:creationId xmlns:p14="http://schemas.microsoft.com/office/powerpoint/2010/main" val="14645023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Je nachdem, ob ein Vorgänger nur angefangen haben oder schon abgeschlossen sein muss, damit ein Nachfolger anfangen oder</a:t>
            </a:r>
            <a:r>
              <a:rPr lang="de-AT" baseline="0" dirty="0"/>
              <a:t> abgeschlossen werden kann, unterscheidet man verschiedene Arten der Abhängigkeit, was später </a:t>
            </a:r>
            <a:r>
              <a:rPr lang="de-AT" i="1" baseline="0" dirty="0"/>
              <a:t>für </a:t>
            </a:r>
            <a:r>
              <a:rPr lang="de-AT" baseline="0" dirty="0"/>
              <a:t>die </a:t>
            </a:r>
            <a:r>
              <a:rPr lang="de-AT" i="1" baseline="0" dirty="0"/>
              <a:t>Terminkalkulation </a:t>
            </a:r>
            <a:r>
              <a:rPr lang="de-AT" baseline="0" dirty="0"/>
              <a:t>(vor allem wenn man sich der Netzplantechnik bedient) wichtig ist.</a:t>
            </a:r>
            <a:endParaRPr lang="en-US" dirty="0"/>
          </a:p>
        </p:txBody>
      </p:sp>
      <p:sp>
        <p:nvSpPr>
          <p:cNvPr id="7" name="Foliennummernplatzhalter 6"/>
          <p:cNvSpPr>
            <a:spLocks noGrp="1"/>
          </p:cNvSpPr>
          <p:nvPr>
            <p:ph type="sldNum" sz="quarter" idx="10"/>
          </p:nvPr>
        </p:nvSpPr>
        <p:spPr/>
        <p:txBody>
          <a:bodyPr/>
          <a:lstStyle/>
          <a:p>
            <a:fld id="{8F4A2D7C-1F6E-46F1-B0EA-93B973014C5E}" type="slidenum">
              <a:rPr lang="de-DE" smtClean="0"/>
              <a:pPr/>
              <a:t>17</a:t>
            </a:fld>
            <a:endParaRPr lang="de-DE" dirty="0"/>
          </a:p>
        </p:txBody>
      </p:sp>
    </p:spTree>
    <p:extLst>
      <p:ext uri="{BB962C8B-B14F-4D97-AF65-F5344CB8AC3E}">
        <p14:creationId xmlns:p14="http://schemas.microsoft.com/office/powerpoint/2010/main" val="25234586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Weiteres Beispiel: Das Betonieren der Kellersohle eines Hauses kann erst anfangen, wenn</a:t>
            </a:r>
            <a:r>
              <a:rPr lang="de-AT" baseline="0" dirty="0"/>
              <a:t> das Ausheben der Baugrube abgeschlossen ist.</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18</a:t>
            </a:fld>
            <a:endParaRPr lang="de-DE" dirty="0"/>
          </a:p>
        </p:txBody>
      </p:sp>
    </p:spTree>
    <p:extLst>
      <p:ext uri="{BB962C8B-B14F-4D97-AF65-F5344CB8AC3E}">
        <p14:creationId xmlns:p14="http://schemas.microsoft.com/office/powerpoint/2010/main" val="819709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Weiteres</a:t>
            </a:r>
            <a:r>
              <a:rPr lang="de-AT" altLang="en-US" baseline="0" dirty="0"/>
              <a:t> Beispiel: Das Ausheben der Baugrube kann erst beginnen, wenn das Absenken des Grundwasserspiegels angefangen hat.</a:t>
            </a:r>
            <a:endParaRPr lang="de-AT" alt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19</a:t>
            </a:fld>
            <a:endParaRPr lang="de-DE" dirty="0"/>
          </a:p>
        </p:txBody>
      </p:sp>
    </p:spTree>
    <p:extLst>
      <p:ext uri="{BB962C8B-B14F-4D97-AF65-F5344CB8AC3E}">
        <p14:creationId xmlns:p14="http://schemas.microsoft.com/office/powerpoint/2010/main" val="819709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52488" y="744538"/>
            <a:ext cx="5092700" cy="3722687"/>
          </a:xfrm>
        </p:spPr>
      </p:sp>
      <p:sp>
        <p:nvSpPr>
          <p:cNvPr id="3" name="Notizenplatzhalter 2"/>
          <p:cNvSpPr>
            <a:spLocks noGrp="1"/>
          </p:cNvSpPr>
          <p:nvPr>
            <p:ph type="body" idx="1"/>
          </p:nvPr>
        </p:nvSpPr>
        <p:spPr/>
        <p:txBody>
          <a:bodyPr/>
          <a:lstStyle/>
          <a:p>
            <a:pPr eaLnBrk="1" hangingPunct="1"/>
            <a:r>
              <a:rPr lang="de-AT" altLang="en-US" dirty="0"/>
              <a:t>Wenn man Überblick über die Arbeitspakete bzw. die Gesamtheit der einzelnen zu erledigenden Tätigkeiten gewonnen hat, dann bleibt als nächstes zu überlegen, in welcher </a:t>
            </a:r>
            <a:r>
              <a:rPr lang="de-AT" altLang="en-US" b="1" dirty="0"/>
              <a:t>Reihenfolge</a:t>
            </a:r>
            <a:r>
              <a:rPr lang="de-AT" altLang="en-US" dirty="0"/>
              <a:t> was getan werden sollte. </a:t>
            </a:r>
          </a:p>
        </p:txBody>
      </p:sp>
      <p:sp>
        <p:nvSpPr>
          <p:cNvPr id="6" name="Foliennummernplatzhalter 5"/>
          <p:cNvSpPr>
            <a:spLocks noGrp="1"/>
          </p:cNvSpPr>
          <p:nvPr>
            <p:ph type="sldNum" sz="quarter" idx="10"/>
          </p:nvPr>
        </p:nvSpPr>
        <p:spPr/>
        <p:txBody>
          <a:bodyPr/>
          <a:lstStyle/>
          <a:p>
            <a:fld id="{8F4A2D7C-1F6E-46F1-B0EA-93B973014C5E}" type="slidenum">
              <a:rPr lang="de-DE" smtClean="0"/>
              <a:pPr/>
              <a:t>2</a:t>
            </a:fld>
            <a:endParaRPr lang="de-DE" dirty="0"/>
          </a:p>
        </p:txBody>
      </p:sp>
    </p:spTree>
    <p:extLst>
      <p:ext uri="{BB962C8B-B14F-4D97-AF65-F5344CB8AC3E}">
        <p14:creationId xmlns:p14="http://schemas.microsoft.com/office/powerpoint/2010/main" val="24937330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r>
              <a:rPr lang="de-AT" dirty="0"/>
              <a:t>Weiteres Beispiel: Die Schlussreinigung eines Gebäudes kann man erst beenden,</a:t>
            </a:r>
            <a:r>
              <a:rPr lang="de-AT" baseline="0" dirty="0"/>
              <a:t> wenn die Bodenverlegung fertig ist.</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20</a:t>
            </a:fld>
            <a:endParaRPr lang="de-DE" dirty="0"/>
          </a:p>
        </p:txBody>
      </p:sp>
    </p:spTree>
    <p:extLst>
      <p:ext uri="{BB962C8B-B14F-4D97-AF65-F5344CB8AC3E}">
        <p14:creationId xmlns:p14="http://schemas.microsoft.com/office/powerpoint/2010/main" val="8197097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eaLnBrk="1" hangingPunct="1"/>
            <a:r>
              <a:rPr lang="de-AT" altLang="en-US" dirty="0"/>
              <a:t>Eher ein theoretischer Grenzfall:</a:t>
            </a:r>
            <a:r>
              <a:rPr lang="de-AT" altLang="en-US" baseline="0" dirty="0"/>
              <a:t> Meist lässt sich eine Sprungfolge durch andere Anordnungsbeziehungen ersetzen.</a:t>
            </a:r>
            <a:endParaRPr lang="de-AT" alt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21</a:t>
            </a:fld>
            <a:endParaRPr lang="de-DE" dirty="0"/>
          </a:p>
        </p:txBody>
      </p:sp>
    </p:spTree>
    <p:extLst>
      <p:ext uri="{BB962C8B-B14F-4D97-AF65-F5344CB8AC3E}">
        <p14:creationId xmlns:p14="http://schemas.microsoft.com/office/powerpoint/2010/main" val="819709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Für den</a:t>
            </a:r>
            <a:r>
              <a:rPr lang="de-AT" baseline="0" dirty="0"/>
              <a:t> Entwurf eines Projektablaufplanes ist es zweckmäßig, die Vorgänge auf Moderationskarten oder Post-Its zu schreiben, denn dann lassen sie sich leicht umhängen (oder verschieben), bis man die richtige Position gefunden hat – dann kann man die Abhängigkeiten durch Pfeile einzeichnen.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22</a:t>
            </a:fld>
            <a:endParaRPr lang="de-DE" dirty="0"/>
          </a:p>
        </p:txBody>
      </p:sp>
    </p:spTree>
    <p:extLst>
      <p:ext uri="{BB962C8B-B14F-4D97-AF65-F5344CB8AC3E}">
        <p14:creationId xmlns:p14="http://schemas.microsoft.com/office/powerpoint/2010/main" val="8402360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Für die Eingabe der Abhängigkeiten in </a:t>
            </a:r>
            <a:r>
              <a:rPr lang="de-AT" i="1" dirty="0"/>
              <a:t>Projektmanagementsoftware </a:t>
            </a:r>
            <a:r>
              <a:rPr lang="de-AT" dirty="0"/>
              <a:t>eignet sich die Listenform</a:t>
            </a:r>
            <a:r>
              <a:rPr lang="de-AT" baseline="0" dirty="0"/>
              <a:t> besser als die Grafik.</a:t>
            </a:r>
          </a:p>
          <a:p>
            <a:r>
              <a:rPr lang="de-AT" baseline="0" dirty="0"/>
              <a:t>Wenn man die Listenform wählt genügt es eigentlich bei jedem Vorgang, entweder nur die Nummern des oder der Nachfolger anzugeben oder sich auf die Angabe des oder der jeweiligen unmittelbaren Vorgänger zu beschränken. </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23</a:t>
            </a:fld>
            <a:endParaRPr lang="de-DE" dirty="0"/>
          </a:p>
        </p:txBody>
      </p:sp>
    </p:spTree>
    <p:extLst>
      <p:ext uri="{BB962C8B-B14F-4D97-AF65-F5344CB8AC3E}">
        <p14:creationId xmlns:p14="http://schemas.microsoft.com/office/powerpoint/2010/main" val="28040044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Ein praktisches Beispiel für einen listenförmigen Projektablaufplan mit Differenzierung unterschiedlicher Arten der Abhängigkeiten</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24</a:t>
            </a:fld>
            <a:endParaRPr lang="de-DE" dirty="0"/>
          </a:p>
        </p:txBody>
      </p:sp>
    </p:spTree>
    <p:extLst>
      <p:ext uri="{BB962C8B-B14F-4D97-AF65-F5344CB8AC3E}">
        <p14:creationId xmlns:p14="http://schemas.microsoft.com/office/powerpoint/2010/main" val="13645224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eaLnBrk="1" hangingPunct="1"/>
            <a:r>
              <a:rPr lang="de-AT" altLang="en-US" dirty="0"/>
              <a:t>Ein praktisches Beispiel für einen als Flussdiagramm dargestellten Projektablaufplan.</a:t>
            </a:r>
          </a:p>
        </p:txBody>
      </p:sp>
      <p:sp>
        <p:nvSpPr>
          <p:cNvPr id="6" name="Foliennummernplatzhalter 5"/>
          <p:cNvSpPr>
            <a:spLocks noGrp="1"/>
          </p:cNvSpPr>
          <p:nvPr>
            <p:ph type="sldNum" sz="quarter" idx="10"/>
          </p:nvPr>
        </p:nvSpPr>
        <p:spPr/>
        <p:txBody>
          <a:bodyPr/>
          <a:lstStyle/>
          <a:p>
            <a:fld id="{8F4A2D7C-1F6E-46F1-B0EA-93B973014C5E}" type="slidenum">
              <a:rPr lang="de-DE" smtClean="0"/>
              <a:pPr/>
              <a:t>25</a:t>
            </a:fld>
            <a:endParaRPr lang="de-DE" dirty="0"/>
          </a:p>
        </p:txBody>
      </p:sp>
    </p:spTree>
    <p:extLst>
      <p:ext uri="{BB962C8B-B14F-4D97-AF65-F5344CB8AC3E}">
        <p14:creationId xmlns:p14="http://schemas.microsoft.com/office/powerpoint/2010/main" val="38510382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Der Einfachheit halber sollte es angesichts der knappen Zeitvorgabe zunächst genügen, nur Normalfolgen vorzusehen.</a:t>
            </a:r>
          </a:p>
          <a:p>
            <a:r>
              <a:rPr lang="de-AT" dirty="0"/>
              <a:t>Für die Qualität des Arbeitsergebnisses entscheidend ist, wie gut die Vorarbeiten der Projektstrukturplanung und bei der Schnittstellenanalyse erledigt wurden. Wenn sich bei diesen vorhergehenden Planungsschritten Fehler eingeschlichen hatten, dann zwingt einen der nunmehrige Planungsschritt dazu, diese zu beheben (indem man z.B. zuvor übersehene Vorgänge nachträglich aufnimmt! Tut man das, sollte man auch den PSP noch nachträglich korrigieren und anpassen).</a:t>
            </a:r>
          </a:p>
          <a:p>
            <a:pPr>
              <a:spcBef>
                <a:spcPts val="1200"/>
              </a:spcBef>
            </a:pPr>
            <a:r>
              <a:rPr lang="de-AT" altLang="en-US" b="1" dirty="0"/>
              <a:t>Feedback zu Gruppenarbeiten</a:t>
            </a:r>
          </a:p>
          <a:p>
            <a:r>
              <a:rPr lang="de-AT" dirty="0"/>
              <a:t>Bei Feedback beachten:</a:t>
            </a:r>
          </a:p>
          <a:p>
            <a:pPr marL="171450" indent="-171450">
              <a:spcBef>
                <a:spcPts val="400"/>
              </a:spcBef>
              <a:buFont typeface="Arial" panose="020B0604020202020204" pitchFamily="34" charset="0"/>
              <a:buChar char="•"/>
            </a:pPr>
            <a:r>
              <a:rPr lang="de-AT" dirty="0"/>
              <a:t>Es dürfen keine doppeltgerichteten oder „zurückgerichteten“ Pfeile im Diagramm vorkommen (denn im Zeitablauf ist ein Rücksprung unmöglich!).</a:t>
            </a:r>
          </a:p>
          <a:p>
            <a:pPr marL="171450" indent="-171450">
              <a:spcBef>
                <a:spcPts val="400"/>
              </a:spcBef>
              <a:buFont typeface="Arial" panose="020B0604020202020204" pitchFamily="34" charset="0"/>
              <a:buChar char="•"/>
            </a:pPr>
            <a:r>
              <a:rPr lang="de-AT" dirty="0"/>
              <a:t>Bis auf den Start- und Endvorgang müssen alle Vorgänge sowohl einen Vorgänger als auch einen Nachfolger besitzen; d.h. es darf keine in der Luft hängenden Vorgänge geben.</a:t>
            </a:r>
          </a:p>
          <a:p>
            <a:pPr marL="171450" indent="-171450">
              <a:spcBef>
                <a:spcPts val="400"/>
              </a:spcBef>
              <a:buFont typeface="Arial" panose="020B0604020202020204" pitchFamily="34" charset="0"/>
              <a:buChar char="•"/>
            </a:pPr>
            <a:r>
              <a:rPr lang="de-AT" dirty="0"/>
              <a:t>Es sollte der Start und das Ende im Flowchart als Ereignis eingetragen sein und Meilensteine sollten vorzüglich vor Verzweigungen oder bei Zusammenführungen gesetzt worden sein.</a:t>
            </a:r>
          </a:p>
          <a:p>
            <a:pPr marL="171450" indent="-171450">
              <a:spcBef>
                <a:spcPts val="400"/>
              </a:spcBef>
              <a:buFont typeface="Arial" panose="020B0604020202020204" pitchFamily="34" charset="0"/>
              <a:buChar char="•"/>
            </a:pPr>
            <a:r>
              <a:rPr lang="de-AT" dirty="0"/>
              <a:t>Besonders zu achten ist darauf, dass voneinander unabhängige Vorgänge auch parallel angeordnet werden (keine „künstlichen Abhängigkeiten“!).</a:t>
            </a:r>
          </a:p>
        </p:txBody>
      </p:sp>
      <p:sp>
        <p:nvSpPr>
          <p:cNvPr id="4" name="Foliennummernplatzhalter 3"/>
          <p:cNvSpPr>
            <a:spLocks noGrp="1"/>
          </p:cNvSpPr>
          <p:nvPr>
            <p:ph type="sldNum" sz="quarter" idx="10"/>
          </p:nvPr>
        </p:nvSpPr>
        <p:spPr/>
        <p:txBody>
          <a:bodyPr/>
          <a:lstStyle/>
          <a:p>
            <a:fld id="{8F4A2D7C-1F6E-46F1-B0EA-93B973014C5E}" type="slidenum">
              <a:rPr lang="de-DE" smtClean="0"/>
              <a:pPr/>
              <a:t>26</a:t>
            </a:fld>
            <a:endParaRPr lang="de-DE" dirty="0"/>
          </a:p>
        </p:txBody>
      </p:sp>
    </p:spTree>
    <p:extLst>
      <p:ext uri="{BB962C8B-B14F-4D97-AF65-F5344CB8AC3E}">
        <p14:creationId xmlns:p14="http://schemas.microsoft.com/office/powerpoint/2010/main" val="1540868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3</a:t>
            </a:fld>
            <a:endParaRPr lang="de-DE" dirty="0"/>
          </a:p>
        </p:txBody>
      </p:sp>
    </p:spTree>
    <p:extLst>
      <p:ext uri="{BB962C8B-B14F-4D97-AF65-F5344CB8AC3E}">
        <p14:creationId xmlns:p14="http://schemas.microsoft.com/office/powerpoint/2010/main" val="2801264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4</a:t>
            </a:fld>
            <a:endParaRPr lang="de-DE" dirty="0"/>
          </a:p>
        </p:txBody>
      </p:sp>
    </p:spTree>
    <p:extLst>
      <p:ext uri="{BB962C8B-B14F-4D97-AF65-F5344CB8AC3E}">
        <p14:creationId xmlns:p14="http://schemas.microsoft.com/office/powerpoint/2010/main" val="3507965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Nach Überblick über zu erledigende Arbeiten (im PSP) und nach Schnittstellenanalyse (im Zuge der Beschreibung der Arbeitspakete) sind die zu verrichtenden Tätigkeiten entsprechend ihrer gegenseitigen Abhängigkeiten in eine plausible Reihenfolge zu bringen (= Inhalt und Gegenstand der Projektablaufplanung).</a:t>
            </a:r>
          </a:p>
          <a:p>
            <a:pPr algn="l"/>
            <a:r>
              <a:rPr lang="de-AT" dirty="0"/>
              <a:t>Der Projektablaufplan setzt sich also primär mit der Frage auseinander: </a:t>
            </a:r>
            <a:br>
              <a:rPr lang="de-AT" dirty="0"/>
            </a:br>
            <a:r>
              <a:rPr lang="de-AT" dirty="0"/>
              <a:t>Was ist in welcher Abfolge zu erledigen?</a:t>
            </a:r>
          </a:p>
          <a:p>
            <a:pPr algn="l"/>
            <a:r>
              <a:rPr lang="de-AT" dirty="0"/>
              <a:t>Zusätzlich definiert ein Ablaufplan markante</a:t>
            </a:r>
            <a:r>
              <a:rPr lang="de-AT" baseline="0" dirty="0"/>
              <a:t> Ereignisse, anhand derer sich der Projektfortschritt festmachen lässt.</a:t>
            </a:r>
            <a:endParaRPr lang="en-US" dirty="0"/>
          </a:p>
        </p:txBody>
      </p:sp>
      <p:sp>
        <p:nvSpPr>
          <p:cNvPr id="4" name="Foliennummernplatzhalter 3"/>
          <p:cNvSpPr>
            <a:spLocks noGrp="1"/>
          </p:cNvSpPr>
          <p:nvPr>
            <p:ph type="sldNum" sz="quarter" idx="10"/>
          </p:nvPr>
        </p:nvSpPr>
        <p:spPr/>
        <p:txBody>
          <a:bodyPr/>
          <a:lstStyle/>
          <a:p>
            <a:fld id="{8F4A2D7C-1F6E-46F1-B0EA-93B973014C5E}" type="slidenum">
              <a:rPr lang="de-DE" smtClean="0"/>
              <a:pPr/>
              <a:t>5</a:t>
            </a:fld>
            <a:endParaRPr lang="de-DE" dirty="0"/>
          </a:p>
        </p:txBody>
      </p:sp>
    </p:spTree>
    <p:extLst>
      <p:ext uri="{BB962C8B-B14F-4D97-AF65-F5344CB8AC3E}">
        <p14:creationId xmlns:p14="http://schemas.microsoft.com/office/powerpoint/2010/main" val="2260065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eaLnBrk="1" hangingPunct="1"/>
            <a:r>
              <a:rPr lang="de-AT" altLang="en-US" dirty="0"/>
              <a:t>Woher weiß man, was vor oder nach einer bestimmten Arbeit/Tätigkeit kommt? </a:t>
            </a:r>
          </a:p>
          <a:p>
            <a:pPr eaLnBrk="1" hangingPunct="1"/>
            <a:r>
              <a:rPr lang="de-AT" altLang="en-US" dirty="0"/>
              <a:t>Zentrale Informationen dazu liefert die </a:t>
            </a:r>
            <a:r>
              <a:rPr lang="de-AT" altLang="en-US" b="1" dirty="0"/>
              <a:t>Schnittstellenanalyse</a:t>
            </a:r>
            <a:r>
              <a:rPr lang="de-AT" altLang="en-US" dirty="0"/>
              <a:t>, die ja durch das Transparent-Machen von Input/Output-Beziehungen zwischen Tätigkeiten bestimmte </a:t>
            </a:r>
            <a:r>
              <a:rPr lang="de-AT" altLang="en-US" i="1" dirty="0"/>
              <a:t>Abhängigkeiten</a:t>
            </a:r>
            <a:r>
              <a:rPr lang="de-AT" altLang="en-US" dirty="0"/>
              <a:t> feststellt.</a:t>
            </a:r>
          </a:p>
          <a:p>
            <a:pPr eaLnBrk="1" hangingPunct="1"/>
            <a:r>
              <a:rPr lang="de-AT" altLang="en-US" dirty="0"/>
              <a:t>Der PAP stellt ein reines </a:t>
            </a:r>
            <a:r>
              <a:rPr lang="de-AT" altLang="en-US" i="1" dirty="0"/>
              <a:t>Fußdiagramm</a:t>
            </a:r>
            <a:r>
              <a:rPr lang="de-AT" altLang="en-US" dirty="0"/>
              <a:t> dar. Er betrachtet </a:t>
            </a:r>
            <a:r>
              <a:rPr lang="de-AT" altLang="en-US" i="1" dirty="0"/>
              <a:t>noch nicht wie lange das Projekt dauert</a:t>
            </a:r>
            <a:r>
              <a:rPr lang="de-AT" altLang="en-US" dirty="0"/>
              <a:t>.</a:t>
            </a:r>
          </a:p>
        </p:txBody>
      </p:sp>
      <p:sp>
        <p:nvSpPr>
          <p:cNvPr id="6" name="Foliennummernplatzhalter 5"/>
          <p:cNvSpPr>
            <a:spLocks noGrp="1"/>
          </p:cNvSpPr>
          <p:nvPr>
            <p:ph type="sldNum" sz="quarter" idx="10"/>
          </p:nvPr>
        </p:nvSpPr>
        <p:spPr/>
        <p:txBody>
          <a:bodyPr/>
          <a:lstStyle/>
          <a:p>
            <a:fld id="{8F4A2D7C-1F6E-46F1-B0EA-93B973014C5E}" type="slidenum">
              <a:rPr lang="de-DE" smtClean="0"/>
              <a:pPr/>
              <a:t>6</a:t>
            </a:fld>
            <a:endParaRPr lang="de-DE" dirty="0"/>
          </a:p>
        </p:txBody>
      </p:sp>
    </p:spTree>
    <p:extLst>
      <p:ext uri="{BB962C8B-B14F-4D97-AF65-F5344CB8AC3E}">
        <p14:creationId xmlns:p14="http://schemas.microsoft.com/office/powerpoint/2010/main" val="28833401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Der Ablaufplan macht technische oder organisatorische Abhängigkeiten sichtbar.</a:t>
            </a:r>
          </a:p>
          <a:p>
            <a:r>
              <a:rPr lang="de-AT" dirty="0"/>
              <a:t>Er liefert Grundlagen für die Terminplanung.</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7</a:t>
            </a:fld>
            <a:endParaRPr lang="de-DE" dirty="0"/>
          </a:p>
        </p:txBody>
      </p:sp>
    </p:spTree>
    <p:extLst>
      <p:ext uri="{BB962C8B-B14F-4D97-AF65-F5344CB8AC3E}">
        <p14:creationId xmlns:p14="http://schemas.microsoft.com/office/powerpoint/2010/main" val="2883340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indent="0" eaLnBrk="1" hangingPunct="1">
              <a:buFont typeface="Arial" panose="020B0604020202020204" pitchFamily="34" charset="0"/>
              <a:buNone/>
            </a:pPr>
            <a:r>
              <a:rPr lang="de-AT" altLang="en-US" dirty="0"/>
              <a:t>Ein Ablaufplan kann unter Anwendung unterschiedlicher </a:t>
            </a:r>
            <a:r>
              <a:rPr lang="de-AT" altLang="en-US" b="1" dirty="0"/>
              <a:t>Denkrichtungen </a:t>
            </a:r>
            <a:r>
              <a:rPr lang="de-AT" altLang="en-US" dirty="0"/>
              <a:t>erstellt werden:</a:t>
            </a:r>
          </a:p>
          <a:p>
            <a:pPr marL="171450" indent="-171450" eaLnBrk="1" hangingPunct="1">
              <a:buFont typeface="Arial" panose="020B0604020202020204" pitchFamily="34" charset="0"/>
              <a:buChar char="•"/>
            </a:pPr>
            <a:r>
              <a:rPr lang="de-AT" altLang="en-US" dirty="0"/>
              <a:t>Man beginnt</a:t>
            </a:r>
            <a:r>
              <a:rPr lang="de-AT" altLang="en-US" baseline="0" dirty="0"/>
              <a:t> entweder</a:t>
            </a:r>
            <a:r>
              <a:rPr lang="de-AT" altLang="en-US" dirty="0"/>
              <a:t> am Start und gehe schrittweise weiter nach vorne bis man beim Projektende ankommt. Man fragt sich also: Was</a:t>
            </a:r>
            <a:r>
              <a:rPr lang="de-AT" altLang="en-US" baseline="0" dirty="0"/>
              <a:t> kommt als allererstes? Was als nächstes? usw.</a:t>
            </a:r>
            <a:endParaRPr lang="de-AT" altLang="en-US" dirty="0"/>
          </a:p>
          <a:p>
            <a:pPr marL="171450" indent="-171450" eaLnBrk="1" hangingPunct="1">
              <a:buFont typeface="Arial" panose="020B0604020202020204" pitchFamily="34" charset="0"/>
              <a:buChar char="•"/>
            </a:pPr>
            <a:r>
              <a:rPr lang="de-AT" altLang="en-US" dirty="0"/>
              <a:t>oder man beginnt vom Ende her, stellt sich das fertige Projekt vor, und fragt sich: Was war die letzte zu erledigende Tätigkeit? Welche kam unmittelbar davor?</a:t>
            </a:r>
            <a:r>
              <a:rPr lang="de-AT" altLang="en-US" baseline="0" dirty="0"/>
              <a:t> usw. bis man beim Start angelangt ist.</a:t>
            </a:r>
            <a:endParaRPr lang="de-AT" altLang="en-US" dirty="0"/>
          </a:p>
          <a:p>
            <a:pPr marL="171450" indent="-171450" eaLnBrk="1" hangingPunct="1">
              <a:buFont typeface="Arial" panose="020B0604020202020204" pitchFamily="34" charset="0"/>
              <a:buChar char="•"/>
            </a:pPr>
            <a:r>
              <a:rPr lang="de-AT" altLang="en-US" i="1" dirty="0"/>
              <a:t>Pilgerschrittverfahren</a:t>
            </a:r>
            <a:r>
              <a:rPr lang="de-AT" altLang="en-US" dirty="0"/>
              <a:t>: Geht vom Start nach vorne bis zu einem Punkt (</a:t>
            </a:r>
            <a:r>
              <a:rPr lang="de-AT" altLang="en-US" i="1" dirty="0"/>
              <a:t>Sammelpunkt</a:t>
            </a:r>
            <a:r>
              <a:rPr lang="de-AT" altLang="en-US" dirty="0"/>
              <a:t>) und dann von dort wieder zurück – Als Sammelpunkt taugen </a:t>
            </a:r>
            <a:r>
              <a:rPr lang="de-AT" altLang="en-US" i="1" dirty="0"/>
              <a:t>Meilensteine</a:t>
            </a:r>
            <a:r>
              <a:rPr lang="de-AT" altLang="en-US" dirty="0"/>
              <a:t> (Ereignisse bzw. Zustände, die dadurch charakterisiert sein können, dass bestimmte Dinge vorliegen bzw. abgeschlossen sind.).</a:t>
            </a:r>
          </a:p>
          <a:p>
            <a:pPr marL="171450" indent="-171450" eaLnBrk="1" hangingPunct="1">
              <a:buFont typeface="Arial" panose="020B0604020202020204" pitchFamily="34" charset="0"/>
              <a:buChar char="•"/>
            </a:pPr>
            <a:r>
              <a:rPr lang="de-AT" dirty="0"/>
              <a:t>Die Anwendung des Pilgerschrittverfahrens</a:t>
            </a:r>
            <a:r>
              <a:rPr lang="de-AT" baseline="0" dirty="0"/>
              <a:t> erfordert ausgeprägte Fähigkeit zu Selbstkritik. Es lässt sich aber z.B. sinnvoll anwenden, wenn man als Gruppe arbeitet und sich diese in zwei Untergruppen teilt, von denen die eine einen Ausschnitt progressiv plant und die andere regressiv – eigentlich müssten beide dann zum selben Ergebnis kommen.</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8</a:t>
            </a:fld>
            <a:endParaRPr lang="de-DE" dirty="0"/>
          </a:p>
        </p:txBody>
      </p:sp>
    </p:spTree>
    <p:extLst>
      <p:ext uri="{BB962C8B-B14F-4D97-AF65-F5344CB8AC3E}">
        <p14:creationId xmlns:p14="http://schemas.microsoft.com/office/powerpoint/2010/main" val="2017397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a:xfrm>
            <a:off x="734541" y="4714875"/>
            <a:ext cx="5256584" cy="4467225"/>
          </a:xfrm>
        </p:spPr>
        <p:txBody>
          <a:bodyPr/>
          <a:lstStyle/>
          <a:p>
            <a:pPr marL="0" marR="0" indent="0" defTabSz="914400" rtl="0" eaLnBrk="1" fontAlgn="base" latinLnBrk="0" hangingPunct="1">
              <a:lnSpc>
                <a:spcPct val="100000"/>
              </a:lnSpc>
              <a:spcBef>
                <a:spcPct val="30000"/>
              </a:spcBef>
              <a:spcAft>
                <a:spcPct val="0"/>
              </a:spcAft>
              <a:buClrTx/>
              <a:buSzTx/>
              <a:buFontTx/>
              <a:buNone/>
              <a:tabLst/>
              <a:defRPr/>
            </a:pPr>
            <a:r>
              <a:rPr lang="de-AT" altLang="en-US" dirty="0"/>
              <a:t>Wichtig ist, dass man weiß, </a:t>
            </a:r>
            <a:r>
              <a:rPr lang="de-AT" altLang="en-US" i="1" dirty="0"/>
              <a:t>was</a:t>
            </a:r>
            <a:r>
              <a:rPr lang="de-AT" altLang="en-US" dirty="0"/>
              <a:t> sich </a:t>
            </a:r>
            <a:r>
              <a:rPr lang="de-AT" altLang="en-US" i="1" dirty="0"/>
              <a:t>parallel</a:t>
            </a:r>
            <a:r>
              <a:rPr lang="de-AT" altLang="en-US" dirty="0"/>
              <a:t> durchführen lässt, denn damit schafft man sich Handlungsspielraum. Dieser Umstand wird vor allem beim </a:t>
            </a:r>
            <a:r>
              <a:rPr lang="de-AT" altLang="en-US" i="1" dirty="0"/>
              <a:t>Projektterminplan</a:t>
            </a:r>
            <a:r>
              <a:rPr lang="de-AT" altLang="en-US" dirty="0"/>
              <a:t> deutlich (und leichter verständlich, wenn das Konzept des </a:t>
            </a:r>
            <a:r>
              <a:rPr lang="de-AT" altLang="en-US" i="1" dirty="0"/>
              <a:t>kritischen Pfades </a:t>
            </a:r>
            <a:r>
              <a:rPr lang="de-AT" altLang="en-US" dirty="0"/>
              <a:t>vertraut ist).</a:t>
            </a:r>
            <a:endParaRPr lang="en-US" dirty="0"/>
          </a:p>
        </p:txBody>
      </p:sp>
      <p:sp>
        <p:nvSpPr>
          <p:cNvPr id="6" name="Foliennummernplatzhalter 5"/>
          <p:cNvSpPr>
            <a:spLocks noGrp="1"/>
          </p:cNvSpPr>
          <p:nvPr>
            <p:ph type="sldNum" sz="quarter" idx="10"/>
          </p:nvPr>
        </p:nvSpPr>
        <p:spPr/>
        <p:txBody>
          <a:bodyPr/>
          <a:lstStyle/>
          <a:p>
            <a:fld id="{8F4A2D7C-1F6E-46F1-B0EA-93B973014C5E}" type="slidenum">
              <a:rPr lang="de-DE" smtClean="0"/>
              <a:pPr/>
              <a:t>9</a:t>
            </a:fld>
            <a:endParaRPr lang="de-DE" dirty="0"/>
          </a:p>
        </p:txBody>
      </p:sp>
    </p:spTree>
    <p:extLst>
      <p:ext uri="{BB962C8B-B14F-4D97-AF65-F5344CB8AC3E}">
        <p14:creationId xmlns:p14="http://schemas.microsoft.com/office/powerpoint/2010/main" val="628287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2" y="2125663"/>
            <a:ext cx="9361487" cy="1465262"/>
          </a:xfrm>
        </p:spPr>
        <p:txBody>
          <a:bodyPr/>
          <a:lstStyle>
            <a:lvl1pPr algn="ctr">
              <a:defRPr>
                <a:solidFill>
                  <a:schemeClr val="tx1"/>
                </a:solidFill>
                <a:latin typeface="+mn-lt"/>
              </a:defRPr>
            </a:lvl1pPr>
          </a:lstStyle>
          <a:p>
            <a:r>
              <a:rPr lang="de-DE" dirty="0"/>
              <a:t>Titelmasterformat durch Klicken bearbeiten</a:t>
            </a:r>
            <a:endParaRPr lang="en-US" dirty="0"/>
          </a:p>
        </p:txBody>
      </p:sp>
      <p:sp>
        <p:nvSpPr>
          <p:cNvPr id="3" name="Untertitel 2"/>
          <p:cNvSpPr>
            <a:spLocks noGrp="1"/>
          </p:cNvSpPr>
          <p:nvPr>
            <p:ph type="subTitle" idx="1"/>
          </p:nvPr>
        </p:nvSpPr>
        <p:spPr>
          <a:xfrm>
            <a:off x="0" y="3876675"/>
            <a:ext cx="9361488" cy="1747838"/>
          </a:xfrm>
          <a:prstGeom prst="rect">
            <a:avLst/>
          </a:prstGeom>
        </p:spPr>
        <p:txBody>
          <a:bodyPr/>
          <a:lstStyle>
            <a:lvl1pPr marL="0" indent="0" algn="ctr">
              <a:buNone/>
              <a:defRPr>
                <a:latin typeface="+mn-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dirty="0"/>
              <a:t>Formatvorlage des Untertitelmasters durch Klicken bearbeiten</a:t>
            </a:r>
            <a:endParaRPr lang="en-US" dirty="0"/>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8D8BD725-ED66-4BBE-B172-1E05E7BAC320}" type="slidenum">
              <a:rPr lang="en-US" smtClean="0"/>
              <a:pPr/>
              <a:t>‹Nr.›</a:t>
            </a:fld>
            <a:endParaRPr lang="en-US" dirty="0"/>
          </a:p>
        </p:txBody>
      </p:sp>
    </p:spTree>
    <p:extLst>
      <p:ext uri="{BB962C8B-B14F-4D97-AF65-F5344CB8AC3E}">
        <p14:creationId xmlns:p14="http://schemas.microsoft.com/office/powerpoint/2010/main" val="1787979777"/>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595438"/>
            <a:ext cx="7668814" cy="4514850"/>
          </a:xfrm>
          <a:prstGeom prst="rect">
            <a:avLst/>
          </a:prstGeom>
        </p:spPr>
        <p:txBody>
          <a:bodyPr/>
          <a:lstStyle>
            <a:lvl1pPr>
              <a:lnSpc>
                <a:spcPct val="120000"/>
              </a:lnSpc>
              <a:spcBef>
                <a:spcPts val="1200"/>
              </a:spcBef>
              <a:buClr>
                <a:srgbClr val="2D4E75"/>
              </a:buClr>
              <a:defRPr sz="2600">
                <a:latin typeface="+mn-lt"/>
              </a:defRPr>
            </a:lvl1pPr>
            <a:lvl2pPr marL="742950" indent="-285750">
              <a:lnSpc>
                <a:spcPct val="120000"/>
              </a:lnSpc>
              <a:spcBef>
                <a:spcPts val="1200"/>
              </a:spcBef>
              <a:buClr>
                <a:srgbClr val="2D4E75"/>
              </a:buClr>
              <a:buFont typeface="Arial Narrow" panose="020B0606020202030204" pitchFamily="34" charset="0"/>
              <a:buChar char="–"/>
              <a:defRPr sz="2400">
                <a:latin typeface="+mn-lt"/>
              </a:defRPr>
            </a:lvl2pPr>
            <a:lvl3pPr>
              <a:lnSpc>
                <a:spcPct val="120000"/>
              </a:lnSpc>
              <a:spcBef>
                <a:spcPts val="600"/>
              </a:spcBef>
              <a:buClr>
                <a:srgbClr val="2D4E75"/>
              </a:buClr>
              <a:defRPr sz="2200">
                <a:latin typeface="+mn-lt"/>
              </a:defRPr>
            </a:lvl3pPr>
            <a:lvl4pPr>
              <a:lnSpc>
                <a:spcPct val="120000"/>
              </a:lnSpc>
              <a:spcBef>
                <a:spcPts val="600"/>
              </a:spcBef>
              <a:buClr>
                <a:srgbClr val="2D4E75"/>
              </a:buClr>
              <a:defRPr sz="2000">
                <a:latin typeface="+mn-lt"/>
              </a:defRPr>
            </a:lvl4pPr>
            <a:lvl5pPr>
              <a:lnSpc>
                <a:spcPct val="120000"/>
              </a:lnSpc>
              <a:buClr>
                <a:srgbClr val="2D4E75"/>
              </a:buClr>
              <a:defRPr sz="1600">
                <a:latin typeface="+mn-lt"/>
              </a:defRPr>
            </a:lvl5pPr>
          </a:lstStyle>
          <a:p>
            <a:pPr lvl="0"/>
            <a:r>
              <a:rPr lang="de-AT" noProof="0" dirty="0"/>
              <a:t>Textmasterformat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 1"/>
          <p:cNvSpPr>
            <a:spLocks noGrp="1"/>
          </p:cNvSpPr>
          <p:nvPr>
            <p:ph type="title"/>
          </p:nvPr>
        </p:nvSpPr>
        <p:spPr>
          <a:xfrm>
            <a:off x="864321" y="396430"/>
            <a:ext cx="6336703" cy="863600"/>
          </a:xfrm>
        </p:spPr>
        <p:txBody>
          <a:bodyPr/>
          <a:lstStyle>
            <a:lvl1pPr>
              <a:defRPr>
                <a:latin typeface="Corbel" panose="020B0503020204020204" pitchFamily="34" charset="0"/>
              </a:defRPr>
            </a:lvl1pPr>
          </a:lstStyle>
          <a:p>
            <a:r>
              <a:rPr lang="de-AT" noProof="0" dirty="0"/>
              <a:t>Titelmasterformat durch Klicken bearbeiten</a:t>
            </a:r>
          </a:p>
        </p:txBody>
      </p:sp>
      <p:sp>
        <p:nvSpPr>
          <p:cNvPr id="5" name="Foliennummernplatzhalter 4"/>
          <p:cNvSpPr>
            <a:spLocks noGrp="1"/>
          </p:cNvSpPr>
          <p:nvPr>
            <p:ph type="sldNum" sz="quarter" idx="11"/>
          </p:nvPr>
        </p:nvSpPr>
        <p:spPr/>
        <p:txBody>
          <a:bodyPr/>
          <a:lstStyle>
            <a:lvl1pPr>
              <a:defRPr>
                <a:latin typeface="+mn-lt"/>
              </a:defRPr>
            </a:lvl1pPr>
          </a:lstStyle>
          <a:p>
            <a:fld id="{1B0257E5-75A0-4F46-BAAD-A8D9FF434F26}" type="slidenum">
              <a:rPr lang="de-AT" noProof="0" smtClean="0"/>
              <a:pPr/>
              <a:t>‹Nr.›</a:t>
            </a:fld>
            <a:endParaRPr lang="de-AT" noProof="0" dirty="0"/>
          </a:p>
        </p:txBody>
      </p:sp>
    </p:spTree>
    <p:extLst>
      <p:ext uri="{BB962C8B-B14F-4D97-AF65-F5344CB8AC3E}">
        <p14:creationId xmlns:p14="http://schemas.microsoft.com/office/powerpoint/2010/main" val="3661622901"/>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39775" y="4395789"/>
            <a:ext cx="7956550" cy="1358900"/>
          </a:xfrm>
        </p:spPr>
        <p:txBody>
          <a:bodyPr anchor="t"/>
          <a:lstStyle>
            <a:lvl1pPr algn="l">
              <a:defRPr sz="4000" b="1" cap="all">
                <a:latin typeface="+mj-lt"/>
              </a:defRPr>
            </a:lvl1pPr>
          </a:lstStyle>
          <a:p>
            <a:r>
              <a:rPr lang="de-DE"/>
              <a:t>Titelmasterformat durch Klicken bearbeiten</a:t>
            </a:r>
            <a:endParaRPr lang="en-US"/>
          </a:p>
        </p:txBody>
      </p:sp>
      <p:sp>
        <p:nvSpPr>
          <p:cNvPr id="3" name="Textplatzhalter 2"/>
          <p:cNvSpPr>
            <a:spLocks noGrp="1"/>
          </p:cNvSpPr>
          <p:nvPr>
            <p:ph type="body" idx="1"/>
          </p:nvPr>
        </p:nvSpPr>
        <p:spPr>
          <a:xfrm>
            <a:off x="1080343" y="2898776"/>
            <a:ext cx="7615982" cy="1497013"/>
          </a:xfrm>
          <a:prstGeom prst="rect">
            <a:avLst/>
          </a:prstGeom>
        </p:spPr>
        <p:txBody>
          <a:bodyPr anchor="b"/>
          <a:lstStyle>
            <a:lvl1pPr marL="0" indent="0">
              <a:buNone/>
              <a:defRPr sz="2000">
                <a:latin typeface="+mj-lt"/>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
        <p:nvSpPr>
          <p:cNvPr id="5" name="Foliennummernplatzhalter 4"/>
          <p:cNvSpPr>
            <a:spLocks noGrp="1"/>
          </p:cNvSpPr>
          <p:nvPr>
            <p:ph type="sldNum" sz="quarter" idx="11"/>
          </p:nvPr>
        </p:nvSpPr>
        <p:spPr/>
        <p:txBody>
          <a:bodyPr/>
          <a:lstStyle>
            <a:lvl1pPr>
              <a:defRPr>
                <a:latin typeface="Corbel" panose="020B0503020204020204" pitchFamily="34" charset="0"/>
              </a:defRPr>
            </a:lvl1pPr>
          </a:lstStyle>
          <a:p>
            <a:fld id="{FD0C0AE2-3105-42D0-AD1A-FEE4F8F86952}" type="slidenum">
              <a:rPr lang="en-US" smtClean="0"/>
              <a:pPr/>
              <a:t>‹Nr.›</a:t>
            </a:fld>
            <a:endParaRPr lang="en-US" dirty="0"/>
          </a:p>
        </p:txBody>
      </p:sp>
    </p:spTree>
    <p:extLst>
      <p:ext uri="{BB962C8B-B14F-4D97-AF65-F5344CB8AC3E}">
        <p14:creationId xmlns:p14="http://schemas.microsoft.com/office/powerpoint/2010/main" val="2633304684"/>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atin typeface="Corbel" panose="020B0503020204020204" pitchFamily="34" charset="0"/>
              </a:defRPr>
            </a:lvl1pPr>
          </a:lstStyle>
          <a:p>
            <a:r>
              <a:rPr lang="de-DE"/>
              <a:t>Titelmasterformat durch Klicken bearbeiten</a:t>
            </a:r>
            <a:endParaRPr lang="en-US"/>
          </a:p>
        </p:txBody>
      </p:sp>
      <p:sp>
        <p:nvSpPr>
          <p:cNvPr id="3" name="Inhaltsplatzhalter 2"/>
          <p:cNvSpPr>
            <a:spLocks noGrp="1"/>
          </p:cNvSpPr>
          <p:nvPr>
            <p:ph sz="half" idx="1"/>
          </p:nvPr>
        </p:nvSpPr>
        <p:spPr>
          <a:xfrm>
            <a:off x="1013322" y="1595438"/>
            <a:ext cx="3811438"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Inhaltsplatzhalter 3"/>
          <p:cNvSpPr>
            <a:spLocks noGrp="1"/>
          </p:cNvSpPr>
          <p:nvPr>
            <p:ph sz="half" idx="2"/>
          </p:nvPr>
        </p:nvSpPr>
        <p:spPr>
          <a:xfrm>
            <a:off x="5184801" y="1595438"/>
            <a:ext cx="3708375" cy="4514850"/>
          </a:xfrm>
          <a:prstGeom prst="rect">
            <a:avLst/>
          </a:prstGeom>
        </p:spPr>
        <p:txBody>
          <a:bodyPr/>
          <a:lstStyle>
            <a:lvl1pPr>
              <a:buClr>
                <a:srgbClr val="2D4E75"/>
              </a:buClr>
              <a:defRPr sz="2600">
                <a:latin typeface="+mj-lt"/>
              </a:defRPr>
            </a:lvl1pPr>
            <a:lvl2pPr marL="742950" indent="-285750">
              <a:buClr>
                <a:srgbClr val="2D4E75"/>
              </a:buClr>
              <a:buFont typeface="Arial Narrow" panose="020B0606020202030204" pitchFamily="34" charset="0"/>
              <a:buChar char="–"/>
              <a:defRPr sz="2400">
                <a:latin typeface="+mj-lt"/>
              </a:defRPr>
            </a:lvl2pPr>
            <a:lvl3pPr>
              <a:buClr>
                <a:srgbClr val="2D4E75"/>
              </a:buClr>
              <a:defRPr sz="2000">
                <a:latin typeface="+mj-lt"/>
              </a:defRPr>
            </a:lvl3pPr>
            <a:lvl4pPr>
              <a:buClr>
                <a:srgbClr val="2D4E75"/>
              </a:buClr>
              <a:defRPr sz="1800">
                <a:latin typeface="+mj-lt"/>
              </a:defRPr>
            </a:lvl4pPr>
            <a:lvl5pPr>
              <a:buClr>
                <a:srgbClr val="2D4E75"/>
              </a:buClr>
              <a:defRPr sz="1800">
                <a:latin typeface="+mj-lt"/>
              </a:defRPr>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Foliennummernplatzhalter 5"/>
          <p:cNvSpPr>
            <a:spLocks noGrp="1"/>
          </p:cNvSpPr>
          <p:nvPr>
            <p:ph type="sldNum" sz="quarter" idx="11"/>
          </p:nvPr>
        </p:nvSpPr>
        <p:spPr/>
        <p:txBody>
          <a:bodyPr/>
          <a:lstStyle>
            <a:lvl1pPr>
              <a:defRPr>
                <a:latin typeface="Corbel" panose="020B0503020204020204" pitchFamily="34" charset="0"/>
              </a:defRPr>
            </a:lvl1pPr>
          </a:lstStyle>
          <a:p>
            <a:fld id="{60820D0C-BEAC-4E7E-9AA1-122991109C25}" type="slidenum">
              <a:rPr lang="en-US" smtClean="0"/>
              <a:pPr/>
              <a:t>‹Nr.›</a:t>
            </a:fld>
            <a:endParaRPr lang="en-US" dirty="0"/>
          </a:p>
        </p:txBody>
      </p:sp>
    </p:spTree>
    <p:extLst>
      <p:ext uri="{BB962C8B-B14F-4D97-AF65-F5344CB8AC3E}">
        <p14:creationId xmlns:p14="http://schemas.microsoft.com/office/powerpoint/2010/main" val="213397655"/>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1008410"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1008410"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platzhalter 4"/>
          <p:cNvSpPr>
            <a:spLocks noGrp="1"/>
          </p:cNvSpPr>
          <p:nvPr>
            <p:ph type="body" sz="quarter" idx="3"/>
          </p:nvPr>
        </p:nvSpPr>
        <p:spPr>
          <a:xfrm>
            <a:off x="5296246" y="1260029"/>
            <a:ext cx="3780000" cy="638175"/>
          </a:xfrm>
          <a:prstGeom prst="rect">
            <a:avLst/>
          </a:prstGeo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5296246" y="1898205"/>
            <a:ext cx="3780000" cy="3940175"/>
          </a:xfrm>
          <a:prstGeom prst="rect">
            <a:avLst/>
          </a:prstGeom>
        </p:spPr>
        <p:txBody>
          <a:bodyPr/>
          <a:lstStyle>
            <a:lvl1pPr>
              <a:buClr>
                <a:srgbClr val="2D4E75"/>
              </a:buClr>
              <a:defRPr sz="2400">
                <a:latin typeface="+mn-lt"/>
              </a:defRPr>
            </a:lvl1pPr>
            <a:lvl2pPr marL="742950" indent="-285750">
              <a:buClr>
                <a:srgbClr val="2D4E75"/>
              </a:buClr>
              <a:buFont typeface="Arial Narrow" panose="020B0606020202030204" pitchFamily="34" charset="0"/>
              <a:buChar char="–"/>
              <a:defRPr sz="2000">
                <a:latin typeface="+mn-lt"/>
              </a:defRPr>
            </a:lvl2pPr>
            <a:lvl3pPr>
              <a:buClr>
                <a:srgbClr val="2D4E75"/>
              </a:buClr>
              <a:defRPr sz="1800">
                <a:latin typeface="+mn-lt"/>
              </a:defRPr>
            </a:lvl3pPr>
            <a:lvl4pPr>
              <a:buClr>
                <a:srgbClr val="2D4E75"/>
              </a:buClr>
              <a:defRPr sz="1600">
                <a:latin typeface="+mn-lt"/>
              </a:defRPr>
            </a:lvl4pPr>
            <a:lvl5pPr>
              <a:buClr>
                <a:srgbClr val="2D4E75"/>
              </a:buClr>
              <a:defRPr sz="1600">
                <a:latin typeface="+mn-lt"/>
              </a:defRPr>
            </a:lvl5pPr>
            <a:lvl6pPr>
              <a:defRPr sz="1600"/>
            </a:lvl6pPr>
            <a:lvl7pPr>
              <a:defRPr sz="1600"/>
            </a:lvl7pPr>
            <a:lvl8pPr>
              <a:defRPr sz="1600"/>
            </a:lvl8pPr>
            <a:lvl9pPr>
              <a:defRPr sz="16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Foliennummernplatzhalter 7"/>
          <p:cNvSpPr>
            <a:spLocks noGrp="1"/>
          </p:cNvSpPr>
          <p:nvPr>
            <p:ph type="sldNum" sz="quarter" idx="11"/>
          </p:nvPr>
        </p:nvSpPr>
        <p:spPr>
          <a:xfrm>
            <a:off x="-2" y="6516613"/>
            <a:ext cx="720308" cy="360363"/>
          </a:xfrm>
        </p:spPr>
        <p:txBody>
          <a:bodyPr/>
          <a:lstStyle>
            <a:lvl1pPr>
              <a:defRPr>
                <a:latin typeface="Corbel" panose="020B0503020204020204" pitchFamily="34" charset="0"/>
              </a:defRPr>
            </a:lvl1pPr>
          </a:lstStyle>
          <a:p>
            <a:fld id="{8B2FED04-6A23-49A4-B121-667DB33F685A}" type="slidenum">
              <a:rPr lang="en-US" smtClean="0"/>
              <a:pPr/>
              <a:t>‹Nr.›</a:t>
            </a:fld>
            <a:endParaRPr lang="en-US" dirty="0"/>
          </a:p>
        </p:txBody>
      </p:sp>
      <p:sp>
        <p:nvSpPr>
          <p:cNvPr id="9" name="Titel 1"/>
          <p:cNvSpPr>
            <a:spLocks noGrp="1"/>
          </p:cNvSpPr>
          <p:nvPr>
            <p:ph type="title"/>
          </p:nvPr>
        </p:nvSpPr>
        <p:spPr>
          <a:xfrm>
            <a:off x="864321" y="396430"/>
            <a:ext cx="6336703" cy="863600"/>
          </a:xfrm>
        </p:spPr>
        <p:txBody>
          <a:bodyPr/>
          <a:lstStyle/>
          <a:p>
            <a:r>
              <a:rPr lang="de-DE" dirty="0"/>
              <a:t>Titelmasterformat durch Klicken bearbeiten</a:t>
            </a:r>
            <a:endParaRPr lang="en-US" dirty="0"/>
          </a:p>
        </p:txBody>
      </p:sp>
    </p:spTree>
    <p:extLst>
      <p:ext uri="{BB962C8B-B14F-4D97-AF65-F5344CB8AC3E}">
        <p14:creationId xmlns:p14="http://schemas.microsoft.com/office/powerpoint/2010/main" val="624637006"/>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en-US" dirty="0"/>
          </a:p>
        </p:txBody>
      </p:sp>
      <p:sp>
        <p:nvSpPr>
          <p:cNvPr id="4" name="Foliennummernplatzhalter 3"/>
          <p:cNvSpPr>
            <a:spLocks noGrp="1"/>
          </p:cNvSpPr>
          <p:nvPr>
            <p:ph type="sldNum" sz="quarter" idx="11"/>
          </p:nvPr>
        </p:nvSpPr>
        <p:spPr/>
        <p:txBody>
          <a:bodyPr/>
          <a:lstStyle>
            <a:lvl1pPr>
              <a:defRPr/>
            </a:lvl1pPr>
          </a:lstStyle>
          <a:p>
            <a:fld id="{1C3BBF09-B2D9-42C4-8A20-AB48CF10CE8C}" type="slidenum">
              <a:rPr lang="en-US"/>
              <a:pPr/>
              <a:t>‹Nr.›</a:t>
            </a:fld>
            <a:endParaRPr lang="en-US" dirty="0"/>
          </a:p>
        </p:txBody>
      </p:sp>
    </p:spTree>
    <p:extLst>
      <p:ext uri="{BB962C8B-B14F-4D97-AF65-F5344CB8AC3E}">
        <p14:creationId xmlns:p14="http://schemas.microsoft.com/office/powerpoint/2010/main" val="2947310933"/>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Foliennummernplatzhalter 2"/>
          <p:cNvSpPr>
            <a:spLocks noGrp="1"/>
          </p:cNvSpPr>
          <p:nvPr>
            <p:ph type="sldNum" sz="quarter" idx="10"/>
          </p:nvPr>
        </p:nvSpPr>
        <p:spPr/>
        <p:txBody>
          <a:bodyPr/>
          <a:lstStyle/>
          <a:p>
            <a:fld id="{0291044B-A642-4523-8418-EF5C5E3C3C1D}" type="slidenum">
              <a:rPr lang="en-US" smtClean="0"/>
              <a:pPr/>
              <a:t>‹Nr.›</a:t>
            </a:fld>
            <a:endParaRPr lang="en-US" dirty="0"/>
          </a:p>
        </p:txBody>
      </p:sp>
    </p:spTree>
    <p:extLst>
      <p:ext uri="{BB962C8B-B14F-4D97-AF65-F5344CB8AC3E}">
        <p14:creationId xmlns:p14="http://schemas.microsoft.com/office/powerpoint/2010/main" val="602030280"/>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hteck 20">
            <a:extLst>
              <a:ext uri="{C183D7F6-B498-43B3-948B-1728B52AA6E4}">
                <adec:decorative xmlns:adec="http://schemas.microsoft.com/office/drawing/2017/decorative" val="1"/>
              </a:ext>
            </a:extLst>
          </p:cNvPr>
          <p:cNvSpPr/>
          <p:nvPr userDrawn="1"/>
        </p:nvSpPr>
        <p:spPr bwMode="auto">
          <a:xfrm rot="10800000">
            <a:off x="-1" y="1044005"/>
            <a:ext cx="720306" cy="5811523"/>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3600" b="1" i="0" u="none" strike="noStrike" cap="none" normalizeH="0" baseline="0" noProof="0" dirty="0">
              <a:ln>
                <a:noFill/>
              </a:ln>
              <a:solidFill>
                <a:schemeClr val="bg1"/>
              </a:solidFill>
              <a:effectLst/>
              <a:latin typeface="Corbel" panose="020B0503020204020204" pitchFamily="34" charset="0"/>
            </a:endParaRPr>
          </a:p>
        </p:txBody>
      </p:sp>
      <p:pic>
        <p:nvPicPr>
          <p:cNvPr id="12" name="Grafik 11">
            <a:extLst>
              <a:ext uri="{C183D7F6-B498-43B3-948B-1728B52AA6E4}">
                <adec:decorative xmlns:adec="http://schemas.microsoft.com/office/drawing/2017/decorative" val="1"/>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5118"/>
            <a:ext cx="9361488" cy="1542788"/>
          </a:xfrm>
          <a:prstGeom prst="rect">
            <a:avLst/>
          </a:prstGeom>
        </p:spPr>
      </p:pic>
      <p:sp>
        <p:nvSpPr>
          <p:cNvPr id="3104" name="Line 32">
            <a:extLst>
              <a:ext uri="{C183D7F6-B498-43B3-948B-1728B52AA6E4}">
                <adec:decorative xmlns:adec="http://schemas.microsoft.com/office/drawing/2017/decorative" val="1"/>
              </a:ext>
            </a:extLst>
          </p:cNvPr>
          <p:cNvSpPr>
            <a:spLocks noChangeShapeType="1"/>
          </p:cNvSpPr>
          <p:nvPr/>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05" name="Line 33">
            <a:extLst>
              <a:ext uri="{C183D7F6-B498-43B3-948B-1728B52AA6E4}">
                <adec:decorative xmlns:adec="http://schemas.microsoft.com/office/drawing/2017/decorative" val="1"/>
              </a:ext>
            </a:extLst>
          </p:cNvPr>
          <p:cNvSpPr>
            <a:spLocks noChangeShapeType="1"/>
          </p:cNvSpPr>
          <p:nvPr/>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4" name="Line 42">
            <a:extLst>
              <a:ext uri="{C183D7F6-B498-43B3-948B-1728B52AA6E4}">
                <adec:decorative xmlns:adec="http://schemas.microsoft.com/office/drawing/2017/decorative" val="1"/>
              </a:ext>
            </a:extLst>
          </p:cNvPr>
          <p:cNvSpPr>
            <a:spLocks noChangeShapeType="1"/>
          </p:cNvSpPr>
          <p:nvPr userDrawn="1"/>
        </p:nvSpPr>
        <p:spPr bwMode="auto">
          <a:xfrm>
            <a:off x="1" y="5580063"/>
            <a:ext cx="6840538"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3115" name="Line 43">
            <a:extLst>
              <a:ext uri="{C183D7F6-B498-43B3-948B-1728B52AA6E4}">
                <adec:decorative xmlns:adec="http://schemas.microsoft.com/office/drawing/2017/decorative" val="1"/>
              </a:ext>
            </a:extLst>
          </p:cNvPr>
          <p:cNvSpPr>
            <a:spLocks noChangeShapeType="1"/>
          </p:cNvSpPr>
          <p:nvPr userDrawn="1"/>
        </p:nvSpPr>
        <p:spPr bwMode="auto">
          <a:xfrm>
            <a:off x="1" y="5580063"/>
            <a:ext cx="67691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de-AT" noProof="0" dirty="0">
              <a:latin typeface="Corbel" panose="020B0503020204020204" pitchFamily="34" charset="0"/>
            </a:endParaRPr>
          </a:p>
        </p:txBody>
      </p:sp>
      <p:sp>
        <p:nvSpPr>
          <p:cNvPr id="27" name="Rectangle 5">
            <a:extLst>
              <a:ext uri="{C183D7F6-B498-43B3-948B-1728B52AA6E4}">
                <adec:decorative xmlns:adec="http://schemas.microsoft.com/office/drawing/2017/decorative" val="1"/>
              </a:ext>
            </a:extLst>
          </p:cNvPr>
          <p:cNvSpPr txBox="1">
            <a:spLocks noChangeArrowheads="1"/>
          </p:cNvSpPr>
          <p:nvPr userDrawn="1"/>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de-AT" sz="900" b="0" noProof="0" dirty="0">
                <a:solidFill>
                  <a:schemeClr val="tx1"/>
                </a:solidFill>
                <a:latin typeface="+mn-lt"/>
              </a:rPr>
              <a:t>© Wytrzens</a:t>
            </a:r>
          </a:p>
        </p:txBody>
      </p:sp>
      <p:sp>
        <p:nvSpPr>
          <p:cNvPr id="14" name="Rectangle 4">
            <a:extLst>
              <a:ext uri="{C183D7F6-B498-43B3-948B-1728B52AA6E4}">
                <adec:decorative xmlns:adec="http://schemas.microsoft.com/office/drawing/2017/decorative" val="1"/>
              </a:ext>
            </a:extLst>
          </p:cNvPr>
          <p:cNvSpPr txBox="1">
            <a:spLocks noChangeArrowheads="1"/>
          </p:cNvSpPr>
          <p:nvPr userDrawn="1"/>
        </p:nvSpPr>
        <p:spPr bwMode="auto">
          <a:xfrm rot="16200000">
            <a:off x="-2144771" y="3651539"/>
            <a:ext cx="5130520" cy="455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l" rtl="0" fontAlgn="base">
              <a:spcBef>
                <a:spcPct val="0"/>
              </a:spcBef>
              <a:spcAft>
                <a:spcPct val="0"/>
              </a:spcAft>
              <a:defRPr sz="1000" b="0" kern="1200">
                <a:solidFill>
                  <a:schemeClr val="tx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l"/>
            <a:r>
              <a:rPr lang="de-AT" sz="1800" b="0" noProof="0" dirty="0">
                <a:solidFill>
                  <a:schemeClr val="bg1"/>
                </a:solidFill>
                <a:latin typeface="Corbel" panose="020B0503020204020204" pitchFamily="34" charset="0"/>
                <a:ea typeface="+mj-ea"/>
                <a:cs typeface="+mj-cs"/>
              </a:rPr>
              <a:t>Projektplanung – Projektablaufplanung</a:t>
            </a:r>
          </a:p>
        </p:txBody>
      </p:sp>
      <p:sp>
        <p:nvSpPr>
          <p:cNvPr id="3128" name="Rectangle 56"/>
          <p:cNvSpPr>
            <a:spLocks noGrp="1" noChangeArrowheads="1"/>
          </p:cNvSpPr>
          <p:nvPr>
            <p:ph type="title"/>
          </p:nvPr>
        </p:nvSpPr>
        <p:spPr bwMode="auto">
          <a:xfrm>
            <a:off x="1008337" y="396430"/>
            <a:ext cx="619268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AT" noProof="0" dirty="0"/>
              <a:t>Titelmasterformat durch Klicken bearbeiten</a:t>
            </a:r>
          </a:p>
        </p:txBody>
      </p:sp>
      <p:sp>
        <p:nvSpPr>
          <p:cNvPr id="3077" name="Rectangle 5"/>
          <p:cNvSpPr>
            <a:spLocks noGrp="1" noChangeArrowheads="1"/>
          </p:cNvSpPr>
          <p:nvPr>
            <p:ph type="sldNum" sz="quarter" idx="4"/>
          </p:nvPr>
        </p:nvSpPr>
        <p:spPr bwMode="auto">
          <a:xfrm>
            <a:off x="-2" y="6516613"/>
            <a:ext cx="72030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b="1">
                <a:solidFill>
                  <a:schemeClr val="bg1"/>
                </a:solidFill>
                <a:latin typeface="+mn-lt"/>
              </a:defRPr>
            </a:lvl1pPr>
          </a:lstStyle>
          <a:p>
            <a:fld id="{0291044B-A642-4523-8418-EF5C5E3C3C1D}" type="slidenum">
              <a:rPr lang="de-AT" noProof="0" smtClean="0"/>
              <a:pPr/>
              <a:t>‹Nr.›</a:t>
            </a:fld>
            <a:endParaRPr lang="de-AT" noProof="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Lst>
  <p:transition>
    <p:zoom/>
  </p:transition>
  <p:hf hdr="0" ftr="0"/>
  <p:txStyles>
    <p:titleStyle>
      <a:lvl1pPr algn="l" rtl="0" fontAlgn="base">
        <a:spcBef>
          <a:spcPct val="0"/>
        </a:spcBef>
        <a:spcAft>
          <a:spcPct val="0"/>
        </a:spcAft>
        <a:defRPr sz="3000" b="1">
          <a:solidFill>
            <a:schemeClr val="bg1"/>
          </a:solidFill>
          <a:latin typeface="Corbel" panose="020B0503020204020204" pitchFamily="34" charset="0"/>
          <a:ea typeface="+mj-ea"/>
          <a:cs typeface="+mj-cs"/>
        </a:defRPr>
      </a:lvl1pPr>
      <a:lvl2pPr algn="l" rtl="0" fontAlgn="base">
        <a:spcBef>
          <a:spcPct val="0"/>
        </a:spcBef>
        <a:spcAft>
          <a:spcPct val="0"/>
        </a:spcAft>
        <a:defRPr sz="3200" b="1">
          <a:solidFill>
            <a:srgbClr val="007E00"/>
          </a:solidFill>
          <a:latin typeface="Arial Narrow" pitchFamily="34" charset="0"/>
        </a:defRPr>
      </a:lvl2pPr>
      <a:lvl3pPr algn="l" rtl="0" fontAlgn="base">
        <a:spcBef>
          <a:spcPct val="0"/>
        </a:spcBef>
        <a:spcAft>
          <a:spcPct val="0"/>
        </a:spcAft>
        <a:defRPr sz="3200" b="1">
          <a:solidFill>
            <a:srgbClr val="007E00"/>
          </a:solidFill>
          <a:latin typeface="Arial Narrow" pitchFamily="34" charset="0"/>
        </a:defRPr>
      </a:lvl3pPr>
      <a:lvl4pPr algn="l" rtl="0" fontAlgn="base">
        <a:spcBef>
          <a:spcPct val="0"/>
        </a:spcBef>
        <a:spcAft>
          <a:spcPct val="0"/>
        </a:spcAft>
        <a:defRPr sz="3200" b="1">
          <a:solidFill>
            <a:srgbClr val="007E00"/>
          </a:solidFill>
          <a:latin typeface="Arial Narrow" pitchFamily="34" charset="0"/>
        </a:defRPr>
      </a:lvl4pPr>
      <a:lvl5pPr algn="l" rtl="0" fontAlgn="base">
        <a:spcBef>
          <a:spcPct val="0"/>
        </a:spcBef>
        <a:spcAft>
          <a:spcPct val="0"/>
        </a:spcAft>
        <a:defRPr sz="3200" b="1">
          <a:solidFill>
            <a:srgbClr val="007E00"/>
          </a:solidFill>
          <a:latin typeface="Arial Narrow" pitchFamily="34" charset="0"/>
        </a:defRPr>
      </a:lvl5pPr>
      <a:lvl6pPr marL="457200" algn="l" rtl="0" fontAlgn="base">
        <a:spcBef>
          <a:spcPct val="0"/>
        </a:spcBef>
        <a:spcAft>
          <a:spcPct val="0"/>
        </a:spcAft>
        <a:defRPr sz="3200" b="1">
          <a:solidFill>
            <a:srgbClr val="007E00"/>
          </a:solidFill>
          <a:latin typeface="Arial Narrow" pitchFamily="34" charset="0"/>
        </a:defRPr>
      </a:lvl6pPr>
      <a:lvl7pPr marL="914400" algn="l" rtl="0" fontAlgn="base">
        <a:spcBef>
          <a:spcPct val="0"/>
        </a:spcBef>
        <a:spcAft>
          <a:spcPct val="0"/>
        </a:spcAft>
        <a:defRPr sz="3200" b="1">
          <a:solidFill>
            <a:srgbClr val="007E00"/>
          </a:solidFill>
          <a:latin typeface="Arial Narrow" pitchFamily="34" charset="0"/>
        </a:defRPr>
      </a:lvl7pPr>
      <a:lvl8pPr marL="1371600" algn="l" rtl="0" fontAlgn="base">
        <a:spcBef>
          <a:spcPct val="0"/>
        </a:spcBef>
        <a:spcAft>
          <a:spcPct val="0"/>
        </a:spcAft>
        <a:defRPr sz="3200" b="1">
          <a:solidFill>
            <a:srgbClr val="007E00"/>
          </a:solidFill>
          <a:latin typeface="Arial Narrow" pitchFamily="34" charset="0"/>
        </a:defRPr>
      </a:lvl8pPr>
      <a:lvl9pPr marL="1828800" algn="l" rtl="0" fontAlgn="base">
        <a:spcBef>
          <a:spcPct val="0"/>
        </a:spcBef>
        <a:spcAft>
          <a:spcPct val="0"/>
        </a:spcAft>
        <a:defRPr sz="3200" b="1">
          <a:solidFill>
            <a:srgbClr val="007E00"/>
          </a:solidFill>
          <a:latin typeface="Arial Narrow" pitchFamily="34" charset="0"/>
        </a:defRPr>
      </a:lvl9pPr>
    </p:titleStyle>
    <p:bodyStyle>
      <a:lvl1pPr marL="342900" indent="-342900" algn="l" rtl="0" fontAlgn="base">
        <a:spcBef>
          <a:spcPct val="20000"/>
        </a:spcBef>
        <a:spcAft>
          <a:spcPct val="0"/>
        </a:spcAft>
        <a:buClr>
          <a:srgbClr val="009900"/>
        </a:buClr>
        <a:buSzPct val="110000"/>
        <a:buFont typeface="Wingdings" pitchFamily="2" charset="2"/>
        <a:buChar char="§"/>
        <a:defRPr sz="2400">
          <a:solidFill>
            <a:schemeClr val="tx1"/>
          </a:solidFill>
          <a:latin typeface="+mn-lt"/>
          <a:ea typeface="+mn-ea"/>
          <a:cs typeface="+mn-cs"/>
        </a:defRPr>
      </a:lvl1pPr>
      <a:lvl2pPr marL="742950" indent="-285750" algn="l" rtl="0" fontAlgn="base">
        <a:spcBef>
          <a:spcPct val="20000"/>
        </a:spcBef>
        <a:spcAft>
          <a:spcPct val="0"/>
        </a:spcAft>
        <a:buClr>
          <a:srgbClr val="007E00"/>
        </a:buClr>
        <a:buSzPct val="110000"/>
        <a:buFont typeface="Wingdings" pitchFamily="2" charset="2"/>
        <a:buChar char="§"/>
        <a:defRPr sz="2400">
          <a:solidFill>
            <a:schemeClr val="tx1"/>
          </a:solidFill>
          <a:latin typeface="+mn-lt"/>
        </a:defRPr>
      </a:lvl2pPr>
      <a:lvl3pPr marL="1143000" indent="-228600" algn="l" rtl="0" fontAlgn="base">
        <a:spcBef>
          <a:spcPct val="20000"/>
        </a:spcBef>
        <a:spcAft>
          <a:spcPct val="0"/>
        </a:spcAft>
        <a:buClr>
          <a:srgbClr val="007E00"/>
        </a:buClr>
        <a:buSzPct val="110000"/>
        <a:buFont typeface="Wingdings" pitchFamily="2" charset="2"/>
        <a:buChar char="§"/>
        <a:defRPr sz="2000">
          <a:solidFill>
            <a:schemeClr val="tx1"/>
          </a:solidFill>
          <a:latin typeface="+mn-lt"/>
        </a:defRPr>
      </a:lvl3pPr>
      <a:lvl4pPr marL="1600200" indent="-228600" algn="l" rtl="0" fontAlgn="base">
        <a:spcBef>
          <a:spcPct val="20000"/>
        </a:spcBef>
        <a:spcAft>
          <a:spcPct val="0"/>
        </a:spcAft>
        <a:buClr>
          <a:srgbClr val="007E00"/>
        </a:buClr>
        <a:buSzPct val="110000"/>
        <a:buFont typeface="Wingdings" pitchFamily="2" charset="2"/>
        <a:buChar char="§"/>
        <a:defRPr sz="1600">
          <a:solidFill>
            <a:schemeClr val="tx1"/>
          </a:solidFill>
          <a:latin typeface="+mn-lt"/>
        </a:defRPr>
      </a:lvl4pPr>
      <a:lvl5pPr marL="20574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oleObject" Target="../embeddings/oleObject2.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emf"/><Relationship Id="rId4" Type="http://schemas.openxmlformats.org/officeDocument/2006/relationships/package" Target="../embeddings/Microsoft_PowerPoint_Presentation.pptx"/></Relationships>
</file>

<file path=ppt/slides/_rels/slide2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emf"/><Relationship Id="rId4" Type="http://schemas.openxmlformats.org/officeDocument/2006/relationships/oleObject" Target="../embeddings/oleObject3.bin"/></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5.e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Grafik 12">
            <a:extLst>
              <a:ext uri="{FF2B5EF4-FFF2-40B4-BE49-F238E27FC236}">
                <a16:creationId xmlns:a16="http://schemas.microsoft.com/office/drawing/2014/main" id="{149D3C08-9848-4144-B61C-C3047DD41A4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899989"/>
            <a:ext cx="9361488" cy="1542788"/>
          </a:xfrm>
          <a:prstGeom prst="rect">
            <a:avLst/>
          </a:prstGeom>
        </p:spPr>
      </p:pic>
      <p:sp>
        <p:nvSpPr>
          <p:cNvPr id="4" name="Foliennummernplatzhalter 3">
            <a:extLst>
              <a:ext uri="{C183D7F6-B498-43B3-948B-1728B52AA6E4}">
                <adec:decorative xmlns:adec="http://schemas.microsoft.com/office/drawing/2017/decorative" val="1"/>
              </a:ext>
            </a:extLst>
          </p:cNvPr>
          <p:cNvSpPr>
            <a:spLocks noGrp="1"/>
          </p:cNvSpPr>
          <p:nvPr>
            <p:ph type="sldNum" sz="quarter" idx="11"/>
          </p:nvPr>
        </p:nvSpPr>
        <p:spPr/>
        <p:txBody>
          <a:bodyPr/>
          <a:lstStyle/>
          <a:p>
            <a:fld id="{1B0257E5-75A0-4F46-BAAD-A8D9FF434F26}" type="slidenum">
              <a:rPr lang="en-US" smtClean="0"/>
              <a:pPr/>
              <a:t>1</a:t>
            </a:fld>
            <a:endParaRPr lang="en-US" dirty="0"/>
          </a:p>
        </p:txBody>
      </p:sp>
      <p:pic>
        <p:nvPicPr>
          <p:cNvPr id="23" name="Grafik 22">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 y="2124125"/>
            <a:ext cx="792312" cy="4688572"/>
          </a:xfrm>
          <a:prstGeom prst="rect">
            <a:avLst/>
          </a:prstGeom>
        </p:spPr>
      </p:pic>
      <p:sp>
        <p:nvSpPr>
          <p:cNvPr id="7" name="Rechteck 6">
            <a:extLst>
              <a:ext uri="{C183D7F6-B498-43B3-948B-1728B52AA6E4}">
                <adec:decorative xmlns:adec="http://schemas.microsoft.com/office/drawing/2017/decorative" val="1"/>
              </a:ext>
            </a:extLst>
          </p:cNvPr>
          <p:cNvSpPr/>
          <p:nvPr/>
        </p:nvSpPr>
        <p:spPr bwMode="auto">
          <a:xfrm rot="5400000">
            <a:off x="2520344" y="35830"/>
            <a:ext cx="4320803" cy="9361488"/>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1" i="0" u="none" strike="noStrike" cap="none" normalizeH="0" baseline="0" dirty="0">
              <a:ln>
                <a:noFill/>
              </a:ln>
              <a:solidFill>
                <a:schemeClr val="bg1"/>
              </a:solidFill>
              <a:effectLst/>
              <a:latin typeface="Arial Narrow" pitchFamily="34" charset="0"/>
            </a:endParaRPr>
          </a:p>
        </p:txBody>
      </p:sp>
      <p:pic>
        <p:nvPicPr>
          <p:cNvPr id="26" name="Grafik 25">
            <a:extLs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 y="1"/>
            <a:ext cx="9361491" cy="1044004"/>
          </a:xfrm>
          <a:prstGeom prst="rect">
            <a:avLst/>
          </a:prstGeom>
        </p:spPr>
      </p:pic>
      <p:sp>
        <p:nvSpPr>
          <p:cNvPr id="29" name="Rectangle 5">
            <a:extLst>
              <a:ext uri="{C183D7F6-B498-43B3-948B-1728B52AA6E4}">
                <adec:decorative xmlns:adec="http://schemas.microsoft.com/office/drawing/2017/decorative" val="1"/>
              </a:ext>
            </a:extLst>
          </p:cNvPr>
          <p:cNvSpPr txBox="1">
            <a:spLocks noChangeArrowheads="1"/>
          </p:cNvSpPr>
          <p:nvPr/>
        </p:nvSpPr>
        <p:spPr bwMode="auto">
          <a:xfrm>
            <a:off x="8353153" y="6516613"/>
            <a:ext cx="936328" cy="360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AT"/>
            </a:defPPr>
            <a:lvl1pPr algn="ctr" rtl="0" fontAlgn="base">
              <a:spcBef>
                <a:spcPct val="0"/>
              </a:spcBef>
              <a:spcAft>
                <a:spcPct val="0"/>
              </a:spcAft>
              <a:defRPr sz="1000" b="1" kern="1200">
                <a:solidFill>
                  <a:schemeClr val="bg1"/>
                </a:solidFill>
                <a:latin typeface="+mn-lt"/>
                <a:ea typeface="+mn-ea"/>
                <a:cs typeface="+mn-cs"/>
              </a:defRPr>
            </a:lvl1pPr>
            <a:lvl2pPr marL="457200" algn="l" rtl="0" fontAlgn="base">
              <a:spcBef>
                <a:spcPct val="0"/>
              </a:spcBef>
              <a:spcAft>
                <a:spcPct val="0"/>
              </a:spcAft>
              <a:defRPr sz="3600" kern="1200">
                <a:solidFill>
                  <a:schemeClr val="tx1"/>
                </a:solidFill>
                <a:latin typeface="Arial Narrow" pitchFamily="34" charset="0"/>
                <a:ea typeface="+mn-ea"/>
                <a:cs typeface="+mn-cs"/>
              </a:defRPr>
            </a:lvl2pPr>
            <a:lvl3pPr marL="914400" algn="l" rtl="0" fontAlgn="base">
              <a:spcBef>
                <a:spcPct val="0"/>
              </a:spcBef>
              <a:spcAft>
                <a:spcPct val="0"/>
              </a:spcAft>
              <a:defRPr sz="3600" kern="1200">
                <a:solidFill>
                  <a:schemeClr val="tx1"/>
                </a:solidFill>
                <a:latin typeface="Arial Narrow" pitchFamily="34" charset="0"/>
                <a:ea typeface="+mn-ea"/>
                <a:cs typeface="+mn-cs"/>
              </a:defRPr>
            </a:lvl3pPr>
            <a:lvl4pPr marL="1371600" algn="l" rtl="0" fontAlgn="base">
              <a:spcBef>
                <a:spcPct val="0"/>
              </a:spcBef>
              <a:spcAft>
                <a:spcPct val="0"/>
              </a:spcAft>
              <a:defRPr sz="3600" kern="1200">
                <a:solidFill>
                  <a:schemeClr val="tx1"/>
                </a:solidFill>
                <a:latin typeface="Arial Narrow" pitchFamily="34" charset="0"/>
                <a:ea typeface="+mn-ea"/>
                <a:cs typeface="+mn-cs"/>
              </a:defRPr>
            </a:lvl4pPr>
            <a:lvl5pPr marL="1828800" algn="l" rtl="0" fontAlgn="base">
              <a:spcBef>
                <a:spcPct val="0"/>
              </a:spcBef>
              <a:spcAft>
                <a:spcPct val="0"/>
              </a:spcAft>
              <a:defRPr sz="3600" kern="1200">
                <a:solidFill>
                  <a:schemeClr val="tx1"/>
                </a:solidFill>
                <a:latin typeface="Arial Narrow" pitchFamily="34" charset="0"/>
                <a:ea typeface="+mn-ea"/>
                <a:cs typeface="+mn-cs"/>
              </a:defRPr>
            </a:lvl5pPr>
            <a:lvl6pPr marL="2286000" algn="l" defTabSz="914400" rtl="0" eaLnBrk="1" latinLnBrk="0" hangingPunct="1">
              <a:defRPr sz="3600" kern="1200">
                <a:solidFill>
                  <a:schemeClr val="tx1"/>
                </a:solidFill>
                <a:latin typeface="Arial Narrow" pitchFamily="34" charset="0"/>
                <a:ea typeface="+mn-ea"/>
                <a:cs typeface="+mn-cs"/>
              </a:defRPr>
            </a:lvl6pPr>
            <a:lvl7pPr marL="2743200" algn="l" defTabSz="914400" rtl="0" eaLnBrk="1" latinLnBrk="0" hangingPunct="1">
              <a:defRPr sz="3600" kern="1200">
                <a:solidFill>
                  <a:schemeClr val="tx1"/>
                </a:solidFill>
                <a:latin typeface="Arial Narrow" pitchFamily="34" charset="0"/>
                <a:ea typeface="+mn-ea"/>
                <a:cs typeface="+mn-cs"/>
              </a:defRPr>
            </a:lvl7pPr>
            <a:lvl8pPr marL="3200400" algn="l" defTabSz="914400" rtl="0" eaLnBrk="1" latinLnBrk="0" hangingPunct="1">
              <a:defRPr sz="3600" kern="1200">
                <a:solidFill>
                  <a:schemeClr val="tx1"/>
                </a:solidFill>
                <a:latin typeface="Arial Narrow" pitchFamily="34" charset="0"/>
                <a:ea typeface="+mn-ea"/>
                <a:cs typeface="+mn-cs"/>
              </a:defRPr>
            </a:lvl8pPr>
            <a:lvl9pPr marL="3657600" algn="l" defTabSz="914400" rtl="0" eaLnBrk="1" latinLnBrk="0" hangingPunct="1">
              <a:defRPr sz="3600" kern="1200">
                <a:solidFill>
                  <a:schemeClr val="tx1"/>
                </a:solidFill>
                <a:latin typeface="Arial Narrow" pitchFamily="34" charset="0"/>
                <a:ea typeface="+mn-ea"/>
                <a:cs typeface="+mn-cs"/>
              </a:defRPr>
            </a:lvl9pPr>
          </a:lstStyle>
          <a:p>
            <a:pPr algn="r"/>
            <a:r>
              <a:rPr lang="en-US" sz="900" b="0" dirty="0"/>
              <a:t>© Wytrzens</a:t>
            </a:r>
          </a:p>
        </p:txBody>
      </p:sp>
      <p:sp>
        <p:nvSpPr>
          <p:cNvPr id="12" name="Untertitel 5"/>
          <p:cNvSpPr txBox="1">
            <a:spLocks/>
          </p:cNvSpPr>
          <p:nvPr/>
        </p:nvSpPr>
        <p:spPr>
          <a:xfrm>
            <a:off x="2" y="3636293"/>
            <a:ext cx="8137128" cy="720192"/>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5500" dirty="0">
                <a:solidFill>
                  <a:schemeClr val="bg1"/>
                </a:solidFill>
                <a:latin typeface="Corbel" panose="020B0503020204020204" pitchFamily="34" charset="0"/>
                <a:ea typeface="+mj-ea"/>
                <a:cs typeface="+mj-cs"/>
              </a:rPr>
              <a:t>Projektplanung</a:t>
            </a:r>
          </a:p>
          <a:p>
            <a:pPr algn="r">
              <a:spcBef>
                <a:spcPts val="2400"/>
              </a:spcBef>
            </a:pPr>
            <a:r>
              <a:rPr lang="de-AT" sz="3450" spc="20" dirty="0">
                <a:solidFill>
                  <a:schemeClr val="bg1"/>
                </a:solidFill>
                <a:latin typeface="Corbel" panose="020B0503020204020204" pitchFamily="34" charset="0"/>
                <a:ea typeface="+mj-ea"/>
                <a:cs typeface="+mj-cs"/>
              </a:rPr>
              <a:t>Ablaufelemente und</a:t>
            </a:r>
            <a:br>
              <a:rPr lang="de-AT" sz="3450" spc="20" dirty="0">
                <a:solidFill>
                  <a:schemeClr val="bg1"/>
                </a:solidFill>
                <a:latin typeface="Corbel" panose="020B0503020204020204" pitchFamily="34" charset="0"/>
                <a:ea typeface="+mj-ea"/>
                <a:cs typeface="+mj-cs"/>
              </a:rPr>
            </a:br>
            <a:r>
              <a:rPr lang="de-AT" sz="3450" spc="20" dirty="0">
                <a:solidFill>
                  <a:schemeClr val="bg1"/>
                </a:solidFill>
                <a:latin typeface="Corbel" panose="020B0503020204020204" pitchFamily="34" charset="0"/>
                <a:ea typeface="+mj-ea"/>
                <a:cs typeface="+mj-cs"/>
              </a:rPr>
              <a:t>Ablaufplanung</a:t>
            </a:r>
            <a:endParaRPr lang="en-US" sz="3450" spc="20" dirty="0">
              <a:solidFill>
                <a:schemeClr val="bg1"/>
              </a:solidFill>
              <a:latin typeface="Corbel" panose="020B0503020204020204" pitchFamily="34" charset="0"/>
              <a:ea typeface="+mj-ea"/>
              <a:cs typeface="+mj-cs"/>
            </a:endParaRPr>
          </a:p>
        </p:txBody>
      </p:sp>
      <p:sp>
        <p:nvSpPr>
          <p:cNvPr id="11" name="Untertitel 5"/>
          <p:cNvSpPr txBox="1">
            <a:spLocks/>
          </p:cNvSpPr>
          <p:nvPr/>
        </p:nvSpPr>
        <p:spPr>
          <a:xfrm>
            <a:off x="1656408" y="2124126"/>
            <a:ext cx="5112569" cy="60120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1600" kern="0" dirty="0">
                <a:latin typeface="Corbel" panose="020B0503020204020204" pitchFamily="34" charset="0"/>
              </a:rPr>
              <a:t>begleitende Folien zum Lehrbuch von Hans Karl Wytrzens</a:t>
            </a:r>
            <a:endParaRPr lang="en-US" sz="1600" kern="0" dirty="0">
              <a:latin typeface="Corbel" panose="020B0503020204020204" pitchFamily="34" charset="0"/>
            </a:endParaRPr>
          </a:p>
        </p:txBody>
      </p:sp>
      <p:sp>
        <p:nvSpPr>
          <p:cNvPr id="8" name="Untertitel 5"/>
          <p:cNvSpPr txBox="1">
            <a:spLocks/>
          </p:cNvSpPr>
          <p:nvPr/>
        </p:nvSpPr>
        <p:spPr>
          <a:xfrm>
            <a:off x="2448496" y="1404045"/>
            <a:ext cx="5760639" cy="548060"/>
          </a:xfrm>
          <a:prstGeom prst="rect">
            <a:avLst/>
          </a:prstGeom>
        </p:spPr>
        <p:txBody>
          <a:bodyPr/>
          <a:lstStyle>
            <a:lvl1pPr marL="0" indent="0" algn="ctr" rtl="0" fontAlgn="base">
              <a:spcBef>
                <a:spcPct val="20000"/>
              </a:spcBef>
              <a:spcAft>
                <a:spcPct val="0"/>
              </a:spcAft>
              <a:buClr>
                <a:srgbClr val="009900"/>
              </a:buClr>
              <a:buSzPct val="110000"/>
              <a:buFont typeface="Wingdings" pitchFamily="2" charset="2"/>
              <a:buNone/>
              <a:defRPr sz="2400">
                <a:solidFill>
                  <a:schemeClr val="tx1"/>
                </a:solidFill>
                <a:latin typeface="+mn-lt"/>
                <a:ea typeface="+mn-ea"/>
                <a:cs typeface="+mn-cs"/>
              </a:defRPr>
            </a:lvl1pPr>
            <a:lvl2pPr marL="457200" indent="0" algn="ctr" rtl="0" fontAlgn="base">
              <a:spcBef>
                <a:spcPct val="20000"/>
              </a:spcBef>
              <a:spcAft>
                <a:spcPct val="0"/>
              </a:spcAft>
              <a:buClr>
                <a:srgbClr val="007E00"/>
              </a:buClr>
              <a:buSzPct val="110000"/>
              <a:buFont typeface="Wingdings" pitchFamily="2" charset="2"/>
              <a:buNone/>
              <a:defRPr sz="2400">
                <a:solidFill>
                  <a:schemeClr val="tx1"/>
                </a:solidFill>
                <a:latin typeface="+mn-lt"/>
              </a:defRPr>
            </a:lvl2pPr>
            <a:lvl3pPr marL="914400" indent="0" algn="ctr" rtl="0" fontAlgn="base">
              <a:spcBef>
                <a:spcPct val="20000"/>
              </a:spcBef>
              <a:spcAft>
                <a:spcPct val="0"/>
              </a:spcAft>
              <a:buClr>
                <a:srgbClr val="007E00"/>
              </a:buClr>
              <a:buSzPct val="110000"/>
              <a:buFont typeface="Wingdings" pitchFamily="2" charset="2"/>
              <a:buNone/>
              <a:defRPr sz="2000">
                <a:solidFill>
                  <a:schemeClr val="tx1"/>
                </a:solidFill>
                <a:latin typeface="+mn-lt"/>
              </a:defRPr>
            </a:lvl3pPr>
            <a:lvl4pPr marL="1371600" indent="0" algn="ctr" rtl="0" fontAlgn="base">
              <a:spcBef>
                <a:spcPct val="20000"/>
              </a:spcBef>
              <a:spcAft>
                <a:spcPct val="0"/>
              </a:spcAft>
              <a:buClr>
                <a:srgbClr val="007E00"/>
              </a:buClr>
              <a:buSzPct val="110000"/>
              <a:buFont typeface="Wingdings" pitchFamily="2" charset="2"/>
              <a:buNone/>
              <a:defRPr sz="1600">
                <a:solidFill>
                  <a:schemeClr val="tx1"/>
                </a:solidFill>
                <a:latin typeface="+mn-lt"/>
              </a:defRPr>
            </a:lvl4pPr>
            <a:lvl5pPr marL="18288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5pPr>
            <a:lvl6pPr marL="22860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6pPr>
            <a:lvl7pPr marL="27432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7pPr>
            <a:lvl8pPr marL="32004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8pPr>
            <a:lvl9pPr marL="3657600" indent="0" algn="ctr" rtl="0" fontAlgn="base">
              <a:spcBef>
                <a:spcPct val="20000"/>
              </a:spcBef>
              <a:spcAft>
                <a:spcPct val="0"/>
              </a:spcAft>
              <a:buClr>
                <a:srgbClr val="007E00"/>
              </a:buClr>
              <a:buSzPct val="110000"/>
              <a:buFont typeface="Wingdings" pitchFamily="2" charset="2"/>
              <a:buNone/>
              <a:defRPr sz="1400">
                <a:solidFill>
                  <a:schemeClr val="tx1"/>
                </a:solidFill>
                <a:latin typeface="+mn-lt"/>
              </a:defRPr>
            </a:lvl9pPr>
          </a:lstStyle>
          <a:p>
            <a:pPr algn="r"/>
            <a:r>
              <a:rPr lang="de-AT" sz="3200" b="1" kern="0" dirty="0">
                <a:solidFill>
                  <a:schemeClr val="bg1"/>
                </a:solidFill>
                <a:latin typeface="Corbel" panose="020B0503020204020204" pitchFamily="34" charset="0"/>
              </a:rPr>
              <a:t>Der erfolgreiche Einstieg</a:t>
            </a:r>
            <a:endParaRPr lang="en-US" sz="3200" b="1" kern="0" dirty="0">
              <a:solidFill>
                <a:schemeClr val="bg1"/>
              </a:solidFill>
              <a:latin typeface="Corbel" panose="020B0503020204020204" pitchFamily="34" charset="0"/>
            </a:endParaRPr>
          </a:p>
        </p:txBody>
      </p:sp>
      <p:sp>
        <p:nvSpPr>
          <p:cNvPr id="5" name="Titel 4"/>
          <p:cNvSpPr>
            <a:spLocks noGrp="1"/>
          </p:cNvSpPr>
          <p:nvPr>
            <p:ph type="ctrTitle"/>
          </p:nvPr>
        </p:nvSpPr>
        <p:spPr>
          <a:xfrm>
            <a:off x="216249" y="35893"/>
            <a:ext cx="7992887" cy="1465262"/>
          </a:xfrm>
        </p:spPr>
        <p:txBody>
          <a:bodyPr/>
          <a:lstStyle/>
          <a:p>
            <a:pPr algn="r"/>
            <a:r>
              <a:rPr lang="de-AT" sz="5580" dirty="0">
                <a:solidFill>
                  <a:srgbClr val="002060"/>
                </a:solidFill>
                <a:latin typeface="Corbel" panose="020B0503020204020204" pitchFamily="34" charset="0"/>
              </a:rPr>
              <a:t>Projektmanagement</a:t>
            </a:r>
            <a:endParaRPr lang="en-US" sz="5580" dirty="0">
              <a:solidFill>
                <a:srgbClr val="002060"/>
              </a:solidFill>
              <a:latin typeface="Corbel" panose="020B0503020204020204" pitchFamily="34" charset="0"/>
            </a:endParaRPr>
          </a:p>
        </p:txBody>
      </p:sp>
    </p:spTree>
    <p:extLst>
      <p:ext uri="{BB962C8B-B14F-4D97-AF65-F5344CB8AC3E}">
        <p14:creationId xmlns:p14="http://schemas.microsoft.com/office/powerpoint/2010/main" val="673464083"/>
      </p:ext>
    </p:extLst>
  </p:cSld>
  <p:clrMapOvr>
    <a:masterClrMapping/>
  </p:clrMapOvr>
  <p:transition>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0302" y="2102322"/>
            <a:ext cx="2262183" cy="37775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AutoShape 199">
            <a:extLst>
              <a:ext uri="{C183D7F6-B498-43B3-948B-1728B52AA6E4}">
                <adec:decorative xmlns:adec="http://schemas.microsoft.com/office/drawing/2017/decorative" val="1"/>
              </a:ext>
            </a:extLst>
          </p:cNvPr>
          <p:cNvSpPr>
            <a:spLocks noChangeArrowheads="1"/>
          </p:cNvSpPr>
          <p:nvPr/>
        </p:nvSpPr>
        <p:spPr bwMode="auto">
          <a:xfrm>
            <a:off x="1550764" y="3118445"/>
            <a:ext cx="508000" cy="877888"/>
          </a:xfrm>
          <a:prstGeom prst="downArrow">
            <a:avLst>
              <a:gd name="adj1" fmla="val 50000"/>
              <a:gd name="adj2" fmla="val 43203"/>
            </a:avLst>
          </a:prstGeom>
          <a:solidFill>
            <a:srgbClr val="2D4E75"/>
          </a:solidFill>
          <a:ln>
            <a:noFill/>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2300" dirty="0">
              <a:latin typeface="+mj-lt"/>
            </a:endParaRPr>
          </a:p>
        </p:txBody>
      </p:sp>
      <p:sp>
        <p:nvSpPr>
          <p:cNvPr id="8" name="Text Box 201"/>
          <p:cNvSpPr txBox="1">
            <a:spLocks noChangeArrowheads="1"/>
          </p:cNvSpPr>
          <p:nvPr/>
        </p:nvSpPr>
        <p:spPr bwMode="auto">
          <a:xfrm>
            <a:off x="1001489" y="4215695"/>
            <a:ext cx="5738813" cy="1880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563" indent="-182563"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marL="358775" indent="-358775" eaLnBrk="1" hangingPunct="1">
              <a:lnSpc>
                <a:spcPct val="110000"/>
              </a:lnSpc>
              <a:spcBef>
                <a:spcPts val="1800"/>
              </a:spcBef>
              <a:buClr>
                <a:srgbClr val="2D4E75"/>
              </a:buClr>
              <a:buSzPct val="110000"/>
              <a:buFont typeface="Wingdings" charset="2"/>
              <a:buChar char="§"/>
            </a:pPr>
            <a:r>
              <a:rPr lang="de-DE" altLang="en-US" sz="2300" b="1" dirty="0">
                <a:solidFill>
                  <a:srgbClr val="2D4E75"/>
                </a:solidFill>
                <a:latin typeface="+mj-lt"/>
              </a:rPr>
              <a:t>Ereignis (Meilenstein): </a:t>
            </a:r>
            <a:r>
              <a:rPr lang="de-DE" altLang="en-US" sz="2300" dirty="0">
                <a:latin typeface="+mj-lt"/>
              </a:rPr>
              <a:t>repräsentiert Zustand; Dauer = 0</a:t>
            </a:r>
          </a:p>
          <a:p>
            <a:pPr marL="358775" indent="-358775" eaLnBrk="1" hangingPunct="1">
              <a:lnSpc>
                <a:spcPct val="110000"/>
              </a:lnSpc>
              <a:spcBef>
                <a:spcPts val="1800"/>
              </a:spcBef>
              <a:buClr>
                <a:srgbClr val="2D4E75"/>
              </a:buClr>
              <a:buSzPct val="110000"/>
              <a:buFont typeface="Wingdings" charset="2"/>
              <a:buChar char="§"/>
            </a:pPr>
            <a:r>
              <a:rPr lang="de-DE" altLang="en-US" sz="2300" b="1" dirty="0">
                <a:solidFill>
                  <a:srgbClr val="2D4E75"/>
                </a:solidFill>
                <a:latin typeface="+mj-lt"/>
              </a:rPr>
              <a:t>Abhängigkeit: </a:t>
            </a:r>
            <a:r>
              <a:rPr lang="de-DE" altLang="en-US" sz="2300" dirty="0">
                <a:latin typeface="+mj-lt"/>
              </a:rPr>
              <a:t>repräsentiert Beziehung zwischen Vorgängen bzw. Ereignissen</a:t>
            </a:r>
          </a:p>
        </p:txBody>
      </p:sp>
      <p:sp>
        <p:nvSpPr>
          <p:cNvPr id="5" name="Rectangle 10"/>
          <p:cNvSpPr>
            <a:spLocks noChangeArrowheads="1"/>
          </p:cNvSpPr>
          <p:nvPr/>
        </p:nvSpPr>
        <p:spPr bwMode="auto">
          <a:xfrm>
            <a:off x="1001489" y="1620069"/>
            <a:ext cx="5738813" cy="424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marL="358775" indent="-358775" eaLnBrk="1" hangingPunct="1">
              <a:lnSpc>
                <a:spcPct val="110000"/>
              </a:lnSpc>
              <a:spcBef>
                <a:spcPct val="60000"/>
              </a:spcBef>
              <a:buClr>
                <a:srgbClr val="2D4E75"/>
              </a:buClr>
              <a:buSzPct val="110000"/>
              <a:buFont typeface="Wingdings" charset="2"/>
              <a:buChar char="§"/>
            </a:pPr>
            <a:r>
              <a:rPr lang="de-DE" altLang="en-US" sz="2300" b="1" dirty="0">
                <a:solidFill>
                  <a:srgbClr val="2D4E75"/>
                </a:solidFill>
                <a:latin typeface="+mj-lt"/>
              </a:rPr>
              <a:t>Vorgang:</a:t>
            </a:r>
            <a:r>
              <a:rPr lang="de-DE" altLang="en-US" sz="2300" dirty="0">
                <a:solidFill>
                  <a:srgbClr val="2D4E75"/>
                </a:solidFill>
                <a:latin typeface="+mj-lt"/>
              </a:rPr>
              <a:t> </a:t>
            </a:r>
            <a:r>
              <a:rPr lang="de-DE" altLang="en-US" sz="2300" dirty="0">
                <a:latin typeface="+mj-lt"/>
              </a:rPr>
              <a:t>repräsentiert Prozess (Einzelaufgabe, Job, Tätigkeit) und ist begrenzt durch Anfang und Ende; hat eine bestimmte Dauer!</a:t>
            </a:r>
          </a:p>
        </p:txBody>
      </p:sp>
      <p:sp>
        <p:nvSpPr>
          <p:cNvPr id="2" name="Titel 1"/>
          <p:cNvSpPr>
            <a:spLocks noGrp="1"/>
          </p:cNvSpPr>
          <p:nvPr>
            <p:ph type="title"/>
          </p:nvPr>
        </p:nvSpPr>
        <p:spPr/>
        <p:txBody>
          <a:bodyPr/>
          <a:lstStyle/>
          <a:p>
            <a:r>
              <a:rPr lang="de-AT" dirty="0"/>
              <a:t>Bausteine eines Ablaufes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10</a:t>
            </a:fld>
            <a:endParaRPr lang="en-US" dirty="0"/>
          </a:p>
        </p:txBody>
      </p:sp>
    </p:spTree>
    <p:extLst>
      <p:ext uri="{BB962C8B-B14F-4D97-AF65-F5344CB8AC3E}">
        <p14:creationId xmlns:p14="http://schemas.microsoft.com/office/powerpoint/2010/main" val="197581557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0" presetClass="entr" presetSubtype="0" fill="hold" grpId="0" nodeType="with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Effect transition="in" filter="fade">
                                      <p:cBhvr>
                                        <p:cTn id="13" dur="500"/>
                                        <p:tgtEl>
                                          <p:spTgt spid="8">
                                            <p:txEl>
                                              <p:pRg st="0" end="0"/>
                                            </p:txEl>
                                          </p:spTgt>
                                        </p:tgtEl>
                                      </p:cBhvr>
                                    </p:animEffect>
                                  </p:childTnLst>
                                </p:cTn>
                              </p:par>
                              <p:par>
                                <p:cTn id="14" presetID="1" presetClass="entr" presetSubtype="0" fill="hold" nodeType="withEffect">
                                  <p:stCondLst>
                                    <p:cond delay="0"/>
                                  </p:stCondLst>
                                  <p:childTnLst>
                                    <p:set>
                                      <p:cBhvr>
                                        <p:cTn id="15" dur="1" fill="hold">
                                          <p:stCondLst>
                                            <p:cond delay="0"/>
                                          </p:stCondLst>
                                        </p:cTn>
                                        <p:tgtEl>
                                          <p:spTgt spid="614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fade">
                                      <p:cBhvr>
                                        <p:cTn id="20"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uiExpand="1" build="p"/>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178520" y="2772197"/>
            <a:ext cx="8182968" cy="3324225"/>
          </a:xfrm>
          <a:prstGeom prst="rect">
            <a:avLst/>
          </a:prstGeom>
        </p:spPr>
        <p:txBody>
          <a:bodyPr/>
          <a:lstStyle>
            <a:lvl1pPr marL="342900" indent="-342900" algn="l" rtl="0" fontAlgn="base">
              <a:lnSpc>
                <a:spcPct val="120000"/>
              </a:lnSpc>
              <a:spcBef>
                <a:spcPts val="1200"/>
              </a:spcBef>
              <a:spcAft>
                <a:spcPct val="0"/>
              </a:spcAft>
              <a:buClr>
                <a:srgbClr val="2D4E7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2D4E7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2D4E7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2D4E7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2D4E7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a:lnSpc>
                <a:spcPct val="110000"/>
              </a:lnSpc>
              <a:spcBef>
                <a:spcPts val="1800"/>
              </a:spcBef>
            </a:pPr>
            <a:r>
              <a:rPr lang="de-DE" altLang="en-US" sz="2200" kern="0" dirty="0">
                <a:latin typeface="+mj-lt"/>
              </a:rPr>
              <a:t>Jeder Vorgang besitzt</a:t>
            </a:r>
          </a:p>
          <a:p>
            <a:pPr lvl="1">
              <a:lnSpc>
                <a:spcPct val="110000"/>
              </a:lnSpc>
              <a:spcBef>
                <a:spcPts val="400"/>
              </a:spcBef>
            </a:pPr>
            <a:r>
              <a:rPr lang="de-DE" altLang="en-US" sz="2150" b="1" kern="0" dirty="0">
                <a:solidFill>
                  <a:srgbClr val="2D4E75"/>
                </a:solidFill>
                <a:latin typeface="+mj-lt"/>
              </a:rPr>
              <a:t>Vorgänger</a:t>
            </a:r>
            <a:r>
              <a:rPr lang="de-DE" altLang="en-US" sz="2000" kern="0" dirty="0">
                <a:latin typeface="+mj-lt"/>
              </a:rPr>
              <a:t> (durch Abhängigkeit vorgeordnet),</a:t>
            </a:r>
          </a:p>
          <a:p>
            <a:pPr lvl="1">
              <a:lnSpc>
                <a:spcPct val="110000"/>
              </a:lnSpc>
              <a:spcBef>
                <a:spcPts val="400"/>
              </a:spcBef>
            </a:pPr>
            <a:r>
              <a:rPr lang="de-DE" altLang="en-US" sz="2150" b="1" kern="0" dirty="0">
                <a:solidFill>
                  <a:srgbClr val="2D4E75"/>
                </a:solidFill>
                <a:latin typeface="+mj-lt"/>
              </a:rPr>
              <a:t>Nachfolger</a:t>
            </a:r>
            <a:r>
              <a:rPr lang="de-DE" altLang="en-US" sz="2000" kern="0" dirty="0">
                <a:latin typeface="+mj-lt"/>
              </a:rPr>
              <a:t> (durch Abhängigkeit nachgeordnet).</a:t>
            </a:r>
          </a:p>
          <a:p>
            <a:pPr marL="446088" indent="0">
              <a:lnSpc>
                <a:spcPct val="110000"/>
              </a:lnSpc>
              <a:spcBef>
                <a:spcPts val="1000"/>
              </a:spcBef>
              <a:buNone/>
            </a:pPr>
            <a:r>
              <a:rPr lang="de-DE" altLang="en-US" sz="2150" b="1" kern="0" dirty="0">
                <a:solidFill>
                  <a:srgbClr val="2D4E75"/>
                </a:solidFill>
                <a:latin typeface="+mj-lt"/>
              </a:rPr>
              <a:t>Ausnahme</a:t>
            </a:r>
            <a:r>
              <a:rPr lang="de-DE" altLang="en-US" sz="2000" kern="0" dirty="0">
                <a:latin typeface="+mj-lt"/>
              </a:rPr>
              <a:t>: Startvorgänge (ohne Vorgänger); Endvorgänge (ohne Nachfolger)</a:t>
            </a:r>
          </a:p>
          <a:p>
            <a:pPr>
              <a:lnSpc>
                <a:spcPct val="110000"/>
              </a:lnSpc>
              <a:spcBef>
                <a:spcPts val="1400"/>
              </a:spcBef>
            </a:pPr>
            <a:r>
              <a:rPr lang="de-DE" altLang="en-US" sz="2200" kern="0" dirty="0">
                <a:latin typeface="+mj-lt"/>
              </a:rPr>
              <a:t>Zentrale Eigenschaften</a:t>
            </a:r>
          </a:p>
          <a:p>
            <a:pPr lvl="1">
              <a:lnSpc>
                <a:spcPct val="110000"/>
              </a:lnSpc>
              <a:spcBef>
                <a:spcPts val="400"/>
              </a:spcBef>
            </a:pPr>
            <a:r>
              <a:rPr lang="de-DE" altLang="en-US" sz="2150" b="1" kern="0" dirty="0">
                <a:solidFill>
                  <a:srgbClr val="2D4E75"/>
                </a:solidFill>
                <a:latin typeface="+mj-lt"/>
              </a:rPr>
              <a:t>Kontinuität</a:t>
            </a:r>
            <a:r>
              <a:rPr lang="de-DE" altLang="en-US" sz="2000" kern="0" dirty="0">
                <a:latin typeface="+mj-lt"/>
              </a:rPr>
              <a:t> (Durchführung ohne Unterbrechung)</a:t>
            </a:r>
          </a:p>
          <a:p>
            <a:pPr lvl="1">
              <a:lnSpc>
                <a:spcPct val="110000"/>
              </a:lnSpc>
              <a:spcBef>
                <a:spcPts val="400"/>
              </a:spcBef>
            </a:pPr>
            <a:r>
              <a:rPr lang="de-DE" altLang="en-US" sz="2150" b="1" kern="0" dirty="0">
                <a:solidFill>
                  <a:srgbClr val="2D4E75"/>
                </a:solidFill>
                <a:latin typeface="+mj-lt"/>
              </a:rPr>
              <a:t>Messbarkeit</a:t>
            </a:r>
            <a:r>
              <a:rPr lang="de-DE" altLang="en-US" sz="2000" kern="0" dirty="0">
                <a:latin typeface="+mj-lt"/>
              </a:rPr>
              <a:t> (Kenngröße für Erledigungsfortschritt)</a:t>
            </a:r>
          </a:p>
          <a:p>
            <a:pPr lvl="1">
              <a:lnSpc>
                <a:spcPct val="110000"/>
              </a:lnSpc>
              <a:spcBef>
                <a:spcPts val="400"/>
              </a:spcBef>
            </a:pPr>
            <a:r>
              <a:rPr lang="de-DE" altLang="en-US" sz="2150" b="1" kern="0" dirty="0">
                <a:solidFill>
                  <a:srgbClr val="2D4E75"/>
                </a:solidFill>
                <a:latin typeface="+mj-lt"/>
              </a:rPr>
              <a:t>Verantwortlichkeit</a:t>
            </a:r>
            <a:r>
              <a:rPr lang="de-DE" altLang="en-US" sz="2000" kern="0" dirty="0">
                <a:latin typeface="+mj-lt"/>
              </a:rPr>
              <a:t> (zuordenbar)</a:t>
            </a:r>
          </a:p>
          <a:p>
            <a:pPr lvl="1">
              <a:lnSpc>
                <a:spcPct val="110000"/>
              </a:lnSpc>
              <a:spcBef>
                <a:spcPts val="400"/>
              </a:spcBef>
            </a:pPr>
            <a:r>
              <a:rPr lang="de-DE" altLang="en-US" sz="2150" b="1" kern="0" dirty="0">
                <a:solidFill>
                  <a:srgbClr val="2D4E75"/>
                </a:solidFill>
                <a:latin typeface="+mj-lt"/>
              </a:rPr>
              <a:t>Dauer</a:t>
            </a:r>
            <a:r>
              <a:rPr lang="de-DE" altLang="en-US" sz="2000" kern="0" dirty="0">
                <a:latin typeface="+mj-lt"/>
              </a:rPr>
              <a:t> (Zeitbedarf)</a:t>
            </a:r>
          </a:p>
        </p:txBody>
      </p:sp>
      <p:sp>
        <p:nvSpPr>
          <p:cNvPr id="6" name="Text Box 4"/>
          <p:cNvSpPr txBox="1">
            <a:spLocks noChangeArrowheads="1"/>
          </p:cNvSpPr>
          <p:nvPr/>
        </p:nvSpPr>
        <p:spPr bwMode="auto">
          <a:xfrm>
            <a:off x="1153368" y="1585926"/>
            <a:ext cx="6263680" cy="1042255"/>
          </a:xfrm>
          <a:prstGeom prst="rect">
            <a:avLst/>
          </a:prstGeom>
          <a:solidFill>
            <a:srgbClr val="2D4E75"/>
          </a:solidFill>
          <a:ln>
            <a:noFill/>
          </a:ln>
        </p:spPr>
        <p:txBody>
          <a:bodyPr wrap="square" lIns="108000" tIns="144000" rIns="72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marL="446088" indent="-446088" eaLnBrk="1" hangingPunct="1">
              <a:lnSpc>
                <a:spcPct val="110000"/>
              </a:lnSpc>
              <a:spcBef>
                <a:spcPct val="50000"/>
              </a:spcBef>
            </a:pPr>
            <a:r>
              <a:rPr lang="de-DE" altLang="en-US" sz="2300" dirty="0">
                <a:solidFill>
                  <a:schemeClr val="bg1"/>
                </a:solidFill>
                <a:latin typeface="Arial Narrow"/>
                <a:sym typeface="Wingdings 3" charset="2"/>
              </a:rPr>
              <a:t>→ </a:t>
            </a:r>
            <a:r>
              <a:rPr lang="de-DE" altLang="en-US" sz="2300" dirty="0">
                <a:solidFill>
                  <a:schemeClr val="bg1"/>
                </a:solidFill>
                <a:latin typeface="+mj-lt"/>
                <a:sym typeface="Wingdings 3" charset="2"/>
              </a:rPr>
              <a:t> 	</a:t>
            </a:r>
            <a:r>
              <a:rPr lang="de-DE" altLang="en-US" sz="2300" dirty="0">
                <a:solidFill>
                  <a:schemeClr val="bg1"/>
                </a:solidFill>
                <a:latin typeface="+mj-lt"/>
              </a:rPr>
              <a:t>Ablaufelement zur Beschreibung eines Geschehens, Synonym für „Aktivitäten“, „Tätigkeiten“</a:t>
            </a:r>
          </a:p>
        </p:txBody>
      </p:sp>
      <p:sp>
        <p:nvSpPr>
          <p:cNvPr id="2" name="Titel 1"/>
          <p:cNvSpPr>
            <a:spLocks noGrp="1"/>
          </p:cNvSpPr>
          <p:nvPr>
            <p:ph type="title"/>
          </p:nvPr>
        </p:nvSpPr>
        <p:spPr/>
        <p:txBody>
          <a:bodyPr/>
          <a:lstStyle/>
          <a:p>
            <a:r>
              <a:rPr lang="de-AT" dirty="0"/>
              <a:t>Vorgänge</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11</a:t>
            </a:fld>
            <a:endParaRPr lang="en-US" dirty="0"/>
          </a:p>
        </p:txBody>
      </p:sp>
    </p:spTree>
    <p:extLst>
      <p:ext uri="{BB962C8B-B14F-4D97-AF65-F5344CB8AC3E}">
        <p14:creationId xmlns:p14="http://schemas.microsoft.com/office/powerpoint/2010/main" val="1913901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5">
                                            <p:txEl>
                                              <p:pRg st="6" end="6"/>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178520" y="2844205"/>
            <a:ext cx="7822704" cy="3324225"/>
          </a:xfrm>
          <a:prstGeom prst="rect">
            <a:avLst/>
          </a:prstGeom>
        </p:spPr>
        <p:txBody>
          <a:bodyPr/>
          <a:lstStyle>
            <a:lvl1pPr marL="342900" indent="-342900" algn="l" rtl="0" fontAlgn="base">
              <a:lnSpc>
                <a:spcPct val="120000"/>
              </a:lnSpc>
              <a:spcBef>
                <a:spcPts val="1200"/>
              </a:spcBef>
              <a:spcAft>
                <a:spcPct val="0"/>
              </a:spcAft>
              <a:buClr>
                <a:srgbClr val="2D4E7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2D4E7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2D4E7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2D4E7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2D4E7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a:lnSpc>
                <a:spcPct val="105000"/>
              </a:lnSpc>
              <a:spcBef>
                <a:spcPts val="1800"/>
              </a:spcBef>
            </a:pPr>
            <a:r>
              <a:rPr lang="de-DE" altLang="en-US" sz="2150" b="1" kern="0" dirty="0">
                <a:solidFill>
                  <a:srgbClr val="2D4E75"/>
                </a:solidFill>
                <a:latin typeface="+mj-lt"/>
              </a:rPr>
              <a:t>Schlüsselereignis</a:t>
            </a:r>
            <a:r>
              <a:rPr lang="de-DE" altLang="en-US" sz="2050" kern="0" dirty="0">
                <a:latin typeface="+mj-lt"/>
              </a:rPr>
              <a:t> besonderer Bedeutung (von dem sich eindeutig feststellen lässt, ob es eingetreten ist oder nicht.)</a:t>
            </a:r>
          </a:p>
          <a:p>
            <a:pPr>
              <a:lnSpc>
                <a:spcPct val="105000"/>
              </a:lnSpc>
              <a:spcBef>
                <a:spcPts val="1800"/>
              </a:spcBef>
            </a:pPr>
            <a:r>
              <a:rPr lang="de-DE" altLang="en-US" sz="2050" kern="0" dirty="0">
                <a:latin typeface="+mj-lt"/>
              </a:rPr>
              <a:t>Durch Meilensteine entsteht eine sogenannte Baseline der </a:t>
            </a:r>
            <a:r>
              <a:rPr lang="de-DE" altLang="en-US" sz="2150" b="1" kern="0" dirty="0">
                <a:solidFill>
                  <a:srgbClr val="2D4E75"/>
                </a:solidFill>
                <a:latin typeface="+mj-lt"/>
              </a:rPr>
              <a:t>Entwicklungs-</a:t>
            </a:r>
            <a:r>
              <a:rPr lang="de-DE" altLang="en-US" sz="2050" b="1" kern="0" dirty="0">
                <a:solidFill>
                  <a:srgbClr val="2D4E75"/>
                </a:solidFill>
                <a:latin typeface="+mj-lt"/>
              </a:rPr>
              <a:t> </a:t>
            </a:r>
            <a:br>
              <a:rPr lang="de-DE" altLang="en-US" sz="2050" b="1" kern="0" dirty="0">
                <a:solidFill>
                  <a:srgbClr val="2D4E75"/>
                </a:solidFill>
                <a:latin typeface="+mj-lt"/>
              </a:rPr>
            </a:br>
            <a:r>
              <a:rPr lang="de-DE" altLang="en-US" sz="2150" b="1" kern="0" dirty="0">
                <a:solidFill>
                  <a:srgbClr val="2D4E75"/>
                </a:solidFill>
                <a:latin typeface="+mj-lt"/>
              </a:rPr>
              <a:t>und</a:t>
            </a:r>
            <a:r>
              <a:rPr lang="de-DE" altLang="en-US" sz="2050" b="1" kern="0" dirty="0">
                <a:solidFill>
                  <a:srgbClr val="2D4E75"/>
                </a:solidFill>
                <a:latin typeface="+mj-lt"/>
              </a:rPr>
              <a:t> </a:t>
            </a:r>
            <a:r>
              <a:rPr lang="de-DE" altLang="en-US" sz="2150" b="1" kern="0" dirty="0">
                <a:solidFill>
                  <a:srgbClr val="2D4E75"/>
                </a:solidFill>
                <a:latin typeface="+mj-lt"/>
              </a:rPr>
              <a:t>Produktionszustände</a:t>
            </a:r>
            <a:r>
              <a:rPr lang="de-DE" altLang="en-US" sz="2050" kern="0" dirty="0">
                <a:latin typeface="+mj-lt"/>
              </a:rPr>
              <a:t>, die den jeweiligen „Reifezustand“ des Projektvorhabens definieren.</a:t>
            </a:r>
          </a:p>
          <a:p>
            <a:pPr>
              <a:lnSpc>
                <a:spcPct val="105000"/>
              </a:lnSpc>
              <a:spcBef>
                <a:spcPts val="1800"/>
              </a:spcBef>
            </a:pPr>
            <a:r>
              <a:rPr lang="de-DE" altLang="en-US" sz="2050" kern="0" dirty="0">
                <a:latin typeface="+mj-lt"/>
              </a:rPr>
              <a:t>Man kann einen Meilenstein als einen </a:t>
            </a:r>
            <a:r>
              <a:rPr lang="de-DE" altLang="en-US" sz="2050" b="1" kern="0" dirty="0">
                <a:solidFill>
                  <a:srgbClr val="2D4E75"/>
                </a:solidFill>
                <a:latin typeface="+mj-lt"/>
              </a:rPr>
              <a:t>„</a:t>
            </a:r>
            <a:r>
              <a:rPr lang="de-DE" altLang="en-US" sz="2150" b="1" kern="0" dirty="0">
                <a:solidFill>
                  <a:srgbClr val="2D4E75"/>
                </a:solidFill>
                <a:latin typeface="+mj-lt"/>
              </a:rPr>
              <a:t>nach außen kommunizierten Punkt, an dem bestimmte Aufgaben erledigt sein müssen“ </a:t>
            </a:r>
            <a:r>
              <a:rPr lang="de-DE" altLang="en-US" sz="2050" kern="0" dirty="0">
                <a:latin typeface="+mj-lt"/>
              </a:rPr>
              <a:t>verstehen.</a:t>
            </a:r>
          </a:p>
          <a:p>
            <a:pPr>
              <a:lnSpc>
                <a:spcPct val="105000"/>
              </a:lnSpc>
              <a:spcBef>
                <a:spcPts val="1800"/>
              </a:spcBef>
            </a:pPr>
            <a:r>
              <a:rPr lang="de-DE" altLang="en-US" sz="2050" kern="0" dirty="0">
                <a:latin typeface="+mj-lt"/>
              </a:rPr>
              <a:t>Meilensteine sind Punkte, an denen eine Entscheidung über den weiteren Projektfortgang gefällt werden kann (Gateway, Review).</a:t>
            </a:r>
          </a:p>
        </p:txBody>
      </p:sp>
      <p:sp>
        <p:nvSpPr>
          <p:cNvPr id="6" name="Text Box 4"/>
          <p:cNvSpPr txBox="1">
            <a:spLocks noChangeArrowheads="1"/>
          </p:cNvSpPr>
          <p:nvPr/>
        </p:nvSpPr>
        <p:spPr bwMode="auto">
          <a:xfrm>
            <a:off x="1153368" y="1585926"/>
            <a:ext cx="7847856" cy="1042255"/>
          </a:xfrm>
          <a:prstGeom prst="rect">
            <a:avLst/>
          </a:prstGeom>
          <a:solidFill>
            <a:srgbClr val="2D4E75"/>
          </a:solidFill>
          <a:ln>
            <a:noFill/>
          </a:ln>
        </p:spPr>
        <p:txBody>
          <a:bodyPr wrap="square" lIns="108000" tIns="144000" rIns="72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marL="446088" indent="-446088" eaLnBrk="1" hangingPunct="1">
              <a:lnSpc>
                <a:spcPct val="110000"/>
              </a:lnSpc>
              <a:spcBef>
                <a:spcPct val="50000"/>
              </a:spcBef>
            </a:pPr>
            <a:r>
              <a:rPr lang="de-DE" altLang="en-US" sz="2300" dirty="0">
                <a:solidFill>
                  <a:schemeClr val="bg1"/>
                </a:solidFill>
                <a:latin typeface="Arial Narrow"/>
                <a:sym typeface="Wingdings 3" charset="2"/>
              </a:rPr>
              <a:t>→ 	Ablaufelement, welches das Eintreten eines bestimmten Zustandes beschreibt (= Ereignis). </a:t>
            </a:r>
            <a:r>
              <a:rPr lang="de-DE" altLang="en-US" sz="2300" dirty="0">
                <a:solidFill>
                  <a:schemeClr val="bg1"/>
                </a:solidFill>
                <a:latin typeface="+mj-lt"/>
                <a:sym typeface="Wingdings 3" charset="2"/>
              </a:rPr>
              <a:t> 	</a:t>
            </a:r>
            <a:endParaRPr lang="de-DE" altLang="en-US" sz="2300" dirty="0">
              <a:solidFill>
                <a:schemeClr val="bg1"/>
              </a:solidFill>
              <a:latin typeface="+mj-lt"/>
            </a:endParaRPr>
          </a:p>
        </p:txBody>
      </p:sp>
      <p:sp>
        <p:nvSpPr>
          <p:cNvPr id="2" name="Titel 1"/>
          <p:cNvSpPr>
            <a:spLocks noGrp="1"/>
          </p:cNvSpPr>
          <p:nvPr>
            <p:ph type="title"/>
          </p:nvPr>
        </p:nvSpPr>
        <p:spPr/>
        <p:txBody>
          <a:bodyPr/>
          <a:lstStyle/>
          <a:p>
            <a:r>
              <a:rPr lang="de-AT" dirty="0"/>
              <a:t>Meilensteine</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12</a:t>
            </a:fld>
            <a:endParaRPr lang="en-US" dirty="0"/>
          </a:p>
        </p:txBody>
      </p:sp>
    </p:spTree>
    <p:extLst>
      <p:ext uri="{BB962C8B-B14F-4D97-AF65-F5344CB8AC3E}">
        <p14:creationId xmlns:p14="http://schemas.microsoft.com/office/powerpoint/2010/main" val="545718116"/>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08336" y="1764085"/>
            <a:ext cx="7992888" cy="1152128"/>
          </a:xfrm>
        </p:spPr>
        <p:txBody>
          <a:bodyPr/>
          <a:lstStyle/>
          <a:p>
            <a:pPr>
              <a:spcBef>
                <a:spcPts val="3600"/>
              </a:spcBef>
            </a:pPr>
            <a:r>
              <a:rPr lang="de-AT" sz="2500" dirty="0"/>
              <a:t>signalisieren eine </a:t>
            </a:r>
            <a:r>
              <a:rPr lang="de-AT" b="1" dirty="0">
                <a:solidFill>
                  <a:srgbClr val="2D4E75"/>
                </a:solidFill>
              </a:rPr>
              <a:t>Zustandsänderung</a:t>
            </a:r>
          </a:p>
          <a:p>
            <a:pPr>
              <a:spcBef>
                <a:spcPts val="3600"/>
              </a:spcBef>
            </a:pPr>
            <a:r>
              <a:rPr lang="de-AT" sz="2500" dirty="0"/>
              <a:t>sind unverzichtbare </a:t>
            </a:r>
            <a:r>
              <a:rPr lang="de-AT" b="1" dirty="0">
                <a:solidFill>
                  <a:srgbClr val="2D4E75"/>
                </a:solidFill>
              </a:rPr>
              <a:t>Orientierungs-</a:t>
            </a:r>
            <a:r>
              <a:rPr lang="de-AT" sz="2500" dirty="0"/>
              <a:t> und </a:t>
            </a:r>
            <a:r>
              <a:rPr lang="de-AT" b="1" dirty="0">
                <a:solidFill>
                  <a:srgbClr val="2D4E75"/>
                </a:solidFill>
              </a:rPr>
              <a:t>Entscheidungspunkte</a:t>
            </a:r>
          </a:p>
          <a:p>
            <a:pPr>
              <a:spcBef>
                <a:spcPts val="3600"/>
              </a:spcBef>
            </a:pPr>
            <a:r>
              <a:rPr lang="de-AT" sz="2500" dirty="0"/>
              <a:t>in der Regel an Erstellung eines (Teil-)Produktes geknüpft</a:t>
            </a:r>
          </a:p>
          <a:p>
            <a:pPr>
              <a:spcBef>
                <a:spcPts val="3600"/>
              </a:spcBef>
            </a:pPr>
            <a:r>
              <a:rPr lang="de-AT" sz="2500" dirty="0"/>
              <a:t>so definieren, dass anhand objektiver Kriterien </a:t>
            </a:r>
            <a:br>
              <a:rPr lang="de-AT" sz="2500" dirty="0"/>
            </a:br>
            <a:r>
              <a:rPr lang="de-AT" b="1" dirty="0">
                <a:solidFill>
                  <a:srgbClr val="2D4E75"/>
                </a:solidFill>
              </a:rPr>
              <a:t>Überprüfbarkeit</a:t>
            </a:r>
            <a:r>
              <a:rPr lang="de-AT" sz="2500" dirty="0"/>
              <a:t> gegeben</a:t>
            </a:r>
          </a:p>
          <a:p>
            <a:pPr>
              <a:spcBef>
                <a:spcPts val="3600"/>
              </a:spcBef>
            </a:pPr>
            <a:endParaRPr lang="de-AT" sz="2500" dirty="0"/>
          </a:p>
          <a:p>
            <a:pPr>
              <a:spcBef>
                <a:spcPts val="3600"/>
              </a:spcBef>
            </a:pPr>
            <a:endParaRPr lang="en-US" sz="2500" dirty="0"/>
          </a:p>
        </p:txBody>
      </p:sp>
      <p:sp>
        <p:nvSpPr>
          <p:cNvPr id="2" name="Titel 1"/>
          <p:cNvSpPr>
            <a:spLocks noGrp="1"/>
          </p:cNvSpPr>
          <p:nvPr>
            <p:ph type="title"/>
          </p:nvPr>
        </p:nvSpPr>
        <p:spPr/>
        <p:txBody>
          <a:bodyPr/>
          <a:lstStyle/>
          <a:p>
            <a:r>
              <a:rPr lang="de-AT" dirty="0"/>
              <a:t>Meilensteine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13</a:t>
            </a:fld>
            <a:endParaRPr lang="en-US" dirty="0"/>
          </a:p>
        </p:txBody>
      </p:sp>
    </p:spTree>
    <p:extLst>
      <p:ext uri="{BB962C8B-B14F-4D97-AF65-F5344CB8AC3E}">
        <p14:creationId xmlns:p14="http://schemas.microsoft.com/office/powerpoint/2010/main" val="403235890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80344" y="1764085"/>
            <a:ext cx="8136903" cy="4392488"/>
          </a:xfrm>
        </p:spPr>
        <p:txBody>
          <a:bodyPr/>
          <a:lstStyle/>
          <a:p>
            <a:pPr>
              <a:lnSpc>
                <a:spcPct val="105000"/>
              </a:lnSpc>
            </a:pPr>
            <a:r>
              <a:rPr lang="de-AT" sz="2200" dirty="0"/>
              <a:t>Meilensteine vorrangig als synchronisierende Projektereignisse festlegen</a:t>
            </a:r>
          </a:p>
          <a:p>
            <a:pPr lvl="1">
              <a:lnSpc>
                <a:spcPct val="105000"/>
              </a:lnSpc>
              <a:spcBef>
                <a:spcPts val="900"/>
              </a:spcBef>
            </a:pPr>
            <a:r>
              <a:rPr lang="de-AT" sz="2300" b="1" dirty="0">
                <a:solidFill>
                  <a:srgbClr val="2D4E75"/>
                </a:solidFill>
              </a:rPr>
              <a:t>Projektstart</a:t>
            </a:r>
            <a:r>
              <a:rPr lang="de-AT" sz="2200" dirty="0">
                <a:solidFill>
                  <a:srgbClr val="2D4E75"/>
                </a:solidFill>
              </a:rPr>
              <a:t> </a:t>
            </a:r>
            <a:r>
              <a:rPr lang="de-AT" sz="2200" dirty="0"/>
              <a:t>und </a:t>
            </a:r>
            <a:r>
              <a:rPr lang="de-AT" sz="2300" b="1" dirty="0">
                <a:solidFill>
                  <a:srgbClr val="2D4E75"/>
                </a:solidFill>
              </a:rPr>
              <a:t>Projektende</a:t>
            </a:r>
            <a:r>
              <a:rPr lang="de-AT" sz="2200" dirty="0"/>
              <a:t> jedenfalls als Ereignisse</a:t>
            </a:r>
          </a:p>
          <a:p>
            <a:pPr lvl="1">
              <a:lnSpc>
                <a:spcPct val="105000"/>
              </a:lnSpc>
              <a:spcBef>
                <a:spcPts val="900"/>
              </a:spcBef>
            </a:pPr>
            <a:r>
              <a:rPr lang="de-AT" sz="2300" b="1" dirty="0">
                <a:solidFill>
                  <a:srgbClr val="2D4E75"/>
                </a:solidFill>
              </a:rPr>
              <a:t>vor</a:t>
            </a:r>
            <a:r>
              <a:rPr lang="de-AT" sz="2200" b="1" dirty="0">
                <a:solidFill>
                  <a:srgbClr val="2D4E75"/>
                </a:solidFill>
              </a:rPr>
              <a:t> </a:t>
            </a:r>
            <a:r>
              <a:rPr lang="de-AT" sz="2300" b="1" dirty="0">
                <a:solidFill>
                  <a:srgbClr val="2D4E75"/>
                </a:solidFill>
              </a:rPr>
              <a:t>Verzweigungen</a:t>
            </a:r>
            <a:r>
              <a:rPr lang="de-AT" sz="2200" b="1" dirty="0">
                <a:solidFill>
                  <a:srgbClr val="2D4E75"/>
                </a:solidFill>
              </a:rPr>
              <a:t> </a:t>
            </a:r>
            <a:br>
              <a:rPr lang="de-AT" sz="2200" dirty="0"/>
            </a:br>
            <a:r>
              <a:rPr lang="de-AT" sz="2200" dirty="0"/>
              <a:t>(wo nach einem Vorgang mehrere Nachfolger kommen) </a:t>
            </a:r>
          </a:p>
          <a:p>
            <a:pPr lvl="1">
              <a:lnSpc>
                <a:spcPct val="105000"/>
              </a:lnSpc>
              <a:spcBef>
                <a:spcPts val="900"/>
              </a:spcBef>
            </a:pPr>
            <a:r>
              <a:rPr lang="de-AT" sz="2300" b="1" dirty="0">
                <a:solidFill>
                  <a:srgbClr val="2D4E75"/>
                </a:solidFill>
              </a:rPr>
              <a:t>bei</a:t>
            </a:r>
            <a:r>
              <a:rPr lang="de-AT" sz="2200" b="1" dirty="0">
                <a:solidFill>
                  <a:srgbClr val="2D4E75"/>
                </a:solidFill>
              </a:rPr>
              <a:t> </a:t>
            </a:r>
            <a:r>
              <a:rPr lang="de-AT" sz="2300" b="1" dirty="0">
                <a:solidFill>
                  <a:srgbClr val="2D4E75"/>
                </a:solidFill>
              </a:rPr>
              <a:t>Zusammenführungen</a:t>
            </a:r>
            <a:r>
              <a:rPr lang="de-AT" sz="2200" b="1" dirty="0">
                <a:solidFill>
                  <a:srgbClr val="2D4E75"/>
                </a:solidFill>
              </a:rPr>
              <a:t> </a:t>
            </a:r>
            <a:br>
              <a:rPr lang="de-AT" sz="2200" dirty="0"/>
            </a:br>
            <a:r>
              <a:rPr lang="de-AT" sz="2200" dirty="0"/>
              <a:t>(wo ein Vorgang mehrere Vorgänger besitzt)</a:t>
            </a:r>
          </a:p>
          <a:p>
            <a:pPr>
              <a:lnSpc>
                <a:spcPct val="100000"/>
              </a:lnSpc>
              <a:spcBef>
                <a:spcPts val="3000"/>
              </a:spcBef>
            </a:pPr>
            <a:r>
              <a:rPr lang="de-AT" sz="2300" b="1" dirty="0">
                <a:solidFill>
                  <a:srgbClr val="2D4E75"/>
                </a:solidFill>
              </a:rPr>
              <a:t>Dichte</a:t>
            </a:r>
            <a:r>
              <a:rPr lang="de-AT" sz="2200" dirty="0"/>
              <a:t> der Meilensteine abhängig von Gesamtprojektumfang</a:t>
            </a:r>
            <a:br>
              <a:rPr lang="de-AT" sz="2200" dirty="0"/>
            </a:br>
            <a:r>
              <a:rPr lang="de-AT" sz="2300" b="1" dirty="0">
                <a:solidFill>
                  <a:srgbClr val="2D4E75"/>
                </a:solidFill>
              </a:rPr>
              <a:t>Faustregel</a:t>
            </a:r>
            <a:r>
              <a:rPr lang="de-AT" sz="2200" dirty="0"/>
              <a:t>:</a:t>
            </a:r>
          </a:p>
          <a:p>
            <a:pPr lvl="1">
              <a:lnSpc>
                <a:spcPct val="105000"/>
              </a:lnSpc>
              <a:spcBef>
                <a:spcPts val="900"/>
              </a:spcBef>
            </a:pPr>
            <a:r>
              <a:rPr lang="de-AT" sz="2200" dirty="0"/>
              <a:t>ca. alle 4 Wochen</a:t>
            </a:r>
          </a:p>
          <a:p>
            <a:pPr lvl="1">
              <a:lnSpc>
                <a:spcPct val="105000"/>
              </a:lnSpc>
              <a:spcBef>
                <a:spcPts val="900"/>
              </a:spcBef>
            </a:pPr>
            <a:r>
              <a:rPr lang="de-AT" sz="2200" dirty="0"/>
              <a:t>in ungefähr gleichen Abständen</a:t>
            </a:r>
          </a:p>
        </p:txBody>
      </p:sp>
      <p:sp>
        <p:nvSpPr>
          <p:cNvPr id="2" name="Titel 1"/>
          <p:cNvSpPr>
            <a:spLocks noGrp="1"/>
          </p:cNvSpPr>
          <p:nvPr>
            <p:ph type="title"/>
          </p:nvPr>
        </p:nvSpPr>
        <p:spPr/>
        <p:txBody>
          <a:bodyPr/>
          <a:lstStyle/>
          <a:p>
            <a:pPr>
              <a:lnSpc>
                <a:spcPts val="2800"/>
              </a:lnSpc>
            </a:pPr>
            <a:r>
              <a:rPr lang="de-AT" sz="2800" dirty="0"/>
              <a:t>Hinweise zur Festlegung und Platzierung von Meilensteinen</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14</a:t>
            </a:fld>
            <a:endParaRPr lang="de-AT" noProof="0" dirty="0"/>
          </a:p>
        </p:txBody>
      </p:sp>
    </p:spTree>
    <p:extLst>
      <p:ext uri="{BB962C8B-B14F-4D97-AF65-F5344CB8AC3E}">
        <p14:creationId xmlns:p14="http://schemas.microsoft.com/office/powerpoint/2010/main" val="303318653"/>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Gleichschenkliges Dreieck 7">
            <a:extLst>
              <a:ext uri="{C183D7F6-B498-43B3-948B-1728B52AA6E4}">
                <adec:decorative xmlns:adec="http://schemas.microsoft.com/office/drawing/2017/decorative" val="1"/>
              </a:ext>
            </a:extLst>
          </p:cNvPr>
          <p:cNvSpPr/>
          <p:nvPr/>
        </p:nvSpPr>
        <p:spPr bwMode="auto">
          <a:xfrm flipV="1">
            <a:off x="7057007" y="3852317"/>
            <a:ext cx="1228109" cy="1011385"/>
          </a:xfrm>
          <a:prstGeom prst="triangle">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9" name="Raute 8">
            <a:extLst>
              <a:ext uri="{C183D7F6-B498-43B3-948B-1728B52AA6E4}">
                <adec:decorative xmlns:adec="http://schemas.microsoft.com/office/drawing/2017/decorative" val="1"/>
              </a:ext>
            </a:extLst>
          </p:cNvPr>
          <p:cNvSpPr/>
          <p:nvPr/>
        </p:nvSpPr>
        <p:spPr>
          <a:xfrm>
            <a:off x="7057008" y="5068007"/>
            <a:ext cx="1228109" cy="1224136"/>
          </a:xfrm>
          <a:prstGeom prst="diamond">
            <a:avLst/>
          </a:prstGeom>
          <a:solidFill>
            <a:srgbClr val="2D4E7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0" name="Pictur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5000" y="1799777"/>
            <a:ext cx="1368152" cy="1764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Inhaltsplatzhalter 6"/>
          <p:cNvSpPr>
            <a:spLocks noGrp="1"/>
          </p:cNvSpPr>
          <p:nvPr>
            <p:ph idx="1"/>
          </p:nvPr>
        </p:nvSpPr>
        <p:spPr>
          <a:xfrm>
            <a:off x="1224361" y="1595438"/>
            <a:ext cx="5040559" cy="4514850"/>
          </a:xfrm>
        </p:spPr>
        <p:txBody>
          <a:bodyPr/>
          <a:lstStyle/>
          <a:p>
            <a:pPr marL="446088" indent="-446088">
              <a:lnSpc>
                <a:spcPct val="80000"/>
              </a:lnSpc>
              <a:spcBef>
                <a:spcPct val="40000"/>
              </a:spcBef>
              <a:buFont typeface="Wingdings" charset="2"/>
              <a:buNone/>
            </a:pPr>
            <a:r>
              <a:rPr lang="de-DE" altLang="en-US" sz="2700" b="1" dirty="0">
                <a:solidFill>
                  <a:srgbClr val="2D4E75"/>
                </a:solidFill>
              </a:rPr>
              <a:t>Wie werden Meilensteine definiert?</a:t>
            </a:r>
          </a:p>
          <a:p>
            <a:pPr marL="358775" indent="-358775">
              <a:lnSpc>
                <a:spcPct val="114000"/>
              </a:lnSpc>
              <a:spcBef>
                <a:spcPts val="2400"/>
              </a:spcBef>
            </a:pPr>
            <a:r>
              <a:rPr lang="de-DE" altLang="en-US" sz="2500" dirty="0"/>
              <a:t>Meilensteinname </a:t>
            </a:r>
          </a:p>
          <a:p>
            <a:pPr marL="358775" indent="-358775">
              <a:lnSpc>
                <a:spcPct val="114000"/>
              </a:lnSpc>
              <a:spcBef>
                <a:spcPts val="2400"/>
              </a:spcBef>
            </a:pPr>
            <a:r>
              <a:rPr lang="de-DE" altLang="en-US" sz="2500" dirty="0"/>
              <a:t>Meilensteinverantwortlicher </a:t>
            </a:r>
          </a:p>
          <a:p>
            <a:pPr marL="358775" indent="-358775">
              <a:lnSpc>
                <a:spcPct val="114000"/>
              </a:lnSpc>
              <a:spcBef>
                <a:spcPts val="2400"/>
              </a:spcBef>
            </a:pPr>
            <a:r>
              <a:rPr lang="de-DE" altLang="en-US" sz="2500" dirty="0"/>
              <a:t>festgelegte Meilensteinergebnisse (z.B. Dokumente, Prototypen, Entscheidungen, etc.) </a:t>
            </a:r>
          </a:p>
          <a:p>
            <a:pPr marL="358775" indent="-358775">
              <a:lnSpc>
                <a:spcPct val="114000"/>
              </a:lnSpc>
              <a:spcBef>
                <a:spcPts val="2400"/>
              </a:spcBef>
            </a:pPr>
            <a:r>
              <a:rPr lang="de-DE" altLang="en-US" sz="2500" dirty="0"/>
              <a:t>Termin für die Erbringung der Meilensteinergebnisse </a:t>
            </a:r>
          </a:p>
          <a:p>
            <a:pPr marL="174625" indent="-174625">
              <a:lnSpc>
                <a:spcPct val="80000"/>
              </a:lnSpc>
              <a:spcBef>
                <a:spcPct val="40000"/>
              </a:spcBef>
            </a:pPr>
            <a:endParaRPr lang="de-DE" altLang="en-US" sz="2300" dirty="0"/>
          </a:p>
        </p:txBody>
      </p:sp>
      <p:sp>
        <p:nvSpPr>
          <p:cNvPr id="2" name="Titel 1"/>
          <p:cNvSpPr>
            <a:spLocks noGrp="1"/>
          </p:cNvSpPr>
          <p:nvPr>
            <p:ph type="title"/>
          </p:nvPr>
        </p:nvSpPr>
        <p:spPr/>
        <p:txBody>
          <a:bodyPr/>
          <a:lstStyle/>
          <a:p>
            <a:pPr>
              <a:lnSpc>
                <a:spcPts val="2800"/>
              </a:lnSpc>
            </a:pPr>
            <a:r>
              <a:rPr lang="de-AT" sz="2800" dirty="0"/>
              <a:t>Hinweise zur Festlegung </a:t>
            </a:r>
            <a:br>
              <a:rPr lang="de-AT" sz="2800" dirty="0"/>
            </a:br>
            <a:r>
              <a:rPr lang="de-AT" sz="2800" dirty="0"/>
              <a:t>von Meilensteinen</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15</a:t>
            </a:fld>
            <a:endParaRPr lang="en-US" dirty="0"/>
          </a:p>
        </p:txBody>
      </p:sp>
    </p:spTree>
    <p:extLst>
      <p:ext uri="{BB962C8B-B14F-4D97-AF65-F5344CB8AC3E}">
        <p14:creationId xmlns:p14="http://schemas.microsoft.com/office/powerpoint/2010/main" val="12876261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080344" y="2700189"/>
            <a:ext cx="8352928" cy="3338091"/>
          </a:xfrm>
        </p:spPr>
        <p:txBody>
          <a:bodyPr/>
          <a:lstStyle/>
          <a:p>
            <a:pPr>
              <a:lnSpc>
                <a:spcPct val="100000"/>
              </a:lnSpc>
            </a:pPr>
            <a:r>
              <a:rPr lang="de-AT" sz="2050" dirty="0"/>
              <a:t>beschreiben </a:t>
            </a:r>
            <a:r>
              <a:rPr lang="de-AT" sz="2100" b="1" dirty="0">
                <a:solidFill>
                  <a:srgbClr val="2D4E75"/>
                </a:solidFill>
              </a:rPr>
              <a:t>logische</a:t>
            </a:r>
            <a:r>
              <a:rPr lang="de-AT" sz="2050" dirty="0"/>
              <a:t> (meist technische) </a:t>
            </a:r>
            <a:r>
              <a:rPr lang="de-AT" sz="2100" b="1" dirty="0">
                <a:solidFill>
                  <a:srgbClr val="2D4E75"/>
                </a:solidFill>
              </a:rPr>
              <a:t>Abhängigkeiten</a:t>
            </a:r>
          </a:p>
          <a:p>
            <a:pPr>
              <a:lnSpc>
                <a:spcPct val="100000"/>
              </a:lnSpc>
            </a:pPr>
            <a:r>
              <a:rPr lang="de-AT" sz="2050" spc="-20" dirty="0"/>
              <a:t>Abhängigkeiten drücken sich aus in </a:t>
            </a:r>
            <a:r>
              <a:rPr lang="de-AT" sz="2100" b="1" dirty="0">
                <a:solidFill>
                  <a:srgbClr val="2D4E75"/>
                </a:solidFill>
              </a:rPr>
              <a:t>Folgen</a:t>
            </a:r>
            <a:r>
              <a:rPr lang="de-AT" sz="2050" spc="-20" dirty="0"/>
              <a:t> (Vorgang hat Vorgänger &amp; Nachfolger</a:t>
            </a:r>
            <a:r>
              <a:rPr lang="de-AT" sz="2050" dirty="0"/>
              <a:t>)</a:t>
            </a:r>
          </a:p>
          <a:p>
            <a:pPr>
              <a:lnSpc>
                <a:spcPct val="100000"/>
              </a:lnSpc>
            </a:pPr>
            <a:r>
              <a:rPr lang="de-AT" sz="2050" dirty="0"/>
              <a:t>zwischen Vorgängen </a:t>
            </a:r>
            <a:r>
              <a:rPr lang="de-AT" sz="2100" b="1" dirty="0">
                <a:solidFill>
                  <a:srgbClr val="2D4E75"/>
                </a:solidFill>
              </a:rPr>
              <a:t>können</a:t>
            </a:r>
            <a:r>
              <a:rPr lang="de-AT" sz="2050" dirty="0"/>
              <a:t> </a:t>
            </a:r>
            <a:r>
              <a:rPr lang="de-AT" sz="2100" b="1" dirty="0">
                <a:solidFill>
                  <a:srgbClr val="2D4E75"/>
                </a:solidFill>
              </a:rPr>
              <a:t>mehrere</a:t>
            </a:r>
            <a:r>
              <a:rPr lang="de-AT" sz="2050" dirty="0"/>
              <a:t> Anordnungsbeziehungen </a:t>
            </a:r>
            <a:r>
              <a:rPr lang="de-AT" sz="2100" b="1" dirty="0">
                <a:solidFill>
                  <a:srgbClr val="2D4E75"/>
                </a:solidFill>
              </a:rPr>
              <a:t>gleichzeitig</a:t>
            </a:r>
            <a:r>
              <a:rPr lang="de-AT" sz="2050" dirty="0"/>
              <a:t> bestehen</a:t>
            </a:r>
          </a:p>
          <a:p>
            <a:pPr lvl="1">
              <a:lnSpc>
                <a:spcPct val="100000"/>
              </a:lnSpc>
              <a:spcBef>
                <a:spcPts val="300"/>
              </a:spcBef>
              <a:tabLst>
                <a:tab pos="4213225" algn="l"/>
                <a:tab pos="4659313" algn="l"/>
              </a:tabLst>
            </a:pPr>
            <a:r>
              <a:rPr lang="de-AT" sz="1900" dirty="0"/>
              <a:t>ein Vorgang mit mehreren Nachfolgern 	</a:t>
            </a:r>
            <a:r>
              <a:rPr lang="de-AT" b="1" dirty="0">
                <a:solidFill>
                  <a:srgbClr val="2D4E75"/>
                </a:solidFill>
                <a:latin typeface="Arial Black"/>
              </a:rPr>
              <a:t>→</a:t>
            </a:r>
            <a:r>
              <a:rPr lang="de-AT" sz="1900" dirty="0"/>
              <a:t> 	</a:t>
            </a:r>
            <a:r>
              <a:rPr lang="de-AT" sz="2100" b="1" dirty="0">
                <a:solidFill>
                  <a:srgbClr val="2D4E75"/>
                </a:solidFill>
              </a:rPr>
              <a:t>Verzweigung</a:t>
            </a:r>
          </a:p>
          <a:p>
            <a:pPr lvl="1">
              <a:lnSpc>
                <a:spcPct val="100000"/>
              </a:lnSpc>
              <a:spcBef>
                <a:spcPts val="300"/>
              </a:spcBef>
              <a:tabLst>
                <a:tab pos="4213225" algn="l"/>
                <a:tab pos="4659313" algn="l"/>
              </a:tabLst>
            </a:pPr>
            <a:r>
              <a:rPr lang="de-AT" sz="1900" dirty="0"/>
              <a:t>ein Vorgang mit mehreren Vorgängern 	</a:t>
            </a:r>
            <a:r>
              <a:rPr lang="de-AT" b="1" dirty="0">
                <a:solidFill>
                  <a:srgbClr val="2D4E75"/>
                </a:solidFill>
                <a:latin typeface="Arial Black"/>
              </a:rPr>
              <a:t>→</a:t>
            </a:r>
            <a:r>
              <a:rPr lang="de-AT" sz="1900" dirty="0"/>
              <a:t> 	</a:t>
            </a:r>
            <a:r>
              <a:rPr lang="de-AT" sz="2100" b="1" dirty="0">
                <a:solidFill>
                  <a:srgbClr val="2D4E75"/>
                </a:solidFill>
              </a:rPr>
              <a:t>Zusammenführung</a:t>
            </a:r>
          </a:p>
          <a:p>
            <a:pPr>
              <a:lnSpc>
                <a:spcPct val="100000"/>
              </a:lnSpc>
            </a:pPr>
            <a:r>
              <a:rPr lang="de-AT" sz="2100" b="1" dirty="0">
                <a:solidFill>
                  <a:srgbClr val="2D4E75"/>
                </a:solidFill>
              </a:rPr>
              <a:t>differenzierbar</a:t>
            </a:r>
          </a:p>
          <a:p>
            <a:pPr lvl="1">
              <a:lnSpc>
                <a:spcPct val="100000"/>
              </a:lnSpc>
              <a:spcBef>
                <a:spcPts val="600"/>
              </a:spcBef>
            </a:pPr>
            <a:r>
              <a:rPr lang="de-AT" sz="1900" dirty="0"/>
              <a:t>zwingende Folge</a:t>
            </a:r>
          </a:p>
          <a:p>
            <a:pPr lvl="1">
              <a:lnSpc>
                <a:spcPct val="100000"/>
              </a:lnSpc>
              <a:spcBef>
                <a:spcPts val="600"/>
              </a:spcBef>
            </a:pPr>
            <a:r>
              <a:rPr lang="de-AT" sz="1900" dirty="0"/>
              <a:t>empfehlende Folge</a:t>
            </a:r>
          </a:p>
          <a:p>
            <a:pPr lvl="1">
              <a:lnSpc>
                <a:spcPct val="100000"/>
              </a:lnSpc>
              <a:spcBef>
                <a:spcPts val="600"/>
              </a:spcBef>
            </a:pPr>
            <a:r>
              <a:rPr lang="de-AT" sz="1900" dirty="0"/>
              <a:t>freie Folge</a:t>
            </a:r>
            <a:endParaRPr lang="en-US" sz="1900" dirty="0"/>
          </a:p>
        </p:txBody>
      </p:sp>
      <p:sp>
        <p:nvSpPr>
          <p:cNvPr id="5" name="Text Box 4"/>
          <p:cNvSpPr txBox="1">
            <a:spLocks noChangeArrowheads="1"/>
          </p:cNvSpPr>
          <p:nvPr/>
        </p:nvSpPr>
        <p:spPr bwMode="auto">
          <a:xfrm>
            <a:off x="1153368" y="1513918"/>
            <a:ext cx="6335688" cy="1042255"/>
          </a:xfrm>
          <a:prstGeom prst="rect">
            <a:avLst/>
          </a:prstGeom>
          <a:solidFill>
            <a:srgbClr val="2D4E75"/>
          </a:solidFill>
          <a:ln>
            <a:noFill/>
          </a:ln>
        </p:spPr>
        <p:txBody>
          <a:bodyPr wrap="square" lIns="108000" tIns="144000" rIns="72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0000"/>
              </a:lnSpc>
              <a:spcBef>
                <a:spcPct val="50000"/>
              </a:spcBef>
            </a:pPr>
            <a:r>
              <a:rPr lang="de-DE" altLang="en-US" b="1" dirty="0">
                <a:solidFill>
                  <a:schemeClr val="bg1"/>
                </a:solidFill>
                <a:effectLst>
                  <a:outerShdw blurRad="38100" dist="38100" dir="2700000" algn="tl">
                    <a:srgbClr val="000000">
                      <a:alpha val="43137"/>
                    </a:srgbClr>
                  </a:outerShdw>
                </a:effectLst>
                <a:latin typeface="Arial Narrow"/>
                <a:sym typeface="Wingdings 3" charset="2"/>
              </a:rPr>
              <a:t>Anordnungsbeziehung</a:t>
            </a:r>
            <a:r>
              <a:rPr lang="de-DE" altLang="en-US" sz="2300" dirty="0">
                <a:solidFill>
                  <a:schemeClr val="bg1"/>
                </a:solidFill>
                <a:effectLst>
                  <a:outerShdw blurRad="38100" dist="38100" dir="2700000" algn="tl">
                    <a:srgbClr val="000000">
                      <a:alpha val="43137"/>
                    </a:srgbClr>
                  </a:outerShdw>
                </a:effectLst>
                <a:latin typeface="Arial Narrow"/>
                <a:sym typeface="Wingdings 3" charset="2"/>
              </a:rPr>
              <a:t> </a:t>
            </a:r>
            <a:r>
              <a:rPr lang="de-DE" altLang="en-US" sz="2300" dirty="0">
                <a:solidFill>
                  <a:schemeClr val="bg1"/>
                </a:solidFill>
                <a:latin typeface="Arial Narrow"/>
                <a:sym typeface="Wingdings 3" charset="2"/>
              </a:rPr>
              <a:t>= quantifizierbare Abhängigkeit zwischen Ereignissen oder Vorgängen</a:t>
            </a:r>
            <a:endParaRPr lang="de-DE" altLang="en-US" sz="2300" dirty="0">
              <a:solidFill>
                <a:schemeClr val="bg1"/>
              </a:solidFill>
              <a:latin typeface="+mj-lt"/>
            </a:endParaRPr>
          </a:p>
        </p:txBody>
      </p:sp>
      <p:sp>
        <p:nvSpPr>
          <p:cNvPr id="2" name="Titel 1"/>
          <p:cNvSpPr>
            <a:spLocks noGrp="1"/>
          </p:cNvSpPr>
          <p:nvPr>
            <p:ph type="title"/>
          </p:nvPr>
        </p:nvSpPr>
        <p:spPr/>
        <p:txBody>
          <a:bodyPr/>
          <a:lstStyle/>
          <a:p>
            <a:r>
              <a:rPr lang="de-AT" dirty="0"/>
              <a:t>Anordnungsbeziehungen – Wesen </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16</a:t>
            </a:fld>
            <a:endParaRPr lang="de-AT" noProof="0" dirty="0"/>
          </a:p>
        </p:txBody>
      </p:sp>
    </p:spTree>
    <p:extLst>
      <p:ext uri="{BB962C8B-B14F-4D97-AF65-F5344CB8AC3E}">
        <p14:creationId xmlns:p14="http://schemas.microsoft.com/office/powerpoint/2010/main" val="357962634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0" y="1620069"/>
            <a:ext cx="7848871" cy="4514850"/>
          </a:xfrm>
        </p:spPr>
        <p:txBody>
          <a:bodyPr/>
          <a:lstStyle/>
          <a:p>
            <a:pPr eaLnBrk="1" hangingPunct="1">
              <a:lnSpc>
                <a:spcPct val="110000"/>
              </a:lnSpc>
              <a:spcBef>
                <a:spcPct val="20000"/>
              </a:spcBef>
              <a:buClr>
                <a:srgbClr val="FF9900"/>
              </a:buClr>
              <a:buFont typeface="Wingdings" charset="2"/>
              <a:buNone/>
            </a:pPr>
            <a:r>
              <a:rPr lang="de-DE" altLang="en-US" sz="2500" b="1" dirty="0">
                <a:solidFill>
                  <a:srgbClr val="2D4E75"/>
                </a:solidFill>
                <a:latin typeface="Arial Narrow" charset="0"/>
              </a:rPr>
              <a:t>Arten von Anordnungsbeziehungen </a:t>
            </a:r>
          </a:p>
          <a:p>
            <a:pPr marL="0" indent="0" eaLnBrk="1" hangingPunct="1">
              <a:lnSpc>
                <a:spcPct val="110000"/>
              </a:lnSpc>
              <a:spcBef>
                <a:spcPts val="600"/>
              </a:spcBef>
              <a:buClr>
                <a:srgbClr val="FF9900"/>
              </a:buClr>
              <a:buFont typeface="Wingdings" charset="2"/>
              <a:buNone/>
            </a:pPr>
            <a:r>
              <a:rPr lang="de-DE" altLang="en-US" sz="2300" dirty="0">
                <a:latin typeface="Arial Narrow" charset="0"/>
              </a:rPr>
              <a:t>gemäß Relation zwischen Anfang und Ende </a:t>
            </a:r>
            <a:br>
              <a:rPr lang="de-DE" altLang="en-US" sz="2300" dirty="0">
                <a:latin typeface="Arial Narrow" charset="0"/>
              </a:rPr>
            </a:br>
            <a:r>
              <a:rPr lang="de-DE" altLang="en-US" sz="2300" dirty="0">
                <a:latin typeface="Arial Narrow" charset="0"/>
              </a:rPr>
              <a:t>der beiden beteiligten Vorgänge</a:t>
            </a:r>
          </a:p>
          <a:p>
            <a:pPr>
              <a:lnSpc>
                <a:spcPct val="110000"/>
              </a:lnSpc>
              <a:spcBef>
                <a:spcPts val="2000"/>
              </a:spcBef>
              <a:buFont typeface="Wingdings" charset="2"/>
              <a:buChar char="§"/>
              <a:tabLst>
                <a:tab pos="2155825" algn="l"/>
              </a:tabLst>
            </a:pPr>
            <a:r>
              <a:rPr lang="de-DE" altLang="en-US" sz="2400" b="1" dirty="0">
                <a:solidFill>
                  <a:srgbClr val="2D4E75"/>
                </a:solidFill>
                <a:latin typeface="Arial Narrow" charset="0"/>
              </a:rPr>
              <a:t>Normalfolge</a:t>
            </a:r>
            <a:r>
              <a:rPr lang="de-DE" altLang="en-US" sz="2300" dirty="0">
                <a:latin typeface="Arial Narrow" charset="0"/>
              </a:rPr>
              <a:t> 	(Ende – Anfang)</a:t>
            </a:r>
          </a:p>
          <a:p>
            <a:pPr>
              <a:lnSpc>
                <a:spcPct val="110000"/>
              </a:lnSpc>
              <a:spcBef>
                <a:spcPts val="2000"/>
              </a:spcBef>
              <a:buFont typeface="Wingdings" charset="2"/>
              <a:buChar char="§"/>
              <a:tabLst>
                <a:tab pos="2155825" algn="l"/>
              </a:tabLst>
            </a:pPr>
            <a:r>
              <a:rPr lang="de-DE" altLang="en-US" sz="2400" b="1" dirty="0">
                <a:solidFill>
                  <a:srgbClr val="2D4E75"/>
                </a:solidFill>
                <a:latin typeface="Arial Narrow" charset="0"/>
              </a:rPr>
              <a:t>Anfangsfolge</a:t>
            </a:r>
            <a:r>
              <a:rPr lang="de-DE" altLang="en-US" sz="2300" dirty="0">
                <a:latin typeface="Arial Narrow" charset="0"/>
              </a:rPr>
              <a:t> 	(Anfang – Anfang)</a:t>
            </a:r>
          </a:p>
          <a:p>
            <a:pPr>
              <a:lnSpc>
                <a:spcPct val="110000"/>
              </a:lnSpc>
              <a:spcBef>
                <a:spcPts val="2000"/>
              </a:spcBef>
              <a:buFont typeface="Wingdings" charset="2"/>
              <a:buChar char="§"/>
              <a:tabLst>
                <a:tab pos="2155825" algn="l"/>
              </a:tabLst>
            </a:pPr>
            <a:r>
              <a:rPr lang="de-DE" altLang="en-US" sz="2400" b="1" dirty="0">
                <a:solidFill>
                  <a:srgbClr val="2D4E75"/>
                </a:solidFill>
                <a:latin typeface="Arial Narrow" charset="0"/>
              </a:rPr>
              <a:t>Endfolge</a:t>
            </a:r>
            <a:r>
              <a:rPr lang="de-DE" altLang="en-US" sz="2300" dirty="0">
                <a:latin typeface="Arial Narrow" charset="0"/>
              </a:rPr>
              <a:t> 	(Ende – Ende)</a:t>
            </a:r>
          </a:p>
          <a:p>
            <a:pPr>
              <a:lnSpc>
                <a:spcPct val="110000"/>
              </a:lnSpc>
              <a:spcBef>
                <a:spcPts val="2000"/>
              </a:spcBef>
              <a:buFont typeface="Wingdings" charset="2"/>
              <a:buChar char="§"/>
              <a:tabLst>
                <a:tab pos="2155825" algn="l"/>
              </a:tabLst>
            </a:pPr>
            <a:r>
              <a:rPr lang="de-DE" altLang="en-US" sz="2400" b="1" dirty="0">
                <a:solidFill>
                  <a:srgbClr val="2D4E75"/>
                </a:solidFill>
                <a:latin typeface="Arial Narrow" charset="0"/>
              </a:rPr>
              <a:t>Sprungfolge</a:t>
            </a:r>
            <a:r>
              <a:rPr lang="de-DE" altLang="en-US" sz="2300" dirty="0">
                <a:latin typeface="Arial Narrow" charset="0"/>
              </a:rPr>
              <a:t> 	(Anfang – Ende)</a:t>
            </a:r>
          </a:p>
          <a:p>
            <a:pPr marL="0" indent="0" eaLnBrk="1" hangingPunct="1">
              <a:lnSpc>
                <a:spcPct val="110000"/>
              </a:lnSpc>
              <a:spcBef>
                <a:spcPts val="3600"/>
              </a:spcBef>
              <a:buClr>
                <a:srgbClr val="FF9900"/>
              </a:buClr>
              <a:buFont typeface="Wingdings" charset="2"/>
              <a:buNone/>
            </a:pPr>
            <a:r>
              <a:rPr lang="de-DE" altLang="en-US" sz="2400" b="1" dirty="0">
                <a:solidFill>
                  <a:srgbClr val="2D4E75"/>
                </a:solidFill>
                <a:latin typeface="Arial Narrow" charset="0"/>
              </a:rPr>
              <a:t>Unabhängige Tätigkeiten, können parallel durchgeführt werden.</a:t>
            </a:r>
          </a:p>
          <a:p>
            <a:pPr>
              <a:lnSpc>
                <a:spcPct val="110000"/>
              </a:lnSpc>
            </a:pPr>
            <a:endParaRPr lang="en-US" sz="2300" dirty="0"/>
          </a:p>
        </p:txBody>
      </p:sp>
      <p:sp>
        <p:nvSpPr>
          <p:cNvPr id="2" name="Titel 1"/>
          <p:cNvSpPr>
            <a:spLocks noGrp="1"/>
          </p:cNvSpPr>
          <p:nvPr>
            <p:ph type="title"/>
          </p:nvPr>
        </p:nvSpPr>
        <p:spPr>
          <a:xfrm>
            <a:off x="864321" y="417600"/>
            <a:ext cx="6336703" cy="863600"/>
          </a:xfrm>
        </p:spPr>
        <p:txBody>
          <a:bodyPr/>
          <a:lstStyle/>
          <a:p>
            <a:pPr>
              <a:lnSpc>
                <a:spcPts val="2800"/>
              </a:lnSpc>
            </a:pPr>
            <a:r>
              <a:rPr lang="de-AT" sz="2800" dirty="0"/>
              <a:t>Übersicht: </a:t>
            </a:r>
            <a:br>
              <a:rPr lang="de-AT" sz="2800" dirty="0"/>
            </a:br>
            <a:r>
              <a:rPr lang="de-AT" sz="2800" dirty="0"/>
              <a:t>Anordnungsbeziehungen – Arten</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17</a:t>
            </a:fld>
            <a:endParaRPr lang="en-US" dirty="0"/>
          </a:p>
        </p:txBody>
      </p:sp>
    </p:spTree>
    <p:extLst>
      <p:ext uri="{BB962C8B-B14F-4D97-AF65-F5344CB8AC3E}">
        <p14:creationId xmlns:p14="http://schemas.microsoft.com/office/powerpoint/2010/main" val="380966817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uppieren 29">
            <a:extLst>
              <a:ext uri="{C183D7F6-B498-43B3-948B-1728B52AA6E4}">
                <adec:decorative xmlns:adec="http://schemas.microsoft.com/office/drawing/2017/decorative" val="1"/>
              </a:ext>
            </a:extLst>
          </p:cNvPr>
          <p:cNvGrpSpPr/>
          <p:nvPr/>
        </p:nvGrpSpPr>
        <p:grpSpPr>
          <a:xfrm>
            <a:off x="1152352" y="5171285"/>
            <a:ext cx="7444070" cy="1417336"/>
            <a:chOff x="1281832" y="1894805"/>
            <a:chExt cx="7444070" cy="1417336"/>
          </a:xfrm>
        </p:grpSpPr>
        <p:sp>
          <p:nvSpPr>
            <p:cNvPr id="9" name="Rectangle 6"/>
            <p:cNvSpPr>
              <a:spLocks noChangeArrowheads="1"/>
            </p:cNvSpPr>
            <p:nvPr/>
          </p:nvSpPr>
          <p:spPr bwMode="auto">
            <a:xfrm>
              <a:off x="1281833"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10" name="Gerade Verbindung 9"/>
            <p:cNvCxnSpPr/>
            <p:nvPr/>
          </p:nvCxnSpPr>
          <p:spPr bwMode="auto">
            <a:xfrm>
              <a:off x="2289944"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Rectangle 6"/>
            <p:cNvSpPr>
              <a:spLocks noChangeArrowheads="1"/>
            </p:cNvSpPr>
            <p:nvPr/>
          </p:nvSpPr>
          <p:spPr bwMode="auto">
            <a:xfrm>
              <a:off x="2289944" y="2939729"/>
              <a:ext cx="1008112"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12" name="Gewinkelte Verbindung 11"/>
            <p:cNvCxnSpPr>
              <a:endCxn id="9" idx="3"/>
            </p:cNvCxnSpPr>
            <p:nvPr/>
          </p:nvCxnSpPr>
          <p:spPr bwMode="auto">
            <a:xfrm rot="10800000">
              <a:off x="2289945"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Gewinkelte Verbindung 12"/>
            <p:cNvCxnSpPr>
              <a:stCxn id="9" idx="3"/>
              <a:endCxn id="11" idx="1"/>
            </p:cNvCxnSpPr>
            <p:nvPr/>
          </p:nvCxnSpPr>
          <p:spPr bwMode="auto">
            <a:xfrm flipH="1">
              <a:off x="2289944" y="2634829"/>
              <a:ext cx="1" cy="437158"/>
            </a:xfrm>
            <a:prstGeom prst="bentConnector5">
              <a:avLst>
                <a:gd name="adj1" fmla="val -22860000000"/>
                <a:gd name="adj2" fmla="val 52105"/>
                <a:gd name="adj3" fmla="val 22860100000"/>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6"/>
            <p:cNvSpPr>
              <a:spLocks noChangeArrowheads="1"/>
            </p:cNvSpPr>
            <p:nvPr/>
          </p:nvSpPr>
          <p:spPr bwMode="auto">
            <a:xfrm>
              <a:off x="3757350"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15" name="Gerade Verbindung 14"/>
            <p:cNvCxnSpPr/>
            <p:nvPr/>
          </p:nvCxnSpPr>
          <p:spPr bwMode="auto">
            <a:xfrm>
              <a:off x="518480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Rectangle 6"/>
            <p:cNvSpPr>
              <a:spLocks noChangeArrowheads="1"/>
            </p:cNvSpPr>
            <p:nvPr/>
          </p:nvSpPr>
          <p:spPr bwMode="auto">
            <a:xfrm>
              <a:off x="5184800" y="2939408"/>
              <a:ext cx="1008112"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17" name="Gewinkelte Verbindung 16"/>
            <p:cNvCxnSpPr>
              <a:endCxn id="14" idx="3"/>
            </p:cNvCxnSpPr>
            <p:nvPr/>
          </p:nvCxnSpPr>
          <p:spPr bwMode="auto">
            <a:xfrm rot="10800000">
              <a:off x="4765462"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 name="Gewinkelte Verbindung 17"/>
            <p:cNvCxnSpPr>
              <a:stCxn id="14" idx="3"/>
              <a:endCxn id="16" idx="1"/>
            </p:cNvCxnSpPr>
            <p:nvPr/>
          </p:nvCxnSpPr>
          <p:spPr bwMode="auto">
            <a:xfrm>
              <a:off x="4765462" y="2634829"/>
              <a:ext cx="419338" cy="436837"/>
            </a:xfrm>
            <a:prstGeom prst="bentConnector3">
              <a:avLst>
                <a:gd name="adj1" fmla="val 50000"/>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Gerade Verbindung 18"/>
            <p:cNvCxnSpPr/>
            <p:nvPr/>
          </p:nvCxnSpPr>
          <p:spPr bwMode="auto">
            <a:xfrm>
              <a:off x="4762302"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6"/>
            <p:cNvSpPr>
              <a:spLocks noChangeArrowheads="1"/>
            </p:cNvSpPr>
            <p:nvPr/>
          </p:nvSpPr>
          <p:spPr bwMode="auto">
            <a:xfrm>
              <a:off x="7129016"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sp>
          <p:nvSpPr>
            <p:cNvPr id="22" name="Rectangle 6"/>
            <p:cNvSpPr>
              <a:spLocks noChangeArrowheads="1"/>
            </p:cNvSpPr>
            <p:nvPr/>
          </p:nvSpPr>
          <p:spPr bwMode="auto">
            <a:xfrm>
              <a:off x="7717790" y="2939729"/>
              <a:ext cx="1008112"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23" name="Gewinkelte Verbindung 22"/>
            <p:cNvCxnSpPr>
              <a:stCxn id="20" idx="3"/>
              <a:endCxn id="22" idx="1"/>
            </p:cNvCxnSpPr>
            <p:nvPr/>
          </p:nvCxnSpPr>
          <p:spPr bwMode="auto">
            <a:xfrm flipH="1">
              <a:off x="7717790" y="2634829"/>
              <a:ext cx="419338" cy="437158"/>
            </a:xfrm>
            <a:prstGeom prst="bentConnector5">
              <a:avLst>
                <a:gd name="adj1" fmla="val -54514"/>
                <a:gd name="adj2" fmla="val 52105"/>
                <a:gd name="adj3" fmla="val 154514"/>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Gerade Verbindung 23"/>
            <p:cNvCxnSpPr/>
            <p:nvPr/>
          </p:nvCxnSpPr>
          <p:spPr bwMode="auto">
            <a:xfrm>
              <a:off x="771463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Rectangle 6"/>
            <p:cNvSpPr>
              <a:spLocks noChangeArrowheads="1"/>
            </p:cNvSpPr>
            <p:nvPr/>
          </p:nvSpPr>
          <p:spPr bwMode="auto">
            <a:xfrm>
              <a:off x="4765462"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max.</a:t>
              </a:r>
            </a:p>
          </p:txBody>
        </p:sp>
        <p:sp>
          <p:nvSpPr>
            <p:cNvPr id="26" name="Rectangle 6"/>
            <p:cNvSpPr>
              <a:spLocks noChangeArrowheads="1"/>
            </p:cNvSpPr>
            <p:nvPr/>
          </p:nvSpPr>
          <p:spPr bwMode="auto">
            <a:xfrm>
              <a:off x="7717790"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min.</a:t>
              </a:r>
            </a:p>
          </p:txBody>
        </p:sp>
        <p:sp>
          <p:nvSpPr>
            <p:cNvPr id="27" name="Rectangle 6"/>
            <p:cNvSpPr>
              <a:spLocks noChangeArrowheads="1"/>
            </p:cNvSpPr>
            <p:nvPr/>
          </p:nvSpPr>
          <p:spPr bwMode="auto">
            <a:xfrm>
              <a:off x="1281832" y="1894805"/>
              <a:ext cx="2016223"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Abstand = 0</a:t>
              </a:r>
            </a:p>
          </p:txBody>
        </p:sp>
        <p:sp>
          <p:nvSpPr>
            <p:cNvPr id="28" name="Rectangle 6"/>
            <p:cNvSpPr>
              <a:spLocks noChangeArrowheads="1"/>
            </p:cNvSpPr>
            <p:nvPr/>
          </p:nvSpPr>
          <p:spPr bwMode="auto">
            <a:xfrm>
              <a:off x="3754190" y="1894805"/>
              <a:ext cx="2438722"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positiver Abstand &gt; 0</a:t>
              </a:r>
            </a:p>
          </p:txBody>
        </p:sp>
        <p:sp>
          <p:nvSpPr>
            <p:cNvPr id="29" name="Rectangle 6"/>
            <p:cNvSpPr>
              <a:spLocks noChangeArrowheads="1"/>
            </p:cNvSpPr>
            <p:nvPr/>
          </p:nvSpPr>
          <p:spPr bwMode="auto">
            <a:xfrm>
              <a:off x="7097916" y="1894805"/>
              <a:ext cx="1627986"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negativer Abstand &lt; 0</a:t>
              </a:r>
            </a:p>
          </p:txBody>
        </p:sp>
        <p:cxnSp>
          <p:nvCxnSpPr>
            <p:cNvPr id="21" name="Gerade Verbindung 20"/>
            <p:cNvCxnSpPr/>
            <p:nvPr/>
          </p:nvCxnSpPr>
          <p:spPr bwMode="auto">
            <a:xfrm>
              <a:off x="8137128"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75" name="Group 11">
            <a:extLst>
              <a:ext uri="{C183D7F6-B498-43B3-948B-1728B52AA6E4}">
                <adec:decorative xmlns:adec="http://schemas.microsoft.com/office/drawing/2017/decorative" val="1"/>
              </a:ext>
            </a:extLst>
          </p:cNvPr>
          <p:cNvGrpSpPr>
            <a:grpSpLocks/>
          </p:cNvGrpSpPr>
          <p:nvPr/>
        </p:nvGrpSpPr>
        <p:grpSpPr bwMode="auto">
          <a:xfrm>
            <a:off x="4689991" y="1699692"/>
            <a:ext cx="2006977" cy="352425"/>
            <a:chOff x="3240" y="1716"/>
            <a:chExt cx="2178" cy="444"/>
          </a:xfrm>
        </p:grpSpPr>
        <p:sp>
          <p:nvSpPr>
            <p:cNvPr id="76" name="Rectangle 6"/>
            <p:cNvSpPr>
              <a:spLocks noChangeArrowheads="1"/>
            </p:cNvSpPr>
            <p:nvPr/>
          </p:nvSpPr>
          <p:spPr bwMode="auto">
            <a:xfrm>
              <a:off x="324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sp>
          <p:nvSpPr>
            <p:cNvPr id="77" name="Rectangle 7"/>
            <p:cNvSpPr>
              <a:spLocks noChangeArrowheads="1"/>
            </p:cNvSpPr>
            <p:nvPr/>
          </p:nvSpPr>
          <p:spPr bwMode="auto">
            <a:xfrm>
              <a:off x="453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grpSp>
      <p:cxnSp>
        <p:nvCxnSpPr>
          <p:cNvPr id="78" name="AutoShape 8">
            <a:extLst>
              <a:ext uri="{C183D7F6-B498-43B3-948B-1728B52AA6E4}">
                <adec:decorative xmlns:adec="http://schemas.microsoft.com/office/drawing/2017/decorative" val="1"/>
              </a:ext>
            </a:extLst>
          </p:cNvPr>
          <p:cNvCxnSpPr>
            <a:cxnSpLocks noChangeShapeType="1"/>
            <a:stCxn id="76" idx="3"/>
            <a:endCxn id="77" idx="1"/>
          </p:cNvCxnSpPr>
          <p:nvPr/>
        </p:nvCxnSpPr>
        <p:spPr bwMode="auto">
          <a:xfrm>
            <a:off x="5508263" y="1875905"/>
            <a:ext cx="370433" cy="0"/>
          </a:xfrm>
          <a:prstGeom prst="straightConnector1">
            <a:avLst/>
          </a:prstGeom>
          <a:noFill/>
          <a:ln w="38100">
            <a:solidFill>
              <a:schemeClr val="tx1"/>
            </a:solidFill>
            <a:round/>
            <a:headEnd type="diamond" w="lg" len="lg"/>
            <a:tailEnd type="triangle" w="lg" len="med"/>
          </a:ln>
          <a:extLst>
            <a:ext uri="{909E8E84-426E-40DD-AFC4-6F175D3DCCD1}">
              <a14:hiddenFill xmlns:a14="http://schemas.microsoft.com/office/drawing/2010/main">
                <a:noFill/>
              </a14:hiddenFill>
            </a:ext>
          </a:extLst>
        </p:spPr>
      </p:cxnSp>
      <p:sp>
        <p:nvSpPr>
          <p:cNvPr id="3" name="Inhaltsplatzhalter 2"/>
          <p:cNvSpPr>
            <a:spLocks noGrp="1"/>
          </p:cNvSpPr>
          <p:nvPr>
            <p:ph idx="1"/>
          </p:nvPr>
        </p:nvSpPr>
        <p:spPr>
          <a:xfrm>
            <a:off x="1152352" y="1569715"/>
            <a:ext cx="7056783" cy="4514850"/>
          </a:xfrm>
        </p:spPr>
        <p:txBody>
          <a:bodyPr/>
          <a:lstStyle/>
          <a:p>
            <a:pPr eaLnBrk="1" hangingPunct="1">
              <a:lnSpc>
                <a:spcPct val="114000"/>
              </a:lnSpc>
              <a:spcBef>
                <a:spcPct val="20000"/>
              </a:spcBef>
              <a:buClr>
                <a:srgbClr val="FF9900"/>
              </a:buClr>
              <a:buFont typeface="Wingdings" charset="2"/>
              <a:buNone/>
            </a:pPr>
            <a:r>
              <a:rPr lang="de-DE" altLang="en-US" b="1" dirty="0">
                <a:solidFill>
                  <a:srgbClr val="2D4E75"/>
                </a:solidFill>
                <a:latin typeface="Arial Narrow" charset="0"/>
              </a:rPr>
              <a:t>(Ende – Anfang) [NF]</a:t>
            </a:r>
          </a:p>
          <a:p>
            <a:pPr marL="358775" indent="-358775" algn="just">
              <a:lnSpc>
                <a:spcPct val="114000"/>
              </a:lnSpc>
              <a:spcBef>
                <a:spcPts val="1800"/>
              </a:spcBef>
            </a:pPr>
            <a:r>
              <a:rPr lang="de-AT" altLang="en-US" sz="2400" dirty="0">
                <a:latin typeface="Arial Narrow" charset="0"/>
              </a:rPr>
              <a:t>häufigste Abhängigkeit</a:t>
            </a:r>
          </a:p>
          <a:p>
            <a:pPr marL="358775" indent="-358775">
              <a:lnSpc>
                <a:spcPct val="114000"/>
              </a:lnSpc>
              <a:spcBef>
                <a:spcPts val="1800"/>
              </a:spcBef>
            </a:pPr>
            <a:r>
              <a:rPr lang="de-AT" altLang="en-US" sz="2400" dirty="0">
                <a:latin typeface="Arial Narrow" charset="0"/>
              </a:rPr>
              <a:t>Der nachfolgende Vorgang kann erst begonnen werden, wenn der vorhergehende abgeschlossen ist. </a:t>
            </a:r>
          </a:p>
          <a:p>
            <a:pPr marL="358775" lvl="1" indent="-358775" eaLnBrk="1" hangingPunct="1">
              <a:lnSpc>
                <a:spcPct val="114000"/>
              </a:lnSpc>
              <a:spcBef>
                <a:spcPts val="300"/>
              </a:spcBef>
              <a:buNone/>
            </a:pPr>
            <a:r>
              <a:rPr lang="de-AT" altLang="en-US" dirty="0">
                <a:latin typeface="Arial Narrow" charset="0"/>
              </a:rPr>
              <a:t>	z.B. Versand von Veranstaltungseinladungen kann erst</a:t>
            </a:r>
            <a:br>
              <a:rPr lang="de-AT" altLang="en-US" dirty="0">
                <a:latin typeface="Arial Narrow" charset="0"/>
              </a:rPr>
            </a:br>
            <a:r>
              <a:rPr lang="de-AT" altLang="en-US" dirty="0">
                <a:latin typeface="Arial Narrow" charset="0"/>
              </a:rPr>
              <a:t>beginnen, wenn deren Drucklegung fertig gestellt ist</a:t>
            </a:r>
          </a:p>
          <a:p>
            <a:endParaRPr lang="en-US" sz="2300" dirty="0"/>
          </a:p>
        </p:txBody>
      </p:sp>
      <p:sp>
        <p:nvSpPr>
          <p:cNvPr id="2" name="Titel 1"/>
          <p:cNvSpPr>
            <a:spLocks noGrp="1"/>
          </p:cNvSpPr>
          <p:nvPr>
            <p:ph type="title"/>
          </p:nvPr>
        </p:nvSpPr>
        <p:spPr/>
        <p:txBody>
          <a:bodyPr/>
          <a:lstStyle/>
          <a:p>
            <a:pPr>
              <a:lnSpc>
                <a:spcPts val="2800"/>
              </a:lnSpc>
            </a:pPr>
            <a:r>
              <a:rPr lang="de-AT" sz="2800" dirty="0"/>
              <a:t>Anordnungsbeziehungen – </a:t>
            </a:r>
            <a:br>
              <a:rPr lang="de-AT" sz="2800" dirty="0"/>
            </a:br>
            <a:r>
              <a:rPr lang="de-AT" sz="2800" dirty="0"/>
              <a:t>Normalfolge</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18</a:t>
            </a:fld>
            <a:endParaRPr lang="en-US" dirty="0"/>
          </a:p>
        </p:txBody>
      </p:sp>
    </p:spTree>
    <p:extLst>
      <p:ext uri="{BB962C8B-B14F-4D97-AF65-F5344CB8AC3E}">
        <p14:creationId xmlns:p14="http://schemas.microsoft.com/office/powerpoint/2010/main" val="43650957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8" name="Group 11">
            <a:extLst>
              <a:ext uri="{C183D7F6-B498-43B3-948B-1728B52AA6E4}">
                <adec:decorative xmlns:adec="http://schemas.microsoft.com/office/drawing/2017/decorative" val="1"/>
              </a:ext>
            </a:extLst>
          </p:cNvPr>
          <p:cNvGrpSpPr>
            <a:grpSpLocks/>
          </p:cNvGrpSpPr>
          <p:nvPr/>
        </p:nvGrpSpPr>
        <p:grpSpPr bwMode="auto">
          <a:xfrm>
            <a:off x="4689991" y="1699692"/>
            <a:ext cx="2006977" cy="352425"/>
            <a:chOff x="3240" y="1716"/>
            <a:chExt cx="2178" cy="444"/>
          </a:xfrm>
        </p:grpSpPr>
        <p:sp>
          <p:nvSpPr>
            <p:cNvPr id="89" name="Rectangle 6"/>
            <p:cNvSpPr>
              <a:spLocks noChangeArrowheads="1"/>
            </p:cNvSpPr>
            <p:nvPr/>
          </p:nvSpPr>
          <p:spPr bwMode="auto">
            <a:xfrm>
              <a:off x="324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sp>
          <p:nvSpPr>
            <p:cNvPr id="90" name="Rectangle 7"/>
            <p:cNvSpPr>
              <a:spLocks noChangeArrowheads="1"/>
            </p:cNvSpPr>
            <p:nvPr/>
          </p:nvSpPr>
          <p:spPr bwMode="auto">
            <a:xfrm>
              <a:off x="453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grpSp>
      <p:cxnSp>
        <p:nvCxnSpPr>
          <p:cNvPr id="91" name="AutoShape 8">
            <a:extLst>
              <a:ext uri="{C183D7F6-B498-43B3-948B-1728B52AA6E4}">
                <adec:decorative xmlns:adec="http://schemas.microsoft.com/office/drawing/2017/decorative" val="1"/>
              </a:ext>
            </a:extLst>
          </p:cNvPr>
          <p:cNvCxnSpPr>
            <a:cxnSpLocks noChangeShapeType="1"/>
            <a:stCxn id="89" idx="1"/>
          </p:cNvCxnSpPr>
          <p:nvPr/>
        </p:nvCxnSpPr>
        <p:spPr bwMode="auto">
          <a:xfrm>
            <a:off x="4689991" y="1875905"/>
            <a:ext cx="1188705" cy="0"/>
          </a:xfrm>
          <a:prstGeom prst="straightConnector1">
            <a:avLst/>
          </a:prstGeom>
          <a:noFill/>
          <a:ln w="38100">
            <a:solidFill>
              <a:schemeClr val="tx1"/>
            </a:solidFill>
            <a:round/>
            <a:headEnd type="diamond" w="lg" len="lg"/>
            <a:tailEnd type="triangle" w="lg" len="med"/>
          </a:ln>
          <a:extLst>
            <a:ext uri="{909E8E84-426E-40DD-AFC4-6F175D3DCCD1}">
              <a14:hiddenFill xmlns:a14="http://schemas.microsoft.com/office/drawing/2010/main">
                <a:noFill/>
              </a14:hiddenFill>
            </a:ext>
          </a:extLst>
        </p:spPr>
      </p:cxnSp>
      <p:grpSp>
        <p:nvGrpSpPr>
          <p:cNvPr id="94" name="Gruppieren 93">
            <a:extLst>
              <a:ext uri="{C183D7F6-B498-43B3-948B-1728B52AA6E4}">
                <adec:decorative xmlns:adec="http://schemas.microsoft.com/office/drawing/2017/decorative" val="1"/>
              </a:ext>
            </a:extLst>
          </p:cNvPr>
          <p:cNvGrpSpPr/>
          <p:nvPr/>
        </p:nvGrpSpPr>
        <p:grpSpPr>
          <a:xfrm>
            <a:off x="1152352" y="5171285"/>
            <a:ext cx="7863408" cy="1417336"/>
            <a:chOff x="1281272" y="1764085"/>
            <a:chExt cx="7863408" cy="1417336"/>
          </a:xfrm>
        </p:grpSpPr>
        <p:sp>
          <p:nvSpPr>
            <p:cNvPr id="95" name="Rectangle 6"/>
            <p:cNvSpPr>
              <a:spLocks noChangeArrowheads="1"/>
            </p:cNvSpPr>
            <p:nvPr/>
          </p:nvSpPr>
          <p:spPr bwMode="auto">
            <a:xfrm>
              <a:off x="2289945" y="235344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96" name="Gerade Verbindung 95"/>
            <p:cNvCxnSpPr/>
            <p:nvPr/>
          </p:nvCxnSpPr>
          <p:spPr bwMode="auto">
            <a:xfrm>
              <a:off x="2289384" y="213742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7" name="Rectangle 6"/>
            <p:cNvSpPr>
              <a:spLocks noChangeArrowheads="1"/>
            </p:cNvSpPr>
            <p:nvPr/>
          </p:nvSpPr>
          <p:spPr bwMode="auto">
            <a:xfrm>
              <a:off x="5184800" y="2809009"/>
              <a:ext cx="807184"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98" name="Gewinkelte Verbindung 97"/>
            <p:cNvCxnSpPr>
              <a:endCxn id="95" idx="3"/>
            </p:cNvCxnSpPr>
            <p:nvPr/>
          </p:nvCxnSpPr>
          <p:spPr bwMode="auto">
            <a:xfrm rot="10800000">
              <a:off x="3298057" y="250411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9" name="Gewinkelte Verbindung 98"/>
            <p:cNvCxnSpPr>
              <a:stCxn id="95" idx="1"/>
              <a:endCxn id="115" idx="1"/>
            </p:cNvCxnSpPr>
            <p:nvPr/>
          </p:nvCxnSpPr>
          <p:spPr bwMode="auto">
            <a:xfrm rot="10800000" flipV="1">
              <a:off x="2289383" y="2504109"/>
              <a:ext cx="562" cy="437158"/>
            </a:xfrm>
            <a:prstGeom prst="bentConnector3">
              <a:avLst>
                <a:gd name="adj1" fmla="val 40776157"/>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0" name="Rectangle 6"/>
            <p:cNvSpPr>
              <a:spLocks noChangeArrowheads="1"/>
            </p:cNvSpPr>
            <p:nvPr/>
          </p:nvSpPr>
          <p:spPr bwMode="auto">
            <a:xfrm>
              <a:off x="4761742" y="235344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101" name="Gerade Verbindung 100"/>
            <p:cNvCxnSpPr/>
            <p:nvPr/>
          </p:nvCxnSpPr>
          <p:spPr bwMode="auto">
            <a:xfrm>
              <a:off x="5184240" y="213742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2" name="Gewinkelte Verbindung 101"/>
            <p:cNvCxnSpPr>
              <a:endCxn id="100" idx="3"/>
            </p:cNvCxnSpPr>
            <p:nvPr/>
          </p:nvCxnSpPr>
          <p:spPr bwMode="auto">
            <a:xfrm rot="10800000">
              <a:off x="5769854" y="250411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3" name="Gewinkelte Verbindung 102"/>
            <p:cNvCxnSpPr>
              <a:stCxn id="100" idx="1"/>
              <a:endCxn id="97" idx="1"/>
            </p:cNvCxnSpPr>
            <p:nvPr/>
          </p:nvCxnSpPr>
          <p:spPr bwMode="auto">
            <a:xfrm rot="10800000" flipH="1" flipV="1">
              <a:off x="4761742" y="2504109"/>
              <a:ext cx="423058" cy="437158"/>
            </a:xfrm>
            <a:prstGeom prst="bentConnector3">
              <a:avLst>
                <a:gd name="adj1" fmla="val -54035"/>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4" name="Gerade Verbindung 103"/>
            <p:cNvCxnSpPr/>
            <p:nvPr/>
          </p:nvCxnSpPr>
          <p:spPr bwMode="auto">
            <a:xfrm>
              <a:off x="4761742" y="213742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5" name="Rectangle 6"/>
            <p:cNvSpPr>
              <a:spLocks noChangeArrowheads="1"/>
            </p:cNvSpPr>
            <p:nvPr/>
          </p:nvSpPr>
          <p:spPr bwMode="auto">
            <a:xfrm>
              <a:off x="8136568" y="235344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106" name="Gerade Verbindung 105"/>
            <p:cNvCxnSpPr/>
            <p:nvPr/>
          </p:nvCxnSpPr>
          <p:spPr bwMode="auto">
            <a:xfrm>
              <a:off x="8136568" y="213742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7" name="Rectangle 6"/>
            <p:cNvSpPr>
              <a:spLocks noChangeArrowheads="1"/>
            </p:cNvSpPr>
            <p:nvPr/>
          </p:nvSpPr>
          <p:spPr bwMode="auto">
            <a:xfrm>
              <a:off x="7714070" y="2809009"/>
              <a:ext cx="1008112"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108" name="Gewinkelte Verbindung 107"/>
            <p:cNvCxnSpPr>
              <a:stCxn id="105" idx="1"/>
              <a:endCxn id="107" idx="1"/>
            </p:cNvCxnSpPr>
            <p:nvPr/>
          </p:nvCxnSpPr>
          <p:spPr bwMode="auto">
            <a:xfrm rot="10800000" flipV="1">
              <a:off x="7714070" y="2504109"/>
              <a:ext cx="422498" cy="437158"/>
            </a:xfrm>
            <a:prstGeom prst="bentConnector3">
              <a:avLst>
                <a:gd name="adj1" fmla="val 154107"/>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9" name="Gerade Verbindung 108"/>
            <p:cNvCxnSpPr/>
            <p:nvPr/>
          </p:nvCxnSpPr>
          <p:spPr bwMode="auto">
            <a:xfrm>
              <a:off x="7714070" y="213742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0" name="Rectangle 6"/>
            <p:cNvSpPr>
              <a:spLocks noChangeArrowheads="1"/>
            </p:cNvSpPr>
            <p:nvPr/>
          </p:nvSpPr>
          <p:spPr bwMode="auto">
            <a:xfrm>
              <a:off x="4764902" y="206541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max.</a:t>
              </a:r>
            </a:p>
          </p:txBody>
        </p:sp>
        <p:sp>
          <p:nvSpPr>
            <p:cNvPr id="111" name="Rectangle 6"/>
            <p:cNvSpPr>
              <a:spLocks noChangeArrowheads="1"/>
            </p:cNvSpPr>
            <p:nvPr/>
          </p:nvSpPr>
          <p:spPr bwMode="auto">
            <a:xfrm>
              <a:off x="7717230" y="206541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min.</a:t>
              </a:r>
            </a:p>
          </p:txBody>
        </p:sp>
        <p:sp>
          <p:nvSpPr>
            <p:cNvPr id="112" name="Rectangle 6"/>
            <p:cNvSpPr>
              <a:spLocks noChangeArrowheads="1"/>
            </p:cNvSpPr>
            <p:nvPr/>
          </p:nvSpPr>
          <p:spPr bwMode="auto">
            <a:xfrm>
              <a:off x="1281272" y="1764085"/>
              <a:ext cx="2016223"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Abstand = 0</a:t>
              </a:r>
            </a:p>
          </p:txBody>
        </p:sp>
        <p:sp>
          <p:nvSpPr>
            <p:cNvPr id="113" name="Rectangle 6"/>
            <p:cNvSpPr>
              <a:spLocks noChangeArrowheads="1"/>
            </p:cNvSpPr>
            <p:nvPr/>
          </p:nvSpPr>
          <p:spPr bwMode="auto">
            <a:xfrm>
              <a:off x="3753630" y="1764085"/>
              <a:ext cx="2438722"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positiver Abstand &gt; 0</a:t>
              </a:r>
            </a:p>
          </p:txBody>
        </p:sp>
        <p:sp>
          <p:nvSpPr>
            <p:cNvPr id="114" name="Rectangle 6"/>
            <p:cNvSpPr>
              <a:spLocks noChangeArrowheads="1"/>
            </p:cNvSpPr>
            <p:nvPr/>
          </p:nvSpPr>
          <p:spPr bwMode="auto">
            <a:xfrm>
              <a:off x="7097356" y="1764085"/>
              <a:ext cx="1627986"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negativer Abstand &lt; 0</a:t>
              </a:r>
            </a:p>
          </p:txBody>
        </p:sp>
        <p:sp>
          <p:nvSpPr>
            <p:cNvPr id="115" name="Rectangle 6"/>
            <p:cNvSpPr>
              <a:spLocks noChangeArrowheads="1"/>
            </p:cNvSpPr>
            <p:nvPr/>
          </p:nvSpPr>
          <p:spPr bwMode="auto">
            <a:xfrm>
              <a:off x="2289383" y="2809009"/>
              <a:ext cx="807184"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grpSp>
      <p:sp>
        <p:nvSpPr>
          <p:cNvPr id="117" name="Inhaltsplatzhalter 2"/>
          <p:cNvSpPr txBox="1">
            <a:spLocks/>
          </p:cNvSpPr>
          <p:nvPr/>
        </p:nvSpPr>
        <p:spPr>
          <a:xfrm>
            <a:off x="1143362" y="1548061"/>
            <a:ext cx="7497822" cy="3096344"/>
          </a:xfrm>
          <a:prstGeom prst="rect">
            <a:avLst/>
          </a:prstGeom>
        </p:spPr>
        <p:txBody>
          <a:bodyPr/>
          <a:lstStyle>
            <a:lvl1pPr marL="342900" indent="-342900" algn="l" rtl="0" fontAlgn="base">
              <a:lnSpc>
                <a:spcPct val="120000"/>
              </a:lnSpc>
              <a:spcBef>
                <a:spcPts val="1200"/>
              </a:spcBef>
              <a:spcAft>
                <a:spcPct val="0"/>
              </a:spcAft>
              <a:buClr>
                <a:srgbClr val="2D4E7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2D4E7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2D4E7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2D4E7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2D4E7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a:spcBef>
                <a:spcPct val="20000"/>
              </a:spcBef>
              <a:buClr>
                <a:srgbClr val="FF9900"/>
              </a:buClr>
              <a:buFont typeface="Wingdings" charset="2"/>
              <a:buNone/>
            </a:pPr>
            <a:r>
              <a:rPr lang="de-DE" altLang="en-US" b="1" kern="0" dirty="0">
                <a:solidFill>
                  <a:srgbClr val="2D4E75"/>
                </a:solidFill>
                <a:latin typeface="Arial Narrow" charset="0"/>
              </a:rPr>
              <a:t>(Anfang – Anfang) [AF]</a:t>
            </a:r>
          </a:p>
          <a:p>
            <a:pPr marL="0" lvl="1" indent="0">
              <a:lnSpc>
                <a:spcPct val="114000"/>
              </a:lnSpc>
              <a:spcBef>
                <a:spcPts val="2400"/>
              </a:spcBef>
              <a:buFont typeface="Arial Narrow" panose="020B0606020202030204" pitchFamily="34" charset="0"/>
              <a:buNone/>
            </a:pPr>
            <a:r>
              <a:rPr lang="de-AT" altLang="en-US" kern="0" dirty="0">
                <a:latin typeface="Arial Narrow" charset="0"/>
              </a:rPr>
              <a:t>Der Start des nachfolgenden Arbeitspaketes oder Vorganges erfolgt erst, nachdem das vorhergehende gestartet wurde. </a:t>
            </a:r>
          </a:p>
          <a:p>
            <a:pPr marL="0" lvl="1" indent="0">
              <a:lnSpc>
                <a:spcPct val="114000"/>
              </a:lnSpc>
              <a:spcBef>
                <a:spcPts val="2400"/>
              </a:spcBef>
              <a:buFont typeface="Arial Narrow" panose="020B0606020202030204" pitchFamily="34" charset="0"/>
              <a:buNone/>
            </a:pPr>
            <a:r>
              <a:rPr lang="de-AT" altLang="en-US" kern="0" dirty="0">
                <a:latin typeface="Arial Narrow" charset="0"/>
              </a:rPr>
              <a:t>z.B. Gesprächsrunden mit Entscheidungsträgern müssen begonnen haben, damit die Erstellung von Gesprächsprotokollen anfangen kann.</a:t>
            </a:r>
          </a:p>
          <a:p>
            <a:endParaRPr lang="en-US" sz="2300" kern="0" dirty="0"/>
          </a:p>
        </p:txBody>
      </p:sp>
      <p:sp>
        <p:nvSpPr>
          <p:cNvPr id="2" name="Titel 1"/>
          <p:cNvSpPr>
            <a:spLocks noGrp="1"/>
          </p:cNvSpPr>
          <p:nvPr>
            <p:ph type="title"/>
          </p:nvPr>
        </p:nvSpPr>
        <p:spPr/>
        <p:txBody>
          <a:bodyPr/>
          <a:lstStyle/>
          <a:p>
            <a:pPr>
              <a:lnSpc>
                <a:spcPts val="2800"/>
              </a:lnSpc>
            </a:pPr>
            <a:r>
              <a:rPr lang="de-AT" sz="2800" dirty="0"/>
              <a:t>Anordnungsbeziehungen – Anfangsfolge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19</a:t>
            </a:fld>
            <a:endParaRPr lang="en-US" dirty="0"/>
          </a:p>
        </p:txBody>
      </p:sp>
    </p:spTree>
    <p:extLst>
      <p:ext uri="{BB962C8B-B14F-4D97-AF65-F5344CB8AC3E}">
        <p14:creationId xmlns:p14="http://schemas.microsoft.com/office/powerpoint/2010/main" val="278334129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7">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7">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024" y="1398660"/>
            <a:ext cx="984849" cy="1121023"/>
          </a:xfrm>
          <a:prstGeom prst="rect">
            <a:avLst/>
          </a:prstGeom>
        </p:spPr>
      </p:pic>
      <p:sp>
        <p:nvSpPr>
          <p:cNvPr id="3" name="Inhaltsplatzhalter 2"/>
          <p:cNvSpPr>
            <a:spLocks noGrp="1"/>
          </p:cNvSpPr>
          <p:nvPr>
            <p:ph idx="1"/>
          </p:nvPr>
        </p:nvSpPr>
        <p:spPr>
          <a:xfrm>
            <a:off x="2592513" y="1857747"/>
            <a:ext cx="6480719" cy="4514850"/>
          </a:xfrm>
        </p:spPr>
        <p:txBody>
          <a:bodyPr/>
          <a:lstStyle/>
          <a:p>
            <a:pPr>
              <a:lnSpc>
                <a:spcPct val="110000"/>
              </a:lnSpc>
              <a:spcBef>
                <a:spcPts val="2400"/>
              </a:spcBef>
            </a:pPr>
            <a:r>
              <a:rPr lang="de-AT" dirty="0"/>
              <a:t>Elemente von Projektablaufplänen</a:t>
            </a:r>
          </a:p>
          <a:p>
            <a:pPr lvl="1">
              <a:lnSpc>
                <a:spcPct val="110000"/>
              </a:lnSpc>
              <a:spcBef>
                <a:spcPts val="1500"/>
              </a:spcBef>
            </a:pPr>
            <a:r>
              <a:rPr lang="de-AT" dirty="0"/>
              <a:t>Vorgänge</a:t>
            </a:r>
          </a:p>
          <a:p>
            <a:pPr lvl="1">
              <a:lnSpc>
                <a:spcPct val="110000"/>
              </a:lnSpc>
              <a:spcBef>
                <a:spcPts val="1500"/>
              </a:spcBef>
            </a:pPr>
            <a:r>
              <a:rPr lang="de-AT" dirty="0"/>
              <a:t>Meilensteine</a:t>
            </a:r>
          </a:p>
          <a:p>
            <a:pPr lvl="1">
              <a:lnSpc>
                <a:spcPct val="110000"/>
              </a:lnSpc>
              <a:spcBef>
                <a:spcPts val="1500"/>
              </a:spcBef>
            </a:pPr>
            <a:r>
              <a:rPr lang="de-AT" dirty="0"/>
              <a:t>Anordnungsbeziehungen</a:t>
            </a:r>
          </a:p>
          <a:p>
            <a:pPr>
              <a:lnSpc>
                <a:spcPct val="110000"/>
              </a:lnSpc>
              <a:spcBef>
                <a:spcPts val="4200"/>
              </a:spcBef>
            </a:pPr>
            <a:r>
              <a:rPr lang="de-AT" dirty="0"/>
              <a:t>Grafische Darstellung von Projektablaufplänen</a:t>
            </a:r>
          </a:p>
          <a:p>
            <a:pPr>
              <a:lnSpc>
                <a:spcPct val="110000"/>
              </a:lnSpc>
              <a:spcBef>
                <a:spcPts val="4200"/>
              </a:spcBef>
            </a:pPr>
            <a:r>
              <a:rPr lang="de-AT" dirty="0"/>
              <a:t>Strategien und Regeln der Projektablaufplanung</a:t>
            </a:r>
          </a:p>
        </p:txBody>
      </p:sp>
      <p:sp>
        <p:nvSpPr>
          <p:cNvPr id="2" name="Titel 1"/>
          <p:cNvSpPr>
            <a:spLocks noGrp="1"/>
          </p:cNvSpPr>
          <p:nvPr>
            <p:ph type="title"/>
          </p:nvPr>
        </p:nvSpPr>
        <p:spPr/>
        <p:txBody>
          <a:bodyPr/>
          <a:lstStyle/>
          <a:p>
            <a:r>
              <a:rPr lang="de-AT" dirty="0"/>
              <a:t>Übersicht – Projektablaufplanung</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a:t>
            </a:fld>
            <a:endParaRPr lang="en-US" dirty="0"/>
          </a:p>
        </p:txBody>
      </p:sp>
    </p:spTree>
    <p:extLst>
      <p:ext uri="{BB962C8B-B14F-4D97-AF65-F5344CB8AC3E}">
        <p14:creationId xmlns:p14="http://schemas.microsoft.com/office/powerpoint/2010/main" val="25236454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Gruppieren 78">
            <a:extLst>
              <a:ext uri="{C183D7F6-B498-43B3-948B-1728B52AA6E4}">
                <adec:decorative xmlns:adec="http://schemas.microsoft.com/office/drawing/2017/decorative" val="1"/>
              </a:ext>
            </a:extLst>
          </p:cNvPr>
          <p:cNvGrpSpPr/>
          <p:nvPr/>
        </p:nvGrpSpPr>
        <p:grpSpPr>
          <a:xfrm>
            <a:off x="1152352" y="5171285"/>
            <a:ext cx="7444070" cy="1417336"/>
            <a:chOff x="1281832" y="1894805"/>
            <a:chExt cx="7444070" cy="1417336"/>
          </a:xfrm>
        </p:grpSpPr>
        <p:cxnSp>
          <p:nvCxnSpPr>
            <p:cNvPr id="80" name="Gerade Verbindung 79"/>
            <p:cNvCxnSpPr/>
            <p:nvPr/>
          </p:nvCxnSpPr>
          <p:spPr bwMode="auto">
            <a:xfrm>
              <a:off x="518480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1" name="Gerade Verbindung 80"/>
            <p:cNvCxnSpPr/>
            <p:nvPr/>
          </p:nvCxnSpPr>
          <p:spPr bwMode="auto">
            <a:xfrm>
              <a:off x="2289944"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Gerade Verbindung 81"/>
            <p:cNvCxnSpPr/>
            <p:nvPr/>
          </p:nvCxnSpPr>
          <p:spPr bwMode="auto">
            <a:xfrm>
              <a:off x="8137128"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3" name="Rectangle 6"/>
            <p:cNvSpPr>
              <a:spLocks noChangeArrowheads="1"/>
            </p:cNvSpPr>
            <p:nvPr/>
          </p:nvSpPr>
          <p:spPr bwMode="auto">
            <a:xfrm>
              <a:off x="1288183"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sp>
          <p:nvSpPr>
            <p:cNvPr id="84" name="Rectangle 6"/>
            <p:cNvSpPr>
              <a:spLocks noChangeArrowheads="1"/>
            </p:cNvSpPr>
            <p:nvPr/>
          </p:nvSpPr>
          <p:spPr bwMode="auto">
            <a:xfrm>
              <a:off x="4407249"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85" name="Gewinkelte Verbindung 84"/>
            <p:cNvCxnSpPr>
              <a:endCxn id="83" idx="3"/>
            </p:cNvCxnSpPr>
            <p:nvPr/>
          </p:nvCxnSpPr>
          <p:spPr bwMode="auto">
            <a:xfrm rot="10800000">
              <a:off x="2296295"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6" name="Gewinkelte Verbindung 85"/>
            <p:cNvCxnSpPr>
              <a:stCxn id="83" idx="3"/>
              <a:endCxn id="99" idx="3"/>
            </p:cNvCxnSpPr>
            <p:nvPr/>
          </p:nvCxnSpPr>
          <p:spPr bwMode="auto">
            <a:xfrm flipH="1">
              <a:off x="2289945" y="2634829"/>
              <a:ext cx="6350" cy="437158"/>
            </a:xfrm>
            <a:prstGeom prst="bentConnector3">
              <a:avLst>
                <a:gd name="adj1" fmla="val -3600000"/>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7" name="Gewinkelte Verbindung 86"/>
            <p:cNvCxnSpPr>
              <a:endCxn id="100" idx="3"/>
            </p:cNvCxnSpPr>
            <p:nvPr/>
          </p:nvCxnSpPr>
          <p:spPr bwMode="auto">
            <a:xfrm rot="10800000">
              <a:off x="4762302"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8" name="Gewinkelte Verbindung 87"/>
            <p:cNvCxnSpPr>
              <a:stCxn id="100" idx="3"/>
              <a:endCxn id="84" idx="3"/>
            </p:cNvCxnSpPr>
            <p:nvPr/>
          </p:nvCxnSpPr>
          <p:spPr bwMode="auto">
            <a:xfrm>
              <a:off x="4762302" y="2634829"/>
              <a:ext cx="422498" cy="437158"/>
            </a:xfrm>
            <a:prstGeom prst="bentConnector3">
              <a:avLst>
                <a:gd name="adj1" fmla="val 154107"/>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Gerade Verbindung 88"/>
            <p:cNvCxnSpPr/>
            <p:nvPr/>
          </p:nvCxnSpPr>
          <p:spPr bwMode="auto">
            <a:xfrm>
              <a:off x="4762302"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0" name="Rectangle 6"/>
            <p:cNvSpPr>
              <a:spLocks noChangeArrowheads="1"/>
            </p:cNvSpPr>
            <p:nvPr/>
          </p:nvSpPr>
          <p:spPr bwMode="auto">
            <a:xfrm>
              <a:off x="7129016"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91" name="Gewinkelte Verbindung 90"/>
            <p:cNvCxnSpPr>
              <a:stCxn id="90" idx="3"/>
              <a:endCxn id="98" idx="3"/>
            </p:cNvCxnSpPr>
            <p:nvPr/>
          </p:nvCxnSpPr>
          <p:spPr bwMode="auto">
            <a:xfrm flipH="1">
              <a:off x="7714630" y="2634829"/>
              <a:ext cx="422498" cy="437158"/>
            </a:xfrm>
            <a:prstGeom prst="bentConnector3">
              <a:avLst>
                <a:gd name="adj1" fmla="val -54107"/>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 name="Gerade Verbindung 91"/>
            <p:cNvCxnSpPr/>
            <p:nvPr/>
          </p:nvCxnSpPr>
          <p:spPr bwMode="auto">
            <a:xfrm>
              <a:off x="771463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3" name="Rectangle 6"/>
            <p:cNvSpPr>
              <a:spLocks noChangeArrowheads="1"/>
            </p:cNvSpPr>
            <p:nvPr/>
          </p:nvSpPr>
          <p:spPr bwMode="auto">
            <a:xfrm>
              <a:off x="4765462"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max.</a:t>
              </a:r>
            </a:p>
          </p:txBody>
        </p:sp>
        <p:sp>
          <p:nvSpPr>
            <p:cNvPr id="94" name="Rectangle 6"/>
            <p:cNvSpPr>
              <a:spLocks noChangeArrowheads="1"/>
            </p:cNvSpPr>
            <p:nvPr/>
          </p:nvSpPr>
          <p:spPr bwMode="auto">
            <a:xfrm>
              <a:off x="7717790"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min.</a:t>
              </a:r>
            </a:p>
          </p:txBody>
        </p:sp>
        <p:sp>
          <p:nvSpPr>
            <p:cNvPr id="95" name="Rectangle 6"/>
            <p:cNvSpPr>
              <a:spLocks noChangeArrowheads="1"/>
            </p:cNvSpPr>
            <p:nvPr/>
          </p:nvSpPr>
          <p:spPr bwMode="auto">
            <a:xfrm>
              <a:off x="1281832" y="1894805"/>
              <a:ext cx="2016223"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Abstand = 0</a:t>
              </a:r>
            </a:p>
          </p:txBody>
        </p:sp>
        <p:sp>
          <p:nvSpPr>
            <p:cNvPr id="96" name="Rectangle 6"/>
            <p:cNvSpPr>
              <a:spLocks noChangeArrowheads="1"/>
            </p:cNvSpPr>
            <p:nvPr/>
          </p:nvSpPr>
          <p:spPr bwMode="auto">
            <a:xfrm>
              <a:off x="3754190" y="1894805"/>
              <a:ext cx="2438722"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positiver Abstand &gt; 0</a:t>
              </a:r>
            </a:p>
          </p:txBody>
        </p:sp>
        <p:sp>
          <p:nvSpPr>
            <p:cNvPr id="97" name="Rectangle 6"/>
            <p:cNvSpPr>
              <a:spLocks noChangeArrowheads="1"/>
            </p:cNvSpPr>
            <p:nvPr/>
          </p:nvSpPr>
          <p:spPr bwMode="auto">
            <a:xfrm>
              <a:off x="7097916" y="1894805"/>
              <a:ext cx="1627986"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negativer Abstand &lt; 0</a:t>
              </a:r>
            </a:p>
          </p:txBody>
        </p:sp>
        <p:sp>
          <p:nvSpPr>
            <p:cNvPr id="98" name="Rectangle 6"/>
            <p:cNvSpPr>
              <a:spLocks noChangeArrowheads="1"/>
            </p:cNvSpPr>
            <p:nvPr/>
          </p:nvSpPr>
          <p:spPr bwMode="auto">
            <a:xfrm>
              <a:off x="6937079"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sp>
          <p:nvSpPr>
            <p:cNvPr id="99" name="Rectangle 6"/>
            <p:cNvSpPr>
              <a:spLocks noChangeArrowheads="1"/>
            </p:cNvSpPr>
            <p:nvPr/>
          </p:nvSpPr>
          <p:spPr bwMode="auto">
            <a:xfrm>
              <a:off x="1512394"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sp>
          <p:nvSpPr>
            <p:cNvPr id="100" name="Rectangle 6"/>
            <p:cNvSpPr>
              <a:spLocks noChangeArrowheads="1"/>
            </p:cNvSpPr>
            <p:nvPr/>
          </p:nvSpPr>
          <p:spPr bwMode="auto">
            <a:xfrm>
              <a:off x="3754190"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grpSp>
      <p:grpSp>
        <p:nvGrpSpPr>
          <p:cNvPr id="101" name="Group 11">
            <a:extLst>
              <a:ext uri="{C183D7F6-B498-43B3-948B-1728B52AA6E4}">
                <adec:decorative xmlns:adec="http://schemas.microsoft.com/office/drawing/2017/decorative" val="1"/>
              </a:ext>
            </a:extLst>
          </p:cNvPr>
          <p:cNvGrpSpPr>
            <a:grpSpLocks/>
          </p:cNvGrpSpPr>
          <p:nvPr/>
        </p:nvGrpSpPr>
        <p:grpSpPr bwMode="auto">
          <a:xfrm>
            <a:off x="4689991" y="1699692"/>
            <a:ext cx="2006977" cy="352425"/>
            <a:chOff x="3240" y="1716"/>
            <a:chExt cx="2178" cy="444"/>
          </a:xfrm>
        </p:grpSpPr>
        <p:sp>
          <p:nvSpPr>
            <p:cNvPr id="102" name="Rectangle 6"/>
            <p:cNvSpPr>
              <a:spLocks noChangeArrowheads="1"/>
            </p:cNvSpPr>
            <p:nvPr/>
          </p:nvSpPr>
          <p:spPr bwMode="auto">
            <a:xfrm>
              <a:off x="324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sp>
          <p:nvSpPr>
            <p:cNvPr id="103" name="Rectangle 7"/>
            <p:cNvSpPr>
              <a:spLocks noChangeArrowheads="1"/>
            </p:cNvSpPr>
            <p:nvPr/>
          </p:nvSpPr>
          <p:spPr bwMode="auto">
            <a:xfrm>
              <a:off x="453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grpSp>
      <p:cxnSp>
        <p:nvCxnSpPr>
          <p:cNvPr id="104" name="AutoShape 8">
            <a:extLst>
              <a:ext uri="{C183D7F6-B498-43B3-948B-1728B52AA6E4}">
                <adec:decorative xmlns:adec="http://schemas.microsoft.com/office/drawing/2017/decorative" val="1"/>
              </a:ext>
            </a:extLst>
          </p:cNvPr>
          <p:cNvCxnSpPr>
            <a:cxnSpLocks noChangeShapeType="1"/>
            <a:stCxn id="102" idx="3"/>
            <a:endCxn id="103" idx="3"/>
          </p:cNvCxnSpPr>
          <p:nvPr/>
        </p:nvCxnSpPr>
        <p:spPr bwMode="auto">
          <a:xfrm>
            <a:off x="5508263" y="1875905"/>
            <a:ext cx="1188705" cy="0"/>
          </a:xfrm>
          <a:prstGeom prst="straightConnector1">
            <a:avLst/>
          </a:prstGeom>
          <a:noFill/>
          <a:ln w="38100">
            <a:solidFill>
              <a:schemeClr val="tx1"/>
            </a:solidFill>
            <a:round/>
            <a:headEnd type="diamond" w="lg" len="lg"/>
            <a:tailEnd type="triangle" w="lg" len="med"/>
          </a:ln>
          <a:extLst>
            <a:ext uri="{909E8E84-426E-40DD-AFC4-6F175D3DCCD1}">
              <a14:hiddenFill xmlns:a14="http://schemas.microsoft.com/office/drawing/2010/main">
                <a:noFill/>
              </a14:hiddenFill>
            </a:ext>
          </a:extLst>
        </p:spPr>
      </p:cxnSp>
      <p:sp>
        <p:nvSpPr>
          <p:cNvPr id="78" name="Inhaltsplatzhalter 2"/>
          <p:cNvSpPr txBox="1">
            <a:spLocks/>
          </p:cNvSpPr>
          <p:nvPr/>
        </p:nvSpPr>
        <p:spPr>
          <a:xfrm>
            <a:off x="1152353" y="1620069"/>
            <a:ext cx="7992887" cy="4514850"/>
          </a:xfrm>
          <a:prstGeom prst="rect">
            <a:avLst/>
          </a:prstGeom>
        </p:spPr>
        <p:txBody>
          <a:bodyPr/>
          <a:lstStyle>
            <a:lvl1pPr marL="342900" indent="-342900" algn="l" rtl="0" fontAlgn="base">
              <a:lnSpc>
                <a:spcPct val="120000"/>
              </a:lnSpc>
              <a:spcBef>
                <a:spcPts val="1200"/>
              </a:spcBef>
              <a:spcAft>
                <a:spcPct val="0"/>
              </a:spcAft>
              <a:buClr>
                <a:srgbClr val="2D4E7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2D4E7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2D4E7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2D4E7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2D4E7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a:spcBef>
                <a:spcPct val="20000"/>
              </a:spcBef>
              <a:buClr>
                <a:srgbClr val="FF9900"/>
              </a:buClr>
              <a:buFont typeface="Wingdings" charset="2"/>
              <a:buNone/>
            </a:pPr>
            <a:r>
              <a:rPr lang="de-AT" altLang="en-US" b="1" kern="0" dirty="0">
                <a:solidFill>
                  <a:srgbClr val="2D4E75"/>
                </a:solidFill>
                <a:latin typeface="Arial Narrow" charset="0"/>
              </a:rPr>
              <a:t>(Ende – Ende) [EF]</a:t>
            </a:r>
          </a:p>
          <a:p>
            <a:pPr marL="0" lvl="1" indent="0">
              <a:lnSpc>
                <a:spcPct val="100000"/>
              </a:lnSpc>
              <a:spcBef>
                <a:spcPts val="1800"/>
              </a:spcBef>
              <a:buFont typeface="Arial Narrow" panose="020B0606020202030204" pitchFamily="34" charset="0"/>
              <a:buNone/>
            </a:pPr>
            <a:r>
              <a:rPr lang="de-AT" altLang="en-US" kern="0" dirty="0">
                <a:latin typeface="Arial Narrow" charset="0"/>
              </a:rPr>
              <a:t>Der nachfolgende Vorgang kann erst abgeschlossen werden, </a:t>
            </a:r>
            <a:br>
              <a:rPr lang="de-AT" altLang="en-US" kern="0" dirty="0">
                <a:latin typeface="Arial Narrow" charset="0"/>
              </a:rPr>
            </a:br>
            <a:r>
              <a:rPr lang="de-AT" altLang="en-US" kern="0" dirty="0">
                <a:latin typeface="Arial Narrow" charset="0"/>
              </a:rPr>
              <a:t>wenn der davor liegende Vorgang bereits abgeschlossen ist.</a:t>
            </a:r>
          </a:p>
          <a:p>
            <a:pPr marL="0" lvl="1" indent="0">
              <a:lnSpc>
                <a:spcPct val="100000"/>
              </a:lnSpc>
              <a:spcBef>
                <a:spcPts val="1800"/>
              </a:spcBef>
              <a:buFont typeface="Arial Narrow" panose="020B0606020202030204" pitchFamily="34" charset="0"/>
              <a:buNone/>
            </a:pPr>
            <a:r>
              <a:rPr lang="de-AT" altLang="en-US" kern="0" dirty="0">
                <a:latin typeface="Arial Narrow" charset="0"/>
              </a:rPr>
              <a:t>z.B. ein telefonischer Rundruf bei allen zu einer Veranstaltung ge-ladenen, ob sie erscheinen werden, lässt sich erst dann abschließen, wenn der davor stattgefundene Versand von Einladungen zur Gänze ausgeführt wurde.</a:t>
            </a:r>
          </a:p>
          <a:p>
            <a:endParaRPr lang="de-AT" sz="2300" kern="0" dirty="0"/>
          </a:p>
        </p:txBody>
      </p:sp>
      <p:sp>
        <p:nvSpPr>
          <p:cNvPr id="2" name="Titel 1"/>
          <p:cNvSpPr>
            <a:spLocks noGrp="1"/>
          </p:cNvSpPr>
          <p:nvPr>
            <p:ph type="title"/>
          </p:nvPr>
        </p:nvSpPr>
        <p:spPr/>
        <p:txBody>
          <a:bodyPr/>
          <a:lstStyle/>
          <a:p>
            <a:pPr>
              <a:lnSpc>
                <a:spcPts val="2800"/>
              </a:lnSpc>
            </a:pPr>
            <a:r>
              <a:rPr lang="de-AT" sz="2800" dirty="0"/>
              <a:t>Anordnungsbeziehungen – </a:t>
            </a:r>
            <a:br>
              <a:rPr lang="de-AT" sz="2800" dirty="0"/>
            </a:br>
            <a:r>
              <a:rPr lang="de-AT" sz="2800" dirty="0"/>
              <a:t>Endfolge</a:t>
            </a:r>
          </a:p>
        </p:txBody>
      </p:sp>
      <p:sp>
        <p:nvSpPr>
          <p:cNvPr id="4" name="Foliennummernplatzhalter 3"/>
          <p:cNvSpPr>
            <a:spLocks noGrp="1"/>
          </p:cNvSpPr>
          <p:nvPr>
            <p:ph type="sldNum" sz="quarter" idx="11"/>
          </p:nvPr>
        </p:nvSpPr>
        <p:spPr/>
        <p:txBody>
          <a:bodyPr/>
          <a:lstStyle/>
          <a:p>
            <a:fld id="{1B0257E5-75A0-4F46-BAAD-A8D9FF434F26}" type="slidenum">
              <a:rPr lang="de-AT" smtClean="0"/>
              <a:pPr/>
              <a:t>20</a:t>
            </a:fld>
            <a:endParaRPr lang="de-AT" dirty="0"/>
          </a:p>
        </p:txBody>
      </p:sp>
    </p:spTree>
    <p:extLst>
      <p:ext uri="{BB962C8B-B14F-4D97-AF65-F5344CB8AC3E}">
        <p14:creationId xmlns:p14="http://schemas.microsoft.com/office/powerpoint/2010/main" val="394409169"/>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8">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8">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 name="Gruppieren 79">
            <a:extLst>
              <a:ext uri="{C183D7F6-B498-43B3-948B-1728B52AA6E4}">
                <adec:decorative xmlns:adec="http://schemas.microsoft.com/office/drawing/2017/decorative" val="1"/>
              </a:ext>
            </a:extLst>
          </p:cNvPr>
          <p:cNvGrpSpPr/>
          <p:nvPr/>
        </p:nvGrpSpPr>
        <p:grpSpPr>
          <a:xfrm>
            <a:off x="1152352" y="5171285"/>
            <a:ext cx="7444070" cy="1417336"/>
            <a:chOff x="1281832" y="1894805"/>
            <a:chExt cx="7444070" cy="1417336"/>
          </a:xfrm>
        </p:grpSpPr>
        <p:cxnSp>
          <p:nvCxnSpPr>
            <p:cNvPr id="81" name="Gerade Verbindung 80"/>
            <p:cNvCxnSpPr/>
            <p:nvPr/>
          </p:nvCxnSpPr>
          <p:spPr bwMode="auto">
            <a:xfrm>
              <a:off x="518480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Gerade Verbindung 81"/>
            <p:cNvCxnSpPr/>
            <p:nvPr/>
          </p:nvCxnSpPr>
          <p:spPr bwMode="auto">
            <a:xfrm>
              <a:off x="2289944"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3" name="Gerade Verbindung 82"/>
            <p:cNvCxnSpPr/>
            <p:nvPr/>
          </p:nvCxnSpPr>
          <p:spPr bwMode="auto">
            <a:xfrm>
              <a:off x="8137128"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4" name="Rectangle 6"/>
            <p:cNvSpPr>
              <a:spLocks noChangeArrowheads="1"/>
            </p:cNvSpPr>
            <p:nvPr/>
          </p:nvSpPr>
          <p:spPr bwMode="auto">
            <a:xfrm>
              <a:off x="2289943"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sp>
          <p:nvSpPr>
            <p:cNvPr id="85" name="Rectangle 6"/>
            <p:cNvSpPr>
              <a:spLocks noChangeArrowheads="1"/>
            </p:cNvSpPr>
            <p:nvPr/>
          </p:nvSpPr>
          <p:spPr bwMode="auto">
            <a:xfrm>
              <a:off x="3984751"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cxnSp>
          <p:nvCxnSpPr>
            <p:cNvPr id="86" name="Gewinkelte Verbindung 85"/>
            <p:cNvCxnSpPr>
              <a:endCxn id="84" idx="3"/>
            </p:cNvCxnSpPr>
            <p:nvPr/>
          </p:nvCxnSpPr>
          <p:spPr bwMode="auto">
            <a:xfrm rot="10800000">
              <a:off x="3298055"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7" name="Gewinkelte Verbindung 86"/>
            <p:cNvCxnSpPr>
              <a:stCxn id="84" idx="1"/>
              <a:endCxn id="100" idx="3"/>
            </p:cNvCxnSpPr>
            <p:nvPr/>
          </p:nvCxnSpPr>
          <p:spPr bwMode="auto">
            <a:xfrm rot="10800000" flipH="1" flipV="1">
              <a:off x="2289943" y="2634829"/>
              <a:ext cx="2" cy="437158"/>
            </a:xfrm>
            <a:prstGeom prst="bentConnector5">
              <a:avLst>
                <a:gd name="adj1" fmla="val -11430000000"/>
                <a:gd name="adj2" fmla="val 52105"/>
                <a:gd name="adj3" fmla="val 11430100000"/>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8" name="Gewinkelte Verbindung 87"/>
            <p:cNvCxnSpPr>
              <a:endCxn id="101" idx="3"/>
            </p:cNvCxnSpPr>
            <p:nvPr/>
          </p:nvCxnSpPr>
          <p:spPr bwMode="auto">
            <a:xfrm rot="10800000">
              <a:off x="6192912" y="2634830"/>
              <a:ext cx="25420" cy="12061"/>
            </a:xfrm>
            <a:prstGeom prst="bentConnector3">
              <a:avLst>
                <a:gd name="adj1" fmla="val 50000"/>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9" name="Gewinkelte Verbindung 88"/>
            <p:cNvCxnSpPr>
              <a:stCxn id="101" idx="1"/>
              <a:endCxn id="85" idx="3"/>
            </p:cNvCxnSpPr>
            <p:nvPr/>
          </p:nvCxnSpPr>
          <p:spPr bwMode="auto">
            <a:xfrm rot="10800000" flipV="1">
              <a:off x="4762302" y="2634829"/>
              <a:ext cx="422498" cy="437158"/>
            </a:xfrm>
            <a:prstGeom prst="bentConnector3">
              <a:avLst>
                <a:gd name="adj1" fmla="val 50000"/>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0" name="Gerade Verbindung 89"/>
            <p:cNvCxnSpPr/>
            <p:nvPr/>
          </p:nvCxnSpPr>
          <p:spPr bwMode="auto">
            <a:xfrm>
              <a:off x="4762302"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1" name="Rectangle 6"/>
            <p:cNvSpPr>
              <a:spLocks noChangeArrowheads="1"/>
            </p:cNvSpPr>
            <p:nvPr/>
          </p:nvSpPr>
          <p:spPr bwMode="auto">
            <a:xfrm>
              <a:off x="7717790"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cxnSp>
          <p:nvCxnSpPr>
            <p:cNvPr id="92" name="Gewinkelte Verbindung 91"/>
            <p:cNvCxnSpPr>
              <a:stCxn id="91" idx="1"/>
              <a:endCxn id="99" idx="3"/>
            </p:cNvCxnSpPr>
            <p:nvPr/>
          </p:nvCxnSpPr>
          <p:spPr bwMode="auto">
            <a:xfrm rot="10800000" flipH="1" flipV="1">
              <a:off x="7717790" y="2634829"/>
              <a:ext cx="419338" cy="437158"/>
            </a:xfrm>
            <a:prstGeom prst="bentConnector5">
              <a:avLst>
                <a:gd name="adj1" fmla="val -54514"/>
                <a:gd name="adj2" fmla="val 52105"/>
                <a:gd name="adj3" fmla="val 154514"/>
              </a:avLst>
            </a:prstGeom>
            <a:noFill/>
            <a:ln w="1270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3" name="Gerade Verbindung 92"/>
            <p:cNvCxnSpPr/>
            <p:nvPr/>
          </p:nvCxnSpPr>
          <p:spPr bwMode="auto">
            <a:xfrm>
              <a:off x="7714630" y="2268141"/>
              <a:ext cx="0" cy="1044000"/>
            </a:xfrm>
            <a:prstGeom prst="line">
              <a:avLst/>
            </a:prstGeom>
            <a:noFill/>
            <a:ln w="15875" cap="flat" cmpd="sng" algn="ctr">
              <a:solidFill>
                <a:schemeClr val="bg1">
                  <a:lumMod val="50000"/>
                </a:schemeClr>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4" name="Rectangle 6"/>
            <p:cNvSpPr>
              <a:spLocks noChangeArrowheads="1"/>
            </p:cNvSpPr>
            <p:nvPr/>
          </p:nvSpPr>
          <p:spPr bwMode="auto">
            <a:xfrm>
              <a:off x="4765462"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max.</a:t>
              </a:r>
            </a:p>
          </p:txBody>
        </p:sp>
        <p:sp>
          <p:nvSpPr>
            <p:cNvPr id="95" name="Rectangle 6"/>
            <p:cNvSpPr>
              <a:spLocks noChangeArrowheads="1"/>
            </p:cNvSpPr>
            <p:nvPr/>
          </p:nvSpPr>
          <p:spPr bwMode="auto">
            <a:xfrm>
              <a:off x="7717790" y="2196133"/>
              <a:ext cx="419338"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min.</a:t>
              </a:r>
            </a:p>
          </p:txBody>
        </p:sp>
        <p:sp>
          <p:nvSpPr>
            <p:cNvPr id="96" name="Rectangle 6"/>
            <p:cNvSpPr>
              <a:spLocks noChangeArrowheads="1"/>
            </p:cNvSpPr>
            <p:nvPr/>
          </p:nvSpPr>
          <p:spPr bwMode="auto">
            <a:xfrm>
              <a:off x="1281832" y="1894805"/>
              <a:ext cx="2016223"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Abstand = 0</a:t>
              </a:r>
            </a:p>
          </p:txBody>
        </p:sp>
        <p:sp>
          <p:nvSpPr>
            <p:cNvPr id="97" name="Rectangle 6"/>
            <p:cNvSpPr>
              <a:spLocks noChangeArrowheads="1"/>
            </p:cNvSpPr>
            <p:nvPr/>
          </p:nvSpPr>
          <p:spPr bwMode="auto">
            <a:xfrm>
              <a:off x="3754190" y="1894805"/>
              <a:ext cx="2438722"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positiver Abstand &gt; 0</a:t>
              </a:r>
            </a:p>
          </p:txBody>
        </p:sp>
        <p:sp>
          <p:nvSpPr>
            <p:cNvPr id="98" name="Rectangle 6"/>
            <p:cNvSpPr>
              <a:spLocks noChangeArrowheads="1"/>
            </p:cNvSpPr>
            <p:nvPr/>
          </p:nvSpPr>
          <p:spPr bwMode="auto">
            <a:xfrm>
              <a:off x="7097916" y="1894805"/>
              <a:ext cx="1627986" cy="301328"/>
            </a:xfrm>
            <a:prstGeom prst="rect">
              <a:avLst/>
            </a:prstGeom>
            <a:noFill/>
            <a:ln w="25400">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r>
                <a:rPr lang="de-AT" altLang="en-US" sz="1600" dirty="0">
                  <a:latin typeface="+mn-lt"/>
                </a:rPr>
                <a:t>negativer Abstand &lt; 0</a:t>
              </a:r>
            </a:p>
          </p:txBody>
        </p:sp>
        <p:sp>
          <p:nvSpPr>
            <p:cNvPr id="99" name="Rectangle 6"/>
            <p:cNvSpPr>
              <a:spLocks noChangeArrowheads="1"/>
            </p:cNvSpPr>
            <p:nvPr/>
          </p:nvSpPr>
          <p:spPr bwMode="auto">
            <a:xfrm>
              <a:off x="7359577"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sp>
          <p:nvSpPr>
            <p:cNvPr id="100" name="Rectangle 6"/>
            <p:cNvSpPr>
              <a:spLocks noChangeArrowheads="1"/>
            </p:cNvSpPr>
            <p:nvPr/>
          </p:nvSpPr>
          <p:spPr bwMode="auto">
            <a:xfrm>
              <a:off x="1512394" y="2939729"/>
              <a:ext cx="777551" cy="264516"/>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B</a:t>
              </a:r>
            </a:p>
          </p:txBody>
        </p:sp>
        <p:sp>
          <p:nvSpPr>
            <p:cNvPr id="101" name="Rectangle 6"/>
            <p:cNvSpPr>
              <a:spLocks noChangeArrowheads="1"/>
            </p:cNvSpPr>
            <p:nvPr/>
          </p:nvSpPr>
          <p:spPr bwMode="auto">
            <a:xfrm>
              <a:off x="5184800" y="2484165"/>
              <a:ext cx="1008112" cy="301328"/>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r>
                <a:rPr lang="de-AT" altLang="en-US" sz="2000" b="1" dirty="0">
                  <a:solidFill>
                    <a:srgbClr val="2D4E75"/>
                  </a:solidFill>
                  <a:latin typeface="+mn-lt"/>
                </a:rPr>
                <a:t>A</a:t>
              </a:r>
            </a:p>
          </p:txBody>
        </p:sp>
      </p:grpSp>
      <p:grpSp>
        <p:nvGrpSpPr>
          <p:cNvPr id="102" name="Group 11">
            <a:extLst>
              <a:ext uri="{C183D7F6-B498-43B3-948B-1728B52AA6E4}">
                <adec:decorative xmlns:adec="http://schemas.microsoft.com/office/drawing/2017/decorative" val="1"/>
              </a:ext>
            </a:extLst>
          </p:cNvPr>
          <p:cNvGrpSpPr>
            <a:grpSpLocks/>
          </p:cNvGrpSpPr>
          <p:nvPr/>
        </p:nvGrpSpPr>
        <p:grpSpPr bwMode="auto">
          <a:xfrm>
            <a:off x="4689991" y="1692077"/>
            <a:ext cx="2006977" cy="352425"/>
            <a:chOff x="3240" y="1716"/>
            <a:chExt cx="2178" cy="444"/>
          </a:xfrm>
        </p:grpSpPr>
        <p:sp>
          <p:nvSpPr>
            <p:cNvPr id="103" name="Rectangle 6"/>
            <p:cNvSpPr>
              <a:spLocks noChangeArrowheads="1"/>
            </p:cNvSpPr>
            <p:nvPr/>
          </p:nvSpPr>
          <p:spPr bwMode="auto">
            <a:xfrm>
              <a:off x="324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sp>
          <p:nvSpPr>
            <p:cNvPr id="104" name="Rectangle 7"/>
            <p:cNvSpPr>
              <a:spLocks noChangeArrowheads="1"/>
            </p:cNvSpPr>
            <p:nvPr/>
          </p:nvSpPr>
          <p:spPr bwMode="auto">
            <a:xfrm>
              <a:off x="4530" y="1716"/>
              <a:ext cx="888" cy="444"/>
            </a:xfrm>
            <a:prstGeom prst="rect">
              <a:avLst/>
            </a:prstGeom>
            <a:solidFill>
              <a:srgbClr val="D9E2EF"/>
            </a:solidFill>
            <a:ln w="25400">
              <a:solidFill>
                <a:srgbClr val="2D4E75"/>
              </a:solid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dirty="0"/>
            </a:p>
          </p:txBody>
        </p:sp>
      </p:grpSp>
      <p:cxnSp>
        <p:nvCxnSpPr>
          <p:cNvPr id="105" name="AutoShape 8">
            <a:extLst>
              <a:ext uri="{C183D7F6-B498-43B3-948B-1728B52AA6E4}">
                <adec:decorative xmlns:adec="http://schemas.microsoft.com/office/drawing/2017/decorative" val="1"/>
              </a:ext>
            </a:extLst>
          </p:cNvPr>
          <p:cNvCxnSpPr>
            <a:cxnSpLocks noChangeShapeType="1"/>
            <a:stCxn id="103" idx="1"/>
            <a:endCxn id="104" idx="3"/>
          </p:cNvCxnSpPr>
          <p:nvPr/>
        </p:nvCxnSpPr>
        <p:spPr bwMode="auto">
          <a:xfrm>
            <a:off x="4689991" y="1868290"/>
            <a:ext cx="2006977" cy="0"/>
          </a:xfrm>
          <a:prstGeom prst="straightConnector1">
            <a:avLst/>
          </a:prstGeom>
          <a:noFill/>
          <a:ln w="38100">
            <a:solidFill>
              <a:schemeClr val="tx1"/>
            </a:solidFill>
            <a:round/>
            <a:headEnd type="diamond" w="lg" len="lg"/>
            <a:tailEnd type="triangle" w="lg" len="med"/>
          </a:ln>
          <a:extLst>
            <a:ext uri="{909E8E84-426E-40DD-AFC4-6F175D3DCCD1}">
              <a14:hiddenFill xmlns:a14="http://schemas.microsoft.com/office/drawing/2010/main">
                <a:noFill/>
              </a14:hiddenFill>
            </a:ext>
          </a:extLst>
        </p:spPr>
      </p:cxnSp>
      <p:sp>
        <p:nvSpPr>
          <p:cNvPr id="79" name="Inhaltsplatzhalter 2"/>
          <p:cNvSpPr>
            <a:spLocks noGrp="1"/>
          </p:cNvSpPr>
          <p:nvPr>
            <p:ph idx="1"/>
          </p:nvPr>
        </p:nvSpPr>
        <p:spPr>
          <a:xfrm>
            <a:off x="1152352" y="1620069"/>
            <a:ext cx="8209136" cy="1944216"/>
          </a:xfrm>
        </p:spPr>
        <p:txBody>
          <a:bodyPr/>
          <a:lstStyle/>
          <a:p>
            <a:pPr eaLnBrk="1" hangingPunct="1">
              <a:spcBef>
                <a:spcPct val="20000"/>
              </a:spcBef>
              <a:buClr>
                <a:srgbClr val="FF9900"/>
              </a:buClr>
              <a:buFont typeface="Wingdings" charset="2"/>
              <a:buNone/>
            </a:pPr>
            <a:r>
              <a:rPr lang="de-DE" altLang="en-US" b="1" dirty="0">
                <a:solidFill>
                  <a:srgbClr val="2D4E75"/>
                </a:solidFill>
                <a:latin typeface="Arial Narrow" charset="0"/>
              </a:rPr>
              <a:t>(Anfang – Ende) [SF]</a:t>
            </a:r>
          </a:p>
          <a:p>
            <a:pPr marL="400050" indent="-400050">
              <a:lnSpc>
                <a:spcPct val="100000"/>
              </a:lnSpc>
            </a:pPr>
            <a:r>
              <a:rPr lang="de-AT" altLang="en-US" sz="2200" dirty="0">
                <a:latin typeface="Arial Narrow" charset="0"/>
              </a:rPr>
              <a:t>Der nachfolgende Vorgang kann erst beendet werden, wenn der </a:t>
            </a:r>
            <a:br>
              <a:rPr lang="de-AT" altLang="en-US" sz="2200" dirty="0">
                <a:latin typeface="Arial Narrow" charset="0"/>
              </a:rPr>
            </a:br>
            <a:r>
              <a:rPr lang="de-AT" altLang="en-US" sz="2200" dirty="0">
                <a:latin typeface="Arial Narrow" charset="0"/>
              </a:rPr>
              <a:t>vorhergehende begonnen hat </a:t>
            </a:r>
          </a:p>
          <a:p>
            <a:pPr marL="432000" indent="0">
              <a:lnSpc>
                <a:spcPct val="100000"/>
              </a:lnSpc>
              <a:spcBef>
                <a:spcPts val="600"/>
              </a:spcBef>
              <a:buNone/>
            </a:pPr>
            <a:r>
              <a:rPr lang="de-AT" altLang="en-US" sz="2200" dirty="0">
                <a:latin typeface="Arial Narrow" charset="0"/>
              </a:rPr>
              <a:t>z.B. es erfolgt die Umstellung auf ein neues Computersystem – </a:t>
            </a:r>
            <a:br>
              <a:rPr lang="de-AT" altLang="en-US" sz="2200" dirty="0">
                <a:latin typeface="Arial Narrow" charset="0"/>
              </a:rPr>
            </a:br>
            <a:r>
              <a:rPr lang="de-AT" altLang="en-US" sz="2200" dirty="0">
                <a:latin typeface="Arial Narrow" charset="0"/>
              </a:rPr>
              <a:t>Vorgänger, sobald dieses einwandfrei funktioniert, kann das </a:t>
            </a:r>
            <a:br>
              <a:rPr lang="de-AT" altLang="en-US" sz="2200" dirty="0">
                <a:latin typeface="Arial Narrow" charset="0"/>
              </a:rPr>
            </a:br>
            <a:r>
              <a:rPr lang="de-AT" altLang="en-US" sz="2200" dirty="0">
                <a:latin typeface="Arial Narrow" charset="0"/>
              </a:rPr>
              <a:t>alte System abgeschaltet werden – Nachfolger </a:t>
            </a:r>
          </a:p>
          <a:p>
            <a:pPr marL="400050" indent="-400050">
              <a:lnSpc>
                <a:spcPct val="100000"/>
              </a:lnSpc>
            </a:pPr>
            <a:r>
              <a:rPr lang="de-AT" altLang="en-US" sz="2200" spc="-20" dirty="0">
                <a:latin typeface="Arial Narrow" charset="0"/>
              </a:rPr>
              <a:t>Da diese Abfolge nicht der intuitiven Wahrnehmung von Vorgängern/ Nach-folgern </a:t>
            </a:r>
            <a:r>
              <a:rPr lang="de-AT" altLang="en-US" sz="2200" dirty="0">
                <a:latin typeface="Arial Narrow" charset="0"/>
              </a:rPr>
              <a:t>entspricht, wird sie in der primären Planung </a:t>
            </a:r>
            <a:r>
              <a:rPr lang="de-AT" altLang="en-US" sz="2200" b="1" dirty="0">
                <a:solidFill>
                  <a:srgbClr val="2D4E75"/>
                </a:solidFill>
                <a:latin typeface="Arial Narrow" charset="0"/>
              </a:rPr>
              <a:t>oft nicht eingesetzt</a:t>
            </a:r>
            <a:r>
              <a:rPr lang="de-AT" altLang="en-US" sz="2200" dirty="0">
                <a:latin typeface="Arial Narrow" charset="0"/>
              </a:rPr>
              <a:t>.</a:t>
            </a:r>
          </a:p>
          <a:p>
            <a:endParaRPr lang="en-US" sz="2300" dirty="0"/>
          </a:p>
        </p:txBody>
      </p:sp>
      <p:sp>
        <p:nvSpPr>
          <p:cNvPr id="2" name="Titel 1"/>
          <p:cNvSpPr>
            <a:spLocks noGrp="1"/>
          </p:cNvSpPr>
          <p:nvPr>
            <p:ph type="title"/>
          </p:nvPr>
        </p:nvSpPr>
        <p:spPr/>
        <p:txBody>
          <a:bodyPr/>
          <a:lstStyle/>
          <a:p>
            <a:pPr>
              <a:lnSpc>
                <a:spcPts val="2800"/>
              </a:lnSpc>
            </a:pPr>
            <a:r>
              <a:rPr lang="de-AT" sz="2800" dirty="0"/>
              <a:t>Anordnungsbeziehungen – </a:t>
            </a:r>
            <a:br>
              <a:rPr lang="de-AT" sz="2800" dirty="0"/>
            </a:br>
            <a:r>
              <a:rPr lang="de-AT" sz="2800" dirty="0"/>
              <a:t>Sprungfolge</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21</a:t>
            </a:fld>
            <a:endParaRPr lang="en-US" dirty="0"/>
          </a:p>
        </p:txBody>
      </p:sp>
    </p:spTree>
    <p:extLst>
      <p:ext uri="{BB962C8B-B14F-4D97-AF65-F5344CB8AC3E}">
        <p14:creationId xmlns:p14="http://schemas.microsoft.com/office/powerpoint/2010/main" val="40170306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9">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9">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1397121764"/>
              </p:ext>
            </p:extLst>
          </p:nvPr>
        </p:nvGraphicFramePr>
        <p:xfrm>
          <a:off x="4249291" y="1620069"/>
          <a:ext cx="5327997" cy="4849780"/>
        </p:xfrm>
        <a:graphic>
          <a:graphicData uri="http://schemas.openxmlformats.org/presentationml/2006/ole">
            <mc:AlternateContent xmlns:mc="http://schemas.openxmlformats.org/markup-compatibility/2006">
              <mc:Choice xmlns:v="urn:schemas-microsoft-com:vml" Requires="v">
                <p:oleObj spid="_x0000_s4147" name="Präsentation" r:id="rId4" imgW="2991562" imgH="3166923" progId="PowerPoint.Show.8">
                  <p:embed/>
                </p:oleObj>
              </mc:Choice>
              <mc:Fallback>
                <p:oleObj name="Präsentation" r:id="rId4" imgW="2991562" imgH="3166923" progId="PowerPoint.Show.8">
                  <p:embed/>
                  <p:pic>
                    <p:nvPicPr>
                      <p:cNvPr id="0" name="Objekt 4"/>
                      <p:cNvPicPr>
                        <a:picLocks noChangeAspect="1" noChangeArrowheads="1"/>
                      </p:cNvPicPr>
                      <p:nvPr/>
                    </p:nvPicPr>
                    <p:blipFill>
                      <a:blip r:embed="rId5"/>
                      <a:srcRect l="1616" t="2151" r="1616" b="15063"/>
                      <a:stretch>
                        <a:fillRect/>
                      </a:stretch>
                    </p:blipFill>
                    <p:spPr bwMode="auto">
                      <a:xfrm>
                        <a:off x="4249291" y="1620069"/>
                        <a:ext cx="5327997" cy="4849780"/>
                      </a:xfrm>
                      <a:prstGeom prst="rect">
                        <a:avLst/>
                      </a:prstGeom>
                      <a:noFill/>
                      <a:ln>
                        <a:noFill/>
                      </a:ln>
                    </p:spPr>
                  </p:pic>
                </p:oleObj>
              </mc:Fallback>
            </mc:AlternateContent>
          </a:graphicData>
        </a:graphic>
      </p:graphicFrame>
      <p:sp>
        <p:nvSpPr>
          <p:cNvPr id="3" name="Inhaltsplatzhalter 2"/>
          <p:cNvSpPr>
            <a:spLocks noGrp="1"/>
          </p:cNvSpPr>
          <p:nvPr>
            <p:ph idx="1"/>
          </p:nvPr>
        </p:nvSpPr>
        <p:spPr>
          <a:xfrm>
            <a:off x="864320" y="1595438"/>
            <a:ext cx="3528392" cy="4514850"/>
          </a:xfrm>
        </p:spPr>
        <p:txBody>
          <a:bodyPr/>
          <a:lstStyle/>
          <a:p>
            <a:pPr>
              <a:lnSpc>
                <a:spcPct val="110000"/>
              </a:lnSpc>
              <a:spcBef>
                <a:spcPts val="1800"/>
              </a:spcBef>
            </a:pPr>
            <a:r>
              <a:rPr lang="de-AT" sz="2500" b="1" dirty="0">
                <a:solidFill>
                  <a:srgbClr val="2D4E75"/>
                </a:solidFill>
              </a:rPr>
              <a:t>Flussdiagramm</a:t>
            </a:r>
            <a:r>
              <a:rPr lang="de-AT" sz="2300" dirty="0"/>
              <a:t> </a:t>
            </a:r>
            <a:br>
              <a:rPr lang="de-AT" sz="2300" dirty="0"/>
            </a:br>
            <a:r>
              <a:rPr lang="de-AT" sz="2050" dirty="0"/>
              <a:t>(für komplexere Projekte)</a:t>
            </a:r>
          </a:p>
          <a:p>
            <a:pPr lvl="1">
              <a:lnSpc>
                <a:spcPct val="110000"/>
              </a:lnSpc>
              <a:spcBef>
                <a:spcPts val="1800"/>
              </a:spcBef>
            </a:pPr>
            <a:r>
              <a:rPr lang="de-AT" sz="2050" dirty="0"/>
              <a:t>Vorgänge in Rechtecken</a:t>
            </a:r>
          </a:p>
          <a:p>
            <a:pPr lvl="1">
              <a:lnSpc>
                <a:spcPct val="110000"/>
              </a:lnSpc>
              <a:spcBef>
                <a:spcPts val="1800"/>
              </a:spcBef>
            </a:pPr>
            <a:r>
              <a:rPr lang="de-AT" sz="2050" dirty="0"/>
              <a:t>Meilensteine in auf die Spitze gestellten Rauten (ev. Dreiecken)</a:t>
            </a:r>
          </a:p>
          <a:p>
            <a:pPr lvl="1">
              <a:lnSpc>
                <a:spcPct val="110000"/>
              </a:lnSpc>
              <a:spcBef>
                <a:spcPts val="1800"/>
              </a:spcBef>
            </a:pPr>
            <a:r>
              <a:rPr lang="de-AT" sz="2050" dirty="0"/>
              <a:t>Abhängigkeiten </a:t>
            </a:r>
            <a:br>
              <a:rPr lang="de-AT" sz="2050" dirty="0"/>
            </a:br>
            <a:r>
              <a:rPr lang="de-AT" sz="2050" dirty="0"/>
              <a:t>(als Pfeile)</a:t>
            </a:r>
          </a:p>
          <a:p>
            <a:pPr lvl="1">
              <a:lnSpc>
                <a:spcPct val="110000"/>
              </a:lnSpc>
              <a:spcBef>
                <a:spcPts val="1800"/>
              </a:spcBef>
            </a:pPr>
            <a:r>
              <a:rPr lang="de-AT" sz="2050" dirty="0"/>
              <a:t>Konnektoren </a:t>
            </a:r>
            <a:br>
              <a:rPr lang="de-AT" sz="2050" dirty="0"/>
            </a:br>
            <a:r>
              <a:rPr lang="de-AT" sz="2050" dirty="0"/>
              <a:t>(als nummerierte Kreise</a:t>
            </a:r>
            <a:r>
              <a:rPr lang="de-AT" sz="2100" dirty="0"/>
              <a:t>)</a:t>
            </a:r>
          </a:p>
        </p:txBody>
      </p:sp>
      <p:sp>
        <p:nvSpPr>
          <p:cNvPr id="2" name="Titel 1"/>
          <p:cNvSpPr>
            <a:spLocks noGrp="1"/>
          </p:cNvSpPr>
          <p:nvPr>
            <p:ph type="title"/>
          </p:nvPr>
        </p:nvSpPr>
        <p:spPr/>
        <p:txBody>
          <a:bodyPr/>
          <a:lstStyle/>
          <a:p>
            <a:pPr>
              <a:lnSpc>
                <a:spcPts val="2800"/>
              </a:lnSpc>
            </a:pPr>
            <a:r>
              <a:rPr lang="de-AT" sz="2800" dirty="0"/>
              <a:t>Projektablaufplanung – Darstellungstechniken I </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22</a:t>
            </a:fld>
            <a:endParaRPr lang="de-AT" noProof="0" dirty="0"/>
          </a:p>
        </p:txBody>
      </p:sp>
    </p:spTree>
    <p:extLst>
      <p:ext uri="{BB962C8B-B14F-4D97-AF65-F5344CB8AC3E}">
        <p14:creationId xmlns:p14="http://schemas.microsoft.com/office/powerpoint/2010/main" val="5781655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3043582256"/>
              </p:ext>
            </p:extLst>
          </p:nvPr>
        </p:nvGraphicFramePr>
        <p:xfrm>
          <a:off x="3816648" y="2689224"/>
          <a:ext cx="5509766" cy="3116767"/>
        </p:xfrm>
        <a:graphic>
          <a:graphicData uri="http://schemas.openxmlformats.org/presentationml/2006/ole">
            <mc:AlternateContent xmlns:mc="http://schemas.openxmlformats.org/markup-compatibility/2006">
              <mc:Choice xmlns:v="urn:schemas-microsoft-com:vml" Requires="v">
                <p:oleObj spid="_x0000_s5170" name="Präsentation" r:id="rId4" imgW="2337963" imgH="2698866" progId="PowerPoint.Show.12">
                  <p:embed/>
                </p:oleObj>
              </mc:Choice>
              <mc:Fallback>
                <p:oleObj name="Präsentation" r:id="rId4" imgW="2337963" imgH="2698866" progId="PowerPoint.Show.12">
                  <p:embed/>
                  <p:pic>
                    <p:nvPicPr>
                      <p:cNvPr id="0" name="Objekt 6"/>
                      <p:cNvPicPr>
                        <a:picLocks noChangeAspect="1" noChangeArrowheads="1"/>
                      </p:cNvPicPr>
                      <p:nvPr/>
                    </p:nvPicPr>
                    <p:blipFill>
                      <a:blip r:embed="rId5"/>
                      <a:srcRect b="51021"/>
                      <a:stretch>
                        <a:fillRect/>
                      </a:stretch>
                    </p:blipFill>
                    <p:spPr bwMode="auto">
                      <a:xfrm>
                        <a:off x="3816648" y="2689224"/>
                        <a:ext cx="5509766" cy="3116767"/>
                      </a:xfrm>
                      <a:prstGeom prst="rect">
                        <a:avLst/>
                      </a:prstGeom>
                      <a:noFill/>
                      <a:ln>
                        <a:noFill/>
                      </a:ln>
                    </p:spPr>
                  </p:pic>
                </p:oleObj>
              </mc:Fallback>
            </mc:AlternateContent>
          </a:graphicData>
        </a:graphic>
      </p:graphicFrame>
      <p:sp>
        <p:nvSpPr>
          <p:cNvPr id="3" name="Inhaltsplatzhalter 2"/>
          <p:cNvSpPr>
            <a:spLocks noGrp="1"/>
          </p:cNvSpPr>
          <p:nvPr>
            <p:ph idx="1"/>
          </p:nvPr>
        </p:nvSpPr>
        <p:spPr>
          <a:xfrm>
            <a:off x="864320" y="1595438"/>
            <a:ext cx="4176464" cy="4514850"/>
          </a:xfrm>
        </p:spPr>
        <p:txBody>
          <a:bodyPr/>
          <a:lstStyle/>
          <a:p>
            <a:pPr>
              <a:lnSpc>
                <a:spcPct val="110000"/>
              </a:lnSpc>
              <a:spcBef>
                <a:spcPts val="1800"/>
              </a:spcBef>
            </a:pPr>
            <a:r>
              <a:rPr lang="de-AT" sz="2500" b="1" dirty="0">
                <a:solidFill>
                  <a:srgbClr val="2D4E75"/>
                </a:solidFill>
                <a:ea typeface="+mn-ea"/>
                <a:cs typeface="+mn-cs"/>
              </a:rPr>
              <a:t>Listentechnik</a:t>
            </a:r>
            <a:r>
              <a:rPr lang="de-AT" sz="2050" dirty="0"/>
              <a:t> </a:t>
            </a:r>
            <a:br>
              <a:rPr lang="de-AT" sz="2050" dirty="0"/>
            </a:br>
            <a:r>
              <a:rPr lang="de-AT" sz="2050" dirty="0">
                <a:ea typeface="+mn-ea"/>
                <a:cs typeface="+mn-cs"/>
              </a:rPr>
              <a:t>(nur für kleinere einfachere Projekte)</a:t>
            </a:r>
          </a:p>
          <a:p>
            <a:pPr lvl="1">
              <a:lnSpc>
                <a:spcPct val="110000"/>
              </a:lnSpc>
              <a:spcBef>
                <a:spcPts val="3000"/>
              </a:spcBef>
            </a:pPr>
            <a:r>
              <a:rPr lang="de-AT" sz="2050" dirty="0"/>
              <a:t>Tabellarische </a:t>
            </a:r>
            <a:br>
              <a:rPr lang="de-AT" sz="2050" dirty="0"/>
            </a:br>
            <a:r>
              <a:rPr lang="de-AT" sz="2050" dirty="0"/>
              <a:t>Zusammenstellung</a:t>
            </a:r>
          </a:p>
          <a:p>
            <a:pPr lvl="1">
              <a:lnSpc>
                <a:spcPct val="110000"/>
              </a:lnSpc>
              <a:spcBef>
                <a:spcPts val="3000"/>
              </a:spcBef>
            </a:pPr>
            <a:r>
              <a:rPr lang="de-AT" sz="2050" dirty="0"/>
              <a:t>Benennung jedes </a:t>
            </a:r>
            <a:br>
              <a:rPr lang="de-AT" sz="2050" dirty="0"/>
            </a:br>
            <a:r>
              <a:rPr lang="de-AT" sz="2050" dirty="0"/>
              <a:t>Vorganges, sowie </a:t>
            </a:r>
            <a:br>
              <a:rPr lang="de-AT" sz="2050" dirty="0"/>
            </a:br>
            <a:r>
              <a:rPr lang="de-AT" sz="2050" dirty="0"/>
              <a:t>seiner jeweiligen </a:t>
            </a:r>
            <a:br>
              <a:rPr lang="de-AT" sz="2050" dirty="0"/>
            </a:br>
            <a:r>
              <a:rPr lang="de-AT" sz="2050" dirty="0"/>
              <a:t>Vorgänger und </a:t>
            </a:r>
            <a:br>
              <a:rPr lang="de-AT" sz="2050" dirty="0"/>
            </a:br>
            <a:r>
              <a:rPr lang="de-AT" sz="2050" dirty="0"/>
              <a:t>Nachfolger</a:t>
            </a:r>
          </a:p>
        </p:txBody>
      </p:sp>
      <p:sp>
        <p:nvSpPr>
          <p:cNvPr id="2" name="Titel 1"/>
          <p:cNvSpPr>
            <a:spLocks noGrp="1"/>
          </p:cNvSpPr>
          <p:nvPr>
            <p:ph type="title"/>
          </p:nvPr>
        </p:nvSpPr>
        <p:spPr/>
        <p:txBody>
          <a:bodyPr/>
          <a:lstStyle/>
          <a:p>
            <a:pPr>
              <a:lnSpc>
                <a:spcPts val="2800"/>
              </a:lnSpc>
            </a:pPr>
            <a:r>
              <a:rPr lang="de-AT" sz="2800" dirty="0"/>
              <a:t>Projektablaufplanung – Darstellungstechniken II</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de-AT" noProof="0" smtClean="0"/>
              <a:pPr/>
              <a:t>23</a:t>
            </a:fld>
            <a:endParaRPr lang="de-AT" noProof="0" dirty="0"/>
          </a:p>
        </p:txBody>
      </p:sp>
    </p:spTree>
    <p:extLst>
      <p:ext uri="{BB962C8B-B14F-4D97-AF65-F5344CB8AC3E}">
        <p14:creationId xmlns:p14="http://schemas.microsoft.com/office/powerpoint/2010/main" val="80929714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a:extLst>
              <a:ext uri="{C183D7F6-B498-43B3-948B-1728B52AA6E4}">
                <adec:decorative xmlns:adec="http://schemas.microsoft.com/office/drawing/2017/decorative" val="1"/>
              </a:ext>
            </a:extLst>
          </p:cNvPr>
          <p:cNvPicPr>
            <a:picLocks noChangeAspect="1"/>
          </p:cNvPicPr>
          <p:nvPr/>
        </p:nvPicPr>
        <p:blipFill rotWithShape="1">
          <a:blip r:embed="rId3"/>
          <a:srcRect t="16576"/>
          <a:stretch/>
        </p:blipFill>
        <p:spPr>
          <a:xfrm>
            <a:off x="793313" y="2052117"/>
            <a:ext cx="8563759" cy="4032448"/>
          </a:xfrm>
          <a:prstGeom prst="rect">
            <a:avLst/>
          </a:prstGeom>
        </p:spPr>
      </p:pic>
      <p:sp>
        <p:nvSpPr>
          <p:cNvPr id="2" name="Titel 1"/>
          <p:cNvSpPr>
            <a:spLocks noGrp="1"/>
          </p:cNvSpPr>
          <p:nvPr>
            <p:ph type="title"/>
          </p:nvPr>
        </p:nvSpPr>
        <p:spPr/>
        <p:txBody>
          <a:bodyPr/>
          <a:lstStyle/>
          <a:p>
            <a:r>
              <a:rPr lang="de-DE" dirty="0"/>
              <a:t>Tabellarischer Projektablaufplan</a:t>
            </a:r>
            <a:endParaRPr lang="en-US" dirty="0"/>
          </a:p>
        </p:txBody>
      </p:sp>
      <p:sp>
        <p:nvSpPr>
          <p:cNvPr id="3" name="Foliennummernplatzhalter 2"/>
          <p:cNvSpPr>
            <a:spLocks noGrp="1"/>
          </p:cNvSpPr>
          <p:nvPr>
            <p:ph type="sldNum" sz="quarter" idx="10"/>
          </p:nvPr>
        </p:nvSpPr>
        <p:spPr/>
        <p:txBody>
          <a:bodyPr/>
          <a:lstStyle/>
          <a:p>
            <a:fld id="{0291044B-A642-4523-8418-EF5C5E3C3C1D}" type="slidenum">
              <a:rPr lang="en-US" smtClean="0"/>
              <a:pPr/>
              <a:t>24</a:t>
            </a:fld>
            <a:endParaRPr lang="en-US" dirty="0"/>
          </a:p>
        </p:txBody>
      </p:sp>
    </p:spTree>
    <p:extLst>
      <p:ext uri="{BB962C8B-B14F-4D97-AF65-F5344CB8AC3E}">
        <p14:creationId xmlns:p14="http://schemas.microsoft.com/office/powerpoint/2010/main" val="2570308672"/>
      </p:ext>
    </p:extLst>
  </p:cSld>
  <p:clrMapOvr>
    <a:masterClrMapping/>
  </p:clrMapOvr>
  <p:transition>
    <p:zo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4013823845"/>
              </p:ext>
            </p:extLst>
          </p:nvPr>
        </p:nvGraphicFramePr>
        <p:xfrm>
          <a:off x="792163" y="1404046"/>
          <a:ext cx="8569325" cy="5832648"/>
        </p:xfrm>
        <a:graphic>
          <a:graphicData uri="http://schemas.openxmlformats.org/presentationml/2006/ole">
            <mc:AlternateContent xmlns:mc="http://schemas.openxmlformats.org/markup-compatibility/2006">
              <mc:Choice xmlns:v="urn:schemas-microsoft-com:vml" Requires="v">
                <p:oleObj spid="_x0000_s1152" name="Präsentation" r:id="rId4" imgW="4468395" imgH="3871124" progId="PowerPoint.Show.8">
                  <p:embed/>
                </p:oleObj>
              </mc:Choice>
              <mc:Fallback>
                <p:oleObj name="Präsentation" r:id="rId4" imgW="4468395" imgH="3871124" progId="PowerPoint.Show.8">
                  <p:embed/>
                  <p:pic>
                    <p:nvPicPr>
                      <p:cNvPr id="0" name="Object 2"/>
                      <p:cNvPicPr>
                        <a:picLocks noChangeAspect="1" noChangeArrowheads="1"/>
                      </p:cNvPicPr>
                      <p:nvPr/>
                    </p:nvPicPr>
                    <p:blipFill>
                      <a:blip r:embed="rId5"/>
                      <a:srcRect l="1616" t="2151" r="1616" b="15063"/>
                      <a:stretch>
                        <a:fillRect/>
                      </a:stretch>
                    </p:blipFill>
                    <p:spPr bwMode="auto">
                      <a:xfrm>
                        <a:off x="792163" y="1404046"/>
                        <a:ext cx="8569325" cy="5832648"/>
                      </a:xfrm>
                      <a:prstGeom prst="rect">
                        <a:avLst/>
                      </a:prstGeom>
                      <a:noFill/>
                    </p:spPr>
                  </p:pic>
                </p:oleObj>
              </mc:Fallback>
            </mc:AlternateContent>
          </a:graphicData>
        </a:graphic>
      </p:graphicFrame>
      <p:sp>
        <p:nvSpPr>
          <p:cNvPr id="2" name="Titel 1"/>
          <p:cNvSpPr>
            <a:spLocks noGrp="1"/>
          </p:cNvSpPr>
          <p:nvPr>
            <p:ph type="title"/>
          </p:nvPr>
        </p:nvSpPr>
        <p:spPr/>
        <p:txBody>
          <a:bodyPr/>
          <a:lstStyle/>
          <a:p>
            <a:r>
              <a:rPr lang="de-AT" dirty="0"/>
              <a:t>Projektablaufplan – </a:t>
            </a:r>
            <a:r>
              <a:rPr lang="de-AT" sz="2800" dirty="0"/>
              <a:t>Firmenfestschrift</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25</a:t>
            </a:fld>
            <a:endParaRPr lang="en-US" dirty="0"/>
          </a:p>
        </p:txBody>
      </p:sp>
    </p:spTree>
    <p:extLst>
      <p:ext uri="{BB962C8B-B14F-4D97-AF65-F5344CB8AC3E}">
        <p14:creationId xmlns:p14="http://schemas.microsoft.com/office/powerpoint/2010/main" val="3819553710"/>
      </p:ext>
    </p:extLst>
  </p:cSld>
  <p:clrMapOvr>
    <a:masterClrMapping/>
  </p:clrMapOvr>
  <p:transition>
    <p:zo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1351005"/>
            <a:ext cx="727449" cy="848893"/>
          </a:xfrm>
          <a:prstGeom prst="rect">
            <a:avLst/>
          </a:prstGeom>
        </p:spPr>
      </p:pic>
      <p:pic>
        <p:nvPicPr>
          <p:cNvPr id="10" name="Grafik 9">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836" y="2270809"/>
            <a:ext cx="727449" cy="848893"/>
          </a:xfrm>
          <a:prstGeom prst="rect">
            <a:avLst/>
          </a:prstGeom>
        </p:spPr>
      </p:pic>
      <p:pic>
        <p:nvPicPr>
          <p:cNvPr id="11" name="Grafik 10">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1792" y="1839918"/>
            <a:ext cx="727449" cy="848893"/>
          </a:xfrm>
          <a:prstGeom prst="rect">
            <a:avLst/>
          </a:prstGeom>
        </p:spPr>
      </p:pic>
      <p:sp>
        <p:nvSpPr>
          <p:cNvPr id="12" name="Rechteck 11">
            <a:extLst>
              <a:ext uri="{C183D7F6-B498-43B3-948B-1728B52AA6E4}">
                <adec:decorative xmlns:adec="http://schemas.microsoft.com/office/drawing/2017/decorative" val="1"/>
              </a:ext>
            </a:extLst>
          </p:cNvPr>
          <p:cNvSpPr/>
          <p:nvPr/>
        </p:nvSpPr>
        <p:spPr bwMode="auto">
          <a:xfrm rot="10800000">
            <a:off x="2520503" y="1692061"/>
            <a:ext cx="6262699" cy="4752544"/>
          </a:xfrm>
          <a:prstGeom prst="rect">
            <a:avLst/>
          </a:prstGeom>
          <a:solidFill>
            <a:srgbClr val="2D4E75"/>
          </a:solidFill>
          <a:ln>
            <a:noFill/>
          </a:ln>
          <a:effectLst/>
          <a:extLst/>
        </p:spPr>
        <p:txBody>
          <a:bodyPr vert="horz" wrap="square" lIns="91440" tIns="45720" rIns="91440" bIns="45720" numCol="1" rtlCol="0" anchor="t" anchorCtr="0" compatLnSpc="1">
            <a:prstTxWarp prst="textNoShape">
              <a:avLst/>
            </a:prstTxWarp>
          </a:bodyPr>
          <a:lstStyle/>
          <a:p>
            <a:pPr marL="0" marR="0" indent="0" algn="just" defTabSz="914400" rtl="0" eaLnBrk="1" fontAlgn="base" latinLnBrk="0" hangingPunct="1">
              <a:spcBef>
                <a:spcPct val="0"/>
              </a:spcBef>
              <a:spcAft>
                <a:spcPct val="0"/>
              </a:spcAft>
              <a:buClrTx/>
              <a:buSzTx/>
              <a:buFontTx/>
              <a:buNone/>
              <a:tabLst/>
            </a:pPr>
            <a:endParaRPr kumimoji="0" lang="en-US" sz="2300" b="1" i="0" u="none" strike="noStrike" cap="none" normalizeH="0" baseline="0" dirty="0">
              <a:ln>
                <a:noFill/>
              </a:ln>
              <a:solidFill>
                <a:schemeClr val="bg1"/>
              </a:solidFill>
              <a:effectLst/>
              <a:latin typeface="Corbel" panose="020B0503020204020204" pitchFamily="34" charset="0"/>
            </a:endParaRPr>
          </a:p>
        </p:txBody>
      </p:sp>
      <p:sp>
        <p:nvSpPr>
          <p:cNvPr id="14" name="Inhaltsplatzhalter 2"/>
          <p:cNvSpPr txBox="1">
            <a:spLocks/>
          </p:cNvSpPr>
          <p:nvPr/>
        </p:nvSpPr>
        <p:spPr>
          <a:xfrm>
            <a:off x="2608084" y="1785739"/>
            <a:ext cx="6321132" cy="3722762"/>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0" indent="0">
              <a:lnSpc>
                <a:spcPct val="100000"/>
              </a:lnSpc>
              <a:spcBef>
                <a:spcPts val="2400"/>
              </a:spcBef>
              <a:buSzPct val="100000"/>
              <a:buNone/>
              <a:tabLst>
                <a:tab pos="541338" algn="l"/>
              </a:tabLst>
            </a:pPr>
            <a:r>
              <a:rPr lang="de-AT" altLang="en-US" sz="2250" kern="0" dirty="0">
                <a:solidFill>
                  <a:schemeClr val="bg1"/>
                </a:solidFill>
                <a:ea typeface="ＭＳ Ｐゴシック" pitchFamily="34" charset="-128"/>
              </a:rPr>
              <a:t>Erstellen Sie einen Projektablaufplan (als Flussdiagramm) für jenes schon bisher von Ihnen bearbeitete Vorhaben.</a:t>
            </a:r>
          </a:p>
          <a:p>
            <a:pPr marL="0" indent="0">
              <a:lnSpc>
                <a:spcPct val="100000"/>
              </a:lnSpc>
              <a:spcBef>
                <a:spcPts val="1800"/>
              </a:spcBef>
              <a:buSzPct val="100000"/>
              <a:buNone/>
              <a:tabLst>
                <a:tab pos="541338" algn="l"/>
              </a:tabLst>
            </a:pPr>
            <a:r>
              <a:rPr lang="de-AT" altLang="en-US" sz="2250" kern="0" dirty="0">
                <a:solidFill>
                  <a:schemeClr val="bg1"/>
                </a:solidFill>
                <a:ea typeface="ＭＳ Ｐゴシック" pitchFamily="34" charset="-128"/>
              </a:rPr>
              <a:t>Greifen Sie auf die Moderationskarten (Post-Its) des Projektstrukturplanes zurück. Ergänzen Sie falls er-forderlich mit zusätzlichen Karten (Post-Its).</a:t>
            </a:r>
          </a:p>
          <a:p>
            <a:pPr marL="0" indent="0">
              <a:lnSpc>
                <a:spcPct val="100000"/>
              </a:lnSpc>
              <a:spcBef>
                <a:spcPts val="1800"/>
              </a:spcBef>
              <a:buSzPct val="100000"/>
              <a:buNone/>
              <a:tabLst>
                <a:tab pos="541338" algn="l"/>
              </a:tabLst>
            </a:pPr>
            <a:r>
              <a:rPr lang="de-AT" altLang="en-US" sz="2250" kern="0" dirty="0">
                <a:solidFill>
                  <a:schemeClr val="bg1"/>
                </a:solidFill>
                <a:ea typeface="ＭＳ Ｐゴシック" pitchFamily="34" charset="-128"/>
              </a:rPr>
              <a:t>Gruppieren Sie diese auf einer mit Papier bespannten Tafel/Pinnwand entsprechend der Abhängigkeiten und zeichnen Sie entsprechende Pfeile. Definieren und setzen Sie außerdem Meilensteine an geeigneten Stellen im Ablaufplan.</a:t>
            </a:r>
          </a:p>
          <a:p>
            <a:pPr marL="0" indent="0">
              <a:lnSpc>
                <a:spcPct val="100000"/>
              </a:lnSpc>
              <a:spcBef>
                <a:spcPts val="1800"/>
              </a:spcBef>
              <a:buSzPct val="100000"/>
              <a:buNone/>
              <a:tabLst>
                <a:tab pos="541338" algn="l"/>
              </a:tabLst>
            </a:pPr>
            <a:r>
              <a:rPr lang="de-AT" sz="2250" kern="0" dirty="0">
                <a:solidFill>
                  <a:schemeClr val="bg1"/>
                </a:solidFill>
                <a:ea typeface="ＭＳ Ｐゴシック" pitchFamily="34" charset="-128"/>
              </a:rPr>
              <a:t>Zeitrahmen: 40 Minuten</a:t>
            </a:r>
            <a:endParaRPr lang="en-US" sz="2250" kern="0" dirty="0">
              <a:solidFill>
                <a:srgbClr val="953735"/>
              </a:solidFill>
            </a:endParaRPr>
          </a:p>
        </p:txBody>
      </p:sp>
      <p:sp>
        <p:nvSpPr>
          <p:cNvPr id="2" name="Titel 1"/>
          <p:cNvSpPr>
            <a:spLocks noGrp="1"/>
          </p:cNvSpPr>
          <p:nvPr>
            <p:ph type="title"/>
          </p:nvPr>
        </p:nvSpPr>
        <p:spPr>
          <a:xfrm>
            <a:off x="864321" y="417834"/>
            <a:ext cx="6408711" cy="863600"/>
          </a:xfrm>
        </p:spPr>
        <p:txBody>
          <a:bodyPr/>
          <a:lstStyle/>
          <a:p>
            <a:pPr>
              <a:lnSpc>
                <a:spcPts val="2700"/>
              </a:lnSpc>
            </a:pPr>
            <a:r>
              <a:rPr lang="de-AT" sz="2800" dirty="0"/>
              <a:t>Übung – </a:t>
            </a:r>
            <a:br>
              <a:rPr lang="de-AT" sz="2800" dirty="0"/>
            </a:br>
            <a:r>
              <a:rPr lang="de-AT" sz="2800" dirty="0"/>
              <a:t>Design eines Projektablaufplanes</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26</a:t>
            </a:fld>
            <a:endParaRPr lang="en-US" dirty="0"/>
          </a:p>
        </p:txBody>
      </p:sp>
    </p:spTree>
    <p:extLst>
      <p:ext uri="{BB962C8B-B14F-4D97-AF65-F5344CB8AC3E}">
        <p14:creationId xmlns:p14="http://schemas.microsoft.com/office/powerpoint/2010/main" val="3342357659"/>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ieren 2">
            <a:extLst>
              <a:ext uri="{C183D7F6-B498-43B3-948B-1728B52AA6E4}">
                <adec:decorative xmlns:adec="http://schemas.microsoft.com/office/drawing/2017/decorative" val="1"/>
              </a:ext>
            </a:extLst>
          </p:cNvPr>
          <p:cNvGrpSpPr/>
          <p:nvPr/>
        </p:nvGrpSpPr>
        <p:grpSpPr>
          <a:xfrm>
            <a:off x="1226090" y="2049699"/>
            <a:ext cx="502326" cy="505265"/>
            <a:chOff x="1226090" y="2049699"/>
            <a:chExt cx="502326" cy="505265"/>
          </a:xfrm>
        </p:grpSpPr>
        <p:sp>
          <p:nvSpPr>
            <p:cNvPr id="26"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27"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28" name="Gerade Verbindung 27"/>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29" name="Gerade Verbindung 28"/>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30"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2" name="Gruppieren 41">
            <a:extLst>
              <a:ext uri="{C183D7F6-B498-43B3-948B-1728B52AA6E4}">
                <adec:decorative xmlns:adec="http://schemas.microsoft.com/office/drawing/2017/decorative" val="1"/>
              </a:ext>
            </a:extLst>
          </p:cNvPr>
          <p:cNvGrpSpPr/>
          <p:nvPr/>
        </p:nvGrpSpPr>
        <p:grpSpPr>
          <a:xfrm>
            <a:off x="1226090" y="4021436"/>
            <a:ext cx="502326" cy="505265"/>
            <a:chOff x="1226090" y="2049699"/>
            <a:chExt cx="502326" cy="505265"/>
          </a:xfrm>
        </p:grpSpPr>
        <p:sp>
          <p:nvSpPr>
            <p:cNvPr id="43"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44"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45" name="Gerade Verbindung 44"/>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46" name="Gerade Verbindung 45"/>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47"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grpSp>
        <p:nvGrpSpPr>
          <p:cNvPr id="48" name="Gruppieren 47">
            <a:extLst>
              <a:ext uri="{C183D7F6-B498-43B3-948B-1728B52AA6E4}">
                <adec:decorative xmlns:adec="http://schemas.microsoft.com/office/drawing/2017/decorative" val="1"/>
              </a:ext>
            </a:extLst>
          </p:cNvPr>
          <p:cNvGrpSpPr/>
          <p:nvPr/>
        </p:nvGrpSpPr>
        <p:grpSpPr>
          <a:xfrm>
            <a:off x="1226090" y="4932437"/>
            <a:ext cx="502326" cy="505265"/>
            <a:chOff x="1226090" y="2049699"/>
            <a:chExt cx="502326" cy="505265"/>
          </a:xfrm>
        </p:grpSpPr>
        <p:sp>
          <p:nvSpPr>
            <p:cNvPr id="49" name="Oval 26"/>
            <p:cNvSpPr>
              <a:spLocks noChangeArrowheads="1"/>
            </p:cNvSpPr>
            <p:nvPr/>
          </p:nvSpPr>
          <p:spPr bwMode="auto">
            <a:xfrm>
              <a:off x="1310832" y="2132971"/>
              <a:ext cx="333088" cy="333088"/>
            </a:xfrm>
            <a:prstGeom prst="ellipse">
              <a:avLst/>
            </a:prstGeom>
            <a:solidFill>
              <a:schemeClr val="bg1"/>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sp>
          <p:nvSpPr>
            <p:cNvPr id="50" name="Oval 26"/>
            <p:cNvSpPr>
              <a:spLocks noChangeArrowheads="1"/>
            </p:cNvSpPr>
            <p:nvPr/>
          </p:nvSpPr>
          <p:spPr bwMode="auto">
            <a:xfrm>
              <a:off x="1375175" y="2200376"/>
              <a:ext cx="204156" cy="204156"/>
            </a:xfrm>
            <a:prstGeom prst="ellipse">
              <a:avLst/>
            </a:prstGeom>
            <a:solidFill>
              <a:srgbClr val="D9E2EF"/>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cxnSp>
          <p:nvCxnSpPr>
            <p:cNvPr id="51" name="Gerade Verbindung 50"/>
            <p:cNvCxnSpPr/>
            <p:nvPr/>
          </p:nvCxnSpPr>
          <p:spPr>
            <a:xfrm flipV="1">
              <a:off x="1226090" y="2296821"/>
              <a:ext cx="502326" cy="5633"/>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cxnSp>
          <p:nvCxnSpPr>
            <p:cNvPr id="52" name="Gerade Verbindung 51"/>
            <p:cNvCxnSpPr/>
            <p:nvPr/>
          </p:nvCxnSpPr>
          <p:spPr>
            <a:xfrm>
              <a:off x="1477375" y="2049699"/>
              <a:ext cx="0" cy="505265"/>
            </a:xfrm>
            <a:prstGeom prst="line">
              <a:avLst/>
            </a:prstGeom>
            <a:ln w="22225">
              <a:solidFill>
                <a:srgbClr val="2D4E75"/>
              </a:solidFill>
            </a:ln>
          </p:spPr>
          <p:style>
            <a:lnRef idx="1">
              <a:schemeClr val="accent1"/>
            </a:lnRef>
            <a:fillRef idx="0">
              <a:schemeClr val="accent1"/>
            </a:fillRef>
            <a:effectRef idx="0">
              <a:schemeClr val="accent1"/>
            </a:effectRef>
            <a:fontRef idx="minor">
              <a:schemeClr val="tx1"/>
            </a:fontRef>
          </p:style>
        </p:cxnSp>
        <p:sp>
          <p:nvSpPr>
            <p:cNvPr id="53" name="Oval 26"/>
            <p:cNvSpPr>
              <a:spLocks noChangeArrowheads="1"/>
            </p:cNvSpPr>
            <p:nvPr/>
          </p:nvSpPr>
          <p:spPr bwMode="auto">
            <a:xfrm>
              <a:off x="1442967" y="2266454"/>
              <a:ext cx="72000" cy="72000"/>
            </a:xfrm>
            <a:prstGeom prst="ellipse">
              <a:avLst/>
            </a:prstGeom>
            <a:solidFill>
              <a:srgbClr val="2D4E75"/>
            </a:solidFill>
            <a:ln w="22225">
              <a:solidFill>
                <a:srgbClr val="2D4E75"/>
              </a:solidFill>
              <a:round/>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de-DE" altLang="en-US" dirty="0"/>
            </a:p>
          </p:txBody>
        </p:sp>
      </p:grpSp>
      <p:sp>
        <p:nvSpPr>
          <p:cNvPr id="24" name="Inhaltsplatzhalter 2"/>
          <p:cNvSpPr>
            <a:spLocks noGrp="1"/>
          </p:cNvSpPr>
          <p:nvPr>
            <p:ph idx="1"/>
          </p:nvPr>
        </p:nvSpPr>
        <p:spPr>
          <a:xfrm>
            <a:off x="1872432" y="2001763"/>
            <a:ext cx="5328592" cy="4514850"/>
          </a:xfrm>
        </p:spPr>
        <p:txBody>
          <a:bodyPr/>
          <a:lstStyle/>
          <a:p>
            <a:pPr marL="0" indent="0">
              <a:lnSpc>
                <a:spcPct val="130000"/>
              </a:lnSpc>
              <a:spcBef>
                <a:spcPts val="4200"/>
              </a:spcBef>
              <a:buNone/>
            </a:pPr>
            <a:r>
              <a:rPr lang="de-AT" sz="2600" dirty="0"/>
              <a:t>Verständnis für Anordnungsbeziehungen und deren Einfluss auf die zweckmäßige Reihenfolge der Projekttätigkeiten</a:t>
            </a:r>
          </a:p>
          <a:p>
            <a:pPr marL="0" indent="0">
              <a:spcBef>
                <a:spcPts val="3600"/>
              </a:spcBef>
              <a:buNone/>
            </a:pPr>
            <a:r>
              <a:rPr lang="de-AT" sz="2600" dirty="0"/>
              <a:t>Kenntnisse zur Meilensteinsetzung</a:t>
            </a:r>
          </a:p>
          <a:p>
            <a:pPr marL="0" indent="0">
              <a:spcBef>
                <a:spcPts val="3600"/>
              </a:spcBef>
              <a:buNone/>
            </a:pPr>
            <a:r>
              <a:rPr lang="de-AT" dirty="0"/>
              <a:t>Rüstzeug für Erstellung von Projektablaufplänen</a:t>
            </a:r>
            <a:endParaRPr lang="en-US" sz="2600" dirty="0"/>
          </a:p>
        </p:txBody>
      </p:sp>
      <p:sp>
        <p:nvSpPr>
          <p:cNvPr id="2" name="Titel 1"/>
          <p:cNvSpPr>
            <a:spLocks noGrp="1"/>
          </p:cNvSpPr>
          <p:nvPr>
            <p:ph type="title"/>
          </p:nvPr>
        </p:nvSpPr>
        <p:spPr/>
        <p:txBody>
          <a:bodyPr/>
          <a:lstStyle/>
          <a:p>
            <a:pPr>
              <a:lnSpc>
                <a:spcPts val="2800"/>
              </a:lnSpc>
            </a:pPr>
            <a:r>
              <a:rPr lang="de-AT" sz="2800" dirty="0"/>
              <a:t>Lehr- und Lernziele – Projektablaufplanung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3</a:t>
            </a:fld>
            <a:endParaRPr lang="en-US" dirty="0"/>
          </a:p>
        </p:txBody>
      </p:sp>
    </p:spTree>
    <p:extLst>
      <p:ext uri="{BB962C8B-B14F-4D97-AF65-F5344CB8AC3E}">
        <p14:creationId xmlns:p14="http://schemas.microsoft.com/office/powerpoint/2010/main" val="419692664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Inhaltsplatzhalter 2"/>
          <p:cNvSpPr txBox="1">
            <a:spLocks/>
          </p:cNvSpPr>
          <p:nvPr/>
        </p:nvSpPr>
        <p:spPr>
          <a:xfrm>
            <a:off x="1069887" y="1857747"/>
            <a:ext cx="7715313" cy="4514850"/>
          </a:xfrm>
          <a:prstGeom prst="rect">
            <a:avLst/>
          </a:prstGeom>
        </p:spPr>
        <p:txBody>
          <a:bodyPr/>
          <a:lstStyle>
            <a:lvl1pPr marL="342900" indent="-342900" algn="l" rtl="0" fontAlgn="base">
              <a:lnSpc>
                <a:spcPct val="120000"/>
              </a:lnSpc>
              <a:spcBef>
                <a:spcPts val="1200"/>
              </a:spcBef>
              <a:spcAft>
                <a:spcPct val="0"/>
              </a:spcAft>
              <a:buClr>
                <a:srgbClr val="953735"/>
              </a:buClr>
              <a:buSzPct val="110000"/>
              <a:buFont typeface="Wingdings" pitchFamily="2" charset="2"/>
              <a:buChar char="§"/>
              <a:defRPr sz="2600">
                <a:solidFill>
                  <a:schemeClr val="tx1"/>
                </a:solidFill>
                <a:latin typeface="+mn-lt"/>
                <a:ea typeface="+mn-ea"/>
                <a:cs typeface="+mn-cs"/>
              </a:defRPr>
            </a:lvl1pPr>
            <a:lvl2pPr marL="742950" indent="-285750" algn="l" rtl="0" fontAlgn="base">
              <a:lnSpc>
                <a:spcPct val="120000"/>
              </a:lnSpc>
              <a:spcBef>
                <a:spcPts val="1200"/>
              </a:spcBef>
              <a:spcAft>
                <a:spcPct val="0"/>
              </a:spcAft>
              <a:buClr>
                <a:srgbClr val="953735"/>
              </a:buClr>
              <a:buSzPct val="110000"/>
              <a:buFont typeface="Arial Narrow" panose="020B0606020202030204" pitchFamily="34" charset="0"/>
              <a:buChar char="–"/>
              <a:defRPr sz="2400">
                <a:solidFill>
                  <a:schemeClr val="tx1"/>
                </a:solidFill>
                <a:latin typeface="+mn-lt"/>
              </a:defRPr>
            </a:lvl2pPr>
            <a:lvl3pPr marL="1143000" indent="-228600" algn="l" rtl="0" fontAlgn="base">
              <a:lnSpc>
                <a:spcPct val="120000"/>
              </a:lnSpc>
              <a:spcBef>
                <a:spcPts val="600"/>
              </a:spcBef>
              <a:spcAft>
                <a:spcPct val="0"/>
              </a:spcAft>
              <a:buClr>
                <a:srgbClr val="953735"/>
              </a:buClr>
              <a:buSzPct val="110000"/>
              <a:buFont typeface="Wingdings" pitchFamily="2" charset="2"/>
              <a:buChar char="§"/>
              <a:defRPr sz="2200">
                <a:solidFill>
                  <a:schemeClr val="tx1"/>
                </a:solidFill>
                <a:latin typeface="+mn-lt"/>
              </a:defRPr>
            </a:lvl3pPr>
            <a:lvl4pPr marL="1600200" indent="-228600" algn="l" rtl="0" fontAlgn="base">
              <a:lnSpc>
                <a:spcPct val="120000"/>
              </a:lnSpc>
              <a:spcBef>
                <a:spcPts val="600"/>
              </a:spcBef>
              <a:spcAft>
                <a:spcPct val="0"/>
              </a:spcAft>
              <a:buClr>
                <a:srgbClr val="953735"/>
              </a:buClr>
              <a:buSzPct val="110000"/>
              <a:buFont typeface="Wingdings" pitchFamily="2" charset="2"/>
              <a:buChar char="§"/>
              <a:defRPr sz="2000">
                <a:solidFill>
                  <a:schemeClr val="tx1"/>
                </a:solidFill>
                <a:latin typeface="+mn-lt"/>
              </a:defRPr>
            </a:lvl4pPr>
            <a:lvl5pPr marL="2057400" indent="-228600" algn="l" rtl="0" fontAlgn="base">
              <a:lnSpc>
                <a:spcPct val="120000"/>
              </a:lnSpc>
              <a:spcBef>
                <a:spcPct val="20000"/>
              </a:spcBef>
              <a:spcAft>
                <a:spcPct val="0"/>
              </a:spcAft>
              <a:buClr>
                <a:srgbClr val="953735"/>
              </a:buClr>
              <a:buSzPct val="110000"/>
              <a:buFont typeface="Wingdings" pitchFamily="2" charset="2"/>
              <a:buChar char="§"/>
              <a:defRPr sz="1600">
                <a:solidFill>
                  <a:schemeClr val="tx1"/>
                </a:solidFill>
                <a:latin typeface="+mn-lt"/>
              </a:defRPr>
            </a:lvl5pPr>
            <a:lvl6pPr marL="25146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6pPr>
            <a:lvl7pPr marL="29718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7pPr>
            <a:lvl8pPr marL="34290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8pPr>
            <a:lvl9pPr marL="3886200" indent="-228600" algn="l" rtl="0" fontAlgn="base">
              <a:spcBef>
                <a:spcPct val="20000"/>
              </a:spcBef>
              <a:spcAft>
                <a:spcPct val="0"/>
              </a:spcAft>
              <a:buClr>
                <a:srgbClr val="007E00"/>
              </a:buClr>
              <a:buSzPct val="110000"/>
              <a:buFont typeface="Wingdings" pitchFamily="2" charset="2"/>
              <a:buChar char="§"/>
              <a:defRPr sz="1400">
                <a:solidFill>
                  <a:schemeClr val="tx1"/>
                </a:solidFill>
                <a:latin typeface="+mn-lt"/>
              </a:defRPr>
            </a:lvl9pPr>
          </a:lstStyle>
          <a:p>
            <a:pPr marL="533400" indent="-533400">
              <a:buClr>
                <a:srgbClr val="2D4E75"/>
              </a:buClr>
              <a:buFont typeface="Wingdings" panose="05000000000000000000" pitchFamily="2" charset="2"/>
              <a:buChar char=""/>
            </a:pPr>
            <a:r>
              <a:rPr lang="de-AT" kern="0" dirty="0"/>
              <a:t>im Stande sein, die 4 unterschiedlichen Anordnungs-beziehungen zwischen Vorgängen richtig zu erkennen und bei Projektplanung adäquat zu berücksichtigen</a:t>
            </a:r>
            <a:endParaRPr lang="en-US" kern="0" dirty="0"/>
          </a:p>
          <a:p>
            <a:pPr marL="533400" indent="-533400">
              <a:spcBef>
                <a:spcPts val="3600"/>
              </a:spcBef>
              <a:buClr>
                <a:srgbClr val="2D4E75"/>
              </a:buClr>
              <a:buFont typeface="Wingdings" panose="05000000000000000000" pitchFamily="2" charset="2"/>
              <a:buChar char=""/>
            </a:pPr>
            <a:r>
              <a:rPr lang="de-AT" kern="0" dirty="0"/>
              <a:t>selbständig Meilensteine definieren und zweckmäßig </a:t>
            </a:r>
            <a:br>
              <a:rPr lang="de-AT" kern="0" dirty="0"/>
            </a:br>
            <a:r>
              <a:rPr lang="de-AT" kern="0" dirty="0"/>
              <a:t>im Ablauf platzieren können</a:t>
            </a:r>
          </a:p>
          <a:p>
            <a:pPr marL="533400" indent="-533400">
              <a:spcBef>
                <a:spcPts val="3600"/>
              </a:spcBef>
              <a:buClr>
                <a:srgbClr val="2D4E75"/>
              </a:buClr>
              <a:buFont typeface="Wingdings" panose="05000000000000000000" pitchFamily="2" charset="2"/>
              <a:buChar char=""/>
            </a:pPr>
            <a:r>
              <a:rPr lang="de-AT" kern="0" dirty="0"/>
              <a:t>für Vorhaben geringerer und mittlerer Komplexität eigenständig Projektablauf planen und darstellen können</a:t>
            </a:r>
          </a:p>
        </p:txBody>
      </p:sp>
      <p:sp>
        <p:nvSpPr>
          <p:cNvPr id="2" name="Titel 1"/>
          <p:cNvSpPr>
            <a:spLocks noGrp="1"/>
          </p:cNvSpPr>
          <p:nvPr>
            <p:ph type="title"/>
          </p:nvPr>
        </p:nvSpPr>
        <p:spPr>
          <a:xfrm>
            <a:off x="864320" y="396429"/>
            <a:ext cx="6336704" cy="863600"/>
          </a:xfrm>
        </p:spPr>
        <p:txBody>
          <a:bodyPr/>
          <a:lstStyle/>
          <a:p>
            <a:pPr>
              <a:lnSpc>
                <a:spcPts val="2800"/>
              </a:lnSpc>
            </a:pPr>
            <a:r>
              <a:rPr lang="de-AT" sz="2800" dirty="0"/>
              <a:t>Learning Outcomes – Projektablaufplanung</a:t>
            </a:r>
            <a:endParaRPr lang="en-US" sz="2800"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4</a:t>
            </a:fld>
            <a:endParaRPr lang="en-US" dirty="0"/>
          </a:p>
        </p:txBody>
      </p:sp>
    </p:spTree>
    <p:extLst>
      <p:ext uri="{BB962C8B-B14F-4D97-AF65-F5344CB8AC3E}">
        <p14:creationId xmlns:p14="http://schemas.microsoft.com/office/powerpoint/2010/main" val="15471471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a:extLst>
              <a:ext uri="{C183D7F6-B498-43B3-948B-1728B52AA6E4}">
                <adec:decorative xmlns:adec="http://schemas.microsoft.com/office/drawing/2017/decorative" val="1"/>
              </a:ext>
            </a:extLst>
          </p:cNvPr>
          <p:cNvGraphicFramePr>
            <a:graphicFrameLocks noChangeAspect="1"/>
          </p:cNvGraphicFramePr>
          <p:nvPr>
            <p:extLst>
              <p:ext uri="{D42A27DB-BD31-4B8C-83A1-F6EECF244321}">
                <p14:modId xmlns:p14="http://schemas.microsoft.com/office/powerpoint/2010/main" val="2893647347"/>
              </p:ext>
            </p:extLst>
          </p:nvPr>
        </p:nvGraphicFramePr>
        <p:xfrm>
          <a:off x="1368376" y="1404045"/>
          <a:ext cx="7298881" cy="5362897"/>
        </p:xfrm>
        <a:graphic>
          <a:graphicData uri="http://schemas.openxmlformats.org/presentationml/2006/ole">
            <mc:AlternateContent xmlns:mc="http://schemas.openxmlformats.org/markup-compatibility/2006">
              <mc:Choice xmlns:v="urn:schemas-microsoft-com:vml" Requires="v">
                <p:oleObj spid="_x0000_s2166" name="Präsentation" r:id="rId4" imgW="4570656" imgH="3427323" progId="PowerPoint.Show.8">
                  <p:embed/>
                </p:oleObj>
              </mc:Choice>
              <mc:Fallback>
                <p:oleObj name="Präsentation" r:id="rId4" imgW="4570656" imgH="3427323" progId="PowerPoint.Show.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2104"/>
                      <a:stretch>
                        <a:fillRect/>
                      </a:stretch>
                    </p:blipFill>
                    <p:spPr bwMode="auto">
                      <a:xfrm>
                        <a:off x="1368376" y="1404045"/>
                        <a:ext cx="7298881" cy="5362897"/>
                      </a:xfrm>
                      <a:prstGeom prst="rect">
                        <a:avLst/>
                      </a:prstGeom>
                      <a:noFill/>
                    </p:spPr>
                  </p:pic>
                </p:oleObj>
              </mc:Fallback>
            </mc:AlternateContent>
          </a:graphicData>
        </a:graphic>
      </p:graphicFrame>
      <p:sp>
        <p:nvSpPr>
          <p:cNvPr id="7" name="Rechteck 6">
            <a:extLst>
              <a:ext uri="{C183D7F6-B498-43B3-948B-1728B52AA6E4}">
                <adec:decorative xmlns:adec="http://schemas.microsoft.com/office/drawing/2017/decorative" val="1"/>
              </a:ext>
            </a:extLst>
          </p:cNvPr>
          <p:cNvSpPr/>
          <p:nvPr/>
        </p:nvSpPr>
        <p:spPr bwMode="auto">
          <a:xfrm>
            <a:off x="3168576" y="4485235"/>
            <a:ext cx="2937308" cy="754980"/>
          </a:xfrm>
          <a:prstGeom prst="rect">
            <a:avLst/>
          </a:prstGeom>
          <a:noFill/>
          <a:ln w="31750" cap="flat" cmpd="sng" algn="ctr">
            <a:solidFill>
              <a:srgbClr val="C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a:ln>
                <a:noFill/>
              </a:ln>
              <a:solidFill>
                <a:schemeClr val="tx1"/>
              </a:solidFill>
              <a:effectLst/>
              <a:latin typeface="Arial Narrow" pitchFamily="34" charset="0"/>
            </a:endParaRPr>
          </a:p>
        </p:txBody>
      </p:sp>
      <p:sp>
        <p:nvSpPr>
          <p:cNvPr id="2" name="Titel 1"/>
          <p:cNvSpPr>
            <a:spLocks noGrp="1"/>
          </p:cNvSpPr>
          <p:nvPr>
            <p:ph type="title"/>
          </p:nvPr>
        </p:nvSpPr>
        <p:spPr/>
        <p:txBody>
          <a:bodyPr/>
          <a:lstStyle/>
          <a:p>
            <a:pPr>
              <a:lnSpc>
                <a:spcPts val="2800"/>
              </a:lnSpc>
            </a:pPr>
            <a:r>
              <a:rPr lang="de-AT" sz="2800" dirty="0"/>
              <a:t>Stellung der Projektablaufplanung</a:t>
            </a:r>
            <a:br>
              <a:rPr lang="de-AT" sz="2800" dirty="0"/>
            </a:br>
            <a:r>
              <a:rPr lang="de-AT" sz="2800" dirty="0"/>
              <a:t>im Prozess der Projektplanung </a:t>
            </a:r>
          </a:p>
        </p:txBody>
      </p:sp>
      <p:sp>
        <p:nvSpPr>
          <p:cNvPr id="4" name="Foliennummernplatzhalter 3"/>
          <p:cNvSpPr>
            <a:spLocks noGrp="1"/>
          </p:cNvSpPr>
          <p:nvPr>
            <p:ph type="sldNum" sz="quarter" idx="11"/>
          </p:nvPr>
        </p:nvSpPr>
        <p:spPr/>
        <p:txBody>
          <a:bodyPr/>
          <a:lstStyle/>
          <a:p>
            <a:fld id="{1B0257E5-75A0-4F46-BAAD-A8D9FF434F26}" type="slidenum">
              <a:rPr lang="de-AT" smtClean="0"/>
              <a:pPr/>
              <a:t>5</a:t>
            </a:fld>
            <a:endParaRPr lang="de-AT" dirty="0"/>
          </a:p>
        </p:txBody>
      </p:sp>
    </p:spTree>
    <p:extLst>
      <p:ext uri="{BB962C8B-B14F-4D97-AF65-F5344CB8AC3E}">
        <p14:creationId xmlns:p14="http://schemas.microsoft.com/office/powerpoint/2010/main" val="1152881015"/>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utoShape 18">
            <a:extLst>
              <a:ext uri="{C183D7F6-B498-43B3-948B-1728B52AA6E4}">
                <adec:decorative xmlns:adec="http://schemas.microsoft.com/office/drawing/2017/decorative" val="1"/>
              </a:ext>
            </a:extLst>
          </p:cNvPr>
          <p:cNvSpPr>
            <a:spLocks noChangeArrowheads="1"/>
          </p:cNvSpPr>
          <p:nvPr/>
        </p:nvSpPr>
        <p:spPr bwMode="auto">
          <a:xfrm>
            <a:off x="1512392" y="2412157"/>
            <a:ext cx="360363" cy="431800"/>
          </a:xfrm>
          <a:prstGeom prst="downArrow">
            <a:avLst>
              <a:gd name="adj1" fmla="val 50000"/>
              <a:gd name="adj2" fmla="val 48081"/>
            </a:avLst>
          </a:prstGeom>
          <a:solidFill>
            <a:srgbClr val="2D4E75"/>
          </a:solidFill>
          <a:ln w="9525">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2000" dirty="0">
              <a:latin typeface="+mj-lt"/>
            </a:endParaRPr>
          </a:p>
        </p:txBody>
      </p:sp>
      <p:sp>
        <p:nvSpPr>
          <p:cNvPr id="9" name="AutoShape 21">
            <a:extLst>
              <a:ext uri="{C183D7F6-B498-43B3-948B-1728B52AA6E4}">
                <adec:decorative xmlns:adec="http://schemas.microsoft.com/office/drawing/2017/decorative" val="1"/>
              </a:ext>
            </a:extLst>
          </p:cNvPr>
          <p:cNvSpPr>
            <a:spLocks noChangeArrowheads="1"/>
          </p:cNvSpPr>
          <p:nvPr/>
        </p:nvSpPr>
        <p:spPr bwMode="auto">
          <a:xfrm>
            <a:off x="6984678" y="1985156"/>
            <a:ext cx="360362" cy="2476500"/>
          </a:xfrm>
          <a:prstGeom prst="downArrow">
            <a:avLst>
              <a:gd name="adj1" fmla="val 50000"/>
              <a:gd name="adj2" fmla="val 99003"/>
            </a:avLst>
          </a:prstGeom>
          <a:solidFill>
            <a:srgbClr val="2D4E75"/>
          </a:solidFill>
          <a:ln w="9525">
            <a:noFill/>
            <a:miter lim="800000"/>
            <a:headEnd/>
            <a:tailEnd/>
          </a:ln>
        </p:spPr>
        <p:txBody>
          <a:bodyPr wrap="none" anchor="ct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endParaRPr lang="de-AT" altLang="en-US" sz="2000" dirty="0">
              <a:latin typeface="+mj-lt"/>
            </a:endParaRPr>
          </a:p>
        </p:txBody>
      </p:sp>
      <p:sp>
        <p:nvSpPr>
          <p:cNvPr id="8" name="Text Box 20"/>
          <p:cNvSpPr txBox="1">
            <a:spLocks noChangeArrowheads="1"/>
          </p:cNvSpPr>
          <p:nvPr/>
        </p:nvSpPr>
        <p:spPr bwMode="auto">
          <a:xfrm>
            <a:off x="1205756" y="4759698"/>
            <a:ext cx="7147396" cy="1612899"/>
          </a:xfrm>
          <a:prstGeom prst="rect">
            <a:avLst/>
          </a:prstGeom>
          <a:solidFill>
            <a:srgbClr val="2D4E75"/>
          </a:solidFill>
          <a:ln>
            <a:noFill/>
          </a:ln>
        </p:spPr>
        <p:txBody>
          <a:bodyPr wrap="square" lIns="144000" tIns="108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de-DE" altLang="en-US" sz="2000" dirty="0">
                <a:solidFill>
                  <a:schemeClr val="bg1"/>
                </a:solidFill>
                <a:latin typeface="+mj-lt"/>
              </a:rPr>
              <a:t>Der </a:t>
            </a:r>
            <a:r>
              <a:rPr lang="de-DE" altLang="en-US" sz="2100" b="1" dirty="0">
                <a:solidFill>
                  <a:schemeClr val="bg1"/>
                </a:solidFill>
                <a:effectLst>
                  <a:outerShdw blurRad="38100" dist="38100" dir="2700000" algn="tl">
                    <a:srgbClr val="000000">
                      <a:alpha val="43137"/>
                    </a:srgbClr>
                  </a:outerShdw>
                </a:effectLst>
                <a:latin typeface="+mj-lt"/>
              </a:rPr>
              <a:t>Projektablaufplan</a:t>
            </a:r>
            <a:r>
              <a:rPr lang="de-DE" altLang="en-US" sz="2000" dirty="0">
                <a:solidFill>
                  <a:schemeClr val="bg1"/>
                </a:solidFill>
                <a:effectLst>
                  <a:outerShdw blurRad="38100" dist="38100" dir="2700000" algn="tl">
                    <a:srgbClr val="000000">
                      <a:alpha val="43137"/>
                    </a:srgbClr>
                  </a:outerShdw>
                </a:effectLst>
                <a:latin typeface="+mj-lt"/>
              </a:rPr>
              <a:t> </a:t>
            </a:r>
            <a:r>
              <a:rPr lang="de-DE" altLang="en-US" sz="2000" dirty="0">
                <a:solidFill>
                  <a:schemeClr val="bg1"/>
                </a:solidFill>
                <a:latin typeface="+mj-lt"/>
              </a:rPr>
              <a:t>(PAP; auch Flowchart) ist eine graphische Dar-stellung der (sach)logischen Aufeinanderfolge aller zum Projekt gehörigen Sachverhalte (z.B. Handlungen, Zustände) und ihrer Verknüpfungen.</a:t>
            </a:r>
          </a:p>
          <a:p>
            <a:pPr eaLnBrk="1" hangingPunct="1">
              <a:spcBef>
                <a:spcPct val="50000"/>
              </a:spcBef>
            </a:pPr>
            <a:r>
              <a:rPr lang="de-DE" altLang="en-US" sz="2000" dirty="0">
                <a:solidFill>
                  <a:schemeClr val="bg1"/>
                </a:solidFill>
                <a:latin typeface="Arial Narrow"/>
                <a:sym typeface="Wingdings" charset="2"/>
              </a:rPr>
              <a:t>→ </a:t>
            </a:r>
            <a:r>
              <a:rPr lang="de-DE" altLang="en-US" sz="2000" dirty="0">
                <a:solidFill>
                  <a:schemeClr val="bg1"/>
                </a:solidFill>
                <a:latin typeface="+mj-lt"/>
                <a:sym typeface="Wingdings" charset="2"/>
              </a:rPr>
              <a:t> </a:t>
            </a:r>
            <a:r>
              <a:rPr lang="de-DE" altLang="en-US" sz="2000" dirty="0">
                <a:solidFill>
                  <a:schemeClr val="bg1"/>
                </a:solidFill>
                <a:latin typeface="+mj-lt"/>
              </a:rPr>
              <a:t>PAP ist ein reines Flussdiagramm und enthält noch keine Termine</a:t>
            </a:r>
          </a:p>
        </p:txBody>
      </p:sp>
      <p:sp>
        <p:nvSpPr>
          <p:cNvPr id="7" name="Text Box 19"/>
          <p:cNvSpPr txBox="1">
            <a:spLocks noChangeArrowheads="1"/>
          </p:cNvSpPr>
          <p:nvPr/>
        </p:nvSpPr>
        <p:spPr bwMode="auto">
          <a:xfrm>
            <a:off x="1108546" y="2824411"/>
            <a:ext cx="828675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563" indent="-182563"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de-DE" altLang="en-US" sz="2000" b="1" dirty="0">
                <a:solidFill>
                  <a:srgbClr val="2D4E75"/>
                </a:solidFill>
                <a:latin typeface="+mj-lt"/>
              </a:rPr>
              <a:t>Fragestellungen</a:t>
            </a:r>
          </a:p>
          <a:p>
            <a:pPr marL="342900" indent="-342900" eaLnBrk="1" hangingPunct="1">
              <a:spcBef>
                <a:spcPct val="50000"/>
              </a:spcBef>
              <a:buClr>
                <a:srgbClr val="2D4E75"/>
              </a:buClr>
              <a:buSzPct val="110000"/>
              <a:buFont typeface="Wingdings" panose="05000000000000000000" pitchFamily="2" charset="2"/>
              <a:buChar char="§"/>
            </a:pPr>
            <a:r>
              <a:rPr lang="de-DE" altLang="en-US" sz="2000" dirty="0">
                <a:latin typeface="+mj-lt"/>
              </a:rPr>
              <a:t>Welche Arbeiten sind voneinander abhängig?</a:t>
            </a:r>
            <a:br>
              <a:rPr lang="de-DE" altLang="en-US" sz="2000" dirty="0">
                <a:latin typeface="+mj-lt"/>
              </a:rPr>
            </a:br>
            <a:r>
              <a:rPr lang="de-DE" altLang="en-US" sz="2800" b="1" dirty="0">
                <a:solidFill>
                  <a:srgbClr val="2D4E75"/>
                </a:solidFill>
                <a:latin typeface="+mj-lt"/>
                <a:sym typeface="Wingdings 3" charset="2"/>
              </a:rPr>
              <a:t></a:t>
            </a:r>
            <a:r>
              <a:rPr lang="de-DE" altLang="en-US" sz="2000" dirty="0">
                <a:latin typeface="+mj-lt"/>
                <a:sym typeface="Wingdings 3" charset="2"/>
              </a:rPr>
              <a:t> Arbeitspaketbeschreibung</a:t>
            </a:r>
          </a:p>
          <a:p>
            <a:pPr marL="342900" indent="-342900" eaLnBrk="1" hangingPunct="1">
              <a:spcBef>
                <a:spcPct val="50000"/>
              </a:spcBef>
              <a:buClr>
                <a:srgbClr val="2D4E75"/>
              </a:buClr>
              <a:buSzPct val="110000"/>
              <a:buFont typeface="Wingdings" panose="05000000000000000000" pitchFamily="2" charset="2"/>
              <a:buChar char="§"/>
            </a:pPr>
            <a:r>
              <a:rPr lang="de-DE" altLang="en-US" sz="2000" dirty="0">
                <a:latin typeface="+mj-lt"/>
              </a:rPr>
              <a:t>Wie sind sie demnach zweckmäßig anzuordnen?</a:t>
            </a:r>
          </a:p>
        </p:txBody>
      </p:sp>
      <p:sp>
        <p:nvSpPr>
          <p:cNvPr id="5" name="Text Box 15"/>
          <p:cNvSpPr txBox="1">
            <a:spLocks noChangeArrowheads="1"/>
          </p:cNvSpPr>
          <p:nvPr/>
        </p:nvSpPr>
        <p:spPr bwMode="auto">
          <a:xfrm>
            <a:off x="1132358" y="1548061"/>
            <a:ext cx="8516938"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3538" indent="-363538"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buClr>
                <a:srgbClr val="2D4E75"/>
              </a:buClr>
              <a:buSzPct val="110000"/>
              <a:buFont typeface="Wingdings" charset="2"/>
              <a:buChar char="§"/>
            </a:pPr>
            <a:r>
              <a:rPr lang="de-DE" altLang="en-US" sz="2000" dirty="0">
                <a:latin typeface="+mj-lt"/>
              </a:rPr>
              <a:t>Grafische Darstellung von Verknüpfungen und Abhängigkeiten</a:t>
            </a:r>
          </a:p>
          <a:p>
            <a:pPr eaLnBrk="1" hangingPunct="1">
              <a:spcBef>
                <a:spcPts val="1200"/>
              </a:spcBef>
              <a:buClr>
                <a:srgbClr val="2D4E75"/>
              </a:buClr>
              <a:buSzPct val="110000"/>
              <a:buFont typeface="Wingdings" charset="2"/>
              <a:buChar char="§"/>
            </a:pPr>
            <a:r>
              <a:rPr lang="de-DE" altLang="en-US" sz="2000" dirty="0">
                <a:latin typeface="+mj-lt"/>
              </a:rPr>
              <a:t>Festlegen der Reihenfolge der einzelnen Arbeiten</a:t>
            </a:r>
          </a:p>
        </p:txBody>
      </p:sp>
      <p:sp>
        <p:nvSpPr>
          <p:cNvPr id="2" name="Titel 1"/>
          <p:cNvSpPr>
            <a:spLocks noGrp="1"/>
          </p:cNvSpPr>
          <p:nvPr>
            <p:ph type="title"/>
          </p:nvPr>
        </p:nvSpPr>
        <p:spPr/>
        <p:txBody>
          <a:bodyPr/>
          <a:lstStyle/>
          <a:p>
            <a:r>
              <a:rPr lang="de-AT" dirty="0"/>
              <a:t>Wesen eines Projektablaufplanes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6</a:t>
            </a:fld>
            <a:endParaRPr lang="en-US" dirty="0"/>
          </a:p>
        </p:txBody>
      </p:sp>
    </p:spTree>
    <p:extLst>
      <p:ext uri="{BB962C8B-B14F-4D97-AF65-F5344CB8AC3E}">
        <p14:creationId xmlns:p14="http://schemas.microsoft.com/office/powerpoint/2010/main" val="3923833757"/>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8" grpId="0" animBg="1"/>
      <p:bldP spid="7"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5"/>
          <p:cNvSpPr txBox="1">
            <a:spLocks noChangeArrowheads="1"/>
          </p:cNvSpPr>
          <p:nvPr/>
        </p:nvSpPr>
        <p:spPr bwMode="auto">
          <a:xfrm>
            <a:off x="1132358" y="1657198"/>
            <a:ext cx="7292802" cy="4355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63538" indent="-363538"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114000"/>
              </a:lnSpc>
              <a:spcBef>
                <a:spcPts val="2400"/>
              </a:spcBef>
              <a:buClr>
                <a:srgbClr val="2D4E75"/>
              </a:buClr>
              <a:buSzPct val="110000"/>
              <a:buFont typeface="Wingdings" charset="2"/>
              <a:buChar char="§"/>
            </a:pPr>
            <a:r>
              <a:rPr lang="de-DE" altLang="en-US" sz="2500" dirty="0">
                <a:latin typeface="+mj-lt"/>
              </a:rPr>
              <a:t>Überblick über technische und organisatorische Zusammenhänge innerhalb eines Projektes</a:t>
            </a:r>
          </a:p>
          <a:p>
            <a:pPr eaLnBrk="1" hangingPunct="1">
              <a:lnSpc>
                <a:spcPct val="114000"/>
              </a:lnSpc>
              <a:spcBef>
                <a:spcPts val="2400"/>
              </a:spcBef>
              <a:buClr>
                <a:srgbClr val="2D4E75"/>
              </a:buClr>
              <a:buSzPct val="110000"/>
              <a:buFont typeface="Wingdings" charset="2"/>
              <a:buChar char="§"/>
            </a:pPr>
            <a:r>
              <a:rPr lang="de-DE" altLang="en-US" sz="2500" dirty="0">
                <a:latin typeface="+mj-lt"/>
              </a:rPr>
              <a:t>PAP visualisiert temporäre Abfolgen und Abhängigkeiten von Projekttätigkeiten und Ergebnissen</a:t>
            </a:r>
          </a:p>
          <a:p>
            <a:pPr eaLnBrk="1" hangingPunct="1">
              <a:lnSpc>
                <a:spcPct val="114000"/>
              </a:lnSpc>
              <a:spcBef>
                <a:spcPts val="2400"/>
              </a:spcBef>
              <a:buClr>
                <a:srgbClr val="2D4E75"/>
              </a:buClr>
              <a:buSzPct val="110000"/>
              <a:buFont typeface="Wingdings" charset="2"/>
              <a:buChar char="§"/>
            </a:pPr>
            <a:r>
              <a:rPr lang="de-DE" altLang="en-US" sz="2500" dirty="0">
                <a:latin typeface="+mj-lt"/>
              </a:rPr>
              <a:t>Ermittlung der Reihenfolge von Vorgängen</a:t>
            </a:r>
          </a:p>
          <a:p>
            <a:pPr eaLnBrk="1" hangingPunct="1">
              <a:lnSpc>
                <a:spcPct val="114000"/>
              </a:lnSpc>
              <a:spcBef>
                <a:spcPts val="2400"/>
              </a:spcBef>
              <a:buClr>
                <a:srgbClr val="2D4E75"/>
              </a:buClr>
              <a:buSzPct val="110000"/>
              <a:buFont typeface="Wingdings" charset="2"/>
              <a:buChar char="§"/>
            </a:pPr>
            <a:r>
              <a:rPr lang="de-DE" altLang="en-US" sz="2500" dirty="0">
                <a:latin typeface="+mj-lt"/>
              </a:rPr>
              <a:t>Basis für nachfolgende Terminplanung schaffen</a:t>
            </a:r>
          </a:p>
          <a:p>
            <a:pPr eaLnBrk="1" hangingPunct="1">
              <a:lnSpc>
                <a:spcPct val="114000"/>
              </a:lnSpc>
              <a:spcBef>
                <a:spcPts val="2400"/>
              </a:spcBef>
              <a:buClr>
                <a:srgbClr val="2D4E75"/>
              </a:buClr>
              <a:buSzPct val="110000"/>
              <a:buFont typeface="Wingdings" charset="2"/>
              <a:buChar char="§"/>
            </a:pPr>
            <a:r>
              <a:rPr lang="de-DE" altLang="en-US" sz="2500" dirty="0">
                <a:latin typeface="+mj-lt"/>
              </a:rPr>
              <a:t>Grundlage für spätere Projektsteuerung</a:t>
            </a:r>
          </a:p>
        </p:txBody>
      </p:sp>
      <p:sp>
        <p:nvSpPr>
          <p:cNvPr id="2" name="Titel 1"/>
          <p:cNvSpPr>
            <a:spLocks noGrp="1"/>
          </p:cNvSpPr>
          <p:nvPr>
            <p:ph type="title"/>
          </p:nvPr>
        </p:nvSpPr>
        <p:spPr/>
        <p:txBody>
          <a:bodyPr/>
          <a:lstStyle/>
          <a:p>
            <a:r>
              <a:rPr lang="de-AT" dirty="0"/>
              <a:t>Zweck eines Projektablaufplanes</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7</a:t>
            </a:fld>
            <a:endParaRPr lang="en-US" dirty="0"/>
          </a:p>
        </p:txBody>
      </p:sp>
    </p:spTree>
    <p:extLst>
      <p:ext uri="{BB962C8B-B14F-4D97-AF65-F5344CB8AC3E}">
        <p14:creationId xmlns:p14="http://schemas.microsoft.com/office/powerpoint/2010/main" val="4152210638"/>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224361" y="1785739"/>
            <a:ext cx="7668814" cy="4514850"/>
          </a:xfrm>
        </p:spPr>
        <p:txBody>
          <a:bodyPr/>
          <a:lstStyle/>
          <a:p>
            <a:pPr eaLnBrk="1" hangingPunct="1">
              <a:spcBef>
                <a:spcPct val="60000"/>
              </a:spcBef>
              <a:buFont typeface="Wingdings" charset="2"/>
              <a:buNone/>
            </a:pPr>
            <a:r>
              <a:rPr lang="de-AT" altLang="en-US" sz="2300" b="1" dirty="0"/>
              <a:t>Strategien zur Ermittlung von Ablaufstrukturen</a:t>
            </a:r>
          </a:p>
          <a:p>
            <a:pPr eaLnBrk="1" hangingPunct="1">
              <a:spcBef>
                <a:spcPts val="2400"/>
              </a:spcBef>
            </a:pPr>
            <a:r>
              <a:rPr lang="de-AT" altLang="en-US" sz="2400" b="1" dirty="0">
                <a:solidFill>
                  <a:srgbClr val="2D4E75"/>
                </a:solidFill>
              </a:rPr>
              <a:t>Progressives Vorgehen</a:t>
            </a:r>
            <a:r>
              <a:rPr lang="de-AT" altLang="en-US" sz="2400" dirty="0">
                <a:solidFill>
                  <a:srgbClr val="2D4E75"/>
                </a:solidFill>
              </a:rPr>
              <a:t> </a:t>
            </a:r>
            <a:r>
              <a:rPr lang="de-AT" altLang="en-US" sz="2300" dirty="0"/>
              <a:t>– vom Start beginnend </a:t>
            </a:r>
            <a:br>
              <a:rPr lang="de-AT" altLang="en-US" sz="2300" dirty="0"/>
            </a:br>
            <a:r>
              <a:rPr lang="de-AT" altLang="en-US" sz="2300" dirty="0"/>
              <a:t>(zu jedem Vorgang Nachfolger bestimmen)</a:t>
            </a:r>
          </a:p>
          <a:p>
            <a:pPr eaLnBrk="1" hangingPunct="1">
              <a:spcBef>
                <a:spcPts val="2400"/>
              </a:spcBef>
            </a:pPr>
            <a:r>
              <a:rPr lang="de-AT" altLang="en-US" sz="2400" b="1" dirty="0">
                <a:solidFill>
                  <a:srgbClr val="2D4E75"/>
                </a:solidFill>
              </a:rPr>
              <a:t>Regressives Vorgehen </a:t>
            </a:r>
            <a:r>
              <a:rPr lang="de-AT" altLang="en-US" sz="2300" dirty="0"/>
              <a:t>– beim Ende beginnend </a:t>
            </a:r>
            <a:br>
              <a:rPr lang="de-AT" altLang="en-US" sz="2300" dirty="0"/>
            </a:br>
            <a:r>
              <a:rPr lang="de-AT" altLang="en-US" sz="2300" dirty="0"/>
              <a:t>(zu jedem Vorgang vorangehende Tätigkeiten ermitteln)</a:t>
            </a:r>
          </a:p>
          <a:p>
            <a:pPr eaLnBrk="1" hangingPunct="1">
              <a:spcBef>
                <a:spcPts val="2400"/>
              </a:spcBef>
            </a:pPr>
            <a:r>
              <a:rPr lang="de-AT" altLang="en-US" sz="2400" b="1" dirty="0">
                <a:solidFill>
                  <a:srgbClr val="2D4E75"/>
                </a:solidFill>
              </a:rPr>
              <a:t>„Pilgerschrittverfahren“ </a:t>
            </a:r>
            <a:br>
              <a:rPr lang="de-AT" altLang="en-US" sz="2300" b="1" dirty="0">
                <a:solidFill>
                  <a:srgbClr val="2D4E75"/>
                </a:solidFill>
              </a:rPr>
            </a:br>
            <a:r>
              <a:rPr lang="de-AT" altLang="en-US" sz="2300" dirty="0"/>
              <a:t>(progressiv bis zu Sammelpunkten und von dort wieder regressiv)</a:t>
            </a:r>
          </a:p>
          <a:p>
            <a:endParaRPr lang="de-AT" sz="2300" dirty="0"/>
          </a:p>
        </p:txBody>
      </p:sp>
      <p:sp>
        <p:nvSpPr>
          <p:cNvPr id="2" name="Titel 1"/>
          <p:cNvSpPr>
            <a:spLocks noGrp="1"/>
          </p:cNvSpPr>
          <p:nvPr>
            <p:ph type="title"/>
          </p:nvPr>
        </p:nvSpPr>
        <p:spPr>
          <a:xfrm>
            <a:off x="864321" y="396430"/>
            <a:ext cx="6480719" cy="863600"/>
          </a:xfrm>
        </p:spPr>
        <p:txBody>
          <a:bodyPr/>
          <a:lstStyle/>
          <a:p>
            <a:r>
              <a:rPr lang="de-AT" dirty="0"/>
              <a:t>Strategien zur Ablaufplanerstellung</a:t>
            </a:r>
          </a:p>
        </p:txBody>
      </p:sp>
      <p:sp>
        <p:nvSpPr>
          <p:cNvPr id="4" name="Foliennummernplatzhalter 3"/>
          <p:cNvSpPr>
            <a:spLocks noGrp="1"/>
          </p:cNvSpPr>
          <p:nvPr>
            <p:ph type="sldNum" sz="quarter" idx="11"/>
          </p:nvPr>
        </p:nvSpPr>
        <p:spPr/>
        <p:txBody>
          <a:bodyPr/>
          <a:lstStyle/>
          <a:p>
            <a:fld id="{1B0257E5-75A0-4F46-BAAD-A8D9FF434F26}" type="slidenum">
              <a:rPr lang="de-AT" smtClean="0"/>
              <a:pPr/>
              <a:t>8</a:t>
            </a:fld>
            <a:endParaRPr lang="de-AT" dirty="0"/>
          </a:p>
        </p:txBody>
      </p:sp>
    </p:spTree>
    <p:extLst>
      <p:ext uri="{BB962C8B-B14F-4D97-AF65-F5344CB8AC3E}">
        <p14:creationId xmlns:p14="http://schemas.microsoft.com/office/powerpoint/2010/main" val="3774263351"/>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0"/>
          <p:cNvSpPr txBox="1">
            <a:spLocks noChangeArrowheads="1"/>
          </p:cNvSpPr>
          <p:nvPr/>
        </p:nvSpPr>
        <p:spPr bwMode="auto">
          <a:xfrm>
            <a:off x="3510012" y="5623794"/>
            <a:ext cx="2826916" cy="604787"/>
          </a:xfrm>
          <a:prstGeom prst="rect">
            <a:avLst/>
          </a:prstGeom>
          <a:solidFill>
            <a:srgbClr val="2D4E75"/>
          </a:solidFill>
          <a:ln>
            <a:noFill/>
          </a:ln>
        </p:spPr>
        <p:txBody>
          <a:bodyPr wrap="square" lIns="144000" tIns="108000">
            <a:noAutofit/>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spcBef>
                <a:spcPct val="50000"/>
              </a:spcBef>
            </a:pPr>
            <a:r>
              <a:rPr lang="de-DE" altLang="en-US" sz="2300" b="1" dirty="0">
                <a:solidFill>
                  <a:schemeClr val="bg1"/>
                </a:solidFill>
                <a:latin typeface="Arial Black" panose="020B0A04020102020204" pitchFamily="34" charset="0"/>
                <a:cs typeface="Arial" panose="020B0604020202020204" pitchFamily="34" charset="0"/>
                <a:sym typeface="Wingdings" charset="2"/>
              </a:rPr>
              <a:t>→</a:t>
            </a:r>
            <a:r>
              <a:rPr lang="de-DE" altLang="en-US" sz="2300" dirty="0">
                <a:solidFill>
                  <a:schemeClr val="bg1"/>
                </a:solidFill>
                <a:latin typeface="Arial Black" panose="020B0A04020102020204" pitchFamily="34" charset="0"/>
                <a:cs typeface="Arial" panose="020B0604020202020204" pitchFamily="34" charset="0"/>
                <a:sym typeface="Wingdings" charset="2"/>
              </a:rPr>
              <a:t>  </a:t>
            </a:r>
            <a:r>
              <a:rPr lang="de-DE" altLang="en-US" sz="2300" dirty="0">
                <a:solidFill>
                  <a:schemeClr val="bg1"/>
                </a:solidFill>
                <a:latin typeface="Arial Black" panose="020B0A04020102020204" pitchFamily="34" charset="0"/>
                <a:cs typeface="Arial" panose="020B0604020202020204" pitchFamily="34" charset="0"/>
              </a:rPr>
              <a:t>Projektlogik</a:t>
            </a:r>
          </a:p>
        </p:txBody>
      </p:sp>
      <p:sp>
        <p:nvSpPr>
          <p:cNvPr id="3" name="Inhaltsplatzhalter 2"/>
          <p:cNvSpPr>
            <a:spLocks noGrp="1"/>
          </p:cNvSpPr>
          <p:nvPr>
            <p:ph idx="1"/>
          </p:nvPr>
        </p:nvSpPr>
        <p:spPr>
          <a:xfrm>
            <a:off x="1224361" y="1595438"/>
            <a:ext cx="6984775" cy="4514850"/>
          </a:xfrm>
        </p:spPr>
        <p:txBody>
          <a:bodyPr/>
          <a:lstStyle/>
          <a:p>
            <a:pPr>
              <a:spcBef>
                <a:spcPct val="50000"/>
              </a:spcBef>
              <a:buFont typeface="Wingdings" charset="2"/>
              <a:buChar char="§"/>
            </a:pPr>
            <a:r>
              <a:rPr lang="de-DE" altLang="en-US" sz="2300" dirty="0">
                <a:latin typeface="Arial Narrow" charset="0"/>
              </a:rPr>
              <a:t>Was ist </a:t>
            </a:r>
            <a:r>
              <a:rPr lang="de-DE" altLang="en-US" sz="2300" b="1" dirty="0">
                <a:solidFill>
                  <a:srgbClr val="2D4E75"/>
                </a:solidFill>
                <a:latin typeface="Arial Narrow" charset="0"/>
              </a:rPr>
              <a:t>als erstes </a:t>
            </a:r>
            <a:r>
              <a:rPr lang="de-DE" altLang="en-US" sz="2300" dirty="0">
                <a:latin typeface="Arial Narrow" charset="0"/>
              </a:rPr>
              <a:t>zu tun?</a:t>
            </a:r>
          </a:p>
          <a:p>
            <a:pPr>
              <a:spcBef>
                <a:spcPct val="50000"/>
              </a:spcBef>
              <a:buFont typeface="Wingdings" charset="2"/>
              <a:buChar char="§"/>
            </a:pPr>
            <a:r>
              <a:rPr lang="de-DE" altLang="en-US" sz="2300" dirty="0">
                <a:latin typeface="Arial Narrow" charset="0"/>
              </a:rPr>
              <a:t>Was kann auf Basis der Ergebnisse dieser Tätigkeit </a:t>
            </a:r>
            <a:br>
              <a:rPr lang="de-DE" altLang="en-US" sz="2300" dirty="0">
                <a:latin typeface="Arial Narrow" charset="0"/>
              </a:rPr>
            </a:br>
            <a:r>
              <a:rPr lang="de-DE" altLang="en-US" sz="2300" b="1" dirty="0">
                <a:solidFill>
                  <a:srgbClr val="2D4E75"/>
                </a:solidFill>
                <a:latin typeface="Arial Narrow" charset="0"/>
              </a:rPr>
              <a:t>weiter</a:t>
            </a:r>
            <a:r>
              <a:rPr lang="de-DE" altLang="en-US" sz="2300" dirty="0">
                <a:latin typeface="Arial Narrow" charset="0"/>
              </a:rPr>
              <a:t> gemacht werden?</a:t>
            </a:r>
          </a:p>
          <a:p>
            <a:pPr>
              <a:spcBef>
                <a:spcPct val="50000"/>
              </a:spcBef>
              <a:buFont typeface="Wingdings" charset="2"/>
              <a:buChar char="§"/>
            </a:pPr>
            <a:r>
              <a:rPr lang="de-DE" altLang="en-US" sz="2300" dirty="0">
                <a:latin typeface="Arial Narrow" charset="0"/>
              </a:rPr>
              <a:t>Welche Resultate dienen als </a:t>
            </a:r>
            <a:r>
              <a:rPr lang="de-DE" altLang="en-US" sz="2300" b="1" dirty="0">
                <a:solidFill>
                  <a:srgbClr val="2D4E75"/>
                </a:solidFill>
                <a:latin typeface="Arial Narrow" charset="0"/>
              </a:rPr>
              <a:t>Input</a:t>
            </a:r>
            <a:r>
              <a:rPr lang="de-DE" altLang="en-US" sz="2300" dirty="0">
                <a:latin typeface="Arial Narrow" charset="0"/>
              </a:rPr>
              <a:t> für Folgeaufgaben?</a:t>
            </a:r>
          </a:p>
          <a:p>
            <a:pPr>
              <a:spcBef>
                <a:spcPct val="50000"/>
              </a:spcBef>
              <a:buFont typeface="Wingdings" charset="2"/>
              <a:buChar char="§"/>
            </a:pPr>
            <a:r>
              <a:rPr lang="de-DE" altLang="en-US" sz="2300" dirty="0">
                <a:latin typeface="Arial Narrow" charset="0"/>
              </a:rPr>
              <a:t>Welche Tätigkeiten setzen den </a:t>
            </a:r>
            <a:r>
              <a:rPr lang="de-DE" altLang="en-US" sz="2300" b="1" dirty="0">
                <a:solidFill>
                  <a:srgbClr val="2D4E75"/>
                </a:solidFill>
                <a:latin typeface="Arial Narrow" charset="0"/>
              </a:rPr>
              <a:t>Abschluss</a:t>
            </a:r>
            <a:r>
              <a:rPr lang="de-DE" altLang="en-US" sz="2300" dirty="0">
                <a:latin typeface="Arial Narrow" charset="0"/>
              </a:rPr>
              <a:t> einer anderen Aufgabe voraus?</a:t>
            </a:r>
          </a:p>
          <a:p>
            <a:pPr>
              <a:spcBef>
                <a:spcPct val="50000"/>
              </a:spcBef>
              <a:buFont typeface="Wingdings" charset="2"/>
              <a:buChar char="§"/>
            </a:pPr>
            <a:r>
              <a:rPr lang="de-DE" altLang="en-US" sz="2300" dirty="0">
                <a:latin typeface="Arial Narrow" charset="0"/>
              </a:rPr>
              <a:t>Welche Tätigkeiten können </a:t>
            </a:r>
            <a:r>
              <a:rPr lang="de-DE" altLang="en-US" sz="2300" b="1" dirty="0">
                <a:solidFill>
                  <a:srgbClr val="2D4E75"/>
                </a:solidFill>
                <a:latin typeface="Arial Narrow" charset="0"/>
              </a:rPr>
              <a:t>parallel</a:t>
            </a:r>
            <a:r>
              <a:rPr lang="de-DE" altLang="en-US" sz="2300" dirty="0">
                <a:latin typeface="Arial Narrow" charset="0"/>
              </a:rPr>
              <a:t> durchgeführt werden?</a:t>
            </a:r>
          </a:p>
          <a:p>
            <a:endParaRPr lang="en-US" sz="2300" dirty="0"/>
          </a:p>
        </p:txBody>
      </p:sp>
      <p:sp>
        <p:nvSpPr>
          <p:cNvPr id="2" name="Titel 1"/>
          <p:cNvSpPr>
            <a:spLocks noGrp="1"/>
          </p:cNvSpPr>
          <p:nvPr>
            <p:ph type="title"/>
          </p:nvPr>
        </p:nvSpPr>
        <p:spPr/>
        <p:txBody>
          <a:bodyPr/>
          <a:lstStyle/>
          <a:p>
            <a:r>
              <a:rPr lang="de-AT" dirty="0"/>
              <a:t>Leitfragen zur PAP-Erstellung</a:t>
            </a:r>
            <a:endParaRPr lang="en-US" dirty="0"/>
          </a:p>
        </p:txBody>
      </p:sp>
      <p:sp>
        <p:nvSpPr>
          <p:cNvPr id="4" name="Foliennummernplatzhalter 3"/>
          <p:cNvSpPr>
            <a:spLocks noGrp="1"/>
          </p:cNvSpPr>
          <p:nvPr>
            <p:ph type="sldNum" sz="quarter" idx="11"/>
          </p:nvPr>
        </p:nvSpPr>
        <p:spPr/>
        <p:txBody>
          <a:bodyPr/>
          <a:lstStyle/>
          <a:p>
            <a:fld id="{1B0257E5-75A0-4F46-BAAD-A8D9FF434F26}" type="slidenum">
              <a:rPr lang="en-US" smtClean="0"/>
              <a:pPr/>
              <a:t>9</a:t>
            </a:fld>
            <a:endParaRPr lang="en-US" dirty="0"/>
          </a:p>
        </p:txBody>
      </p:sp>
    </p:spTree>
    <p:extLst>
      <p:ext uri="{BB962C8B-B14F-4D97-AF65-F5344CB8AC3E}">
        <p14:creationId xmlns:p14="http://schemas.microsoft.com/office/powerpoint/2010/main" val="32996622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BOKU-Marketing">
  <a:themeElements>
    <a:clrScheme name="">
      <a:dk1>
        <a:srgbClr val="000000"/>
      </a:dk1>
      <a:lt1>
        <a:srgbClr val="FFFFFF"/>
      </a:lt1>
      <a:dk2>
        <a:srgbClr val="A6173B"/>
      </a:dk2>
      <a:lt2>
        <a:srgbClr val="666369"/>
      </a:lt2>
      <a:accent1>
        <a:srgbClr val="DBDADC"/>
      </a:accent1>
      <a:accent2>
        <a:srgbClr val="D49486"/>
      </a:accent2>
      <a:accent3>
        <a:srgbClr val="FFFFFF"/>
      </a:accent3>
      <a:accent4>
        <a:srgbClr val="000000"/>
      </a:accent4>
      <a:accent5>
        <a:srgbClr val="EAEAEB"/>
      </a:accent5>
      <a:accent6>
        <a:srgbClr val="C08679"/>
      </a:accent6>
      <a:hlink>
        <a:srgbClr val="CCCCFF"/>
      </a:hlink>
      <a:folHlink>
        <a:srgbClr val="B5B3B7"/>
      </a:folHlink>
    </a:clrScheme>
    <a:fontScheme name="BOKU-Marketin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AT" sz="36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BOKU-Marketing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OKU-Marketing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OKU-Marketing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OKU-Marketing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OKU-Market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OKU-Market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OKU-Market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OKU-Marketing 8">
        <a:dk1>
          <a:srgbClr val="000000"/>
        </a:dk1>
        <a:lt1>
          <a:srgbClr val="FFFFFF"/>
        </a:lt1>
        <a:dk2>
          <a:srgbClr val="CE0025"/>
        </a:dk2>
        <a:lt2>
          <a:srgbClr val="464646"/>
        </a:lt2>
        <a:accent1>
          <a:srgbClr val="E1E1E1"/>
        </a:accent1>
        <a:accent2>
          <a:srgbClr val="3333CC"/>
        </a:accent2>
        <a:accent3>
          <a:srgbClr val="FFFFFF"/>
        </a:accent3>
        <a:accent4>
          <a:srgbClr val="000000"/>
        </a:accent4>
        <a:accent5>
          <a:srgbClr val="EEEEEE"/>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G:\UL\ULU\daten\martin\_atexte\boku\Vizerektorat\CD\BOKU-Marketing.ppt</Template>
  <TotalTime>0</TotalTime>
  <Words>2457</Words>
  <Application>Microsoft Office PowerPoint</Application>
  <PresentationFormat>Benutzerdefiniert</PresentationFormat>
  <Paragraphs>283</Paragraphs>
  <Slides>26</Slides>
  <Notes>26</Notes>
  <HiddenSlides>0</HiddenSlides>
  <MMClips>0</MMClips>
  <ScaleCrop>false</ScaleCrop>
  <HeadingPairs>
    <vt:vector size="8" baseType="variant">
      <vt:variant>
        <vt:lpstr>Verwendete Schriftarten</vt:lpstr>
      </vt:variant>
      <vt:variant>
        <vt:i4>7</vt:i4>
      </vt:variant>
      <vt:variant>
        <vt:lpstr>Design</vt:lpstr>
      </vt:variant>
      <vt:variant>
        <vt:i4>1</vt:i4>
      </vt:variant>
      <vt:variant>
        <vt:lpstr>Eingebettete OLE-Server</vt:lpstr>
      </vt:variant>
      <vt:variant>
        <vt:i4>1</vt:i4>
      </vt:variant>
      <vt:variant>
        <vt:lpstr>Folientitel</vt:lpstr>
      </vt:variant>
      <vt:variant>
        <vt:i4>26</vt:i4>
      </vt:variant>
    </vt:vector>
  </HeadingPairs>
  <TitlesOfParts>
    <vt:vector size="35" baseType="lpstr">
      <vt:lpstr>ＭＳ Ｐゴシック</vt:lpstr>
      <vt:lpstr>Arial</vt:lpstr>
      <vt:lpstr>Arial Black</vt:lpstr>
      <vt:lpstr>Arial Narrow</vt:lpstr>
      <vt:lpstr>Corbel</vt:lpstr>
      <vt:lpstr>Wingdings</vt:lpstr>
      <vt:lpstr>Wingdings 3</vt:lpstr>
      <vt:lpstr>BOKU-Marketing</vt:lpstr>
      <vt:lpstr>Präsentation</vt:lpstr>
      <vt:lpstr>Projektmanagement</vt:lpstr>
      <vt:lpstr>Übersicht – Projektablaufplanung</vt:lpstr>
      <vt:lpstr>Lehr- und Lernziele – Projektablaufplanung</vt:lpstr>
      <vt:lpstr>Learning Outcomes – Projektablaufplanung</vt:lpstr>
      <vt:lpstr>Stellung der Projektablaufplanung im Prozess der Projektplanung </vt:lpstr>
      <vt:lpstr>Wesen eines Projektablaufplanes</vt:lpstr>
      <vt:lpstr>Zweck eines Projektablaufplanes</vt:lpstr>
      <vt:lpstr>Strategien zur Ablaufplanerstellung</vt:lpstr>
      <vt:lpstr>Leitfragen zur PAP-Erstellung</vt:lpstr>
      <vt:lpstr>Bausteine eines Ablaufes</vt:lpstr>
      <vt:lpstr>Vorgänge</vt:lpstr>
      <vt:lpstr>Meilensteine</vt:lpstr>
      <vt:lpstr>Meilensteine </vt:lpstr>
      <vt:lpstr>Hinweise zur Festlegung und Platzierung von Meilensteinen</vt:lpstr>
      <vt:lpstr>Hinweise zur Festlegung  von Meilensteinen</vt:lpstr>
      <vt:lpstr>Anordnungsbeziehungen – Wesen </vt:lpstr>
      <vt:lpstr>Übersicht:  Anordnungsbeziehungen – Arten</vt:lpstr>
      <vt:lpstr>Anordnungsbeziehungen –  Normalfolge</vt:lpstr>
      <vt:lpstr>Anordnungsbeziehungen – Anfangsfolge </vt:lpstr>
      <vt:lpstr>Anordnungsbeziehungen –  Endfolge</vt:lpstr>
      <vt:lpstr>Anordnungsbeziehungen –  Sprungfolge</vt:lpstr>
      <vt:lpstr>Projektablaufplanung – Darstellungstechniken I </vt:lpstr>
      <vt:lpstr>Projektablaufplanung – Darstellungstechniken II</vt:lpstr>
      <vt:lpstr>Tabellarischer Projektablaufplan</vt:lpstr>
      <vt:lpstr>Projektablaufplan – Firmenfestschrift</vt:lpstr>
      <vt:lpstr>Übung –  Design eines Projektablaufplanes</vt:lpstr>
    </vt:vector>
  </TitlesOfParts>
  <Company>ARC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Begleitende Folien (Einheit 9) zum Lehrbuch Projektmanagement. Der erfolgreiche Einstieg. 6. Auflage, 2023, Facultas, Wien, Österreich</dc:title>
  <dc:creator>Hans Karl Wytrzens</dc:creator>
  <cp:lastModifiedBy>Roder C</cp:lastModifiedBy>
  <cp:revision>530</cp:revision>
  <cp:lastPrinted>2014-09-12T10:38:45Z</cp:lastPrinted>
  <dcterms:created xsi:type="dcterms:W3CDTF">2003-09-23T06:28:36Z</dcterms:created>
  <dcterms:modified xsi:type="dcterms:W3CDTF">2023-06-02T17:37:56Z</dcterms:modified>
</cp:coreProperties>
</file>