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pptx" ContentType="application/vnd.openxmlformats-officedocument.presentationml.presentation"/>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9" r:id="rId1"/>
  </p:sldMasterIdLst>
  <p:notesMasterIdLst>
    <p:notesMasterId r:id="rId37"/>
  </p:notesMasterIdLst>
  <p:handoutMasterIdLst>
    <p:handoutMasterId r:id="rId38"/>
  </p:handoutMasterIdLst>
  <p:sldIdLst>
    <p:sldId id="260" r:id="rId2"/>
    <p:sldId id="334" r:id="rId3"/>
    <p:sldId id="379" r:id="rId4"/>
    <p:sldId id="380" r:id="rId5"/>
    <p:sldId id="381" r:id="rId6"/>
    <p:sldId id="354" r:id="rId7"/>
    <p:sldId id="355" r:id="rId8"/>
    <p:sldId id="356" r:id="rId9"/>
    <p:sldId id="389" r:id="rId10"/>
    <p:sldId id="373" r:id="rId11"/>
    <p:sldId id="357" r:id="rId12"/>
    <p:sldId id="358" r:id="rId13"/>
    <p:sldId id="359" r:id="rId14"/>
    <p:sldId id="360" r:id="rId15"/>
    <p:sldId id="361" r:id="rId16"/>
    <p:sldId id="363" r:id="rId17"/>
    <p:sldId id="374" r:id="rId18"/>
    <p:sldId id="364" r:id="rId19"/>
    <p:sldId id="362" r:id="rId20"/>
    <p:sldId id="382" r:id="rId21"/>
    <p:sldId id="383" r:id="rId22"/>
    <p:sldId id="366" r:id="rId23"/>
    <p:sldId id="375" r:id="rId24"/>
    <p:sldId id="376" r:id="rId25"/>
    <p:sldId id="367" r:id="rId26"/>
    <p:sldId id="377" r:id="rId27"/>
    <p:sldId id="368" r:id="rId28"/>
    <p:sldId id="385" r:id="rId29"/>
    <p:sldId id="369" r:id="rId30"/>
    <p:sldId id="386" r:id="rId31"/>
    <p:sldId id="387" r:id="rId32"/>
    <p:sldId id="388" r:id="rId33"/>
    <p:sldId id="370" r:id="rId34"/>
    <p:sldId id="378" r:id="rId35"/>
    <p:sldId id="353" r:id="rId36"/>
  </p:sldIdLst>
  <p:sldSz cx="9361488" cy="6840538"/>
  <p:notesSz cx="6797675" cy="9926638"/>
  <p:defaultTextStyle>
    <a:defPPr>
      <a:defRPr lang="de-AT"/>
    </a:defPPr>
    <a:lvl1pPr algn="l" rtl="0" fontAlgn="base">
      <a:spcBef>
        <a:spcPct val="0"/>
      </a:spcBef>
      <a:spcAft>
        <a:spcPct val="0"/>
      </a:spcAft>
      <a:defRPr sz="3600" kern="1200">
        <a:solidFill>
          <a:schemeClr val="tx1"/>
        </a:solidFill>
        <a:latin typeface="Arial Narrow" pitchFamily="34" charset="0"/>
        <a:ea typeface="+mn-ea"/>
        <a:cs typeface="+mn-cs"/>
      </a:defRPr>
    </a:lvl1pPr>
    <a:lvl2pPr marL="457200" algn="l" rtl="0" fontAlgn="base">
      <a:spcBef>
        <a:spcPct val="0"/>
      </a:spcBef>
      <a:spcAft>
        <a:spcPct val="0"/>
      </a:spcAft>
      <a:defRPr sz="3600" kern="1200">
        <a:solidFill>
          <a:schemeClr val="tx1"/>
        </a:solidFill>
        <a:latin typeface="Arial Narrow" pitchFamily="34" charset="0"/>
        <a:ea typeface="+mn-ea"/>
        <a:cs typeface="+mn-cs"/>
      </a:defRPr>
    </a:lvl2pPr>
    <a:lvl3pPr marL="914400" algn="l" rtl="0" fontAlgn="base">
      <a:spcBef>
        <a:spcPct val="0"/>
      </a:spcBef>
      <a:spcAft>
        <a:spcPct val="0"/>
      </a:spcAft>
      <a:defRPr sz="3600" kern="1200">
        <a:solidFill>
          <a:schemeClr val="tx1"/>
        </a:solidFill>
        <a:latin typeface="Arial Narrow" pitchFamily="34" charset="0"/>
        <a:ea typeface="+mn-ea"/>
        <a:cs typeface="+mn-cs"/>
      </a:defRPr>
    </a:lvl3pPr>
    <a:lvl4pPr marL="1371600" algn="l" rtl="0" fontAlgn="base">
      <a:spcBef>
        <a:spcPct val="0"/>
      </a:spcBef>
      <a:spcAft>
        <a:spcPct val="0"/>
      </a:spcAft>
      <a:defRPr sz="3600" kern="1200">
        <a:solidFill>
          <a:schemeClr val="tx1"/>
        </a:solidFill>
        <a:latin typeface="Arial Narrow" pitchFamily="34" charset="0"/>
        <a:ea typeface="+mn-ea"/>
        <a:cs typeface="+mn-cs"/>
      </a:defRPr>
    </a:lvl4pPr>
    <a:lvl5pPr marL="1828800" algn="l" rtl="0" fontAlgn="base">
      <a:spcBef>
        <a:spcPct val="0"/>
      </a:spcBef>
      <a:spcAft>
        <a:spcPct val="0"/>
      </a:spcAft>
      <a:defRPr sz="3600" kern="1200">
        <a:solidFill>
          <a:schemeClr val="tx1"/>
        </a:solidFill>
        <a:latin typeface="Arial Narrow" pitchFamily="34" charset="0"/>
        <a:ea typeface="+mn-ea"/>
        <a:cs typeface="+mn-cs"/>
      </a:defRPr>
    </a:lvl5pPr>
    <a:lvl6pPr marL="2286000" algn="l" defTabSz="914400" rtl="0" eaLnBrk="1" latinLnBrk="0" hangingPunct="1">
      <a:defRPr sz="3600" kern="1200">
        <a:solidFill>
          <a:schemeClr val="tx1"/>
        </a:solidFill>
        <a:latin typeface="Arial Narrow" pitchFamily="34" charset="0"/>
        <a:ea typeface="+mn-ea"/>
        <a:cs typeface="+mn-cs"/>
      </a:defRPr>
    </a:lvl6pPr>
    <a:lvl7pPr marL="2743200" algn="l" defTabSz="914400" rtl="0" eaLnBrk="1" latinLnBrk="0" hangingPunct="1">
      <a:defRPr sz="3600" kern="1200">
        <a:solidFill>
          <a:schemeClr val="tx1"/>
        </a:solidFill>
        <a:latin typeface="Arial Narrow" pitchFamily="34" charset="0"/>
        <a:ea typeface="+mn-ea"/>
        <a:cs typeface="+mn-cs"/>
      </a:defRPr>
    </a:lvl7pPr>
    <a:lvl8pPr marL="3200400" algn="l" defTabSz="914400" rtl="0" eaLnBrk="1" latinLnBrk="0" hangingPunct="1">
      <a:defRPr sz="3600" kern="1200">
        <a:solidFill>
          <a:schemeClr val="tx1"/>
        </a:solidFill>
        <a:latin typeface="Arial Narrow" pitchFamily="34" charset="0"/>
        <a:ea typeface="+mn-ea"/>
        <a:cs typeface="+mn-cs"/>
      </a:defRPr>
    </a:lvl8pPr>
    <a:lvl9pPr marL="3657600" algn="l" defTabSz="914400" rtl="0" eaLnBrk="1" latinLnBrk="0" hangingPunct="1">
      <a:defRPr sz="3600"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793">
          <p15:clr>
            <a:srgbClr val="A4A3A4"/>
          </p15:clr>
        </p15:guide>
        <p15:guide id="2" pos="1043">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4E75"/>
    <a:srgbClr val="D9E2EF"/>
    <a:srgbClr val="F7282F"/>
    <a:srgbClr val="54812B"/>
    <a:srgbClr val="DDEFCD"/>
    <a:srgbClr val="31859C"/>
    <a:srgbClr val="FCE8D8"/>
    <a:srgbClr val="C85F09"/>
    <a:srgbClr val="7030A0"/>
    <a:srgbClr val="E8D9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507" autoAdjust="0"/>
    <p:restoredTop sz="87111" autoAdjust="0"/>
  </p:normalViewPr>
  <p:slideViewPr>
    <p:cSldViewPr>
      <p:cViewPr>
        <p:scale>
          <a:sx n="30" d="100"/>
          <a:sy n="30" d="100"/>
        </p:scale>
        <p:origin x="2030" y="442"/>
      </p:cViewPr>
      <p:guideLst>
        <p:guide orient="horz" pos="793"/>
        <p:guide pos="104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0"/>
    </p:cViewPr>
  </p:sorterViewPr>
  <p:notesViewPr>
    <p:cSldViewPr>
      <p:cViewPr>
        <p:scale>
          <a:sx n="60" d="100"/>
          <a:sy n="60" d="100"/>
        </p:scale>
        <p:origin x="1899" y="-1238"/>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de-DE" dirty="0"/>
          </a:p>
        </p:txBody>
      </p:sp>
      <p:sp>
        <p:nvSpPr>
          <p:cNvPr id="16387" name="Rectangle 3"/>
          <p:cNvSpPr>
            <a:spLocks noGrp="1" noChangeArrowheads="1"/>
          </p:cNvSpPr>
          <p:nvPr>
            <p:ph type="dt" sz="quarter" idx="1"/>
          </p:nvPr>
        </p:nvSpPr>
        <p:spPr bwMode="auto">
          <a:xfrm>
            <a:off x="3851275"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de-DE" dirty="0"/>
          </a:p>
        </p:txBody>
      </p:sp>
      <p:sp>
        <p:nvSpPr>
          <p:cNvPr id="16388" name="Rectangle 4"/>
          <p:cNvSpPr>
            <a:spLocks noGrp="1" noChangeArrowheads="1"/>
          </p:cNvSpPr>
          <p:nvPr>
            <p:ph type="ftr" sz="quarter" idx="2"/>
          </p:nvPr>
        </p:nvSpPr>
        <p:spPr bwMode="auto">
          <a:xfrm>
            <a:off x="0"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de-DE" dirty="0"/>
          </a:p>
        </p:txBody>
      </p:sp>
      <p:sp>
        <p:nvSpPr>
          <p:cNvPr id="16389" name="Rectangle 5"/>
          <p:cNvSpPr>
            <a:spLocks noGrp="1" noChangeArrowheads="1"/>
          </p:cNvSpPr>
          <p:nvPr>
            <p:ph type="sldNum" sz="quarter" idx="3"/>
          </p:nvPr>
        </p:nvSpPr>
        <p:spPr bwMode="auto">
          <a:xfrm>
            <a:off x="3851275"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C90508D-DE0F-4D09-B693-73E2DC2DC1D6}" type="slidenum">
              <a:rPr lang="de-DE"/>
              <a:pPr/>
              <a:t>‹Nr.›</a:t>
            </a:fld>
            <a:endParaRPr lang="de-DE" dirty="0"/>
          </a:p>
        </p:txBody>
      </p:sp>
    </p:spTree>
    <p:extLst>
      <p:ext uri="{BB962C8B-B14F-4D97-AF65-F5344CB8AC3E}">
        <p14:creationId xmlns:p14="http://schemas.microsoft.com/office/powerpoint/2010/main" val="41035558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de-DE" dirty="0"/>
          </a:p>
        </p:txBody>
      </p:sp>
      <p:sp>
        <p:nvSpPr>
          <p:cNvPr id="5123" name="Rectangle 3"/>
          <p:cNvSpPr>
            <a:spLocks noGrp="1" noChangeArrowheads="1"/>
          </p:cNvSpPr>
          <p:nvPr>
            <p:ph type="dt" idx="1"/>
          </p:nvPr>
        </p:nvSpPr>
        <p:spPr bwMode="auto">
          <a:xfrm>
            <a:off x="3851275"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de-DE" dirty="0"/>
          </a:p>
        </p:txBody>
      </p:sp>
      <p:sp>
        <p:nvSpPr>
          <p:cNvPr id="5124" name="Rectangle 4"/>
          <p:cNvSpPr>
            <a:spLocks noGrp="1" noRot="1" noChangeAspect="1" noChangeArrowheads="1" noTextEdit="1"/>
          </p:cNvSpPr>
          <p:nvPr>
            <p:ph type="sldImg" idx="2"/>
          </p:nvPr>
        </p:nvSpPr>
        <p:spPr bwMode="auto">
          <a:xfrm>
            <a:off x="850900" y="744538"/>
            <a:ext cx="509587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806549" y="4714875"/>
            <a:ext cx="5184576"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dirty="0"/>
              <a:t>Klicken Sie, um die Formate des Vorlagentextes zu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126" name="Rectangle 6"/>
          <p:cNvSpPr>
            <a:spLocks noGrp="1" noChangeArrowheads="1"/>
          </p:cNvSpPr>
          <p:nvPr>
            <p:ph type="ftr" sz="quarter" idx="4"/>
          </p:nvPr>
        </p:nvSpPr>
        <p:spPr bwMode="auto">
          <a:xfrm>
            <a:off x="0"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de-DE" dirty="0"/>
          </a:p>
        </p:txBody>
      </p:sp>
      <p:sp>
        <p:nvSpPr>
          <p:cNvPr id="5127" name="Rectangle 7"/>
          <p:cNvSpPr>
            <a:spLocks noGrp="1" noChangeArrowheads="1"/>
          </p:cNvSpPr>
          <p:nvPr>
            <p:ph type="sldNum" sz="quarter" idx="5"/>
          </p:nvPr>
        </p:nvSpPr>
        <p:spPr bwMode="auto">
          <a:xfrm>
            <a:off x="3851275"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050"/>
            </a:lvl1pPr>
          </a:lstStyle>
          <a:p>
            <a:fld id="{8F4A2D7C-1F6E-46F1-B0EA-93B973014C5E}" type="slidenum">
              <a:rPr lang="de-DE" smtClean="0"/>
              <a:pPr/>
              <a:t>‹Nr.›</a:t>
            </a:fld>
            <a:endParaRPr lang="de-DE" dirty="0"/>
          </a:p>
        </p:txBody>
      </p:sp>
    </p:spTree>
    <p:extLst>
      <p:ext uri="{BB962C8B-B14F-4D97-AF65-F5344CB8AC3E}">
        <p14:creationId xmlns:p14="http://schemas.microsoft.com/office/powerpoint/2010/main" val="2646043023"/>
      </p:ext>
    </p:extLst>
  </p:cSld>
  <p:clrMap bg1="lt1" tx1="dk1" bg2="lt2" tx2="dk2" accent1="accent1" accent2="accent2" accent3="accent3" accent4="accent4" accent5="accent5" accent6="accent6" hlink="hlink" folHlink="folHlink"/>
  <p:hf hdr="0" ftr="0" dt="0"/>
  <p:notesStyle>
    <a:lvl1pPr algn="l" rtl="0" fontAlgn="base">
      <a:spcBef>
        <a:spcPts val="600"/>
      </a:spcBef>
      <a:spcAft>
        <a:spcPct val="0"/>
      </a:spcAft>
      <a:defRPr sz="1100" kern="1200" baseline="0">
        <a:solidFill>
          <a:schemeClr val="tx1"/>
        </a:solidFill>
        <a:latin typeface="Arial Narrow" panose="020B0606020202030204" pitchFamily="34" charset="0"/>
        <a:ea typeface="+mn-ea"/>
        <a:cs typeface="+mn-cs"/>
      </a:defRPr>
    </a:lvl1pPr>
    <a:lvl2pPr marL="457200" algn="l" rtl="0" fontAlgn="base">
      <a:spcBef>
        <a:spcPts val="600"/>
      </a:spcBef>
      <a:spcAft>
        <a:spcPct val="0"/>
      </a:spcAft>
      <a:defRPr sz="1100" kern="1200">
        <a:solidFill>
          <a:schemeClr val="tx1"/>
        </a:solidFill>
        <a:latin typeface="Arial Narrow" panose="020B0606020202030204" pitchFamily="34" charset="0"/>
        <a:ea typeface="+mn-ea"/>
        <a:cs typeface="+mn-cs"/>
      </a:defRPr>
    </a:lvl2pPr>
    <a:lvl3pPr marL="914400" algn="l" rtl="0" fontAlgn="base">
      <a:spcBef>
        <a:spcPts val="600"/>
      </a:spcBef>
      <a:spcAft>
        <a:spcPct val="0"/>
      </a:spcAft>
      <a:defRPr sz="1100" kern="1200">
        <a:solidFill>
          <a:schemeClr val="tx1"/>
        </a:solidFill>
        <a:latin typeface="Arial Narrow" panose="020B0606020202030204" pitchFamily="34" charset="0"/>
        <a:ea typeface="+mn-ea"/>
        <a:cs typeface="+mn-cs"/>
      </a:defRPr>
    </a:lvl3pPr>
    <a:lvl4pPr marL="1371600" algn="l" rtl="0" fontAlgn="base">
      <a:spcBef>
        <a:spcPts val="600"/>
      </a:spcBef>
      <a:spcAft>
        <a:spcPct val="0"/>
      </a:spcAft>
      <a:defRPr sz="1100" kern="1200">
        <a:solidFill>
          <a:schemeClr val="tx1"/>
        </a:solidFill>
        <a:latin typeface="Arial Narrow" panose="020B0606020202030204" pitchFamily="34" charset="0"/>
        <a:ea typeface="+mn-ea"/>
        <a:cs typeface="+mn-cs"/>
      </a:defRPr>
    </a:lvl4pPr>
    <a:lvl5pPr marL="1828800" algn="l" rtl="0" fontAlgn="base">
      <a:spcBef>
        <a:spcPts val="600"/>
      </a:spcBef>
      <a:spcAft>
        <a:spcPct val="0"/>
      </a:spcAft>
      <a:defRPr sz="1100" kern="1200">
        <a:solidFill>
          <a:schemeClr val="tx1"/>
        </a:solidFill>
        <a:latin typeface="Arial Narrow" panose="020B060602020203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852488" y="744538"/>
            <a:ext cx="5092700" cy="3722687"/>
          </a:xfrm>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a:t>
            </a:fld>
            <a:endParaRPr lang="de-DE" dirty="0"/>
          </a:p>
        </p:txBody>
      </p:sp>
    </p:spTree>
    <p:extLst>
      <p:ext uri="{BB962C8B-B14F-4D97-AF65-F5344CB8AC3E}">
        <p14:creationId xmlns:p14="http://schemas.microsoft.com/office/powerpoint/2010/main" val="19834699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Je nach Umfang und Komplexität eines Projektes kann man ausgehend vom Projektstrukturplan einen einfacheren Weg zu einer Terminliste beschreiten oder einen</a:t>
            </a:r>
            <a:r>
              <a:rPr lang="de-AT" baseline="0" dirty="0"/>
              <a:t> auf eine detaillierte Ablaufplanung aufsetzenden unter Einsatz der Netzplantechnik.</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10</a:t>
            </a:fld>
            <a:endParaRPr lang="de-DE" dirty="0"/>
          </a:p>
        </p:txBody>
      </p:sp>
    </p:spTree>
    <p:extLst>
      <p:ext uri="{BB962C8B-B14F-4D97-AF65-F5344CB8AC3E}">
        <p14:creationId xmlns:p14="http://schemas.microsoft.com/office/powerpoint/2010/main" val="36125804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pPr>
              <a:spcBef>
                <a:spcPts val="0"/>
              </a:spcBef>
              <a:spcAft>
                <a:spcPts val="1200"/>
              </a:spcAft>
            </a:pPr>
            <a:r>
              <a:rPr lang="de-AT" i="0" kern="1200" baseline="0" dirty="0">
                <a:solidFill>
                  <a:schemeClr val="tx1"/>
                </a:solidFill>
                <a:effectLst/>
              </a:rPr>
              <a:t>(nach </a:t>
            </a:r>
            <a:r>
              <a:rPr lang="de-AT" i="0" kern="1200" cap="small" baseline="0" dirty="0">
                <a:solidFill>
                  <a:schemeClr val="tx1"/>
                </a:solidFill>
                <a:effectLst/>
              </a:rPr>
              <a:t>Patzak</a:t>
            </a:r>
            <a:r>
              <a:rPr lang="de-AT" i="0" kern="1200" baseline="0" dirty="0">
                <a:solidFill>
                  <a:schemeClr val="tx1"/>
                </a:solidFill>
                <a:effectLst/>
              </a:rPr>
              <a:t> und </a:t>
            </a:r>
            <a:r>
              <a:rPr lang="de-AT" i="0" kern="1200" cap="small" baseline="0" dirty="0">
                <a:solidFill>
                  <a:schemeClr val="tx1"/>
                </a:solidFill>
                <a:effectLst/>
              </a:rPr>
              <a:t>Rattay</a:t>
            </a:r>
            <a:r>
              <a:rPr lang="de-AT" i="0" kern="1200" baseline="0" dirty="0">
                <a:solidFill>
                  <a:schemeClr val="tx1"/>
                </a:solidFill>
                <a:effectLst/>
              </a:rPr>
              <a:t> 1998, 169)</a:t>
            </a:r>
          </a:p>
          <a:p>
            <a:r>
              <a:rPr lang="de-AT" i="0" kern="1200" baseline="0" dirty="0">
                <a:solidFill>
                  <a:schemeClr val="tx1"/>
                </a:solidFill>
                <a:effectLst/>
              </a:rPr>
              <a:t>In der Praxis haben sich </a:t>
            </a:r>
            <a:r>
              <a:rPr lang="de-AT" b="1" i="0" kern="1200" baseline="0" dirty="0">
                <a:solidFill>
                  <a:schemeClr val="tx1"/>
                </a:solidFill>
                <a:effectLst/>
              </a:rPr>
              <a:t>4 Ansätze </a:t>
            </a:r>
            <a:r>
              <a:rPr lang="de-AT" i="0" kern="1200" baseline="0" dirty="0">
                <a:solidFill>
                  <a:schemeClr val="tx1"/>
                </a:solidFill>
                <a:effectLst/>
              </a:rPr>
              <a:t>zur Terminplanung etabliert. Sie unterscheiden sich durch den Informationsbedarf.</a:t>
            </a:r>
            <a:endParaRPr lang="en-US" i="0"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11</a:t>
            </a:fld>
            <a:endParaRPr lang="de-DE" dirty="0"/>
          </a:p>
        </p:txBody>
      </p:sp>
    </p:spTree>
    <p:extLst>
      <p:ext uri="{BB962C8B-B14F-4D97-AF65-F5344CB8AC3E}">
        <p14:creationId xmlns:p14="http://schemas.microsoft.com/office/powerpoint/2010/main" val="32066177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Der Sonderfall des </a:t>
            </a:r>
            <a:r>
              <a:rPr lang="de-AT" i="1" dirty="0"/>
              <a:t>Projektmeilensteinplanes</a:t>
            </a:r>
            <a:r>
              <a:rPr lang="de-AT" dirty="0"/>
              <a:t> listet zentrale Ereignisse auf.</a:t>
            </a:r>
          </a:p>
          <a:p>
            <a:pPr marL="630238" indent="-630238"/>
            <a:r>
              <a:rPr lang="de-AT" i="1" dirty="0"/>
              <a:t>Faustregel</a:t>
            </a:r>
            <a:r>
              <a:rPr lang="de-AT" dirty="0"/>
              <a:t>:	In kleineren bis mittleren Projekten sollten zwischen 5 und 7 Meilensteine definiert werden. Projektbeginn und Projektende sind obligatorische Meilensteine.</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12</a:t>
            </a:fld>
            <a:endParaRPr lang="de-DE" dirty="0"/>
          </a:p>
        </p:txBody>
      </p:sp>
    </p:spTree>
    <p:extLst>
      <p:ext uri="{BB962C8B-B14F-4D97-AF65-F5344CB8AC3E}">
        <p14:creationId xmlns:p14="http://schemas.microsoft.com/office/powerpoint/2010/main" val="22645611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r>
              <a:rPr lang="de-AT" dirty="0"/>
              <a:t>Die simpelste Variante der Terminplanung besteht</a:t>
            </a:r>
            <a:r>
              <a:rPr lang="de-AT" baseline="0" dirty="0"/>
              <a:t> darin, die Arbeitspakete oder Vorgänge gereiht nach dem Termin, zu dem sie abgeschlossen sein sollen, aufzulisten.</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13</a:t>
            </a:fld>
            <a:endParaRPr lang="de-DE" dirty="0"/>
          </a:p>
        </p:txBody>
      </p:sp>
    </p:spTree>
    <p:extLst>
      <p:ext uri="{BB962C8B-B14F-4D97-AF65-F5344CB8AC3E}">
        <p14:creationId xmlns:p14="http://schemas.microsoft.com/office/powerpoint/2010/main" val="36442321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Besonders weit verbreitet ist das Gantt-Chart.</a:t>
            </a:r>
          </a:p>
          <a:p>
            <a:r>
              <a:rPr lang="de-AT" dirty="0"/>
              <a:t>Die Arbeitspakete bzw. Vorgänge werden durch Balken dargestellt, deren Länge proportional zur Dauer ist</a:t>
            </a:r>
            <a:r>
              <a:rPr lang="de-AT" baseline="0" dirty="0"/>
              <a:t> und durch deren Lage auf einer Zeitachse sich auch Anfangs- und Endtermin ablesen lassen.</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14</a:t>
            </a:fld>
            <a:endParaRPr lang="de-DE" dirty="0"/>
          </a:p>
        </p:txBody>
      </p:sp>
    </p:spTree>
    <p:extLst>
      <p:ext uri="{BB962C8B-B14F-4D97-AF65-F5344CB8AC3E}">
        <p14:creationId xmlns:p14="http://schemas.microsoft.com/office/powerpoint/2010/main" val="22599199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Die Beliebtheit des einfachen Balkenplans resultiert aus der relativ einfachen Erstellbarkeit und der guten Lesbarkeit. </a:t>
            </a:r>
          </a:p>
          <a:p>
            <a:r>
              <a:rPr lang="de-AT" dirty="0"/>
              <a:t>Außerdem kann man durch Eintragen anders gefärbter Balken, die tatsächliche Dauer und zeitliche Lage der Arbeitspakete bzw. Vorgänge sichtbar machen, was einen anschaulichen Soll-Ist-Vergleich ermöglicht.</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15</a:t>
            </a:fld>
            <a:endParaRPr lang="de-DE" dirty="0"/>
          </a:p>
        </p:txBody>
      </p:sp>
    </p:spTree>
    <p:extLst>
      <p:ext uri="{BB962C8B-B14F-4D97-AF65-F5344CB8AC3E}">
        <p14:creationId xmlns:p14="http://schemas.microsoft.com/office/powerpoint/2010/main" val="21996724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806549" y="4714875"/>
            <a:ext cx="5184576" cy="4467225"/>
          </a:xfrm>
        </p:spPr>
        <p:txBody>
          <a:bodyPr/>
          <a:lstStyle/>
          <a:p>
            <a:pPr eaLnBrk="1" hangingPunct="1"/>
            <a:r>
              <a:rPr lang="de-AT" altLang="en-US" dirty="0"/>
              <a:t>Ein vernetzter Balkenplan ist zu empfehlen bei etwas komplexeren Projekten, vor allem, wenn man ohnedies einen guten Ablaufplan hat, bzw. wenn man zur Projektplanung ohnedies entsprechende Projektmanagementsoftware nutzt. Händisch ist diese Form der Planerstellung etwas mühsam.</a:t>
            </a:r>
          </a:p>
          <a:p>
            <a:pPr eaLnBrk="1" hangingPunct="1"/>
            <a:r>
              <a:rPr lang="de-AT" altLang="en-US" i="1" dirty="0"/>
              <a:t>Vorteil</a:t>
            </a:r>
            <a:r>
              <a:rPr lang="de-AT" altLang="en-US" dirty="0"/>
              <a:t> des vernetzten Balkenplans besteht u.a. darin, dass er den </a:t>
            </a:r>
            <a:r>
              <a:rPr lang="de-AT" altLang="en-US" i="1" dirty="0"/>
              <a:t>kritischen Pfad </a:t>
            </a:r>
            <a:r>
              <a:rPr lang="de-AT" altLang="en-US" dirty="0"/>
              <a:t>zeigt. Das ist jene Abfolge von Vorgängen, bei der keine zeitlichen Spielräume existieren. D.h. wenn sich bei einem Vorgang dieses Pfades eine Verzögerung ergibt, dann verzögert sich auch die Fertigstellung des gesamten Projektes.</a:t>
            </a:r>
          </a:p>
        </p:txBody>
      </p:sp>
      <p:sp>
        <p:nvSpPr>
          <p:cNvPr id="4" name="Foliennummernplatzhalter 3"/>
          <p:cNvSpPr>
            <a:spLocks noGrp="1"/>
          </p:cNvSpPr>
          <p:nvPr>
            <p:ph type="sldNum" sz="quarter" idx="10"/>
          </p:nvPr>
        </p:nvSpPr>
        <p:spPr/>
        <p:txBody>
          <a:bodyPr/>
          <a:lstStyle/>
          <a:p>
            <a:fld id="{8F4A2D7C-1F6E-46F1-B0EA-93B973014C5E}" type="slidenum">
              <a:rPr lang="de-DE" smtClean="0"/>
              <a:pPr/>
              <a:t>16</a:t>
            </a:fld>
            <a:endParaRPr lang="de-DE" dirty="0"/>
          </a:p>
        </p:txBody>
      </p:sp>
    </p:spTree>
    <p:extLst>
      <p:ext uri="{BB962C8B-B14F-4D97-AF65-F5344CB8AC3E}">
        <p14:creationId xmlns:p14="http://schemas.microsoft.com/office/powerpoint/2010/main" val="27223357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pPr>
              <a:spcBef>
                <a:spcPts val="0"/>
              </a:spcBef>
              <a:spcAft>
                <a:spcPts val="1200"/>
              </a:spcAft>
            </a:pPr>
            <a:r>
              <a:rPr lang="de-AT" i="0" kern="1200" baseline="0" dirty="0">
                <a:solidFill>
                  <a:schemeClr val="tx1"/>
                </a:solidFill>
                <a:effectLst/>
                <a:latin typeface="Arial Narrow" panose="020B0606020202030204" pitchFamily="34" charset="0"/>
                <a:ea typeface="+mn-ea"/>
                <a:cs typeface="+mn-cs"/>
              </a:rPr>
              <a:t>(</a:t>
            </a:r>
            <a:r>
              <a:rPr lang="de-AT" i="0" kern="1200" cap="small" baseline="0" dirty="0">
                <a:solidFill>
                  <a:schemeClr val="tx1"/>
                </a:solidFill>
                <a:effectLst/>
                <a:latin typeface="Arial Narrow" panose="020B0606020202030204" pitchFamily="34" charset="0"/>
                <a:ea typeface="+mn-ea"/>
                <a:cs typeface="+mn-cs"/>
              </a:rPr>
              <a:t>Hemmrich</a:t>
            </a:r>
            <a:r>
              <a:rPr lang="de-AT" i="0" kern="1200" baseline="0" dirty="0">
                <a:solidFill>
                  <a:schemeClr val="tx1"/>
                </a:solidFill>
                <a:effectLst/>
                <a:latin typeface="Arial Narrow" panose="020B0606020202030204" pitchFamily="34" charset="0"/>
                <a:ea typeface="+mn-ea"/>
                <a:cs typeface="+mn-cs"/>
              </a:rPr>
              <a:t> und </a:t>
            </a:r>
            <a:r>
              <a:rPr lang="de-AT" i="0" kern="1200" cap="small" baseline="0" dirty="0">
                <a:solidFill>
                  <a:schemeClr val="tx1"/>
                </a:solidFill>
                <a:effectLst/>
                <a:latin typeface="Arial Narrow" panose="020B0606020202030204" pitchFamily="34" charset="0"/>
                <a:ea typeface="+mn-ea"/>
                <a:cs typeface="+mn-cs"/>
              </a:rPr>
              <a:t>Harrant</a:t>
            </a:r>
            <a:r>
              <a:rPr lang="de-AT" i="0" kern="1200" baseline="0" dirty="0">
                <a:solidFill>
                  <a:schemeClr val="tx1"/>
                </a:solidFill>
                <a:effectLst/>
                <a:latin typeface="Arial Narrow" panose="020B0606020202030204" pitchFamily="34" charset="0"/>
                <a:ea typeface="+mn-ea"/>
                <a:cs typeface="+mn-cs"/>
              </a:rPr>
              <a:t> 2002, 83)</a:t>
            </a:r>
          </a:p>
          <a:p>
            <a:r>
              <a:rPr lang="de-AT" sz="1050" i="0" kern="1200" baseline="0" dirty="0">
                <a:solidFill>
                  <a:schemeClr val="tx1"/>
                </a:solidFill>
                <a:effectLst/>
                <a:latin typeface="Arial Narrow" panose="020B0606020202030204" pitchFamily="34" charset="0"/>
                <a:ea typeface="+mn-ea"/>
                <a:cs typeface="+mn-cs"/>
              </a:rPr>
              <a:t>Im Prinzip handelt es sich beim vernetzen Balkenplan um eine Modifikation des Projektablaufplanes, bei der die Länge jener Rechtecke, die Arbeitspakete bzw. Vorgänge symbolisieren, proportional ist zur jeweiligen Dauer.</a:t>
            </a:r>
            <a:endParaRPr lang="en-US" sz="1050" i="0"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17</a:t>
            </a:fld>
            <a:endParaRPr lang="de-DE" dirty="0"/>
          </a:p>
        </p:txBody>
      </p:sp>
    </p:spTree>
    <p:extLst>
      <p:ext uri="{BB962C8B-B14F-4D97-AF65-F5344CB8AC3E}">
        <p14:creationId xmlns:p14="http://schemas.microsoft.com/office/powerpoint/2010/main" val="33520217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Der vernetzte Balkenplan zeigt neben der zeitlichen Lage und der Dauer der Arbeitspakete bzw. Vorgänge auch die Abhängigkeiten, was allerdings die Erstellung aufwendiger macht und</a:t>
            </a:r>
            <a:r>
              <a:rPr lang="de-AT" baseline="0" dirty="0"/>
              <a:t> die Übersichtlichkeit in Mitleidenschaft ziehen kann.</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18</a:t>
            </a:fld>
            <a:endParaRPr lang="de-DE" dirty="0"/>
          </a:p>
        </p:txBody>
      </p:sp>
    </p:spTree>
    <p:extLst>
      <p:ext uri="{BB962C8B-B14F-4D97-AF65-F5344CB8AC3E}">
        <p14:creationId xmlns:p14="http://schemas.microsoft.com/office/powerpoint/2010/main" val="40944059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Im vernetzen Balkenplan lassen sich auch Meilensteine mit ihrer zeitlichen Lage kenntlich machen. </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19</a:t>
            </a:fld>
            <a:endParaRPr lang="de-DE" dirty="0"/>
          </a:p>
        </p:txBody>
      </p:sp>
    </p:spTree>
    <p:extLst>
      <p:ext uri="{BB962C8B-B14F-4D97-AF65-F5344CB8AC3E}">
        <p14:creationId xmlns:p14="http://schemas.microsoft.com/office/powerpoint/2010/main" val="3946984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852488" y="744538"/>
            <a:ext cx="5092700" cy="3722687"/>
          </a:xfrm>
        </p:spPr>
      </p:sp>
      <p:sp>
        <p:nvSpPr>
          <p:cNvPr id="3" name="Notizenplatzhalter 2"/>
          <p:cNvSpPr>
            <a:spLocks noGrp="1"/>
          </p:cNvSpPr>
          <p:nvPr>
            <p:ph type="body" idx="1"/>
          </p:nvPr>
        </p:nvSpPr>
        <p:spPr>
          <a:xfrm>
            <a:off x="734541" y="4714875"/>
            <a:ext cx="5256584" cy="4467225"/>
          </a:xfrm>
        </p:spPr>
        <p:txBody>
          <a:bodyPr/>
          <a:lstStyle/>
          <a:p>
            <a:pPr eaLnBrk="1" hangingPunct="1"/>
            <a:r>
              <a:rPr lang="de-AT" altLang="en-US" dirty="0"/>
              <a:t>Sobald die einzelnen Arbeiten in eine vernünftige </a:t>
            </a:r>
            <a:r>
              <a:rPr lang="de-AT" altLang="en-US" i="1" dirty="0"/>
              <a:t>Reihenfolge</a:t>
            </a:r>
            <a:r>
              <a:rPr lang="de-AT" altLang="en-US" dirty="0"/>
              <a:t> gebracht sind, kann man daran gehen, sich mit der Frage auseinanderzusetzen, </a:t>
            </a:r>
            <a:r>
              <a:rPr lang="de-AT" altLang="en-US" b="1" dirty="0"/>
              <a:t>wann</a:t>
            </a:r>
            <a:r>
              <a:rPr lang="de-AT" altLang="en-US" dirty="0"/>
              <a:t> die jeweiligen </a:t>
            </a:r>
            <a:r>
              <a:rPr lang="de-AT" altLang="en-US" b="1" dirty="0"/>
              <a:t>Arbeiten beginnen </a:t>
            </a:r>
            <a:r>
              <a:rPr lang="de-AT" altLang="en-US" dirty="0"/>
              <a:t>und wann sie </a:t>
            </a:r>
            <a:r>
              <a:rPr lang="de-AT" altLang="en-US" b="1" dirty="0"/>
              <a:t>abgeschlossen</a:t>
            </a:r>
            <a:r>
              <a:rPr lang="de-AT" altLang="en-US" dirty="0"/>
              <a:t> sein sollen bzw. zu welchem Zeitpunkt das gesamte Vorhaben frühestens fertig sein kann.</a:t>
            </a:r>
          </a:p>
          <a:p>
            <a:pPr eaLnBrk="1" hangingPunct="1"/>
            <a:r>
              <a:rPr lang="de-AT" altLang="en-US" dirty="0"/>
              <a:t>Die Überlegungen zur Terminplanung beginnen zunächst damit, die </a:t>
            </a:r>
            <a:r>
              <a:rPr lang="de-AT" altLang="en-US" i="1" dirty="0"/>
              <a:t>Dauer</a:t>
            </a:r>
            <a:r>
              <a:rPr lang="de-AT" altLang="en-US" dirty="0"/>
              <a:t> der einzelnen Tätigkeiten/Vorgänge </a:t>
            </a:r>
            <a:r>
              <a:rPr lang="de-AT" altLang="en-US" i="1" dirty="0"/>
              <a:t>festzulegen</a:t>
            </a:r>
            <a:r>
              <a:rPr lang="de-AT" altLang="en-US" dirty="0"/>
              <a:t> bzw. </a:t>
            </a:r>
            <a:r>
              <a:rPr lang="de-AT" altLang="en-US" i="1" dirty="0"/>
              <a:t>abzuschätzen</a:t>
            </a:r>
            <a:r>
              <a:rPr lang="de-AT" altLang="en-US" dirty="0"/>
              <a:t>. Die Dauer der einzelnen Tätigkeiten hängt allerdings u.U. von den </a:t>
            </a:r>
            <a:r>
              <a:rPr lang="de-AT" altLang="en-US" i="1" dirty="0"/>
              <a:t>Ressourcen</a:t>
            </a:r>
            <a:r>
              <a:rPr lang="de-AT" altLang="en-US" dirty="0"/>
              <a:t> (z.B. Personal), die zur Verfügung stehen, ab. </a:t>
            </a:r>
          </a:p>
          <a:p>
            <a:pPr eaLnBrk="1" hangingPunct="1"/>
            <a:r>
              <a:rPr lang="de-AT" altLang="en-US" dirty="0"/>
              <a:t>In diesem Zusammenhang gilt es nochmals auf das Auseinanderhalten von </a:t>
            </a:r>
            <a:r>
              <a:rPr lang="de-AT" altLang="en-US" i="1" dirty="0"/>
              <a:t>Dauer</a:t>
            </a:r>
            <a:r>
              <a:rPr lang="de-AT" altLang="en-US" dirty="0"/>
              <a:t> (Stunden/Tage/ Wochen) und Zeitaufwand (Personenstunden) zu verweisen. So hat eine 30 minütige Gruppenübung, bei der 5 Personen mitmachen, eine Dauer von einer halben Stunde erfordert aber einen Zeitaufwand von 2,5 Personenstunden.</a:t>
            </a:r>
          </a:p>
          <a:p>
            <a:pPr eaLnBrk="1" hangingPunct="1"/>
            <a:r>
              <a:rPr lang="de-AT" altLang="en-US" dirty="0"/>
              <a:t>Zum Erfassen der </a:t>
            </a:r>
            <a:r>
              <a:rPr lang="de-AT" altLang="en-US" i="1" dirty="0"/>
              <a:t>Dauer</a:t>
            </a:r>
            <a:r>
              <a:rPr lang="de-AT" altLang="en-US" dirty="0"/>
              <a:t> stellt sich die Frage, in welchen </a:t>
            </a:r>
            <a:r>
              <a:rPr lang="de-AT" altLang="en-US" i="1" dirty="0"/>
              <a:t>Einheiten</a:t>
            </a:r>
            <a:r>
              <a:rPr lang="de-AT" altLang="en-US" dirty="0"/>
              <a:t> dies geschehen soll. Je nach Projekt in Minuten/Stunden, wenn es kürzere Vorhaben sind; bei längeren Tage, Wochen, Monate.</a:t>
            </a:r>
          </a:p>
          <a:p>
            <a:pPr eaLnBrk="1" hangingPunct="1"/>
            <a:r>
              <a:rPr lang="de-AT" altLang="en-US" dirty="0"/>
              <a:t>Man wird sich bei der Wahl der Zeiteinheiten u.U. auch an Gepflogenheiten hinsichtlich der </a:t>
            </a:r>
            <a:r>
              <a:rPr lang="de-AT" altLang="en-US" spc="-10" dirty="0"/>
              <a:t>Zeitaufzeichnungen in der Trägerorganisation orientieren. Wenn in der Trägerorganisation viertelstündliche Aufzeichnungen zu erfolgen haben, dann ist es ev. sinnvoll in 15-minütigen Einheiten zu planen. Sind Arbeitszeitaufzeichnungen lediglich tageweise üblich,</a:t>
            </a:r>
            <a:r>
              <a:rPr lang="de-AT" altLang="en-US" spc="-10" baseline="0" dirty="0"/>
              <a:t> ist ein Planen in Stunden wenig sinnvoll.</a:t>
            </a:r>
            <a:endParaRPr lang="de-AT" altLang="en-US" spc="-10"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2</a:t>
            </a:fld>
            <a:endParaRPr lang="de-DE" dirty="0"/>
          </a:p>
        </p:txBody>
      </p:sp>
    </p:spTree>
    <p:extLst>
      <p:ext uri="{BB962C8B-B14F-4D97-AF65-F5344CB8AC3E}">
        <p14:creationId xmlns:p14="http://schemas.microsoft.com/office/powerpoint/2010/main" val="24937330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Zur Netzplantechnik zählen alle Verfahren</a:t>
            </a:r>
            <a:r>
              <a:rPr lang="de-AT" baseline="0" dirty="0"/>
              <a:t> zur Analyse, Planung, Steuerung und Überwachung von Abläufen auf Grundlage der </a:t>
            </a:r>
            <a:r>
              <a:rPr lang="de-AT" b="1" baseline="0" dirty="0"/>
              <a:t>Graphentheorie,</a:t>
            </a:r>
            <a:r>
              <a:rPr lang="de-AT" baseline="0" dirty="0"/>
              <a:t> wobei Zeit, Kosten, Einsatzmittel und weitere Einflussgrößen berücksichtigt werden können.</a:t>
            </a:r>
            <a:endParaRPr lang="de-AT" dirty="0"/>
          </a:p>
          <a:p>
            <a:r>
              <a:rPr lang="de-AT" dirty="0"/>
              <a:t>Die Netzplantechnik erlaubt ein </a:t>
            </a:r>
            <a:r>
              <a:rPr lang="de-AT" i="1" dirty="0"/>
              <a:t>exaktes Kalkulieren der Anfangs- und Endtermine</a:t>
            </a:r>
            <a:r>
              <a:rPr lang="de-AT" i="1" baseline="0" dirty="0"/>
              <a:t> </a:t>
            </a:r>
            <a:r>
              <a:rPr lang="de-AT" baseline="0" dirty="0"/>
              <a:t>aller Arbeitspakete bzw. Vorgänge.</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20</a:t>
            </a:fld>
            <a:endParaRPr lang="de-DE" dirty="0"/>
          </a:p>
        </p:txBody>
      </p:sp>
    </p:spTree>
    <p:extLst>
      <p:ext uri="{BB962C8B-B14F-4D97-AF65-F5344CB8AC3E}">
        <p14:creationId xmlns:p14="http://schemas.microsoft.com/office/powerpoint/2010/main" val="18951380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Ein Netzplan ist ein gerichteter</a:t>
            </a:r>
            <a:r>
              <a:rPr lang="de-AT" baseline="0" dirty="0"/>
              <a:t> Graph, der </a:t>
            </a:r>
          </a:p>
          <a:p>
            <a:pPr marL="171450" indent="-171450">
              <a:spcBef>
                <a:spcPts val="300"/>
              </a:spcBef>
              <a:buFont typeface="Arial" panose="020B0604020202020204" pitchFamily="34" charset="0"/>
              <a:buChar char="•"/>
            </a:pPr>
            <a:r>
              <a:rPr lang="de-AT" dirty="0"/>
              <a:t>a</a:t>
            </a:r>
            <a:r>
              <a:rPr lang="de-AT" baseline="0" dirty="0"/>
              <a:t>us </a:t>
            </a:r>
            <a:r>
              <a:rPr lang="de-AT" i="1" baseline="0" dirty="0"/>
              <a:t>Knoten</a:t>
            </a:r>
            <a:r>
              <a:rPr lang="de-AT" baseline="0" dirty="0"/>
              <a:t> und</a:t>
            </a:r>
          </a:p>
          <a:p>
            <a:pPr marL="171450" indent="-171450">
              <a:spcBef>
                <a:spcPts val="300"/>
              </a:spcBef>
              <a:buFont typeface="Arial" panose="020B0604020202020204" pitchFamily="34" charset="0"/>
              <a:buChar char="•"/>
            </a:pPr>
            <a:r>
              <a:rPr lang="de-AT" i="1" dirty="0"/>
              <a:t>g</a:t>
            </a:r>
            <a:r>
              <a:rPr lang="de-AT" i="1" baseline="0" dirty="0"/>
              <a:t>erichteten Kanten </a:t>
            </a:r>
            <a:r>
              <a:rPr lang="de-AT" baseline="0" dirty="0"/>
              <a:t>(= Pfeilen)</a:t>
            </a:r>
          </a:p>
          <a:p>
            <a:pPr>
              <a:spcBef>
                <a:spcPts val="300"/>
              </a:spcBef>
            </a:pPr>
            <a:r>
              <a:rPr lang="de-AT" dirty="0"/>
              <a:t>b</a:t>
            </a:r>
            <a:r>
              <a:rPr lang="de-AT" baseline="0" dirty="0"/>
              <a:t>esteht.</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21</a:t>
            </a:fld>
            <a:endParaRPr lang="de-DE" dirty="0"/>
          </a:p>
        </p:txBody>
      </p:sp>
    </p:spTree>
    <p:extLst>
      <p:ext uri="{BB962C8B-B14F-4D97-AF65-F5344CB8AC3E}">
        <p14:creationId xmlns:p14="http://schemas.microsoft.com/office/powerpoint/2010/main" val="27985467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pPr marL="0" marR="0" indent="0" defTabSz="914400" rtl="0" eaLnBrk="1" fontAlgn="base" latinLnBrk="0" hangingPunct="1">
              <a:lnSpc>
                <a:spcPct val="100000"/>
              </a:lnSpc>
              <a:spcBef>
                <a:spcPct val="30000"/>
              </a:spcBef>
              <a:spcAft>
                <a:spcPct val="0"/>
              </a:spcAft>
              <a:buClrTx/>
              <a:buSzTx/>
              <a:buFontTx/>
              <a:buNone/>
              <a:tabLst/>
              <a:defRPr/>
            </a:pPr>
            <a:r>
              <a:rPr lang="de-AT" altLang="en-US" dirty="0"/>
              <a:t>Die Program</a:t>
            </a:r>
            <a:r>
              <a:rPr lang="de-AT" altLang="en-US" baseline="0" dirty="0"/>
              <a:t> Evaluation and Review Technique w</a:t>
            </a:r>
            <a:r>
              <a:rPr lang="de-AT" altLang="en-US" dirty="0"/>
              <a:t>ird eher selten angewandt.</a:t>
            </a:r>
          </a:p>
          <a:p>
            <a:pPr marL="0" marR="0" indent="0" defTabSz="914400" rtl="0" eaLnBrk="1" fontAlgn="base" latinLnBrk="0" hangingPunct="1">
              <a:lnSpc>
                <a:spcPct val="100000"/>
              </a:lnSpc>
              <a:spcBef>
                <a:spcPct val="30000"/>
              </a:spcBef>
              <a:spcAft>
                <a:spcPct val="0"/>
              </a:spcAft>
              <a:buClrTx/>
              <a:buSzTx/>
              <a:buFontTx/>
              <a:buNone/>
              <a:tabLst/>
              <a:defRPr/>
            </a:pPr>
            <a:r>
              <a:rPr lang="de-AT" altLang="en-US" dirty="0"/>
              <a:t>Die </a:t>
            </a:r>
            <a:r>
              <a:rPr lang="de-AT" altLang="en-US" i="1" dirty="0"/>
              <a:t>Knoten</a:t>
            </a:r>
            <a:r>
              <a:rPr lang="de-AT" altLang="en-US" dirty="0"/>
              <a:t> repräsentieren bei dieser Methode </a:t>
            </a:r>
            <a:r>
              <a:rPr lang="de-AT" altLang="en-US" i="1" dirty="0"/>
              <a:t>Ereignisse</a:t>
            </a:r>
            <a:r>
              <a:rPr lang="de-AT" altLang="en-US" dirty="0"/>
              <a:t> und damit Projektzustände. </a:t>
            </a:r>
          </a:p>
          <a:p>
            <a:pPr marL="0" marR="0" indent="0" defTabSz="914400" rtl="0" eaLnBrk="1" fontAlgn="base" latinLnBrk="0" hangingPunct="1">
              <a:lnSpc>
                <a:spcPct val="100000"/>
              </a:lnSpc>
              <a:spcBef>
                <a:spcPct val="30000"/>
              </a:spcBef>
              <a:spcAft>
                <a:spcPct val="0"/>
              </a:spcAft>
              <a:buClrTx/>
              <a:buSzTx/>
              <a:buFontTx/>
              <a:buNone/>
              <a:tabLst/>
              <a:defRPr/>
            </a:pPr>
            <a:r>
              <a:rPr lang="de-AT" altLang="en-US" dirty="0"/>
              <a:t>Das Problem bei dieser Technik</a:t>
            </a:r>
            <a:r>
              <a:rPr lang="de-AT" altLang="en-US" baseline="0" dirty="0"/>
              <a:t> besteht darin, dass e</a:t>
            </a:r>
            <a:r>
              <a:rPr lang="de-AT" altLang="en-US" dirty="0"/>
              <a:t>in Zustandsübergang aber mehrere Vorgänge umfassen kann, die nicht näher beschrieben werden.</a:t>
            </a:r>
          </a:p>
        </p:txBody>
      </p:sp>
      <p:sp>
        <p:nvSpPr>
          <p:cNvPr id="4" name="Foliennummernplatzhalter 3"/>
          <p:cNvSpPr>
            <a:spLocks noGrp="1"/>
          </p:cNvSpPr>
          <p:nvPr>
            <p:ph type="sldNum" sz="quarter" idx="10"/>
          </p:nvPr>
        </p:nvSpPr>
        <p:spPr/>
        <p:txBody>
          <a:bodyPr/>
          <a:lstStyle/>
          <a:p>
            <a:fld id="{8F4A2D7C-1F6E-46F1-B0EA-93B973014C5E}" type="slidenum">
              <a:rPr lang="de-DE" smtClean="0"/>
              <a:pPr/>
              <a:t>22</a:t>
            </a:fld>
            <a:endParaRPr lang="de-DE" dirty="0"/>
          </a:p>
        </p:txBody>
      </p:sp>
    </p:spTree>
    <p:extLst>
      <p:ext uri="{BB962C8B-B14F-4D97-AF65-F5344CB8AC3E}">
        <p14:creationId xmlns:p14="http://schemas.microsoft.com/office/powerpoint/2010/main" val="37932213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Die grundsätzliche Struktur ist durch Ereignissymbole und Aktivitäten gekennzeichnet.</a:t>
            </a:r>
          </a:p>
          <a:p>
            <a:r>
              <a:rPr lang="de-DE" b="0" i="1" dirty="0"/>
              <a:t>PERT-Ereignis: </a:t>
            </a:r>
            <a:r>
              <a:rPr lang="de-DE" b="0" i="0" dirty="0"/>
              <a:t>dargestellt als Kreis (</a:t>
            </a:r>
            <a:r>
              <a:rPr lang="de-DE" dirty="0"/>
              <a:t>Punkt) in einem PERT-Diagramm, der den Abschluss oder den Beginn einer Aktivität</a:t>
            </a:r>
            <a:r>
              <a:rPr lang="de-DE" baseline="0" dirty="0"/>
              <a:t> (oder Aufgabe) </a:t>
            </a:r>
            <a:r>
              <a:rPr lang="de-DE" dirty="0"/>
              <a:t>bzw. mehrerer Aktivitäten (Aufgaben) kennzeichnet. Der den</a:t>
            </a:r>
            <a:r>
              <a:rPr lang="de-DE" baseline="0" dirty="0"/>
              <a:t> Abschluss kennzeichnende Kreis/</a:t>
            </a:r>
            <a:r>
              <a:rPr lang="de-DE" dirty="0"/>
              <a:t>Punkt kann erst erscheinen, wenn alle Aktivitäten, die zu einem entsprechenden Ereignis führen, auch wirklich abgeschlossen wurden.</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23</a:t>
            </a:fld>
            <a:endParaRPr lang="de-DE" dirty="0"/>
          </a:p>
        </p:txBody>
      </p:sp>
    </p:spTree>
    <p:extLst>
      <p:ext uri="{BB962C8B-B14F-4D97-AF65-F5344CB8AC3E}">
        <p14:creationId xmlns:p14="http://schemas.microsoft.com/office/powerpoint/2010/main" val="223306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Aus einem PERT-Diagramm lassen sich Zeitpuffer graphisch veranschaulichen.</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24</a:t>
            </a:fld>
            <a:endParaRPr lang="de-DE" dirty="0"/>
          </a:p>
        </p:txBody>
      </p:sp>
    </p:spTree>
    <p:extLst>
      <p:ext uri="{BB962C8B-B14F-4D97-AF65-F5344CB8AC3E}">
        <p14:creationId xmlns:p14="http://schemas.microsoft.com/office/powerpoint/2010/main" val="35049124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806549" y="4714875"/>
            <a:ext cx="5184576" cy="4467225"/>
          </a:xfrm>
        </p:spPr>
        <p:txBody>
          <a:bodyPr/>
          <a:lstStyle/>
          <a:p>
            <a:r>
              <a:rPr lang="de-AT" dirty="0"/>
              <a:t>Die Vorgangsknotennetzplantechnik (z.B. </a:t>
            </a:r>
            <a:r>
              <a:rPr lang="de-AT" b="1" dirty="0"/>
              <a:t>Metra-Potential_Methode</a:t>
            </a:r>
            <a:r>
              <a:rPr lang="de-AT" dirty="0"/>
              <a:t>) erlaubt eine exakte Identifikation der zeitintensivsten Ablauffolge, welche als </a:t>
            </a:r>
            <a:r>
              <a:rPr lang="de-AT" i="1" dirty="0"/>
              <a:t>kritischer Pfad </a:t>
            </a:r>
            <a:r>
              <a:rPr lang="de-AT" dirty="0"/>
              <a:t>bezeichnet wird. Den Vorgängen auf diesem kritischen Pfad gehört die meiste Aufmerksamkeit, weil hier keine Pufferzeiten vorhanden sind, und weil sich jede Verzögerung bei einem Vorgang auf die Gesamtprojektdauer auswirkt!</a:t>
            </a:r>
          </a:p>
          <a:p>
            <a:r>
              <a:rPr lang="de-AT" spc="-10" dirty="0"/>
              <a:t>Man sieht hier, ob man Pufferzeiten hat oder nicht, was nicht nur bei der Kontrolle der APs sehr helfen, sondern auch bei weiteren Planungsschritten dienlich sein kann.</a:t>
            </a:r>
          </a:p>
          <a:p>
            <a:r>
              <a:rPr lang="de-AT" dirty="0"/>
              <a:t>Der Einsatz dieser Technik</a:t>
            </a:r>
            <a:r>
              <a:rPr lang="de-AT" baseline="0" dirty="0"/>
              <a:t> e</a:t>
            </a:r>
            <a:r>
              <a:rPr lang="de-AT" dirty="0"/>
              <a:t>rmöglicht verschiedene Planungsvarianten relativ miteinander zu vergleichen hinsichtlich der Konsequenzen auf Termine, Einsatzmittel und Kosten (d.h.</a:t>
            </a:r>
            <a:r>
              <a:rPr lang="de-AT" baseline="0" dirty="0"/>
              <a:t> man kann </a:t>
            </a:r>
            <a:r>
              <a:rPr lang="de-AT" i="1" baseline="0" dirty="0"/>
              <a:t>Simulationen rechnen</a:t>
            </a:r>
            <a:r>
              <a:rPr lang="de-AT" baseline="0" dirty="0"/>
              <a:t>).</a:t>
            </a:r>
            <a:endParaRPr lang="de-AT" dirty="0"/>
          </a:p>
          <a:p>
            <a:r>
              <a:rPr lang="de-AT" dirty="0"/>
              <a:t>Netzpläne können umfangreiche Projektinformationen verarbeiten, wofür sich allerdings diese Informationen auch zuverlässig und vollständig erheben lassen müssen.</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25</a:t>
            </a:fld>
            <a:endParaRPr lang="de-DE" dirty="0"/>
          </a:p>
        </p:txBody>
      </p:sp>
    </p:spTree>
    <p:extLst>
      <p:ext uri="{BB962C8B-B14F-4D97-AF65-F5344CB8AC3E}">
        <p14:creationId xmlns:p14="http://schemas.microsoft.com/office/powerpoint/2010/main" val="26498541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r>
              <a:rPr lang="de-AT" dirty="0"/>
              <a:t>Vorgangskontennetze bieten</a:t>
            </a:r>
            <a:r>
              <a:rPr lang="de-AT" baseline="0" dirty="0"/>
              <a:t> im Vergleich zu anderen Methoden </a:t>
            </a:r>
            <a:r>
              <a:rPr lang="de-AT" b="1" baseline="0" dirty="0"/>
              <a:t>Vorteile</a:t>
            </a:r>
            <a:r>
              <a:rPr lang="de-AT" baseline="0" dirty="0"/>
              <a:t>:</a:t>
            </a:r>
          </a:p>
          <a:p>
            <a:pPr marL="171450" indent="-171450">
              <a:buFont typeface="Arial" panose="020B0604020202020204" pitchFamily="34" charset="0"/>
              <a:buChar char="•"/>
            </a:pPr>
            <a:r>
              <a:rPr lang="de-AT" baseline="0" dirty="0"/>
              <a:t>sind </a:t>
            </a:r>
            <a:r>
              <a:rPr lang="de-AT" i="1" baseline="0" dirty="0"/>
              <a:t>schneller zu zeichnen</a:t>
            </a:r>
            <a:r>
              <a:rPr lang="de-AT" baseline="0" dirty="0"/>
              <a:t>,</a:t>
            </a:r>
          </a:p>
          <a:p>
            <a:pPr marL="171450" indent="-171450">
              <a:buFont typeface="Arial" panose="020B0604020202020204" pitchFamily="34" charset="0"/>
              <a:buChar char="•"/>
            </a:pPr>
            <a:r>
              <a:rPr lang="de-AT" dirty="0"/>
              <a:t>z</a:t>
            </a:r>
            <a:r>
              <a:rPr lang="de-AT" baseline="0" dirty="0"/>
              <a:t>ur Vorgangsbeschreibung nötige Informationen sind leichter unterzubringen,</a:t>
            </a:r>
          </a:p>
          <a:p>
            <a:pPr marL="171450" indent="-171450">
              <a:buFont typeface="Arial" panose="020B0604020202020204" pitchFamily="34" charset="0"/>
              <a:buChar char="•"/>
            </a:pPr>
            <a:r>
              <a:rPr lang="de-AT" dirty="0"/>
              <a:t>sind </a:t>
            </a:r>
            <a:r>
              <a:rPr lang="de-AT" i="1" dirty="0"/>
              <a:t>l</a:t>
            </a:r>
            <a:r>
              <a:rPr lang="de-AT" i="1" baseline="0" dirty="0"/>
              <a:t>eichter</a:t>
            </a:r>
            <a:r>
              <a:rPr lang="de-AT" baseline="0" dirty="0"/>
              <a:t> zu </a:t>
            </a:r>
            <a:r>
              <a:rPr lang="de-AT" i="1" baseline="0" dirty="0"/>
              <a:t>ändern</a:t>
            </a:r>
            <a:r>
              <a:rPr lang="de-AT" baseline="0" dirty="0"/>
              <a:t>,</a:t>
            </a:r>
          </a:p>
          <a:p>
            <a:pPr marL="171450" indent="-171450">
              <a:buFont typeface="Arial" panose="020B0604020202020204" pitchFamily="34" charset="0"/>
              <a:buChar char="•"/>
            </a:pPr>
            <a:r>
              <a:rPr lang="de-AT" dirty="0"/>
              <a:t>g</a:t>
            </a:r>
            <a:r>
              <a:rPr lang="de-AT" baseline="0" dirty="0"/>
              <a:t>estatten auch Darstellung sehr komplexer Zusammenhänge.</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26</a:t>
            </a:fld>
            <a:endParaRPr lang="de-DE" dirty="0"/>
          </a:p>
        </p:txBody>
      </p:sp>
    </p:spTree>
    <p:extLst>
      <p:ext uri="{BB962C8B-B14F-4D97-AF65-F5344CB8AC3E}">
        <p14:creationId xmlns:p14="http://schemas.microsoft.com/office/powerpoint/2010/main" val="12999709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Die Notation (Anordnung der verschiedenen Werte) </a:t>
            </a:r>
            <a:r>
              <a:rPr lang="de-AT" baseline="0" dirty="0"/>
              <a:t>ist eine bloße Konvention und </a:t>
            </a:r>
            <a:r>
              <a:rPr lang="de-AT" dirty="0"/>
              <a:t>variiert</a:t>
            </a:r>
            <a:r>
              <a:rPr lang="de-AT" baseline="0" dirty="0"/>
              <a:t> in der Praxis; so findet man auch Knotendarstellungen, die nur zwei Spalten haben, wo dann Dauer und Puffer in der ersten Zeile stehen, darunter frühester und spätester Anfangszeitpunkt sowie in der dritten Zeile frühester und spätester Endzeitpunkt.</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27</a:t>
            </a:fld>
            <a:endParaRPr lang="de-DE" dirty="0"/>
          </a:p>
        </p:txBody>
      </p:sp>
    </p:spTree>
    <p:extLst>
      <p:ext uri="{BB962C8B-B14F-4D97-AF65-F5344CB8AC3E}">
        <p14:creationId xmlns:p14="http://schemas.microsoft.com/office/powerpoint/2010/main" val="29569260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Die Vorwärtsrechnung operiert mit </a:t>
            </a:r>
            <a:r>
              <a:rPr lang="de-AT" i="1" dirty="0"/>
              <a:t>einfache</a:t>
            </a:r>
            <a:r>
              <a:rPr lang="de-AT" dirty="0"/>
              <a:t>n </a:t>
            </a:r>
            <a:r>
              <a:rPr lang="de-AT" i="1" dirty="0"/>
              <a:t>Additionen</a:t>
            </a:r>
            <a:r>
              <a:rPr lang="de-AT" dirty="0"/>
              <a:t>.</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28</a:t>
            </a:fld>
            <a:endParaRPr lang="de-DE" dirty="0"/>
          </a:p>
        </p:txBody>
      </p:sp>
    </p:spTree>
    <p:extLst>
      <p:ext uri="{BB962C8B-B14F-4D97-AF65-F5344CB8AC3E}">
        <p14:creationId xmlns:p14="http://schemas.microsoft.com/office/powerpoint/2010/main" val="295692609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Die Rückwärtsrechnung operiert mit </a:t>
            </a:r>
            <a:r>
              <a:rPr lang="de-AT" i="1" dirty="0"/>
              <a:t>Subtraktionen</a:t>
            </a:r>
            <a:r>
              <a:rPr lang="de-AT" dirty="0"/>
              <a:t>.</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29</a:t>
            </a:fld>
            <a:endParaRPr lang="de-DE" dirty="0"/>
          </a:p>
        </p:txBody>
      </p:sp>
    </p:spTree>
    <p:extLst>
      <p:ext uri="{BB962C8B-B14F-4D97-AF65-F5344CB8AC3E}">
        <p14:creationId xmlns:p14="http://schemas.microsoft.com/office/powerpoint/2010/main" val="35184559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3</a:t>
            </a:fld>
            <a:endParaRPr lang="de-DE" dirty="0"/>
          </a:p>
        </p:txBody>
      </p:sp>
    </p:spTree>
    <p:extLst>
      <p:ext uri="{BB962C8B-B14F-4D97-AF65-F5344CB8AC3E}">
        <p14:creationId xmlns:p14="http://schemas.microsoft.com/office/powerpoint/2010/main" val="280126401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b="1" dirty="0"/>
              <a:t>Pufferzeiten</a:t>
            </a:r>
            <a:r>
              <a:rPr lang="de-AT" dirty="0"/>
              <a:t> sind </a:t>
            </a:r>
            <a:r>
              <a:rPr lang="de-AT" i="1" dirty="0"/>
              <a:t>rechnerische</a:t>
            </a:r>
            <a:r>
              <a:rPr lang="de-AT" i="1" baseline="0" dirty="0"/>
              <a:t> Größen</a:t>
            </a:r>
            <a:r>
              <a:rPr lang="de-AT" baseline="0" dirty="0"/>
              <a:t>, die aus der Anwendung der </a:t>
            </a:r>
            <a:r>
              <a:rPr lang="de-AT" i="1" baseline="0" dirty="0"/>
              <a:t>Netzplantechnik </a:t>
            </a:r>
            <a:r>
              <a:rPr lang="de-AT" baseline="0" dirty="0"/>
              <a:t>resultieren.</a:t>
            </a:r>
          </a:p>
          <a:p>
            <a:r>
              <a:rPr lang="de-AT" baseline="0" dirty="0"/>
              <a:t>Sie ergeben sich aus voneinander differierenden Dauern paralleler Vorgänge.</a:t>
            </a:r>
          </a:p>
          <a:p>
            <a:r>
              <a:rPr lang="de-AT" baseline="0" dirty="0"/>
              <a:t>Davon unterscheiden sollte man bewusst vorgesehene </a:t>
            </a:r>
            <a:r>
              <a:rPr lang="de-AT" b="1" baseline="0" dirty="0"/>
              <a:t>Zeitreserven</a:t>
            </a:r>
            <a:r>
              <a:rPr lang="de-AT" baseline="0" dirty="0"/>
              <a:t>, die entweder </a:t>
            </a:r>
            <a:r>
              <a:rPr lang="de-AT" i="1" baseline="0" dirty="0"/>
              <a:t>schon in</a:t>
            </a:r>
            <a:r>
              <a:rPr lang="de-AT" baseline="0" dirty="0"/>
              <a:t> die </a:t>
            </a:r>
            <a:r>
              <a:rPr lang="de-AT" i="1" baseline="0" dirty="0"/>
              <a:t>Vorgangsdauer einkalkuliert </a:t>
            </a:r>
            <a:r>
              <a:rPr lang="de-AT" baseline="0" dirty="0"/>
              <a:t>wurden </a:t>
            </a:r>
            <a:r>
              <a:rPr lang="de-AT" i="1" baseline="0" dirty="0"/>
              <a:t>oder pauschal </a:t>
            </a:r>
            <a:r>
              <a:rPr lang="de-AT" baseline="0" dirty="0"/>
              <a:t>auf die errechnete Projektgesamtdauer </a:t>
            </a:r>
            <a:r>
              <a:rPr lang="de-AT" i="1" baseline="0" dirty="0"/>
              <a:t>aufgeschlagen</a:t>
            </a:r>
            <a:r>
              <a:rPr lang="de-AT" baseline="0" dirty="0"/>
              <a:t> werden.</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30</a:t>
            </a:fld>
            <a:endParaRPr lang="de-DE" dirty="0"/>
          </a:p>
        </p:txBody>
      </p:sp>
    </p:spTree>
    <p:extLst>
      <p:ext uri="{BB962C8B-B14F-4D97-AF65-F5344CB8AC3E}">
        <p14:creationId xmlns:p14="http://schemas.microsoft.com/office/powerpoint/2010/main" val="226816063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Wird der Gesamtpuffer in Anspruch genommen, befindet sich der Nachfolger nicht mehr in seiner frühesten Lage, der Endtermin des Projektes wird jedoch nicht beeinflusst.</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31</a:t>
            </a:fld>
            <a:endParaRPr lang="de-DE" dirty="0"/>
          </a:p>
        </p:txBody>
      </p:sp>
    </p:spTree>
    <p:extLst>
      <p:ext uri="{BB962C8B-B14F-4D97-AF65-F5344CB8AC3E}">
        <p14:creationId xmlns:p14="http://schemas.microsoft.com/office/powerpoint/2010/main" val="289837126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Der Freie Puffer kann nie größer sein als der Gesamtpuffer.</a:t>
            </a:r>
          </a:p>
          <a:p>
            <a:r>
              <a:rPr lang="de-AT" dirty="0"/>
              <a:t>Weist ein Vorgang</a:t>
            </a:r>
            <a:r>
              <a:rPr lang="de-AT" baseline="0" dirty="0"/>
              <a:t> einen Freien Puffer auf, so kann dieser Vorgang nach hinten verschoben werden, ohne dass andere Vorgänge davon betroffen sind.</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32</a:t>
            </a:fld>
            <a:endParaRPr lang="de-DE" dirty="0"/>
          </a:p>
        </p:txBody>
      </p:sp>
    </p:spTree>
    <p:extLst>
      <p:ext uri="{BB962C8B-B14F-4D97-AF65-F5344CB8AC3E}">
        <p14:creationId xmlns:p14="http://schemas.microsoft.com/office/powerpoint/2010/main" val="23809390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r>
              <a:rPr lang="de-AT" dirty="0"/>
              <a:t>Die Angaben in der Tabelle (links oben) beruhen auf den Vorarbeiten aus der Ablaufplanung.</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33</a:t>
            </a:fld>
            <a:endParaRPr lang="de-DE" dirty="0"/>
          </a:p>
        </p:txBody>
      </p:sp>
    </p:spTree>
    <p:extLst>
      <p:ext uri="{BB962C8B-B14F-4D97-AF65-F5344CB8AC3E}">
        <p14:creationId xmlns:p14="http://schemas.microsoft.com/office/powerpoint/2010/main" val="381739098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Beispiel zur schrittweisen Errechnung der einzelnen Werte; wobei der Einfachheit halber stets Normalfolgen angenommen</a:t>
            </a:r>
            <a:r>
              <a:rPr lang="de-AT" baseline="0" dirty="0"/>
              <a:t> wurden.</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34</a:t>
            </a:fld>
            <a:endParaRPr lang="de-DE" dirty="0"/>
          </a:p>
        </p:txBody>
      </p:sp>
    </p:spTree>
    <p:extLst>
      <p:ext uri="{BB962C8B-B14F-4D97-AF65-F5344CB8AC3E}">
        <p14:creationId xmlns:p14="http://schemas.microsoft.com/office/powerpoint/2010/main" val="216625551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pPr eaLnBrk="1" hangingPunct="1">
              <a:spcBef>
                <a:spcPts val="1200"/>
              </a:spcBef>
            </a:pPr>
            <a:r>
              <a:rPr lang="de-AT" altLang="en-US" b="1" dirty="0"/>
              <a:t>Feedback zu Gruppenarbeiten</a:t>
            </a:r>
          </a:p>
          <a:p>
            <a:pPr eaLnBrk="1" hangingPunct="1"/>
            <a:r>
              <a:rPr lang="de-AT" altLang="en-US" dirty="0"/>
              <a:t>Beachten, dass der Planungsaufwand in einem vertretbaren Verhältnis zum Gesamtumfang des Projektes bleiben sollte!</a:t>
            </a:r>
          </a:p>
          <a:p>
            <a:pPr eaLnBrk="1" hangingPunct="1"/>
            <a:r>
              <a:rPr lang="de-AT" altLang="en-US" dirty="0"/>
              <a:t>Bei den Schätzungen</a:t>
            </a:r>
            <a:r>
              <a:rPr lang="de-AT" altLang="en-US" baseline="0" dirty="0"/>
              <a:t> zur Dauer der einzelnen Vorgänge ist darauf zu achten, dass neben einem Wert für die benötigte Zeitspanne auch plausible Annahmen über den Umfang der zum Einsatz kommenden Ressourcen gemacht werden.</a:t>
            </a:r>
            <a:endParaRPr lang="de-AT" alt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35</a:t>
            </a:fld>
            <a:endParaRPr lang="de-DE" dirty="0"/>
          </a:p>
        </p:txBody>
      </p:sp>
    </p:spTree>
    <p:extLst>
      <p:ext uri="{BB962C8B-B14F-4D97-AF65-F5344CB8AC3E}">
        <p14:creationId xmlns:p14="http://schemas.microsoft.com/office/powerpoint/2010/main" val="912100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4</a:t>
            </a:fld>
            <a:endParaRPr lang="de-DE" dirty="0"/>
          </a:p>
        </p:txBody>
      </p:sp>
    </p:spTree>
    <p:extLst>
      <p:ext uri="{BB962C8B-B14F-4D97-AF65-F5344CB8AC3E}">
        <p14:creationId xmlns:p14="http://schemas.microsoft.com/office/powerpoint/2010/main" val="35079650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Die Projektterminplanung erweitert die Abfolge der Vorgänge um Angaben über die Dauer dieser Vorgänge. Diese Dauer hängt aber u.U. auch davon ab, wieviel Ressourcen zur Verfügung stehen. </a:t>
            </a:r>
          </a:p>
          <a:p>
            <a:r>
              <a:rPr lang="de-AT" dirty="0"/>
              <a:t>Deswegen ist es in der Praxis oft </a:t>
            </a:r>
            <a:r>
              <a:rPr lang="de-AT" i="1" dirty="0"/>
              <a:t>nicht </a:t>
            </a:r>
            <a:r>
              <a:rPr lang="de-AT" dirty="0"/>
              <a:t>sinnvoll oder </a:t>
            </a:r>
            <a:r>
              <a:rPr lang="de-AT" i="1" dirty="0"/>
              <a:t>möglich, Termin- und Ressourcenplanung zu entkoppeln </a:t>
            </a:r>
            <a:r>
              <a:rPr lang="de-AT" dirty="0"/>
              <a:t>und völlig unabhängig voneinander durchzuführen. </a:t>
            </a:r>
          </a:p>
          <a:p>
            <a:r>
              <a:rPr lang="de-AT" dirty="0"/>
              <a:t>Aus didaktischen Gründen sei vorerst aber eine separate, ausschließlich auf die Terminplanung ausgerichtete Betrachtung durchgeführt.</a:t>
            </a:r>
          </a:p>
          <a:p>
            <a:r>
              <a:rPr lang="de-AT" dirty="0"/>
              <a:t>Man könnte aber genauso gut zuerst eine</a:t>
            </a:r>
            <a:r>
              <a:rPr lang="de-AT" baseline="0" dirty="0"/>
              <a:t> Ressourcen- und Kapazitätsplanung durchführen und anschließend die Terminplanung. Welchen Weg man wählt hängt davon ab, was prioritär gesetzt wird – Termintreue (dann zuerst Terminplanung und Ressourcen müssen an vorgegebene Termine angepasst werden) oder Ressourcentreue (dann sind die Termine an Ressourcenverfügbarkeit anzupassen).</a:t>
            </a:r>
          </a:p>
          <a:p>
            <a:r>
              <a:rPr lang="de-AT" baseline="0" dirty="0"/>
              <a:t>Beim Einsatz von Projektmanagementsoftware stehen Programme zur Verfügung, die beides Termine und Ressourcen zu optimieren trachten.</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5</a:t>
            </a:fld>
            <a:endParaRPr lang="de-DE" dirty="0"/>
          </a:p>
        </p:txBody>
      </p:sp>
    </p:spTree>
    <p:extLst>
      <p:ext uri="{BB962C8B-B14F-4D97-AF65-F5344CB8AC3E}">
        <p14:creationId xmlns:p14="http://schemas.microsoft.com/office/powerpoint/2010/main" val="2260065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pPr eaLnBrk="1" hangingPunct="1"/>
            <a:r>
              <a:rPr lang="de-AT" altLang="en-US" dirty="0"/>
              <a:t>Im Geschäftsleben werden die Ergebnisse der Terminplanung </a:t>
            </a:r>
            <a:r>
              <a:rPr lang="de-AT" altLang="en-US" i="1" dirty="0"/>
              <a:t>in Kalendertagen </a:t>
            </a:r>
            <a:r>
              <a:rPr lang="de-AT" altLang="en-US" dirty="0"/>
              <a:t>zu fixieren sein. Dabei muss die Trennung zwischen Sonn- und Feiertagen sowie Arbeitstagen beachtet werden. Für diese Zwecke gibt es </a:t>
            </a:r>
            <a:r>
              <a:rPr lang="de-AT" altLang="en-US" i="1" dirty="0"/>
              <a:t>Industriekalender</a:t>
            </a:r>
            <a:r>
              <a:rPr lang="de-AT" altLang="en-US" dirty="0"/>
              <a:t>, die einem helfen, die Dauer in Tagen in konkrete Datumsangaben umzulegen.</a:t>
            </a:r>
          </a:p>
          <a:p>
            <a:pPr eaLnBrk="1" hangingPunct="1"/>
            <a:r>
              <a:rPr lang="de-AT" altLang="en-US" dirty="0"/>
              <a:t>Zu entscheiden ist, ob man entweder eine </a:t>
            </a:r>
            <a:r>
              <a:rPr lang="de-AT" altLang="en-US" i="1" dirty="0"/>
              <a:t>relative</a:t>
            </a:r>
            <a:r>
              <a:rPr lang="de-AT" altLang="en-US" dirty="0"/>
              <a:t> Terminplanung durchführt oder ob man </a:t>
            </a:r>
            <a:r>
              <a:rPr lang="de-AT" altLang="en-US" i="1" dirty="0"/>
              <a:t>absolut</a:t>
            </a:r>
            <a:r>
              <a:rPr lang="de-AT" altLang="en-US" dirty="0"/>
              <a:t> mit Datum operiert. Wichtig ist, spätestens zum Start der Durchführungsarbeiten den Terminplan in eine eindeutig kalendrierte Form zu bringen: D.h. klare Zeitpunkte für Start- und Endtermine bei allen Vorgängen, damit das Ganze kontrollfreundlich ist/wird!</a:t>
            </a:r>
          </a:p>
          <a:p>
            <a:r>
              <a:rPr lang="de-AT" altLang="en-US" dirty="0"/>
              <a:t>Relativ (also Angabe des Termins in Arbeitstagen/Arbeitswochen nach Projektstart oder vor Projektende) wird man planen, wenn das Datum des Projektstarts bzw. Projektendes zum Planungszeitpunkt noch im Ungewissen liegt, wenn ein fixer Start- oder Endzeitpunkt von vorneherein feststeht, dann wird man gleich </a:t>
            </a:r>
            <a:r>
              <a:rPr lang="de-AT" altLang="en-US" dirty="0" err="1"/>
              <a:t>kalendrieren</a:t>
            </a:r>
            <a:r>
              <a:rPr lang="de-AT" altLang="en-US" dirty="0"/>
              <a:t>.</a:t>
            </a:r>
          </a:p>
        </p:txBody>
      </p:sp>
      <p:sp>
        <p:nvSpPr>
          <p:cNvPr id="4" name="Foliennummernplatzhalter 3"/>
          <p:cNvSpPr>
            <a:spLocks noGrp="1"/>
          </p:cNvSpPr>
          <p:nvPr>
            <p:ph type="sldNum" sz="quarter" idx="10"/>
          </p:nvPr>
        </p:nvSpPr>
        <p:spPr/>
        <p:txBody>
          <a:bodyPr/>
          <a:lstStyle/>
          <a:p>
            <a:fld id="{8F4A2D7C-1F6E-46F1-B0EA-93B973014C5E}" type="slidenum">
              <a:rPr lang="de-DE" smtClean="0"/>
              <a:pPr/>
              <a:t>6</a:t>
            </a:fld>
            <a:endParaRPr lang="de-DE" dirty="0"/>
          </a:p>
        </p:txBody>
      </p:sp>
    </p:spTree>
    <p:extLst>
      <p:ext uri="{BB962C8B-B14F-4D97-AF65-F5344CB8AC3E}">
        <p14:creationId xmlns:p14="http://schemas.microsoft.com/office/powerpoint/2010/main" val="12160501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pPr>
              <a:defRPr/>
            </a:pPr>
            <a:r>
              <a:rPr lang="de-AT" dirty="0"/>
              <a:t>Hauptzweck der Terminplanung sind eine möglichst </a:t>
            </a:r>
            <a:r>
              <a:rPr lang="de-AT" b="1" dirty="0"/>
              <a:t>realistische Schätzung der Gesamtdauer </a:t>
            </a:r>
            <a:r>
              <a:rPr lang="de-AT" dirty="0"/>
              <a:t>und das Verfügbarmachen von Zeitpunkten,</a:t>
            </a:r>
            <a:r>
              <a:rPr lang="de-AT" baseline="0" dirty="0"/>
              <a:t> </a:t>
            </a:r>
            <a:r>
              <a:rPr lang="de-AT" i="1" baseline="0" dirty="0"/>
              <a:t>wann Vorgänge </a:t>
            </a:r>
            <a:r>
              <a:rPr lang="de-AT" baseline="0" dirty="0"/>
              <a:t>zu </a:t>
            </a:r>
            <a:r>
              <a:rPr lang="de-AT" i="1" baseline="0" dirty="0"/>
              <a:t>beginnen</a:t>
            </a:r>
            <a:r>
              <a:rPr lang="de-AT" baseline="0" dirty="0"/>
              <a:t> und wann sie </a:t>
            </a:r>
            <a:r>
              <a:rPr lang="de-AT" i="1" baseline="0" dirty="0"/>
              <a:t>fertig</a:t>
            </a:r>
            <a:r>
              <a:rPr lang="de-AT" baseline="0" dirty="0"/>
              <a:t> zu sein haben.</a:t>
            </a:r>
            <a:endParaRPr lang="de-AT"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7</a:t>
            </a:fld>
            <a:endParaRPr lang="de-DE" dirty="0"/>
          </a:p>
        </p:txBody>
      </p:sp>
    </p:spTree>
    <p:extLst>
      <p:ext uri="{BB962C8B-B14F-4D97-AF65-F5344CB8AC3E}">
        <p14:creationId xmlns:p14="http://schemas.microsoft.com/office/powerpoint/2010/main" val="18506680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806549" y="4714875"/>
            <a:ext cx="5184576" cy="4467225"/>
          </a:xfrm>
        </p:spPr>
        <p:txBody>
          <a:bodyPr/>
          <a:lstStyle/>
          <a:p>
            <a:pPr>
              <a:defRPr/>
            </a:pPr>
            <a:r>
              <a:rPr lang="de-AT" dirty="0"/>
              <a:t>Um den Planungen </a:t>
            </a:r>
            <a:r>
              <a:rPr lang="de-AT" i="1" dirty="0"/>
              <a:t>Erfahrungen</a:t>
            </a:r>
            <a:r>
              <a:rPr lang="de-AT" dirty="0"/>
              <a:t> von anderen Projekten zu Grunde legen zu können, müssen bei den vorherigen Vorhaben schon Zeitaufzeichnungen geführt und ausgewertet worden sein.</a:t>
            </a:r>
          </a:p>
          <a:p>
            <a:pPr>
              <a:defRPr/>
            </a:pPr>
            <a:r>
              <a:rPr lang="de-AT" dirty="0"/>
              <a:t>Alternativen</a:t>
            </a:r>
            <a:r>
              <a:rPr lang="de-AT" baseline="0" dirty="0"/>
              <a:t> zur Ermittlung der Dauer wären:</a:t>
            </a:r>
            <a:endParaRPr lang="de-AT" dirty="0"/>
          </a:p>
          <a:p>
            <a:pPr marL="171450" indent="-171450">
              <a:buFont typeface="Arial" panose="020B0604020202020204" pitchFamily="34" charset="0"/>
              <a:buChar char="•"/>
              <a:defRPr/>
            </a:pPr>
            <a:r>
              <a:rPr lang="de-AT" i="1" dirty="0"/>
              <a:t>Branchenkennzahlen</a:t>
            </a:r>
            <a:r>
              <a:rPr lang="de-AT" dirty="0"/>
              <a:t> für Dauer pro Leistungseinheit (z.B. wieviel Zeit pro Befragung)</a:t>
            </a:r>
          </a:p>
          <a:p>
            <a:pPr marL="171450" indent="-171450">
              <a:buFont typeface="Arial" panose="020B0604020202020204" pitchFamily="34" charset="0"/>
              <a:buChar char="•"/>
              <a:defRPr/>
            </a:pPr>
            <a:r>
              <a:rPr lang="de-AT" i="1" dirty="0"/>
              <a:t>Probeläufe</a:t>
            </a:r>
            <a:r>
              <a:rPr lang="de-AT" dirty="0"/>
              <a:t> (wenn man gar keine Vorstellungen hat und keine Informationen bekommt, kann man Dauer eines Vorganges durch Testlauf ermitteln. Dies wird man dann tun, wenn die Tätigkeit hochgradig repetitiv ist, also während des Projektes sehr häufig auszuführen ist (z.B. im Rahmen eines Forschungsprojektes tausendfache, gleichartige bislang aber noch nie durchgeführte chemische Serienanalysen).</a:t>
            </a:r>
          </a:p>
          <a:p>
            <a:pPr marL="171450" indent="-171450">
              <a:buFont typeface="Arial" panose="020B0604020202020204" pitchFamily="34" charset="0"/>
              <a:buChar char="•"/>
              <a:defRPr/>
            </a:pPr>
            <a:r>
              <a:rPr lang="de-AT" i="1" dirty="0"/>
              <a:t>Schätzungen</a:t>
            </a:r>
            <a:r>
              <a:rPr lang="de-AT" dirty="0"/>
              <a:t> durch Mitarbeiter ausgeführt als Gruppenschätzungen: Jeder nennt seinen Schätzwert und daraus bildet man einen Mittelwert. Wenn Einzelschätzungen sehr weit auseinander liegen, erscheint es fraglich, ob es sinnvoll ist, für die Dauer den Mittelwert heranzuziehen. Man kann die Einzelschätzungen diskutieren und nach der</a:t>
            </a:r>
            <a:r>
              <a:rPr lang="de-AT" baseline="0" dirty="0"/>
              <a:t> </a:t>
            </a:r>
            <a:r>
              <a:rPr lang="de-AT" dirty="0"/>
              <a:t>Debatte nochmals schätzen lassen. Wenn dann die Einzelwerte noch immer weit streuen, sollte man eher nicht den Mittelwert nehmen, sondern den Schätzwert von demjenigen, der für die Tätigkeit verantwortlich ist, der sie durchführen muss.</a:t>
            </a:r>
          </a:p>
          <a:p>
            <a:pPr marL="179388">
              <a:spcBef>
                <a:spcPts val="300"/>
              </a:spcBef>
              <a:defRPr/>
            </a:pPr>
            <a:r>
              <a:rPr lang="de-AT" dirty="0"/>
              <a:t>Bei Zeitbedarfsschätzungen begegnet man relativ häufig zwei Einstellungen: Manche tendieren zur </a:t>
            </a:r>
            <a:r>
              <a:rPr lang="de-AT" i="1" dirty="0"/>
              <a:t>systematischen Selbstüberschätzung </a:t>
            </a:r>
            <a:r>
              <a:rPr lang="de-AT" dirty="0"/>
              <a:t>und geben an, Tätigkeiten eher sehr schnell zu erledigen. Andere wiederum reservieren sich immer „</a:t>
            </a:r>
            <a:r>
              <a:rPr lang="de-AT" i="1" dirty="0"/>
              <a:t>Zeitpolster</a:t>
            </a:r>
            <a:r>
              <a:rPr lang="de-AT" dirty="0"/>
              <a:t>“ und erledigen Arbeiten dann ev. deutlich schneller als ursprünglich angegeben. Beides ist ungünstig, weil man realistische Abschätzungen benötigt.</a:t>
            </a:r>
          </a:p>
          <a:p>
            <a:pPr marL="179388">
              <a:spcBef>
                <a:spcPts val="300"/>
              </a:spcBef>
              <a:defRPr/>
            </a:pPr>
            <a:r>
              <a:rPr lang="de-AT" dirty="0"/>
              <a:t>Beim Schätzen des Zeitbedarfs (der voraussichtlichen Dauer) sollte man sich nicht von Terminvorgaben unter Druck setzen lassen.</a:t>
            </a:r>
          </a:p>
        </p:txBody>
      </p:sp>
      <p:sp>
        <p:nvSpPr>
          <p:cNvPr id="4" name="Foliennummernplatzhalter 3"/>
          <p:cNvSpPr>
            <a:spLocks noGrp="1"/>
          </p:cNvSpPr>
          <p:nvPr>
            <p:ph type="sldNum" sz="quarter" idx="10"/>
          </p:nvPr>
        </p:nvSpPr>
        <p:spPr/>
        <p:txBody>
          <a:bodyPr/>
          <a:lstStyle/>
          <a:p>
            <a:fld id="{8F4A2D7C-1F6E-46F1-B0EA-93B973014C5E}" type="slidenum">
              <a:rPr lang="de-DE" smtClean="0"/>
              <a:pPr/>
              <a:t>8</a:t>
            </a:fld>
            <a:endParaRPr lang="de-DE" dirty="0"/>
          </a:p>
        </p:txBody>
      </p:sp>
    </p:spTree>
    <p:extLst>
      <p:ext uri="{BB962C8B-B14F-4D97-AF65-F5344CB8AC3E}">
        <p14:creationId xmlns:p14="http://schemas.microsoft.com/office/powerpoint/2010/main" val="39028402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spcBef>
                <a:spcPts val="0"/>
              </a:spcBef>
              <a:spcAft>
                <a:spcPts val="1200"/>
              </a:spcAft>
            </a:pPr>
            <a:r>
              <a:rPr lang="de-AT" dirty="0"/>
              <a:t>(</a:t>
            </a:r>
            <a:r>
              <a:rPr lang="de-AT" cap="small" dirty="0"/>
              <a:t>Preußig</a:t>
            </a:r>
            <a:r>
              <a:rPr lang="de-AT" dirty="0"/>
              <a:t> 2015, 100)</a:t>
            </a:r>
          </a:p>
          <a:p>
            <a:r>
              <a:rPr lang="de-AT" dirty="0"/>
              <a:t>Für Gruppenschätzungen des</a:t>
            </a:r>
            <a:r>
              <a:rPr lang="de-AT" baseline="0" dirty="0"/>
              <a:t> Zeitbedarfes kann man auch Anleihen beim agilen Projektmanagement nehmen und einen Planungspoker nutzen.</a:t>
            </a:r>
            <a:endParaRPr lang="de-AT"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9</a:t>
            </a:fld>
            <a:endParaRPr lang="de-DE" dirty="0"/>
          </a:p>
        </p:txBody>
      </p:sp>
    </p:spTree>
    <p:extLst>
      <p:ext uri="{BB962C8B-B14F-4D97-AF65-F5344CB8AC3E}">
        <p14:creationId xmlns:p14="http://schemas.microsoft.com/office/powerpoint/2010/main" val="1131798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2" y="2125663"/>
            <a:ext cx="9361487" cy="1465262"/>
          </a:xfrm>
        </p:spPr>
        <p:txBody>
          <a:bodyPr/>
          <a:lstStyle>
            <a:lvl1pPr algn="ctr">
              <a:defRPr>
                <a:solidFill>
                  <a:schemeClr val="tx1"/>
                </a:solidFill>
                <a:latin typeface="+mn-lt"/>
              </a:defRPr>
            </a:lvl1pPr>
          </a:lstStyle>
          <a:p>
            <a:r>
              <a:rPr lang="de-DE" dirty="0"/>
              <a:t>Titelmasterformat durch Klicken bearbeiten</a:t>
            </a:r>
            <a:endParaRPr lang="en-US" dirty="0"/>
          </a:p>
        </p:txBody>
      </p:sp>
      <p:sp>
        <p:nvSpPr>
          <p:cNvPr id="3" name="Untertitel 2"/>
          <p:cNvSpPr>
            <a:spLocks noGrp="1"/>
          </p:cNvSpPr>
          <p:nvPr>
            <p:ph type="subTitle" idx="1"/>
          </p:nvPr>
        </p:nvSpPr>
        <p:spPr>
          <a:xfrm>
            <a:off x="0" y="3876675"/>
            <a:ext cx="9361488" cy="1747838"/>
          </a:xfrm>
          <a:prstGeom prst="rect">
            <a:avLst/>
          </a:prstGeom>
        </p:spPr>
        <p:txBody>
          <a:bodyPr/>
          <a:lstStyle>
            <a:lvl1pPr marL="0" indent="0" algn="ctr">
              <a:buNone/>
              <a:defRPr>
                <a:latin typeface="+mn-lt"/>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dirty="0"/>
              <a:t>Formatvorlage des Untertitelmasters durch Klicken bearbeiten</a:t>
            </a:r>
            <a:endParaRPr lang="en-US" dirty="0"/>
          </a:p>
        </p:txBody>
      </p:sp>
      <p:sp>
        <p:nvSpPr>
          <p:cNvPr id="5" name="Foliennummernplatzhalter 4"/>
          <p:cNvSpPr>
            <a:spLocks noGrp="1"/>
          </p:cNvSpPr>
          <p:nvPr>
            <p:ph type="sldNum" sz="quarter" idx="11"/>
          </p:nvPr>
        </p:nvSpPr>
        <p:spPr/>
        <p:txBody>
          <a:bodyPr/>
          <a:lstStyle>
            <a:lvl1pPr>
              <a:defRPr>
                <a:latin typeface="Corbel" panose="020B0503020204020204" pitchFamily="34" charset="0"/>
              </a:defRPr>
            </a:lvl1pPr>
          </a:lstStyle>
          <a:p>
            <a:fld id="{8D8BD725-ED66-4BBE-B172-1E05E7BAC320}" type="slidenum">
              <a:rPr lang="en-US" smtClean="0"/>
              <a:pPr/>
              <a:t>‹Nr.›</a:t>
            </a:fld>
            <a:endParaRPr lang="en-US" dirty="0"/>
          </a:p>
        </p:txBody>
      </p:sp>
    </p:spTree>
    <p:extLst>
      <p:ext uri="{BB962C8B-B14F-4D97-AF65-F5344CB8AC3E}">
        <p14:creationId xmlns:p14="http://schemas.microsoft.com/office/powerpoint/2010/main" val="1787979777"/>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1224361" y="1595438"/>
            <a:ext cx="7668814" cy="4514850"/>
          </a:xfrm>
          <a:prstGeom prst="rect">
            <a:avLst/>
          </a:prstGeom>
        </p:spPr>
        <p:txBody>
          <a:bodyPr/>
          <a:lstStyle>
            <a:lvl1pPr>
              <a:lnSpc>
                <a:spcPct val="120000"/>
              </a:lnSpc>
              <a:spcBef>
                <a:spcPts val="1200"/>
              </a:spcBef>
              <a:buClr>
                <a:srgbClr val="2D4E75"/>
              </a:buClr>
              <a:defRPr sz="2600">
                <a:latin typeface="+mn-lt"/>
              </a:defRPr>
            </a:lvl1pPr>
            <a:lvl2pPr marL="742950" indent="-285750">
              <a:lnSpc>
                <a:spcPct val="120000"/>
              </a:lnSpc>
              <a:spcBef>
                <a:spcPts val="1200"/>
              </a:spcBef>
              <a:buClr>
                <a:srgbClr val="2D4E75"/>
              </a:buClr>
              <a:buFont typeface="Arial Narrow" panose="020B0606020202030204" pitchFamily="34" charset="0"/>
              <a:buChar char="–"/>
              <a:defRPr sz="2400">
                <a:latin typeface="+mn-lt"/>
              </a:defRPr>
            </a:lvl2pPr>
            <a:lvl3pPr>
              <a:lnSpc>
                <a:spcPct val="120000"/>
              </a:lnSpc>
              <a:spcBef>
                <a:spcPts val="600"/>
              </a:spcBef>
              <a:buClr>
                <a:srgbClr val="2D4E75"/>
              </a:buClr>
              <a:defRPr sz="2200">
                <a:latin typeface="+mn-lt"/>
              </a:defRPr>
            </a:lvl3pPr>
            <a:lvl4pPr>
              <a:lnSpc>
                <a:spcPct val="120000"/>
              </a:lnSpc>
              <a:spcBef>
                <a:spcPts val="600"/>
              </a:spcBef>
              <a:buClr>
                <a:srgbClr val="2D4E75"/>
              </a:buClr>
              <a:defRPr sz="2000">
                <a:latin typeface="+mn-lt"/>
              </a:defRPr>
            </a:lvl4pPr>
            <a:lvl5pPr>
              <a:lnSpc>
                <a:spcPct val="120000"/>
              </a:lnSpc>
              <a:buClr>
                <a:srgbClr val="2D4E75"/>
              </a:buClr>
              <a:defRPr sz="1600">
                <a:latin typeface="+mn-lt"/>
              </a:defRPr>
            </a:lvl5pPr>
          </a:lstStyle>
          <a:p>
            <a:pPr lvl="0"/>
            <a:r>
              <a:rPr lang="de-AT" noProof="0" dirty="0"/>
              <a:t>Textmasterformat bearbeiten</a:t>
            </a:r>
          </a:p>
          <a:p>
            <a:pPr lvl="1"/>
            <a:r>
              <a:rPr lang="de-AT" noProof="0" dirty="0"/>
              <a:t>Zweite Ebene</a:t>
            </a:r>
          </a:p>
          <a:p>
            <a:pPr lvl="2"/>
            <a:r>
              <a:rPr lang="de-AT" noProof="0" dirty="0"/>
              <a:t>Dritte Ebene</a:t>
            </a:r>
          </a:p>
          <a:p>
            <a:pPr lvl="3"/>
            <a:r>
              <a:rPr lang="de-AT" noProof="0" dirty="0"/>
              <a:t>Vierte Ebene</a:t>
            </a:r>
          </a:p>
          <a:p>
            <a:pPr lvl="4"/>
            <a:r>
              <a:rPr lang="de-AT" noProof="0" dirty="0"/>
              <a:t>Fünfte Ebene</a:t>
            </a:r>
          </a:p>
        </p:txBody>
      </p:sp>
      <p:sp>
        <p:nvSpPr>
          <p:cNvPr id="2" name="Titel 1"/>
          <p:cNvSpPr>
            <a:spLocks noGrp="1"/>
          </p:cNvSpPr>
          <p:nvPr>
            <p:ph type="title"/>
          </p:nvPr>
        </p:nvSpPr>
        <p:spPr>
          <a:xfrm>
            <a:off x="864321" y="396430"/>
            <a:ext cx="6336703" cy="863600"/>
          </a:xfrm>
        </p:spPr>
        <p:txBody>
          <a:bodyPr/>
          <a:lstStyle>
            <a:lvl1pPr>
              <a:defRPr>
                <a:latin typeface="Corbel" panose="020B0503020204020204" pitchFamily="34" charset="0"/>
              </a:defRPr>
            </a:lvl1pPr>
          </a:lstStyle>
          <a:p>
            <a:r>
              <a:rPr lang="de-AT" noProof="0" dirty="0"/>
              <a:t>Titelmasterformat durch Klicken bearbeiten</a:t>
            </a:r>
          </a:p>
        </p:txBody>
      </p:sp>
      <p:sp>
        <p:nvSpPr>
          <p:cNvPr id="5" name="Foliennummernplatzhalter 4"/>
          <p:cNvSpPr>
            <a:spLocks noGrp="1"/>
          </p:cNvSpPr>
          <p:nvPr>
            <p:ph type="sldNum" sz="quarter" idx="11"/>
          </p:nvPr>
        </p:nvSpPr>
        <p:spPr/>
        <p:txBody>
          <a:bodyPr/>
          <a:lstStyle>
            <a:lvl1pPr>
              <a:defRPr>
                <a:latin typeface="+mn-lt"/>
              </a:defRPr>
            </a:lvl1pPr>
          </a:lstStyle>
          <a:p>
            <a:fld id="{1B0257E5-75A0-4F46-BAAD-A8D9FF434F26}" type="slidenum">
              <a:rPr lang="de-AT" noProof="0" smtClean="0"/>
              <a:pPr/>
              <a:t>‹Nr.›</a:t>
            </a:fld>
            <a:endParaRPr lang="de-AT" noProof="0" dirty="0"/>
          </a:p>
        </p:txBody>
      </p:sp>
    </p:spTree>
    <p:extLst>
      <p:ext uri="{BB962C8B-B14F-4D97-AF65-F5344CB8AC3E}">
        <p14:creationId xmlns:p14="http://schemas.microsoft.com/office/powerpoint/2010/main" val="3661622901"/>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39775" y="4395789"/>
            <a:ext cx="7956550" cy="1358900"/>
          </a:xfrm>
        </p:spPr>
        <p:txBody>
          <a:bodyPr anchor="t"/>
          <a:lstStyle>
            <a:lvl1pPr algn="l">
              <a:defRPr sz="4000" b="1" cap="all">
                <a:latin typeface="+mj-lt"/>
              </a:defRPr>
            </a:lvl1pPr>
          </a:lstStyle>
          <a:p>
            <a:r>
              <a:rPr lang="de-DE"/>
              <a:t>Titelmasterformat durch Klicken bearbeiten</a:t>
            </a:r>
            <a:endParaRPr lang="en-US"/>
          </a:p>
        </p:txBody>
      </p:sp>
      <p:sp>
        <p:nvSpPr>
          <p:cNvPr id="3" name="Textplatzhalter 2"/>
          <p:cNvSpPr>
            <a:spLocks noGrp="1"/>
          </p:cNvSpPr>
          <p:nvPr>
            <p:ph type="body" idx="1"/>
          </p:nvPr>
        </p:nvSpPr>
        <p:spPr>
          <a:xfrm>
            <a:off x="1080343" y="2898776"/>
            <a:ext cx="7615982" cy="1497013"/>
          </a:xfrm>
          <a:prstGeom prst="rect">
            <a:avLst/>
          </a:prstGeom>
        </p:spPr>
        <p:txBody>
          <a:bodyPr anchor="b"/>
          <a:lstStyle>
            <a:lvl1pPr marL="0" indent="0">
              <a:buNone/>
              <a:defRPr sz="2000">
                <a:latin typeface="+mj-lt"/>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
        <p:nvSpPr>
          <p:cNvPr id="5" name="Foliennummernplatzhalter 4"/>
          <p:cNvSpPr>
            <a:spLocks noGrp="1"/>
          </p:cNvSpPr>
          <p:nvPr>
            <p:ph type="sldNum" sz="quarter" idx="11"/>
          </p:nvPr>
        </p:nvSpPr>
        <p:spPr/>
        <p:txBody>
          <a:bodyPr/>
          <a:lstStyle>
            <a:lvl1pPr>
              <a:defRPr>
                <a:latin typeface="Corbel" panose="020B0503020204020204" pitchFamily="34" charset="0"/>
              </a:defRPr>
            </a:lvl1pPr>
          </a:lstStyle>
          <a:p>
            <a:fld id="{FD0C0AE2-3105-42D0-AD1A-FEE4F8F86952}" type="slidenum">
              <a:rPr lang="en-US" smtClean="0"/>
              <a:pPr/>
              <a:t>‹Nr.›</a:t>
            </a:fld>
            <a:endParaRPr lang="en-US" dirty="0"/>
          </a:p>
        </p:txBody>
      </p:sp>
    </p:spTree>
    <p:extLst>
      <p:ext uri="{BB962C8B-B14F-4D97-AF65-F5344CB8AC3E}">
        <p14:creationId xmlns:p14="http://schemas.microsoft.com/office/powerpoint/2010/main" val="2633304684"/>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atin typeface="Corbel" panose="020B0503020204020204" pitchFamily="34" charset="0"/>
              </a:defRPr>
            </a:lvl1pPr>
          </a:lstStyle>
          <a:p>
            <a:r>
              <a:rPr lang="de-DE"/>
              <a:t>Titelmasterformat durch Klicken bearbeiten</a:t>
            </a:r>
            <a:endParaRPr lang="en-US"/>
          </a:p>
        </p:txBody>
      </p:sp>
      <p:sp>
        <p:nvSpPr>
          <p:cNvPr id="3" name="Inhaltsplatzhalter 2"/>
          <p:cNvSpPr>
            <a:spLocks noGrp="1"/>
          </p:cNvSpPr>
          <p:nvPr>
            <p:ph sz="half" idx="1"/>
          </p:nvPr>
        </p:nvSpPr>
        <p:spPr>
          <a:xfrm>
            <a:off x="1013322" y="1595438"/>
            <a:ext cx="3811438" cy="4514850"/>
          </a:xfrm>
          <a:prstGeom prst="rect">
            <a:avLst/>
          </a:prstGeom>
        </p:spPr>
        <p:txBody>
          <a:bodyPr/>
          <a:lstStyle>
            <a:lvl1pPr>
              <a:buClr>
                <a:srgbClr val="2D4E75"/>
              </a:buClr>
              <a:defRPr sz="2600">
                <a:latin typeface="+mj-lt"/>
              </a:defRPr>
            </a:lvl1pPr>
            <a:lvl2pPr marL="742950" indent="-285750">
              <a:buClr>
                <a:srgbClr val="2D4E75"/>
              </a:buClr>
              <a:buFont typeface="Arial Narrow" panose="020B0606020202030204" pitchFamily="34" charset="0"/>
              <a:buChar char="–"/>
              <a:defRPr sz="2400">
                <a:latin typeface="+mj-lt"/>
              </a:defRPr>
            </a:lvl2pPr>
            <a:lvl3pPr>
              <a:buClr>
                <a:srgbClr val="2D4E75"/>
              </a:buClr>
              <a:defRPr sz="2000">
                <a:latin typeface="+mj-lt"/>
              </a:defRPr>
            </a:lvl3pPr>
            <a:lvl4pPr>
              <a:buClr>
                <a:srgbClr val="2D4E75"/>
              </a:buClr>
              <a:defRPr sz="1800">
                <a:latin typeface="+mj-lt"/>
              </a:defRPr>
            </a:lvl4pPr>
            <a:lvl5pPr>
              <a:buClr>
                <a:srgbClr val="2D4E75"/>
              </a:buClr>
              <a:defRPr sz="1800">
                <a:latin typeface="+mj-lt"/>
              </a:defRPr>
            </a:lvl5pPr>
            <a:lvl6pPr>
              <a:defRPr sz="1800"/>
            </a:lvl6pPr>
            <a:lvl7pPr>
              <a:defRPr sz="1800"/>
            </a:lvl7pPr>
            <a:lvl8pPr>
              <a:defRPr sz="1800"/>
            </a:lvl8pPr>
            <a:lvl9pPr>
              <a:defRPr sz="18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Inhaltsplatzhalter 3"/>
          <p:cNvSpPr>
            <a:spLocks noGrp="1"/>
          </p:cNvSpPr>
          <p:nvPr>
            <p:ph sz="half" idx="2"/>
          </p:nvPr>
        </p:nvSpPr>
        <p:spPr>
          <a:xfrm>
            <a:off x="5184801" y="1595438"/>
            <a:ext cx="3708375" cy="4514850"/>
          </a:xfrm>
          <a:prstGeom prst="rect">
            <a:avLst/>
          </a:prstGeom>
        </p:spPr>
        <p:txBody>
          <a:bodyPr/>
          <a:lstStyle>
            <a:lvl1pPr>
              <a:buClr>
                <a:srgbClr val="2D4E75"/>
              </a:buClr>
              <a:defRPr sz="2600">
                <a:latin typeface="+mj-lt"/>
              </a:defRPr>
            </a:lvl1pPr>
            <a:lvl2pPr marL="742950" indent="-285750">
              <a:buClr>
                <a:srgbClr val="2D4E75"/>
              </a:buClr>
              <a:buFont typeface="Arial Narrow" panose="020B0606020202030204" pitchFamily="34" charset="0"/>
              <a:buChar char="–"/>
              <a:defRPr sz="2400">
                <a:latin typeface="+mj-lt"/>
              </a:defRPr>
            </a:lvl2pPr>
            <a:lvl3pPr>
              <a:buClr>
                <a:srgbClr val="2D4E75"/>
              </a:buClr>
              <a:defRPr sz="2000">
                <a:latin typeface="+mj-lt"/>
              </a:defRPr>
            </a:lvl3pPr>
            <a:lvl4pPr>
              <a:buClr>
                <a:srgbClr val="2D4E75"/>
              </a:buClr>
              <a:defRPr sz="1800">
                <a:latin typeface="+mj-lt"/>
              </a:defRPr>
            </a:lvl4pPr>
            <a:lvl5pPr>
              <a:buClr>
                <a:srgbClr val="2D4E75"/>
              </a:buClr>
              <a:defRPr sz="1800">
                <a:latin typeface="+mj-lt"/>
              </a:defRPr>
            </a:lvl5pPr>
            <a:lvl6pPr>
              <a:defRPr sz="1800"/>
            </a:lvl6pPr>
            <a:lvl7pPr>
              <a:defRPr sz="1800"/>
            </a:lvl7pPr>
            <a:lvl8pPr>
              <a:defRPr sz="1800"/>
            </a:lvl8pPr>
            <a:lvl9pPr>
              <a:defRPr sz="18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6" name="Foliennummernplatzhalter 5"/>
          <p:cNvSpPr>
            <a:spLocks noGrp="1"/>
          </p:cNvSpPr>
          <p:nvPr>
            <p:ph type="sldNum" sz="quarter" idx="11"/>
          </p:nvPr>
        </p:nvSpPr>
        <p:spPr/>
        <p:txBody>
          <a:bodyPr/>
          <a:lstStyle>
            <a:lvl1pPr>
              <a:defRPr>
                <a:latin typeface="Corbel" panose="020B0503020204020204" pitchFamily="34" charset="0"/>
              </a:defRPr>
            </a:lvl1pPr>
          </a:lstStyle>
          <a:p>
            <a:fld id="{60820D0C-BEAC-4E7E-9AA1-122991109C25}" type="slidenum">
              <a:rPr lang="en-US" smtClean="0"/>
              <a:pPr/>
              <a:t>‹Nr.›</a:t>
            </a:fld>
            <a:endParaRPr lang="en-US" dirty="0"/>
          </a:p>
        </p:txBody>
      </p:sp>
    </p:spTree>
    <p:extLst>
      <p:ext uri="{BB962C8B-B14F-4D97-AF65-F5344CB8AC3E}">
        <p14:creationId xmlns:p14="http://schemas.microsoft.com/office/powerpoint/2010/main" val="213397655"/>
      </p:ext>
    </p:extLst>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1008410" y="1260029"/>
            <a:ext cx="3780000" cy="638175"/>
          </a:xfrm>
          <a:prstGeom prst="rect">
            <a:avLst/>
          </a:prstGeo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1008410" y="1898205"/>
            <a:ext cx="3780000" cy="3940175"/>
          </a:xfrm>
          <a:prstGeom prst="rect">
            <a:avLst/>
          </a:prstGeom>
        </p:spPr>
        <p:txBody>
          <a:bodyPr/>
          <a:lstStyle>
            <a:lvl1pPr>
              <a:buClr>
                <a:srgbClr val="2D4E75"/>
              </a:buClr>
              <a:defRPr sz="2400">
                <a:latin typeface="+mn-lt"/>
              </a:defRPr>
            </a:lvl1pPr>
            <a:lvl2pPr marL="742950" indent="-285750">
              <a:buClr>
                <a:srgbClr val="2D4E75"/>
              </a:buClr>
              <a:buFont typeface="Arial Narrow" panose="020B0606020202030204" pitchFamily="34" charset="0"/>
              <a:buChar char="–"/>
              <a:defRPr sz="2000">
                <a:latin typeface="+mn-lt"/>
              </a:defRPr>
            </a:lvl2pPr>
            <a:lvl3pPr>
              <a:buClr>
                <a:srgbClr val="2D4E75"/>
              </a:buClr>
              <a:defRPr sz="1800">
                <a:latin typeface="+mn-lt"/>
              </a:defRPr>
            </a:lvl3pPr>
            <a:lvl4pPr>
              <a:buClr>
                <a:srgbClr val="2D4E75"/>
              </a:buClr>
              <a:defRPr sz="1600">
                <a:latin typeface="+mn-lt"/>
              </a:defRPr>
            </a:lvl4pPr>
            <a:lvl5pPr>
              <a:buClr>
                <a:srgbClr val="2D4E75"/>
              </a:buClr>
              <a:defRPr sz="1600">
                <a:latin typeface="+mn-lt"/>
              </a:defRPr>
            </a:lvl5pPr>
            <a:lvl6pPr>
              <a:defRPr sz="1600"/>
            </a:lvl6pPr>
            <a:lvl7pPr>
              <a:defRPr sz="1600"/>
            </a:lvl7pPr>
            <a:lvl8pPr>
              <a:defRPr sz="1600"/>
            </a:lvl8pPr>
            <a:lvl9pPr>
              <a:defRPr sz="16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5" name="Textplatzhalter 4"/>
          <p:cNvSpPr>
            <a:spLocks noGrp="1"/>
          </p:cNvSpPr>
          <p:nvPr>
            <p:ph type="body" sz="quarter" idx="3"/>
          </p:nvPr>
        </p:nvSpPr>
        <p:spPr>
          <a:xfrm>
            <a:off x="5296246" y="1260029"/>
            <a:ext cx="3780000" cy="638175"/>
          </a:xfrm>
          <a:prstGeom prst="rect">
            <a:avLst/>
          </a:prstGeo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5296246" y="1898205"/>
            <a:ext cx="3780000" cy="3940175"/>
          </a:xfrm>
          <a:prstGeom prst="rect">
            <a:avLst/>
          </a:prstGeom>
        </p:spPr>
        <p:txBody>
          <a:bodyPr/>
          <a:lstStyle>
            <a:lvl1pPr>
              <a:buClr>
                <a:srgbClr val="2D4E75"/>
              </a:buClr>
              <a:defRPr sz="2400">
                <a:latin typeface="+mn-lt"/>
              </a:defRPr>
            </a:lvl1pPr>
            <a:lvl2pPr marL="742950" indent="-285750">
              <a:buClr>
                <a:srgbClr val="2D4E75"/>
              </a:buClr>
              <a:buFont typeface="Arial Narrow" panose="020B0606020202030204" pitchFamily="34" charset="0"/>
              <a:buChar char="–"/>
              <a:defRPr sz="2000">
                <a:latin typeface="+mn-lt"/>
              </a:defRPr>
            </a:lvl2pPr>
            <a:lvl3pPr>
              <a:buClr>
                <a:srgbClr val="2D4E75"/>
              </a:buClr>
              <a:defRPr sz="1800">
                <a:latin typeface="+mn-lt"/>
              </a:defRPr>
            </a:lvl3pPr>
            <a:lvl4pPr>
              <a:buClr>
                <a:srgbClr val="2D4E75"/>
              </a:buClr>
              <a:defRPr sz="1600">
                <a:latin typeface="+mn-lt"/>
              </a:defRPr>
            </a:lvl4pPr>
            <a:lvl5pPr>
              <a:buClr>
                <a:srgbClr val="2D4E75"/>
              </a:buClr>
              <a:defRPr sz="1600">
                <a:latin typeface="+mn-lt"/>
              </a:defRPr>
            </a:lvl5pPr>
            <a:lvl6pPr>
              <a:defRPr sz="1600"/>
            </a:lvl6pPr>
            <a:lvl7pPr>
              <a:defRPr sz="1600"/>
            </a:lvl7pPr>
            <a:lvl8pPr>
              <a:defRPr sz="1600"/>
            </a:lvl8pPr>
            <a:lvl9pPr>
              <a:defRPr sz="16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8" name="Foliennummernplatzhalter 7"/>
          <p:cNvSpPr>
            <a:spLocks noGrp="1"/>
          </p:cNvSpPr>
          <p:nvPr>
            <p:ph type="sldNum" sz="quarter" idx="11"/>
          </p:nvPr>
        </p:nvSpPr>
        <p:spPr>
          <a:xfrm>
            <a:off x="-2" y="6516613"/>
            <a:ext cx="720308" cy="360363"/>
          </a:xfrm>
        </p:spPr>
        <p:txBody>
          <a:bodyPr/>
          <a:lstStyle>
            <a:lvl1pPr>
              <a:defRPr>
                <a:latin typeface="Corbel" panose="020B0503020204020204" pitchFamily="34" charset="0"/>
              </a:defRPr>
            </a:lvl1pPr>
          </a:lstStyle>
          <a:p>
            <a:fld id="{8B2FED04-6A23-49A4-B121-667DB33F685A}" type="slidenum">
              <a:rPr lang="en-US" smtClean="0"/>
              <a:pPr/>
              <a:t>‹Nr.›</a:t>
            </a:fld>
            <a:endParaRPr lang="en-US" dirty="0"/>
          </a:p>
        </p:txBody>
      </p:sp>
      <p:sp>
        <p:nvSpPr>
          <p:cNvPr id="9" name="Titel 1"/>
          <p:cNvSpPr>
            <a:spLocks noGrp="1"/>
          </p:cNvSpPr>
          <p:nvPr>
            <p:ph type="title"/>
          </p:nvPr>
        </p:nvSpPr>
        <p:spPr>
          <a:xfrm>
            <a:off x="864321" y="396430"/>
            <a:ext cx="6336703" cy="863600"/>
          </a:xfrm>
        </p:spPr>
        <p:txBody>
          <a:bodyPr/>
          <a:lstStyle/>
          <a:p>
            <a:r>
              <a:rPr lang="de-DE" dirty="0"/>
              <a:t>Titelmasterformat durch Klicken bearbeiten</a:t>
            </a:r>
            <a:endParaRPr lang="en-US" dirty="0"/>
          </a:p>
        </p:txBody>
      </p:sp>
    </p:spTree>
    <p:extLst>
      <p:ext uri="{BB962C8B-B14F-4D97-AF65-F5344CB8AC3E}">
        <p14:creationId xmlns:p14="http://schemas.microsoft.com/office/powerpoint/2010/main" val="624637006"/>
      </p:ext>
    </p:extLst>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en-US" dirty="0"/>
          </a:p>
        </p:txBody>
      </p:sp>
      <p:sp>
        <p:nvSpPr>
          <p:cNvPr id="4" name="Foliennummernplatzhalter 3"/>
          <p:cNvSpPr>
            <a:spLocks noGrp="1"/>
          </p:cNvSpPr>
          <p:nvPr>
            <p:ph type="sldNum" sz="quarter" idx="11"/>
          </p:nvPr>
        </p:nvSpPr>
        <p:spPr/>
        <p:txBody>
          <a:bodyPr/>
          <a:lstStyle>
            <a:lvl1pPr>
              <a:defRPr/>
            </a:lvl1pPr>
          </a:lstStyle>
          <a:p>
            <a:fld id="{1C3BBF09-B2D9-42C4-8A20-AB48CF10CE8C}" type="slidenum">
              <a:rPr lang="en-US"/>
              <a:pPr/>
              <a:t>‹Nr.›</a:t>
            </a:fld>
            <a:endParaRPr lang="en-US" dirty="0"/>
          </a:p>
        </p:txBody>
      </p:sp>
    </p:spTree>
    <p:extLst>
      <p:ext uri="{BB962C8B-B14F-4D97-AF65-F5344CB8AC3E}">
        <p14:creationId xmlns:p14="http://schemas.microsoft.com/office/powerpoint/2010/main" val="2947310933"/>
      </p:ext>
    </p:extLst>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
        <p:nvSpPr>
          <p:cNvPr id="3" name="Foliennummernplatzhalter 2"/>
          <p:cNvSpPr>
            <a:spLocks noGrp="1"/>
          </p:cNvSpPr>
          <p:nvPr>
            <p:ph type="sldNum" sz="quarter" idx="10"/>
          </p:nvPr>
        </p:nvSpPr>
        <p:spPr/>
        <p:txBody>
          <a:bodyPr/>
          <a:lstStyle/>
          <a:p>
            <a:fld id="{0291044B-A642-4523-8418-EF5C5E3C3C1D}" type="slidenum">
              <a:rPr lang="en-US" smtClean="0"/>
              <a:pPr/>
              <a:t>‹Nr.›</a:t>
            </a:fld>
            <a:endParaRPr lang="en-US" dirty="0"/>
          </a:p>
        </p:txBody>
      </p:sp>
    </p:spTree>
    <p:extLst>
      <p:ext uri="{BB962C8B-B14F-4D97-AF65-F5344CB8AC3E}">
        <p14:creationId xmlns:p14="http://schemas.microsoft.com/office/powerpoint/2010/main" val="602030280"/>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hteck 20">
            <a:extLst>
              <a:ext uri="{C183D7F6-B498-43B3-948B-1728B52AA6E4}">
                <adec:decorative xmlns:adec="http://schemas.microsoft.com/office/drawing/2017/decorative" val="1"/>
              </a:ext>
            </a:extLst>
          </p:cNvPr>
          <p:cNvSpPr/>
          <p:nvPr userDrawn="1"/>
        </p:nvSpPr>
        <p:spPr bwMode="auto">
          <a:xfrm rot="10800000">
            <a:off x="-1" y="1044005"/>
            <a:ext cx="720306" cy="5811523"/>
          </a:xfrm>
          <a:prstGeom prst="rect">
            <a:avLst/>
          </a:prstGeom>
          <a:solidFill>
            <a:srgbClr val="2D4E75"/>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3600" b="1" i="0" u="none" strike="noStrike" cap="none" normalizeH="0" baseline="0" noProof="0" dirty="0">
              <a:ln>
                <a:noFill/>
              </a:ln>
              <a:solidFill>
                <a:schemeClr val="bg1"/>
              </a:solidFill>
              <a:effectLst/>
              <a:latin typeface="Corbel" panose="020B0503020204020204" pitchFamily="34" charset="0"/>
            </a:endParaRPr>
          </a:p>
        </p:txBody>
      </p:sp>
      <p:pic>
        <p:nvPicPr>
          <p:cNvPr id="12" name="Grafik 11">
            <a:extLst>
              <a:ext uri="{C183D7F6-B498-43B3-948B-1728B52AA6E4}">
                <adec:decorative xmlns:adec="http://schemas.microsoft.com/office/drawing/2017/decorative" val="1"/>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0" y="5118"/>
            <a:ext cx="9361488" cy="1542788"/>
          </a:xfrm>
          <a:prstGeom prst="rect">
            <a:avLst/>
          </a:prstGeom>
        </p:spPr>
      </p:pic>
      <p:sp>
        <p:nvSpPr>
          <p:cNvPr id="3104" name="Line 32">
            <a:extLst>
              <a:ext uri="{C183D7F6-B498-43B3-948B-1728B52AA6E4}">
                <adec:decorative xmlns:adec="http://schemas.microsoft.com/office/drawing/2017/decorative" val="1"/>
              </a:ext>
            </a:extLst>
          </p:cNvPr>
          <p:cNvSpPr>
            <a:spLocks noChangeShapeType="1"/>
          </p:cNvSpPr>
          <p:nvPr/>
        </p:nvSpPr>
        <p:spPr bwMode="auto">
          <a:xfrm>
            <a:off x="1" y="5580063"/>
            <a:ext cx="6840538"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de-AT" noProof="0" dirty="0">
              <a:latin typeface="Corbel" panose="020B0503020204020204" pitchFamily="34" charset="0"/>
            </a:endParaRPr>
          </a:p>
        </p:txBody>
      </p:sp>
      <p:sp>
        <p:nvSpPr>
          <p:cNvPr id="3105" name="Line 33">
            <a:extLst>
              <a:ext uri="{C183D7F6-B498-43B3-948B-1728B52AA6E4}">
                <adec:decorative xmlns:adec="http://schemas.microsoft.com/office/drawing/2017/decorative" val="1"/>
              </a:ext>
            </a:extLst>
          </p:cNvPr>
          <p:cNvSpPr>
            <a:spLocks noChangeShapeType="1"/>
          </p:cNvSpPr>
          <p:nvPr/>
        </p:nvSpPr>
        <p:spPr bwMode="auto">
          <a:xfrm>
            <a:off x="1" y="5580063"/>
            <a:ext cx="67691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de-AT" noProof="0" dirty="0">
              <a:latin typeface="Corbel" panose="020B0503020204020204" pitchFamily="34" charset="0"/>
            </a:endParaRPr>
          </a:p>
        </p:txBody>
      </p:sp>
      <p:sp>
        <p:nvSpPr>
          <p:cNvPr id="3114" name="Line 42">
            <a:extLst>
              <a:ext uri="{C183D7F6-B498-43B3-948B-1728B52AA6E4}">
                <adec:decorative xmlns:adec="http://schemas.microsoft.com/office/drawing/2017/decorative" val="1"/>
              </a:ext>
            </a:extLst>
          </p:cNvPr>
          <p:cNvSpPr>
            <a:spLocks noChangeShapeType="1"/>
          </p:cNvSpPr>
          <p:nvPr userDrawn="1"/>
        </p:nvSpPr>
        <p:spPr bwMode="auto">
          <a:xfrm>
            <a:off x="1" y="5580063"/>
            <a:ext cx="6840538"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de-AT" noProof="0" dirty="0">
              <a:latin typeface="Corbel" panose="020B0503020204020204" pitchFamily="34" charset="0"/>
            </a:endParaRPr>
          </a:p>
        </p:txBody>
      </p:sp>
      <p:sp>
        <p:nvSpPr>
          <p:cNvPr id="3115" name="Line 43">
            <a:extLst>
              <a:ext uri="{C183D7F6-B498-43B3-948B-1728B52AA6E4}">
                <adec:decorative xmlns:adec="http://schemas.microsoft.com/office/drawing/2017/decorative" val="1"/>
              </a:ext>
            </a:extLst>
          </p:cNvPr>
          <p:cNvSpPr>
            <a:spLocks noChangeShapeType="1"/>
          </p:cNvSpPr>
          <p:nvPr userDrawn="1"/>
        </p:nvSpPr>
        <p:spPr bwMode="auto">
          <a:xfrm>
            <a:off x="1" y="5580063"/>
            <a:ext cx="67691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de-AT" noProof="0" dirty="0">
              <a:latin typeface="Corbel" panose="020B0503020204020204" pitchFamily="34" charset="0"/>
            </a:endParaRPr>
          </a:p>
        </p:txBody>
      </p:sp>
      <p:sp>
        <p:nvSpPr>
          <p:cNvPr id="27" name="Rectangle 5">
            <a:extLst>
              <a:ext uri="{C183D7F6-B498-43B3-948B-1728B52AA6E4}">
                <adec:decorative xmlns:adec="http://schemas.microsoft.com/office/drawing/2017/decorative" val="1"/>
              </a:ext>
            </a:extLst>
          </p:cNvPr>
          <p:cNvSpPr txBox="1">
            <a:spLocks noChangeArrowheads="1"/>
          </p:cNvSpPr>
          <p:nvPr userDrawn="1"/>
        </p:nvSpPr>
        <p:spPr bwMode="auto">
          <a:xfrm>
            <a:off x="8353153" y="6516613"/>
            <a:ext cx="936328"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de-AT"/>
            </a:defPPr>
            <a:lvl1pPr algn="ctr" rtl="0" fontAlgn="base">
              <a:spcBef>
                <a:spcPct val="0"/>
              </a:spcBef>
              <a:spcAft>
                <a:spcPct val="0"/>
              </a:spcAft>
              <a:defRPr sz="1000" b="1" kern="1200">
                <a:solidFill>
                  <a:schemeClr val="bg1"/>
                </a:solidFill>
                <a:latin typeface="+mn-lt"/>
                <a:ea typeface="+mn-ea"/>
                <a:cs typeface="+mn-cs"/>
              </a:defRPr>
            </a:lvl1pPr>
            <a:lvl2pPr marL="457200" algn="l" rtl="0" fontAlgn="base">
              <a:spcBef>
                <a:spcPct val="0"/>
              </a:spcBef>
              <a:spcAft>
                <a:spcPct val="0"/>
              </a:spcAft>
              <a:defRPr sz="3600" kern="1200">
                <a:solidFill>
                  <a:schemeClr val="tx1"/>
                </a:solidFill>
                <a:latin typeface="Arial Narrow" pitchFamily="34" charset="0"/>
                <a:ea typeface="+mn-ea"/>
                <a:cs typeface="+mn-cs"/>
              </a:defRPr>
            </a:lvl2pPr>
            <a:lvl3pPr marL="914400" algn="l" rtl="0" fontAlgn="base">
              <a:spcBef>
                <a:spcPct val="0"/>
              </a:spcBef>
              <a:spcAft>
                <a:spcPct val="0"/>
              </a:spcAft>
              <a:defRPr sz="3600" kern="1200">
                <a:solidFill>
                  <a:schemeClr val="tx1"/>
                </a:solidFill>
                <a:latin typeface="Arial Narrow" pitchFamily="34" charset="0"/>
                <a:ea typeface="+mn-ea"/>
                <a:cs typeface="+mn-cs"/>
              </a:defRPr>
            </a:lvl3pPr>
            <a:lvl4pPr marL="1371600" algn="l" rtl="0" fontAlgn="base">
              <a:spcBef>
                <a:spcPct val="0"/>
              </a:spcBef>
              <a:spcAft>
                <a:spcPct val="0"/>
              </a:spcAft>
              <a:defRPr sz="3600" kern="1200">
                <a:solidFill>
                  <a:schemeClr val="tx1"/>
                </a:solidFill>
                <a:latin typeface="Arial Narrow" pitchFamily="34" charset="0"/>
                <a:ea typeface="+mn-ea"/>
                <a:cs typeface="+mn-cs"/>
              </a:defRPr>
            </a:lvl4pPr>
            <a:lvl5pPr marL="1828800" algn="l" rtl="0" fontAlgn="base">
              <a:spcBef>
                <a:spcPct val="0"/>
              </a:spcBef>
              <a:spcAft>
                <a:spcPct val="0"/>
              </a:spcAft>
              <a:defRPr sz="3600" kern="1200">
                <a:solidFill>
                  <a:schemeClr val="tx1"/>
                </a:solidFill>
                <a:latin typeface="Arial Narrow" pitchFamily="34" charset="0"/>
                <a:ea typeface="+mn-ea"/>
                <a:cs typeface="+mn-cs"/>
              </a:defRPr>
            </a:lvl5pPr>
            <a:lvl6pPr marL="2286000" algn="l" defTabSz="914400" rtl="0" eaLnBrk="1" latinLnBrk="0" hangingPunct="1">
              <a:defRPr sz="3600" kern="1200">
                <a:solidFill>
                  <a:schemeClr val="tx1"/>
                </a:solidFill>
                <a:latin typeface="Arial Narrow" pitchFamily="34" charset="0"/>
                <a:ea typeface="+mn-ea"/>
                <a:cs typeface="+mn-cs"/>
              </a:defRPr>
            </a:lvl6pPr>
            <a:lvl7pPr marL="2743200" algn="l" defTabSz="914400" rtl="0" eaLnBrk="1" latinLnBrk="0" hangingPunct="1">
              <a:defRPr sz="3600" kern="1200">
                <a:solidFill>
                  <a:schemeClr val="tx1"/>
                </a:solidFill>
                <a:latin typeface="Arial Narrow" pitchFamily="34" charset="0"/>
                <a:ea typeface="+mn-ea"/>
                <a:cs typeface="+mn-cs"/>
              </a:defRPr>
            </a:lvl7pPr>
            <a:lvl8pPr marL="3200400" algn="l" defTabSz="914400" rtl="0" eaLnBrk="1" latinLnBrk="0" hangingPunct="1">
              <a:defRPr sz="3600" kern="1200">
                <a:solidFill>
                  <a:schemeClr val="tx1"/>
                </a:solidFill>
                <a:latin typeface="Arial Narrow" pitchFamily="34" charset="0"/>
                <a:ea typeface="+mn-ea"/>
                <a:cs typeface="+mn-cs"/>
              </a:defRPr>
            </a:lvl8pPr>
            <a:lvl9pPr marL="3657600" algn="l" defTabSz="914400" rtl="0" eaLnBrk="1" latinLnBrk="0" hangingPunct="1">
              <a:defRPr sz="3600" kern="1200">
                <a:solidFill>
                  <a:schemeClr val="tx1"/>
                </a:solidFill>
                <a:latin typeface="Arial Narrow" pitchFamily="34" charset="0"/>
                <a:ea typeface="+mn-ea"/>
                <a:cs typeface="+mn-cs"/>
              </a:defRPr>
            </a:lvl9pPr>
          </a:lstStyle>
          <a:p>
            <a:pPr algn="r"/>
            <a:r>
              <a:rPr lang="de-AT" sz="900" b="0" noProof="0" dirty="0">
                <a:solidFill>
                  <a:schemeClr val="tx1"/>
                </a:solidFill>
                <a:latin typeface="+mn-lt"/>
              </a:rPr>
              <a:t>© Wytrzens</a:t>
            </a:r>
          </a:p>
        </p:txBody>
      </p:sp>
      <p:sp>
        <p:nvSpPr>
          <p:cNvPr id="14" name="Rectangle 4">
            <a:extLst>
              <a:ext uri="{C183D7F6-B498-43B3-948B-1728B52AA6E4}">
                <adec:decorative xmlns:adec="http://schemas.microsoft.com/office/drawing/2017/decorative" val="1"/>
              </a:ext>
            </a:extLst>
          </p:cNvPr>
          <p:cNvSpPr txBox="1">
            <a:spLocks noChangeArrowheads="1"/>
          </p:cNvSpPr>
          <p:nvPr userDrawn="1"/>
        </p:nvSpPr>
        <p:spPr bwMode="auto">
          <a:xfrm rot="16200000">
            <a:off x="-2144771" y="3651539"/>
            <a:ext cx="5130520" cy="455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de-AT"/>
            </a:defPPr>
            <a:lvl1pPr algn="l" rtl="0" fontAlgn="base">
              <a:spcBef>
                <a:spcPct val="0"/>
              </a:spcBef>
              <a:spcAft>
                <a:spcPct val="0"/>
              </a:spcAft>
              <a:defRPr sz="1000" b="0" kern="1200">
                <a:solidFill>
                  <a:schemeClr val="tx1"/>
                </a:solidFill>
                <a:latin typeface="+mn-lt"/>
                <a:ea typeface="+mn-ea"/>
                <a:cs typeface="+mn-cs"/>
              </a:defRPr>
            </a:lvl1pPr>
            <a:lvl2pPr marL="457200" algn="l" rtl="0" fontAlgn="base">
              <a:spcBef>
                <a:spcPct val="0"/>
              </a:spcBef>
              <a:spcAft>
                <a:spcPct val="0"/>
              </a:spcAft>
              <a:defRPr sz="3600" kern="1200">
                <a:solidFill>
                  <a:schemeClr val="tx1"/>
                </a:solidFill>
                <a:latin typeface="Arial Narrow" pitchFamily="34" charset="0"/>
                <a:ea typeface="+mn-ea"/>
                <a:cs typeface="+mn-cs"/>
              </a:defRPr>
            </a:lvl2pPr>
            <a:lvl3pPr marL="914400" algn="l" rtl="0" fontAlgn="base">
              <a:spcBef>
                <a:spcPct val="0"/>
              </a:spcBef>
              <a:spcAft>
                <a:spcPct val="0"/>
              </a:spcAft>
              <a:defRPr sz="3600" kern="1200">
                <a:solidFill>
                  <a:schemeClr val="tx1"/>
                </a:solidFill>
                <a:latin typeface="Arial Narrow" pitchFamily="34" charset="0"/>
                <a:ea typeface="+mn-ea"/>
                <a:cs typeface="+mn-cs"/>
              </a:defRPr>
            </a:lvl3pPr>
            <a:lvl4pPr marL="1371600" algn="l" rtl="0" fontAlgn="base">
              <a:spcBef>
                <a:spcPct val="0"/>
              </a:spcBef>
              <a:spcAft>
                <a:spcPct val="0"/>
              </a:spcAft>
              <a:defRPr sz="3600" kern="1200">
                <a:solidFill>
                  <a:schemeClr val="tx1"/>
                </a:solidFill>
                <a:latin typeface="Arial Narrow" pitchFamily="34" charset="0"/>
                <a:ea typeface="+mn-ea"/>
                <a:cs typeface="+mn-cs"/>
              </a:defRPr>
            </a:lvl4pPr>
            <a:lvl5pPr marL="1828800" algn="l" rtl="0" fontAlgn="base">
              <a:spcBef>
                <a:spcPct val="0"/>
              </a:spcBef>
              <a:spcAft>
                <a:spcPct val="0"/>
              </a:spcAft>
              <a:defRPr sz="3600" kern="1200">
                <a:solidFill>
                  <a:schemeClr val="tx1"/>
                </a:solidFill>
                <a:latin typeface="Arial Narrow" pitchFamily="34" charset="0"/>
                <a:ea typeface="+mn-ea"/>
                <a:cs typeface="+mn-cs"/>
              </a:defRPr>
            </a:lvl5pPr>
            <a:lvl6pPr marL="2286000" algn="l" defTabSz="914400" rtl="0" eaLnBrk="1" latinLnBrk="0" hangingPunct="1">
              <a:defRPr sz="3600" kern="1200">
                <a:solidFill>
                  <a:schemeClr val="tx1"/>
                </a:solidFill>
                <a:latin typeface="Arial Narrow" pitchFamily="34" charset="0"/>
                <a:ea typeface="+mn-ea"/>
                <a:cs typeface="+mn-cs"/>
              </a:defRPr>
            </a:lvl6pPr>
            <a:lvl7pPr marL="2743200" algn="l" defTabSz="914400" rtl="0" eaLnBrk="1" latinLnBrk="0" hangingPunct="1">
              <a:defRPr sz="3600" kern="1200">
                <a:solidFill>
                  <a:schemeClr val="tx1"/>
                </a:solidFill>
                <a:latin typeface="Arial Narrow" pitchFamily="34" charset="0"/>
                <a:ea typeface="+mn-ea"/>
                <a:cs typeface="+mn-cs"/>
              </a:defRPr>
            </a:lvl7pPr>
            <a:lvl8pPr marL="3200400" algn="l" defTabSz="914400" rtl="0" eaLnBrk="1" latinLnBrk="0" hangingPunct="1">
              <a:defRPr sz="3600" kern="1200">
                <a:solidFill>
                  <a:schemeClr val="tx1"/>
                </a:solidFill>
                <a:latin typeface="Arial Narrow" pitchFamily="34" charset="0"/>
                <a:ea typeface="+mn-ea"/>
                <a:cs typeface="+mn-cs"/>
              </a:defRPr>
            </a:lvl8pPr>
            <a:lvl9pPr marL="3657600" algn="l" defTabSz="914400" rtl="0" eaLnBrk="1" latinLnBrk="0" hangingPunct="1">
              <a:defRPr sz="3600" kern="1200">
                <a:solidFill>
                  <a:schemeClr val="tx1"/>
                </a:solidFill>
                <a:latin typeface="Arial Narrow" pitchFamily="34" charset="0"/>
                <a:ea typeface="+mn-ea"/>
                <a:cs typeface="+mn-cs"/>
              </a:defRPr>
            </a:lvl9pPr>
          </a:lstStyle>
          <a:p>
            <a:pPr algn="l"/>
            <a:r>
              <a:rPr lang="de-AT" sz="1800" b="0" noProof="0" dirty="0">
                <a:solidFill>
                  <a:schemeClr val="bg1"/>
                </a:solidFill>
                <a:latin typeface="Corbel" panose="020B0503020204020204" pitchFamily="34" charset="0"/>
                <a:ea typeface="+mj-ea"/>
                <a:cs typeface="+mj-cs"/>
              </a:rPr>
              <a:t>Projektplanung – Terminplanung</a:t>
            </a:r>
          </a:p>
        </p:txBody>
      </p:sp>
      <p:sp>
        <p:nvSpPr>
          <p:cNvPr id="3128" name="Rectangle 56"/>
          <p:cNvSpPr>
            <a:spLocks noGrp="1" noChangeArrowheads="1"/>
          </p:cNvSpPr>
          <p:nvPr>
            <p:ph type="title"/>
          </p:nvPr>
        </p:nvSpPr>
        <p:spPr bwMode="auto">
          <a:xfrm>
            <a:off x="1008337" y="396430"/>
            <a:ext cx="6192687"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AT" noProof="0" dirty="0"/>
              <a:t>Titelmasterformat durch Klicken bearbeiten</a:t>
            </a:r>
          </a:p>
        </p:txBody>
      </p:sp>
      <p:sp>
        <p:nvSpPr>
          <p:cNvPr id="3077" name="Rectangle 5"/>
          <p:cNvSpPr>
            <a:spLocks noGrp="1" noChangeArrowheads="1"/>
          </p:cNvSpPr>
          <p:nvPr>
            <p:ph type="sldNum" sz="quarter" idx="4"/>
          </p:nvPr>
        </p:nvSpPr>
        <p:spPr bwMode="auto">
          <a:xfrm>
            <a:off x="-2" y="6516613"/>
            <a:ext cx="720308"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b="1">
                <a:solidFill>
                  <a:schemeClr val="bg1"/>
                </a:solidFill>
                <a:latin typeface="+mn-lt"/>
              </a:defRPr>
            </a:lvl1pPr>
          </a:lstStyle>
          <a:p>
            <a:fld id="{0291044B-A642-4523-8418-EF5C5E3C3C1D}" type="slidenum">
              <a:rPr lang="de-AT" noProof="0" smtClean="0"/>
              <a:pPr/>
              <a:t>‹Nr.›</a:t>
            </a:fld>
            <a:endParaRPr lang="de-AT" noProof="0"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Lst>
  <p:transition>
    <p:zoom/>
  </p:transition>
  <p:hf hdr="0" ftr="0"/>
  <p:txStyles>
    <p:titleStyle>
      <a:lvl1pPr algn="l" rtl="0" fontAlgn="base">
        <a:spcBef>
          <a:spcPct val="0"/>
        </a:spcBef>
        <a:spcAft>
          <a:spcPct val="0"/>
        </a:spcAft>
        <a:defRPr sz="3000" b="1">
          <a:solidFill>
            <a:schemeClr val="bg1"/>
          </a:solidFill>
          <a:latin typeface="Corbel" panose="020B0503020204020204" pitchFamily="34" charset="0"/>
          <a:ea typeface="+mj-ea"/>
          <a:cs typeface="+mj-cs"/>
        </a:defRPr>
      </a:lvl1pPr>
      <a:lvl2pPr algn="l" rtl="0" fontAlgn="base">
        <a:spcBef>
          <a:spcPct val="0"/>
        </a:spcBef>
        <a:spcAft>
          <a:spcPct val="0"/>
        </a:spcAft>
        <a:defRPr sz="3200" b="1">
          <a:solidFill>
            <a:srgbClr val="007E00"/>
          </a:solidFill>
          <a:latin typeface="Arial Narrow" pitchFamily="34" charset="0"/>
        </a:defRPr>
      </a:lvl2pPr>
      <a:lvl3pPr algn="l" rtl="0" fontAlgn="base">
        <a:spcBef>
          <a:spcPct val="0"/>
        </a:spcBef>
        <a:spcAft>
          <a:spcPct val="0"/>
        </a:spcAft>
        <a:defRPr sz="3200" b="1">
          <a:solidFill>
            <a:srgbClr val="007E00"/>
          </a:solidFill>
          <a:latin typeface="Arial Narrow" pitchFamily="34" charset="0"/>
        </a:defRPr>
      </a:lvl3pPr>
      <a:lvl4pPr algn="l" rtl="0" fontAlgn="base">
        <a:spcBef>
          <a:spcPct val="0"/>
        </a:spcBef>
        <a:spcAft>
          <a:spcPct val="0"/>
        </a:spcAft>
        <a:defRPr sz="3200" b="1">
          <a:solidFill>
            <a:srgbClr val="007E00"/>
          </a:solidFill>
          <a:latin typeface="Arial Narrow" pitchFamily="34" charset="0"/>
        </a:defRPr>
      </a:lvl4pPr>
      <a:lvl5pPr algn="l" rtl="0" fontAlgn="base">
        <a:spcBef>
          <a:spcPct val="0"/>
        </a:spcBef>
        <a:spcAft>
          <a:spcPct val="0"/>
        </a:spcAft>
        <a:defRPr sz="3200" b="1">
          <a:solidFill>
            <a:srgbClr val="007E00"/>
          </a:solidFill>
          <a:latin typeface="Arial Narrow" pitchFamily="34" charset="0"/>
        </a:defRPr>
      </a:lvl5pPr>
      <a:lvl6pPr marL="457200" algn="l" rtl="0" fontAlgn="base">
        <a:spcBef>
          <a:spcPct val="0"/>
        </a:spcBef>
        <a:spcAft>
          <a:spcPct val="0"/>
        </a:spcAft>
        <a:defRPr sz="3200" b="1">
          <a:solidFill>
            <a:srgbClr val="007E00"/>
          </a:solidFill>
          <a:latin typeface="Arial Narrow" pitchFamily="34" charset="0"/>
        </a:defRPr>
      </a:lvl6pPr>
      <a:lvl7pPr marL="914400" algn="l" rtl="0" fontAlgn="base">
        <a:spcBef>
          <a:spcPct val="0"/>
        </a:spcBef>
        <a:spcAft>
          <a:spcPct val="0"/>
        </a:spcAft>
        <a:defRPr sz="3200" b="1">
          <a:solidFill>
            <a:srgbClr val="007E00"/>
          </a:solidFill>
          <a:latin typeface="Arial Narrow" pitchFamily="34" charset="0"/>
        </a:defRPr>
      </a:lvl7pPr>
      <a:lvl8pPr marL="1371600" algn="l" rtl="0" fontAlgn="base">
        <a:spcBef>
          <a:spcPct val="0"/>
        </a:spcBef>
        <a:spcAft>
          <a:spcPct val="0"/>
        </a:spcAft>
        <a:defRPr sz="3200" b="1">
          <a:solidFill>
            <a:srgbClr val="007E00"/>
          </a:solidFill>
          <a:latin typeface="Arial Narrow" pitchFamily="34" charset="0"/>
        </a:defRPr>
      </a:lvl8pPr>
      <a:lvl9pPr marL="1828800" algn="l" rtl="0" fontAlgn="base">
        <a:spcBef>
          <a:spcPct val="0"/>
        </a:spcBef>
        <a:spcAft>
          <a:spcPct val="0"/>
        </a:spcAft>
        <a:defRPr sz="3200" b="1">
          <a:solidFill>
            <a:srgbClr val="007E00"/>
          </a:solidFill>
          <a:latin typeface="Arial Narrow" pitchFamily="34" charset="0"/>
        </a:defRPr>
      </a:lvl9pPr>
    </p:titleStyle>
    <p:bodyStyle>
      <a:lvl1pPr marL="342900" indent="-342900" algn="l" rtl="0" fontAlgn="base">
        <a:spcBef>
          <a:spcPct val="20000"/>
        </a:spcBef>
        <a:spcAft>
          <a:spcPct val="0"/>
        </a:spcAft>
        <a:buClr>
          <a:srgbClr val="009900"/>
        </a:buClr>
        <a:buSzPct val="110000"/>
        <a:buFont typeface="Wingdings" pitchFamily="2" charset="2"/>
        <a:buChar char="§"/>
        <a:defRPr sz="2400">
          <a:solidFill>
            <a:schemeClr val="tx1"/>
          </a:solidFill>
          <a:latin typeface="+mn-lt"/>
          <a:ea typeface="+mn-ea"/>
          <a:cs typeface="+mn-cs"/>
        </a:defRPr>
      </a:lvl1pPr>
      <a:lvl2pPr marL="742950" indent="-285750" algn="l" rtl="0" fontAlgn="base">
        <a:spcBef>
          <a:spcPct val="20000"/>
        </a:spcBef>
        <a:spcAft>
          <a:spcPct val="0"/>
        </a:spcAft>
        <a:buClr>
          <a:srgbClr val="007E00"/>
        </a:buClr>
        <a:buSzPct val="110000"/>
        <a:buFont typeface="Wingdings" pitchFamily="2" charset="2"/>
        <a:buChar char="§"/>
        <a:defRPr sz="2400">
          <a:solidFill>
            <a:schemeClr val="tx1"/>
          </a:solidFill>
          <a:latin typeface="+mn-lt"/>
        </a:defRPr>
      </a:lvl2pPr>
      <a:lvl3pPr marL="1143000" indent="-228600" algn="l" rtl="0" fontAlgn="base">
        <a:spcBef>
          <a:spcPct val="20000"/>
        </a:spcBef>
        <a:spcAft>
          <a:spcPct val="0"/>
        </a:spcAft>
        <a:buClr>
          <a:srgbClr val="007E00"/>
        </a:buClr>
        <a:buSzPct val="110000"/>
        <a:buFont typeface="Wingdings" pitchFamily="2" charset="2"/>
        <a:buChar char="§"/>
        <a:defRPr sz="2000">
          <a:solidFill>
            <a:schemeClr val="tx1"/>
          </a:solidFill>
          <a:latin typeface="+mn-lt"/>
        </a:defRPr>
      </a:lvl3pPr>
      <a:lvl4pPr marL="1600200" indent="-228600" algn="l" rtl="0" fontAlgn="base">
        <a:spcBef>
          <a:spcPct val="20000"/>
        </a:spcBef>
        <a:spcAft>
          <a:spcPct val="0"/>
        </a:spcAft>
        <a:buClr>
          <a:srgbClr val="007E00"/>
        </a:buClr>
        <a:buSzPct val="110000"/>
        <a:buFont typeface="Wingdings" pitchFamily="2" charset="2"/>
        <a:buChar char="§"/>
        <a:defRPr sz="1600">
          <a:solidFill>
            <a:schemeClr val="tx1"/>
          </a:solidFill>
          <a:latin typeface="+mn-lt"/>
        </a:defRPr>
      </a:lvl4pPr>
      <a:lvl5pPr marL="20574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5pPr>
      <a:lvl6pPr marL="25146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6pPr>
      <a:lvl7pPr marL="29718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7pPr>
      <a:lvl8pPr marL="34290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8pPr>
      <a:lvl9pPr marL="38862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7.emf"/><Relationship Id="rId4" Type="http://schemas.openxmlformats.org/officeDocument/2006/relationships/package" Target="../embeddings/Microsoft_PowerPoint_Presentation.pptx"/></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9.emf"/><Relationship Id="rId4" Type="http://schemas.openxmlformats.org/officeDocument/2006/relationships/package" Target="../embeddings/Microsoft_PowerPoint_Presentation1.pptx"/></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1.emf"/><Relationship Id="rId4" Type="http://schemas.openxmlformats.org/officeDocument/2006/relationships/package" Target="../embeddings/Microsoft_PowerPoint_Presentation2.pptx"/></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2.emf"/><Relationship Id="rId4" Type="http://schemas.openxmlformats.org/officeDocument/2006/relationships/package" Target="../embeddings/Microsoft_PowerPoint_Presentation3.pptx"/></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33.xml"/><Relationship Id="rId1" Type="http://schemas.openxmlformats.org/officeDocument/2006/relationships/slideLayout" Target="../slideLayouts/slideLayout2.xml"/><Relationship Id="rId5" Type="http://schemas.openxmlformats.org/officeDocument/2006/relationships/image" Target="../media/image15.wmf"/><Relationship Id="rId4" Type="http://schemas.openxmlformats.org/officeDocument/2006/relationships/image" Target="../media/image14.emf"/></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5.e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Grafik 11">
            <a:extLst>
              <a:ext uri="{FF2B5EF4-FFF2-40B4-BE49-F238E27FC236}">
                <a16:creationId xmlns:a16="http://schemas.microsoft.com/office/drawing/2014/main" id="{5EC5D5EF-9EE9-4C61-A0A1-9B86778B2F0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99989"/>
            <a:ext cx="9361488" cy="1542788"/>
          </a:xfrm>
          <a:prstGeom prst="rect">
            <a:avLst/>
          </a:prstGeom>
        </p:spPr>
      </p:pic>
      <p:sp>
        <p:nvSpPr>
          <p:cNvPr id="4" name="Foliennummernplatzhalter 3">
            <a:extLst>
              <a:ext uri="{C183D7F6-B498-43B3-948B-1728B52AA6E4}">
                <adec:decorative xmlns:adec="http://schemas.microsoft.com/office/drawing/2017/decorative" val="1"/>
              </a:ext>
            </a:extLst>
          </p:cNvPr>
          <p:cNvSpPr>
            <a:spLocks noGrp="1"/>
          </p:cNvSpPr>
          <p:nvPr>
            <p:ph type="sldNum" sz="quarter" idx="11"/>
          </p:nvPr>
        </p:nvSpPr>
        <p:spPr/>
        <p:txBody>
          <a:bodyPr/>
          <a:lstStyle/>
          <a:p>
            <a:fld id="{1B0257E5-75A0-4F46-BAAD-A8D9FF434F26}" type="slidenum">
              <a:rPr lang="de-AT" smtClean="0"/>
              <a:pPr/>
              <a:t>1</a:t>
            </a:fld>
            <a:endParaRPr lang="de-AT" dirty="0"/>
          </a:p>
        </p:txBody>
      </p:sp>
      <p:pic>
        <p:nvPicPr>
          <p:cNvPr id="23" name="Grafik 22">
            <a:extLs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2124125"/>
            <a:ext cx="792312" cy="4688572"/>
          </a:xfrm>
          <a:prstGeom prst="rect">
            <a:avLst/>
          </a:prstGeom>
        </p:spPr>
      </p:pic>
      <p:sp>
        <p:nvSpPr>
          <p:cNvPr id="7" name="Rechteck 6">
            <a:extLst>
              <a:ext uri="{C183D7F6-B498-43B3-948B-1728B52AA6E4}">
                <adec:decorative xmlns:adec="http://schemas.microsoft.com/office/drawing/2017/decorative" val="1"/>
              </a:ext>
            </a:extLst>
          </p:cNvPr>
          <p:cNvSpPr/>
          <p:nvPr/>
        </p:nvSpPr>
        <p:spPr bwMode="auto">
          <a:xfrm rot="5400000">
            <a:off x="2520344" y="35830"/>
            <a:ext cx="4320803" cy="9361488"/>
          </a:xfrm>
          <a:prstGeom prst="rect">
            <a:avLst/>
          </a:prstGeom>
          <a:solidFill>
            <a:srgbClr val="2D4E75"/>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3600" b="1" i="0" u="none" strike="noStrike" cap="none" normalizeH="0" baseline="0" dirty="0">
              <a:ln>
                <a:noFill/>
              </a:ln>
              <a:solidFill>
                <a:schemeClr val="bg1"/>
              </a:solidFill>
              <a:effectLst/>
              <a:latin typeface="Arial Narrow" pitchFamily="34" charset="0"/>
            </a:endParaRPr>
          </a:p>
        </p:txBody>
      </p:sp>
      <p:pic>
        <p:nvPicPr>
          <p:cNvPr id="26" name="Grafik 25">
            <a:extLs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 y="1"/>
            <a:ext cx="9361491" cy="1044004"/>
          </a:xfrm>
          <a:prstGeom prst="rect">
            <a:avLst/>
          </a:prstGeom>
        </p:spPr>
      </p:pic>
      <p:sp>
        <p:nvSpPr>
          <p:cNvPr id="29" name="Rectangle 5">
            <a:extLst>
              <a:ext uri="{C183D7F6-B498-43B3-948B-1728B52AA6E4}">
                <adec:decorative xmlns:adec="http://schemas.microsoft.com/office/drawing/2017/decorative" val="1"/>
              </a:ext>
            </a:extLst>
          </p:cNvPr>
          <p:cNvSpPr txBox="1">
            <a:spLocks noChangeArrowheads="1"/>
          </p:cNvSpPr>
          <p:nvPr/>
        </p:nvSpPr>
        <p:spPr bwMode="auto">
          <a:xfrm>
            <a:off x="8353153" y="6516613"/>
            <a:ext cx="936328"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de-AT"/>
            </a:defPPr>
            <a:lvl1pPr algn="ctr" rtl="0" fontAlgn="base">
              <a:spcBef>
                <a:spcPct val="0"/>
              </a:spcBef>
              <a:spcAft>
                <a:spcPct val="0"/>
              </a:spcAft>
              <a:defRPr sz="1000" b="1" kern="1200">
                <a:solidFill>
                  <a:schemeClr val="bg1"/>
                </a:solidFill>
                <a:latin typeface="+mn-lt"/>
                <a:ea typeface="+mn-ea"/>
                <a:cs typeface="+mn-cs"/>
              </a:defRPr>
            </a:lvl1pPr>
            <a:lvl2pPr marL="457200" algn="l" rtl="0" fontAlgn="base">
              <a:spcBef>
                <a:spcPct val="0"/>
              </a:spcBef>
              <a:spcAft>
                <a:spcPct val="0"/>
              </a:spcAft>
              <a:defRPr sz="3600" kern="1200">
                <a:solidFill>
                  <a:schemeClr val="tx1"/>
                </a:solidFill>
                <a:latin typeface="Arial Narrow" pitchFamily="34" charset="0"/>
                <a:ea typeface="+mn-ea"/>
                <a:cs typeface="+mn-cs"/>
              </a:defRPr>
            </a:lvl2pPr>
            <a:lvl3pPr marL="914400" algn="l" rtl="0" fontAlgn="base">
              <a:spcBef>
                <a:spcPct val="0"/>
              </a:spcBef>
              <a:spcAft>
                <a:spcPct val="0"/>
              </a:spcAft>
              <a:defRPr sz="3600" kern="1200">
                <a:solidFill>
                  <a:schemeClr val="tx1"/>
                </a:solidFill>
                <a:latin typeface="Arial Narrow" pitchFamily="34" charset="0"/>
                <a:ea typeface="+mn-ea"/>
                <a:cs typeface="+mn-cs"/>
              </a:defRPr>
            </a:lvl3pPr>
            <a:lvl4pPr marL="1371600" algn="l" rtl="0" fontAlgn="base">
              <a:spcBef>
                <a:spcPct val="0"/>
              </a:spcBef>
              <a:spcAft>
                <a:spcPct val="0"/>
              </a:spcAft>
              <a:defRPr sz="3600" kern="1200">
                <a:solidFill>
                  <a:schemeClr val="tx1"/>
                </a:solidFill>
                <a:latin typeface="Arial Narrow" pitchFamily="34" charset="0"/>
                <a:ea typeface="+mn-ea"/>
                <a:cs typeface="+mn-cs"/>
              </a:defRPr>
            </a:lvl4pPr>
            <a:lvl5pPr marL="1828800" algn="l" rtl="0" fontAlgn="base">
              <a:spcBef>
                <a:spcPct val="0"/>
              </a:spcBef>
              <a:spcAft>
                <a:spcPct val="0"/>
              </a:spcAft>
              <a:defRPr sz="3600" kern="1200">
                <a:solidFill>
                  <a:schemeClr val="tx1"/>
                </a:solidFill>
                <a:latin typeface="Arial Narrow" pitchFamily="34" charset="0"/>
                <a:ea typeface="+mn-ea"/>
                <a:cs typeface="+mn-cs"/>
              </a:defRPr>
            </a:lvl5pPr>
            <a:lvl6pPr marL="2286000" algn="l" defTabSz="914400" rtl="0" eaLnBrk="1" latinLnBrk="0" hangingPunct="1">
              <a:defRPr sz="3600" kern="1200">
                <a:solidFill>
                  <a:schemeClr val="tx1"/>
                </a:solidFill>
                <a:latin typeface="Arial Narrow" pitchFamily="34" charset="0"/>
                <a:ea typeface="+mn-ea"/>
                <a:cs typeface="+mn-cs"/>
              </a:defRPr>
            </a:lvl6pPr>
            <a:lvl7pPr marL="2743200" algn="l" defTabSz="914400" rtl="0" eaLnBrk="1" latinLnBrk="0" hangingPunct="1">
              <a:defRPr sz="3600" kern="1200">
                <a:solidFill>
                  <a:schemeClr val="tx1"/>
                </a:solidFill>
                <a:latin typeface="Arial Narrow" pitchFamily="34" charset="0"/>
                <a:ea typeface="+mn-ea"/>
                <a:cs typeface="+mn-cs"/>
              </a:defRPr>
            </a:lvl7pPr>
            <a:lvl8pPr marL="3200400" algn="l" defTabSz="914400" rtl="0" eaLnBrk="1" latinLnBrk="0" hangingPunct="1">
              <a:defRPr sz="3600" kern="1200">
                <a:solidFill>
                  <a:schemeClr val="tx1"/>
                </a:solidFill>
                <a:latin typeface="Arial Narrow" pitchFamily="34" charset="0"/>
                <a:ea typeface="+mn-ea"/>
                <a:cs typeface="+mn-cs"/>
              </a:defRPr>
            </a:lvl8pPr>
            <a:lvl9pPr marL="3657600" algn="l" defTabSz="914400" rtl="0" eaLnBrk="1" latinLnBrk="0" hangingPunct="1">
              <a:defRPr sz="3600" kern="1200">
                <a:solidFill>
                  <a:schemeClr val="tx1"/>
                </a:solidFill>
                <a:latin typeface="Arial Narrow" pitchFamily="34" charset="0"/>
                <a:ea typeface="+mn-ea"/>
                <a:cs typeface="+mn-cs"/>
              </a:defRPr>
            </a:lvl9pPr>
          </a:lstStyle>
          <a:p>
            <a:pPr algn="r"/>
            <a:r>
              <a:rPr lang="de-AT" sz="900" b="0" dirty="0"/>
              <a:t>© Wytrzens</a:t>
            </a:r>
          </a:p>
        </p:txBody>
      </p:sp>
      <p:sp>
        <p:nvSpPr>
          <p:cNvPr id="15" name="Untertitel 5"/>
          <p:cNvSpPr txBox="1">
            <a:spLocks/>
          </p:cNvSpPr>
          <p:nvPr/>
        </p:nvSpPr>
        <p:spPr>
          <a:xfrm>
            <a:off x="2" y="3996221"/>
            <a:ext cx="8137128" cy="720192"/>
          </a:xfrm>
          <a:prstGeom prst="rect">
            <a:avLst/>
          </a:prstGeom>
        </p:spPr>
        <p:txBody>
          <a:bodyPr/>
          <a:lstStyle>
            <a:lvl1pPr marL="0" indent="0" algn="ctr" rtl="0" fontAlgn="base">
              <a:spcBef>
                <a:spcPct val="20000"/>
              </a:spcBef>
              <a:spcAft>
                <a:spcPct val="0"/>
              </a:spcAft>
              <a:buClr>
                <a:srgbClr val="009900"/>
              </a:buClr>
              <a:buSzPct val="110000"/>
              <a:buFont typeface="Wingdings" pitchFamily="2" charset="2"/>
              <a:buNone/>
              <a:defRPr sz="2400">
                <a:solidFill>
                  <a:schemeClr val="tx1"/>
                </a:solidFill>
                <a:latin typeface="+mn-lt"/>
                <a:ea typeface="+mn-ea"/>
                <a:cs typeface="+mn-cs"/>
              </a:defRPr>
            </a:lvl1pPr>
            <a:lvl2pPr marL="457200" indent="0" algn="ctr" rtl="0" fontAlgn="base">
              <a:spcBef>
                <a:spcPct val="20000"/>
              </a:spcBef>
              <a:spcAft>
                <a:spcPct val="0"/>
              </a:spcAft>
              <a:buClr>
                <a:srgbClr val="007E00"/>
              </a:buClr>
              <a:buSzPct val="110000"/>
              <a:buFont typeface="Wingdings" pitchFamily="2" charset="2"/>
              <a:buNone/>
              <a:defRPr sz="2400">
                <a:solidFill>
                  <a:schemeClr val="tx1"/>
                </a:solidFill>
                <a:latin typeface="+mn-lt"/>
              </a:defRPr>
            </a:lvl2pPr>
            <a:lvl3pPr marL="914400" indent="0" algn="ctr" rtl="0" fontAlgn="base">
              <a:spcBef>
                <a:spcPct val="20000"/>
              </a:spcBef>
              <a:spcAft>
                <a:spcPct val="0"/>
              </a:spcAft>
              <a:buClr>
                <a:srgbClr val="007E00"/>
              </a:buClr>
              <a:buSzPct val="110000"/>
              <a:buFont typeface="Wingdings" pitchFamily="2" charset="2"/>
              <a:buNone/>
              <a:defRPr sz="2000">
                <a:solidFill>
                  <a:schemeClr val="tx1"/>
                </a:solidFill>
                <a:latin typeface="+mn-lt"/>
              </a:defRPr>
            </a:lvl3pPr>
            <a:lvl4pPr marL="1371600" indent="0" algn="ctr" rtl="0" fontAlgn="base">
              <a:spcBef>
                <a:spcPct val="20000"/>
              </a:spcBef>
              <a:spcAft>
                <a:spcPct val="0"/>
              </a:spcAft>
              <a:buClr>
                <a:srgbClr val="007E00"/>
              </a:buClr>
              <a:buSzPct val="110000"/>
              <a:buFont typeface="Wingdings" pitchFamily="2" charset="2"/>
              <a:buNone/>
              <a:defRPr sz="1600">
                <a:solidFill>
                  <a:schemeClr val="tx1"/>
                </a:solidFill>
                <a:latin typeface="+mn-lt"/>
              </a:defRPr>
            </a:lvl4pPr>
            <a:lvl5pPr marL="18288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5pPr>
            <a:lvl6pPr marL="22860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6pPr>
            <a:lvl7pPr marL="27432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7pPr>
            <a:lvl8pPr marL="32004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8pPr>
            <a:lvl9pPr marL="36576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9pPr>
          </a:lstStyle>
          <a:p>
            <a:pPr algn="r"/>
            <a:r>
              <a:rPr lang="de-AT" sz="5500" dirty="0">
                <a:solidFill>
                  <a:schemeClr val="bg1"/>
                </a:solidFill>
                <a:latin typeface="Corbel" panose="020B0503020204020204" pitchFamily="34" charset="0"/>
                <a:ea typeface="+mj-ea"/>
                <a:cs typeface="+mj-cs"/>
              </a:rPr>
              <a:t>Projektplanung</a:t>
            </a:r>
          </a:p>
          <a:p>
            <a:pPr algn="r">
              <a:spcBef>
                <a:spcPts val="2400"/>
              </a:spcBef>
            </a:pPr>
            <a:r>
              <a:rPr lang="de-AT" sz="3450" spc="20" dirty="0">
                <a:solidFill>
                  <a:schemeClr val="bg1"/>
                </a:solidFill>
                <a:latin typeface="Corbel" panose="020B0503020204020204" pitchFamily="34" charset="0"/>
                <a:ea typeface="+mj-ea"/>
                <a:cs typeface="+mj-cs"/>
              </a:rPr>
              <a:t>Projekterminplanung</a:t>
            </a:r>
          </a:p>
        </p:txBody>
      </p:sp>
      <p:sp>
        <p:nvSpPr>
          <p:cNvPr id="11" name="Untertitel 5"/>
          <p:cNvSpPr txBox="1">
            <a:spLocks/>
          </p:cNvSpPr>
          <p:nvPr/>
        </p:nvSpPr>
        <p:spPr>
          <a:xfrm>
            <a:off x="1656408" y="2124126"/>
            <a:ext cx="5112569" cy="601200"/>
          </a:xfrm>
          <a:prstGeom prst="rect">
            <a:avLst/>
          </a:prstGeom>
        </p:spPr>
        <p:txBody>
          <a:bodyPr/>
          <a:lstStyle>
            <a:lvl1pPr marL="0" indent="0" algn="ctr" rtl="0" fontAlgn="base">
              <a:spcBef>
                <a:spcPct val="20000"/>
              </a:spcBef>
              <a:spcAft>
                <a:spcPct val="0"/>
              </a:spcAft>
              <a:buClr>
                <a:srgbClr val="009900"/>
              </a:buClr>
              <a:buSzPct val="110000"/>
              <a:buFont typeface="Wingdings" pitchFamily="2" charset="2"/>
              <a:buNone/>
              <a:defRPr sz="2400">
                <a:solidFill>
                  <a:schemeClr val="tx1"/>
                </a:solidFill>
                <a:latin typeface="+mn-lt"/>
                <a:ea typeface="+mn-ea"/>
                <a:cs typeface="+mn-cs"/>
              </a:defRPr>
            </a:lvl1pPr>
            <a:lvl2pPr marL="457200" indent="0" algn="ctr" rtl="0" fontAlgn="base">
              <a:spcBef>
                <a:spcPct val="20000"/>
              </a:spcBef>
              <a:spcAft>
                <a:spcPct val="0"/>
              </a:spcAft>
              <a:buClr>
                <a:srgbClr val="007E00"/>
              </a:buClr>
              <a:buSzPct val="110000"/>
              <a:buFont typeface="Wingdings" pitchFamily="2" charset="2"/>
              <a:buNone/>
              <a:defRPr sz="2400">
                <a:solidFill>
                  <a:schemeClr val="tx1"/>
                </a:solidFill>
                <a:latin typeface="+mn-lt"/>
              </a:defRPr>
            </a:lvl2pPr>
            <a:lvl3pPr marL="914400" indent="0" algn="ctr" rtl="0" fontAlgn="base">
              <a:spcBef>
                <a:spcPct val="20000"/>
              </a:spcBef>
              <a:spcAft>
                <a:spcPct val="0"/>
              </a:spcAft>
              <a:buClr>
                <a:srgbClr val="007E00"/>
              </a:buClr>
              <a:buSzPct val="110000"/>
              <a:buFont typeface="Wingdings" pitchFamily="2" charset="2"/>
              <a:buNone/>
              <a:defRPr sz="2000">
                <a:solidFill>
                  <a:schemeClr val="tx1"/>
                </a:solidFill>
                <a:latin typeface="+mn-lt"/>
              </a:defRPr>
            </a:lvl3pPr>
            <a:lvl4pPr marL="1371600" indent="0" algn="ctr" rtl="0" fontAlgn="base">
              <a:spcBef>
                <a:spcPct val="20000"/>
              </a:spcBef>
              <a:spcAft>
                <a:spcPct val="0"/>
              </a:spcAft>
              <a:buClr>
                <a:srgbClr val="007E00"/>
              </a:buClr>
              <a:buSzPct val="110000"/>
              <a:buFont typeface="Wingdings" pitchFamily="2" charset="2"/>
              <a:buNone/>
              <a:defRPr sz="1600">
                <a:solidFill>
                  <a:schemeClr val="tx1"/>
                </a:solidFill>
                <a:latin typeface="+mn-lt"/>
              </a:defRPr>
            </a:lvl4pPr>
            <a:lvl5pPr marL="18288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5pPr>
            <a:lvl6pPr marL="22860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6pPr>
            <a:lvl7pPr marL="27432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7pPr>
            <a:lvl8pPr marL="32004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8pPr>
            <a:lvl9pPr marL="36576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9pPr>
          </a:lstStyle>
          <a:p>
            <a:pPr algn="r"/>
            <a:r>
              <a:rPr lang="de-AT" sz="1600" kern="0" dirty="0">
                <a:latin typeface="Corbel" panose="020B0503020204020204" pitchFamily="34" charset="0"/>
              </a:rPr>
              <a:t>begleitende Folien zum Lehrbuch von Hans Karl Wytrzens</a:t>
            </a:r>
          </a:p>
        </p:txBody>
      </p:sp>
      <p:sp>
        <p:nvSpPr>
          <p:cNvPr id="8" name="Untertitel 5"/>
          <p:cNvSpPr txBox="1">
            <a:spLocks/>
          </p:cNvSpPr>
          <p:nvPr/>
        </p:nvSpPr>
        <p:spPr>
          <a:xfrm>
            <a:off x="2448496" y="1404045"/>
            <a:ext cx="5760639" cy="548060"/>
          </a:xfrm>
          <a:prstGeom prst="rect">
            <a:avLst/>
          </a:prstGeom>
        </p:spPr>
        <p:txBody>
          <a:bodyPr/>
          <a:lstStyle>
            <a:lvl1pPr marL="0" indent="0" algn="ctr" rtl="0" fontAlgn="base">
              <a:spcBef>
                <a:spcPct val="20000"/>
              </a:spcBef>
              <a:spcAft>
                <a:spcPct val="0"/>
              </a:spcAft>
              <a:buClr>
                <a:srgbClr val="009900"/>
              </a:buClr>
              <a:buSzPct val="110000"/>
              <a:buFont typeface="Wingdings" pitchFamily="2" charset="2"/>
              <a:buNone/>
              <a:defRPr sz="2400">
                <a:solidFill>
                  <a:schemeClr val="tx1"/>
                </a:solidFill>
                <a:latin typeface="+mn-lt"/>
                <a:ea typeface="+mn-ea"/>
                <a:cs typeface="+mn-cs"/>
              </a:defRPr>
            </a:lvl1pPr>
            <a:lvl2pPr marL="457200" indent="0" algn="ctr" rtl="0" fontAlgn="base">
              <a:spcBef>
                <a:spcPct val="20000"/>
              </a:spcBef>
              <a:spcAft>
                <a:spcPct val="0"/>
              </a:spcAft>
              <a:buClr>
                <a:srgbClr val="007E00"/>
              </a:buClr>
              <a:buSzPct val="110000"/>
              <a:buFont typeface="Wingdings" pitchFamily="2" charset="2"/>
              <a:buNone/>
              <a:defRPr sz="2400">
                <a:solidFill>
                  <a:schemeClr val="tx1"/>
                </a:solidFill>
                <a:latin typeface="+mn-lt"/>
              </a:defRPr>
            </a:lvl2pPr>
            <a:lvl3pPr marL="914400" indent="0" algn="ctr" rtl="0" fontAlgn="base">
              <a:spcBef>
                <a:spcPct val="20000"/>
              </a:spcBef>
              <a:spcAft>
                <a:spcPct val="0"/>
              </a:spcAft>
              <a:buClr>
                <a:srgbClr val="007E00"/>
              </a:buClr>
              <a:buSzPct val="110000"/>
              <a:buFont typeface="Wingdings" pitchFamily="2" charset="2"/>
              <a:buNone/>
              <a:defRPr sz="2000">
                <a:solidFill>
                  <a:schemeClr val="tx1"/>
                </a:solidFill>
                <a:latin typeface="+mn-lt"/>
              </a:defRPr>
            </a:lvl3pPr>
            <a:lvl4pPr marL="1371600" indent="0" algn="ctr" rtl="0" fontAlgn="base">
              <a:spcBef>
                <a:spcPct val="20000"/>
              </a:spcBef>
              <a:spcAft>
                <a:spcPct val="0"/>
              </a:spcAft>
              <a:buClr>
                <a:srgbClr val="007E00"/>
              </a:buClr>
              <a:buSzPct val="110000"/>
              <a:buFont typeface="Wingdings" pitchFamily="2" charset="2"/>
              <a:buNone/>
              <a:defRPr sz="1600">
                <a:solidFill>
                  <a:schemeClr val="tx1"/>
                </a:solidFill>
                <a:latin typeface="+mn-lt"/>
              </a:defRPr>
            </a:lvl4pPr>
            <a:lvl5pPr marL="18288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5pPr>
            <a:lvl6pPr marL="22860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6pPr>
            <a:lvl7pPr marL="27432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7pPr>
            <a:lvl8pPr marL="32004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8pPr>
            <a:lvl9pPr marL="36576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9pPr>
          </a:lstStyle>
          <a:p>
            <a:pPr algn="r"/>
            <a:r>
              <a:rPr lang="de-AT" sz="3200" b="1" kern="0" dirty="0">
                <a:solidFill>
                  <a:schemeClr val="bg1"/>
                </a:solidFill>
                <a:latin typeface="Corbel" panose="020B0503020204020204" pitchFamily="34" charset="0"/>
              </a:rPr>
              <a:t>Der erfolgreiche Einstieg</a:t>
            </a:r>
          </a:p>
        </p:txBody>
      </p:sp>
      <p:sp>
        <p:nvSpPr>
          <p:cNvPr id="5" name="Titel 4"/>
          <p:cNvSpPr>
            <a:spLocks noGrp="1"/>
          </p:cNvSpPr>
          <p:nvPr>
            <p:ph type="ctrTitle"/>
          </p:nvPr>
        </p:nvSpPr>
        <p:spPr>
          <a:xfrm>
            <a:off x="216249" y="35893"/>
            <a:ext cx="7992887" cy="1465262"/>
          </a:xfrm>
        </p:spPr>
        <p:txBody>
          <a:bodyPr/>
          <a:lstStyle/>
          <a:p>
            <a:pPr algn="r"/>
            <a:r>
              <a:rPr lang="de-AT" sz="5580" dirty="0">
                <a:solidFill>
                  <a:srgbClr val="002060"/>
                </a:solidFill>
                <a:latin typeface="Corbel" panose="020B0503020204020204" pitchFamily="34" charset="0"/>
              </a:rPr>
              <a:t>Projektmanagement</a:t>
            </a:r>
          </a:p>
        </p:txBody>
      </p:sp>
    </p:spTree>
    <p:extLst>
      <p:ext uri="{BB962C8B-B14F-4D97-AF65-F5344CB8AC3E}">
        <p14:creationId xmlns:p14="http://schemas.microsoft.com/office/powerpoint/2010/main" val="673464083"/>
      </p:ext>
    </p:extLst>
  </p:cSld>
  <p:clrMapOvr>
    <a:masterClrMapping/>
  </p:clrMapOvr>
  <p:transition>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iger Pfeil 4">
            <a:extLst>
              <a:ext uri="{C183D7F6-B498-43B3-948B-1728B52AA6E4}">
                <adec:decorative xmlns:adec="http://schemas.microsoft.com/office/drawing/2017/decorative" val="1"/>
              </a:ext>
            </a:extLst>
          </p:cNvPr>
          <p:cNvSpPr/>
          <p:nvPr/>
        </p:nvSpPr>
        <p:spPr>
          <a:xfrm flipV="1">
            <a:off x="1788791" y="5714032"/>
            <a:ext cx="1400175" cy="317500"/>
          </a:xfrm>
          <a:prstGeom prst="bentArrow">
            <a:avLst>
              <a:gd name="adj1" fmla="val 36339"/>
              <a:gd name="adj2" fmla="val 37100"/>
              <a:gd name="adj3" fmla="val 39380"/>
              <a:gd name="adj4" fmla="val 43750"/>
            </a:avLst>
          </a:prstGeom>
          <a:solidFill>
            <a:srgbClr val="2D4E7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dirty="0">
              <a:solidFill>
                <a:schemeClr val="tx1"/>
              </a:solidFill>
            </a:endParaRPr>
          </a:p>
        </p:txBody>
      </p:sp>
      <p:sp>
        <p:nvSpPr>
          <p:cNvPr id="6" name="Rechteckiger Pfeil 5">
            <a:extLst>
              <a:ext uri="{C183D7F6-B498-43B3-948B-1728B52AA6E4}">
                <adec:decorative xmlns:adec="http://schemas.microsoft.com/office/drawing/2017/decorative" val="1"/>
              </a:ext>
            </a:extLst>
          </p:cNvPr>
          <p:cNvSpPr/>
          <p:nvPr/>
        </p:nvSpPr>
        <p:spPr>
          <a:xfrm rot="16200000" flipV="1">
            <a:off x="7404571" y="4763914"/>
            <a:ext cx="881063" cy="1543050"/>
          </a:xfrm>
          <a:prstGeom prst="bentArrow">
            <a:avLst>
              <a:gd name="adj1" fmla="val 13887"/>
              <a:gd name="adj2" fmla="val 15512"/>
              <a:gd name="adj3" fmla="val 18655"/>
              <a:gd name="adj4" fmla="val 43750"/>
            </a:avLst>
          </a:prstGeom>
          <a:solidFill>
            <a:srgbClr val="2D4E7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dirty="0">
              <a:solidFill>
                <a:schemeClr val="tx1"/>
              </a:solidFill>
            </a:endParaRPr>
          </a:p>
        </p:txBody>
      </p:sp>
      <p:sp>
        <p:nvSpPr>
          <p:cNvPr id="8" name="Text Box 5">
            <a:extLst>
              <a:ext uri="{C183D7F6-B498-43B3-948B-1728B52AA6E4}">
                <adec:decorative xmlns:adec="http://schemas.microsoft.com/office/drawing/2017/decorative" val="1"/>
              </a:ext>
            </a:extLst>
          </p:cNvPr>
          <p:cNvSpPr txBox="1">
            <a:spLocks noChangeArrowheads="1"/>
          </p:cNvSpPr>
          <p:nvPr/>
        </p:nvSpPr>
        <p:spPr bwMode="auto">
          <a:xfrm>
            <a:off x="945828" y="1305759"/>
            <a:ext cx="1873250" cy="7463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ts val="1700"/>
              </a:lnSpc>
              <a:spcBef>
                <a:spcPct val="50000"/>
              </a:spcBef>
              <a:defRPr/>
            </a:pPr>
            <a:r>
              <a:rPr lang="de-AT" sz="1700" b="1" dirty="0">
                <a:solidFill>
                  <a:srgbClr val="2D4E75"/>
                </a:solidFill>
                <a:latin typeface="Arial Narrow" pitchFamily="34" charset="0"/>
              </a:rPr>
              <a:t>Projektleistungs- und</a:t>
            </a:r>
            <a:br>
              <a:rPr lang="de-AT" sz="1700" b="1" dirty="0">
                <a:solidFill>
                  <a:srgbClr val="2D4E75"/>
                </a:solidFill>
                <a:latin typeface="Arial Narrow" pitchFamily="34" charset="0"/>
              </a:rPr>
            </a:br>
            <a:r>
              <a:rPr lang="de-AT" sz="1700" b="1" dirty="0">
                <a:solidFill>
                  <a:srgbClr val="2D4E75"/>
                </a:solidFill>
                <a:latin typeface="Arial Narrow" pitchFamily="34" charset="0"/>
              </a:rPr>
              <a:t>-strukturplanung</a:t>
            </a:r>
          </a:p>
        </p:txBody>
      </p:sp>
      <p:sp>
        <p:nvSpPr>
          <p:cNvPr id="9" name="Text Box 6">
            <a:extLst>
              <a:ext uri="{C183D7F6-B498-43B3-948B-1728B52AA6E4}">
                <adec:decorative xmlns:adec="http://schemas.microsoft.com/office/drawing/2017/decorative" val="1"/>
              </a:ext>
            </a:extLst>
          </p:cNvPr>
          <p:cNvSpPr txBox="1">
            <a:spLocks noChangeArrowheads="1"/>
          </p:cNvSpPr>
          <p:nvPr/>
        </p:nvSpPr>
        <p:spPr bwMode="auto">
          <a:xfrm>
            <a:off x="2753991" y="1305759"/>
            <a:ext cx="2620962" cy="7463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ts val="1700"/>
              </a:lnSpc>
              <a:spcBef>
                <a:spcPct val="50000"/>
              </a:spcBef>
              <a:defRPr/>
            </a:pPr>
            <a:r>
              <a:rPr lang="de-AT" sz="1700" b="1" dirty="0">
                <a:solidFill>
                  <a:srgbClr val="2D4E75"/>
                </a:solidFill>
                <a:latin typeface="Arial Narrow" pitchFamily="34" charset="0"/>
              </a:rPr>
              <a:t>Arbeitspaketbeschreibung samt Schnittstellenanalyse und Aufgabenplanung</a:t>
            </a:r>
          </a:p>
        </p:txBody>
      </p:sp>
      <p:sp>
        <p:nvSpPr>
          <p:cNvPr id="10" name="Text Box 7">
            <a:extLst>
              <a:ext uri="{C183D7F6-B498-43B3-948B-1728B52AA6E4}">
                <adec:decorative xmlns:adec="http://schemas.microsoft.com/office/drawing/2017/decorative" val="1"/>
              </a:ext>
            </a:extLst>
          </p:cNvPr>
          <p:cNvSpPr txBox="1">
            <a:spLocks noChangeArrowheads="1"/>
          </p:cNvSpPr>
          <p:nvPr/>
        </p:nvSpPr>
        <p:spPr bwMode="auto">
          <a:xfrm>
            <a:off x="5495603" y="1414763"/>
            <a:ext cx="1489075" cy="52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ts val="1700"/>
              </a:lnSpc>
              <a:spcBef>
                <a:spcPct val="50000"/>
              </a:spcBef>
              <a:defRPr/>
            </a:pPr>
            <a:r>
              <a:rPr lang="de-AT" sz="1700" b="1" dirty="0">
                <a:solidFill>
                  <a:srgbClr val="2D4E75"/>
                </a:solidFill>
                <a:latin typeface="Arial Narrow" pitchFamily="34" charset="0"/>
              </a:rPr>
              <a:t>Ablauf-</a:t>
            </a:r>
            <a:br>
              <a:rPr lang="de-AT" sz="1700" b="1" dirty="0">
                <a:solidFill>
                  <a:srgbClr val="2D4E75"/>
                </a:solidFill>
                <a:latin typeface="Arial Narrow" pitchFamily="34" charset="0"/>
              </a:rPr>
            </a:br>
            <a:r>
              <a:rPr lang="de-AT" sz="1700" b="1" dirty="0">
                <a:solidFill>
                  <a:srgbClr val="2D4E75"/>
                </a:solidFill>
                <a:latin typeface="Arial Narrow" pitchFamily="34" charset="0"/>
              </a:rPr>
              <a:t>planung</a:t>
            </a:r>
          </a:p>
        </p:txBody>
      </p:sp>
      <p:sp>
        <p:nvSpPr>
          <p:cNvPr id="55" name="Line 211">
            <a:extLst>
              <a:ext uri="{C183D7F6-B498-43B3-948B-1728B52AA6E4}">
                <adec:decorative xmlns:adec="http://schemas.microsoft.com/office/drawing/2017/decorative" val="1"/>
              </a:ext>
            </a:extLst>
          </p:cNvPr>
          <p:cNvSpPr>
            <a:spLocks noChangeShapeType="1"/>
          </p:cNvSpPr>
          <p:nvPr/>
        </p:nvSpPr>
        <p:spPr bwMode="auto">
          <a:xfrm flipV="1">
            <a:off x="4044628" y="3820145"/>
            <a:ext cx="0" cy="1096962"/>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grpSp>
        <p:nvGrpSpPr>
          <p:cNvPr id="137" name="Gruppieren 136">
            <a:extLst>
              <a:ext uri="{C183D7F6-B498-43B3-948B-1728B52AA6E4}">
                <adec:decorative xmlns:adec="http://schemas.microsoft.com/office/drawing/2017/decorative" val="1"/>
              </a:ext>
            </a:extLst>
          </p:cNvPr>
          <p:cNvGrpSpPr/>
          <p:nvPr/>
        </p:nvGrpSpPr>
        <p:grpSpPr>
          <a:xfrm>
            <a:off x="996628" y="3204195"/>
            <a:ext cx="1608138" cy="1989137"/>
            <a:chOff x="996628" y="3096072"/>
            <a:chExt cx="1608138" cy="1989137"/>
          </a:xfrm>
        </p:grpSpPr>
        <p:sp>
          <p:nvSpPr>
            <p:cNvPr id="11" name="Rectangle 10"/>
            <p:cNvSpPr>
              <a:spLocks noChangeArrowheads="1"/>
            </p:cNvSpPr>
            <p:nvPr/>
          </p:nvSpPr>
          <p:spPr bwMode="auto">
            <a:xfrm>
              <a:off x="996628" y="3607247"/>
              <a:ext cx="444500" cy="250825"/>
            </a:xfrm>
            <a:prstGeom prst="rect">
              <a:avLst/>
            </a:prstGeom>
            <a:solidFill>
              <a:srgbClr val="DBE5F1"/>
            </a:solidFill>
            <a:ln w="6350">
              <a:solidFill>
                <a:srgbClr val="2D4E75"/>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12" name="Rectangle 11"/>
            <p:cNvSpPr>
              <a:spLocks noChangeArrowheads="1"/>
            </p:cNvSpPr>
            <p:nvPr/>
          </p:nvSpPr>
          <p:spPr bwMode="auto">
            <a:xfrm>
              <a:off x="1574478" y="3624709"/>
              <a:ext cx="444500" cy="250825"/>
            </a:xfrm>
            <a:prstGeom prst="rect">
              <a:avLst/>
            </a:prstGeom>
            <a:solidFill>
              <a:srgbClr val="DBE5F1"/>
            </a:solidFill>
            <a:ln w="6350">
              <a:solidFill>
                <a:srgbClr val="2D4E75"/>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13" name="Rectangle 12"/>
            <p:cNvSpPr>
              <a:spLocks noChangeArrowheads="1"/>
            </p:cNvSpPr>
            <p:nvPr/>
          </p:nvSpPr>
          <p:spPr bwMode="auto">
            <a:xfrm>
              <a:off x="2160266" y="3623122"/>
              <a:ext cx="444500" cy="250825"/>
            </a:xfrm>
            <a:prstGeom prst="rect">
              <a:avLst/>
            </a:prstGeom>
            <a:solidFill>
              <a:srgbClr val="DBE5F1"/>
            </a:solidFill>
            <a:ln w="6350">
              <a:solidFill>
                <a:srgbClr val="2D4E75"/>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14" name="Rectangle 13"/>
            <p:cNvSpPr>
              <a:spLocks noChangeArrowheads="1"/>
            </p:cNvSpPr>
            <p:nvPr/>
          </p:nvSpPr>
          <p:spPr bwMode="auto">
            <a:xfrm>
              <a:off x="1068066" y="4056509"/>
              <a:ext cx="368300" cy="193675"/>
            </a:xfrm>
            <a:prstGeom prst="rect">
              <a:avLst/>
            </a:prstGeom>
            <a:solidFill>
              <a:srgbClr val="DBE5F1"/>
            </a:solidFill>
            <a:ln w="6350">
              <a:solidFill>
                <a:srgbClr val="2D4E75"/>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15" name="Rectangle 14"/>
            <p:cNvSpPr>
              <a:spLocks noChangeArrowheads="1"/>
            </p:cNvSpPr>
            <p:nvPr/>
          </p:nvSpPr>
          <p:spPr bwMode="auto">
            <a:xfrm>
              <a:off x="1066478" y="4334322"/>
              <a:ext cx="368300" cy="193675"/>
            </a:xfrm>
            <a:prstGeom prst="rect">
              <a:avLst/>
            </a:prstGeom>
            <a:solidFill>
              <a:srgbClr val="DBE5F1"/>
            </a:solidFill>
            <a:ln w="6350">
              <a:solidFill>
                <a:srgbClr val="2D4E75"/>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16" name="Rectangle 15"/>
            <p:cNvSpPr>
              <a:spLocks noChangeArrowheads="1"/>
            </p:cNvSpPr>
            <p:nvPr/>
          </p:nvSpPr>
          <p:spPr bwMode="auto">
            <a:xfrm>
              <a:off x="1061716" y="4615309"/>
              <a:ext cx="368300" cy="193675"/>
            </a:xfrm>
            <a:prstGeom prst="rect">
              <a:avLst/>
            </a:prstGeom>
            <a:solidFill>
              <a:srgbClr val="DBE5F1"/>
            </a:solidFill>
            <a:ln w="6350">
              <a:solidFill>
                <a:srgbClr val="2D4E75"/>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17" name="Rectangle 16"/>
            <p:cNvSpPr>
              <a:spLocks noChangeArrowheads="1"/>
            </p:cNvSpPr>
            <p:nvPr/>
          </p:nvSpPr>
          <p:spPr bwMode="auto">
            <a:xfrm>
              <a:off x="1639566" y="4054922"/>
              <a:ext cx="368300" cy="193675"/>
            </a:xfrm>
            <a:prstGeom prst="rect">
              <a:avLst/>
            </a:prstGeom>
            <a:solidFill>
              <a:srgbClr val="DBE5F1"/>
            </a:solidFill>
            <a:ln w="6350">
              <a:solidFill>
                <a:srgbClr val="2D4E75"/>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18" name="Rectangle 17"/>
            <p:cNvSpPr>
              <a:spLocks noChangeArrowheads="1"/>
            </p:cNvSpPr>
            <p:nvPr/>
          </p:nvSpPr>
          <p:spPr bwMode="auto">
            <a:xfrm>
              <a:off x="1637978" y="4342259"/>
              <a:ext cx="368300" cy="193675"/>
            </a:xfrm>
            <a:prstGeom prst="rect">
              <a:avLst/>
            </a:prstGeom>
            <a:solidFill>
              <a:srgbClr val="DBE5F1"/>
            </a:solidFill>
            <a:ln w="6350">
              <a:solidFill>
                <a:srgbClr val="2D4E75"/>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19" name="Rectangle 18"/>
            <p:cNvSpPr>
              <a:spLocks noChangeArrowheads="1"/>
            </p:cNvSpPr>
            <p:nvPr/>
          </p:nvSpPr>
          <p:spPr bwMode="auto">
            <a:xfrm>
              <a:off x="1639566" y="4620072"/>
              <a:ext cx="368300" cy="193675"/>
            </a:xfrm>
            <a:prstGeom prst="rect">
              <a:avLst/>
            </a:prstGeom>
            <a:solidFill>
              <a:srgbClr val="DBE5F1"/>
            </a:solidFill>
            <a:ln w="6350">
              <a:solidFill>
                <a:srgbClr val="2D4E75"/>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20" name="Rectangle 19"/>
            <p:cNvSpPr>
              <a:spLocks noChangeArrowheads="1"/>
            </p:cNvSpPr>
            <p:nvPr/>
          </p:nvSpPr>
          <p:spPr bwMode="auto">
            <a:xfrm>
              <a:off x="1641153" y="4891534"/>
              <a:ext cx="368300" cy="193675"/>
            </a:xfrm>
            <a:prstGeom prst="rect">
              <a:avLst/>
            </a:prstGeom>
            <a:solidFill>
              <a:srgbClr val="DBE5F1"/>
            </a:solidFill>
            <a:ln w="6350">
              <a:solidFill>
                <a:srgbClr val="2D4E75"/>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21" name="Rectangle 20"/>
            <p:cNvSpPr>
              <a:spLocks noChangeArrowheads="1"/>
            </p:cNvSpPr>
            <p:nvPr/>
          </p:nvSpPr>
          <p:spPr bwMode="auto">
            <a:xfrm>
              <a:off x="2230116" y="4067622"/>
              <a:ext cx="368300" cy="193675"/>
            </a:xfrm>
            <a:prstGeom prst="rect">
              <a:avLst/>
            </a:prstGeom>
            <a:solidFill>
              <a:srgbClr val="DBE5F1"/>
            </a:solidFill>
            <a:ln w="6350">
              <a:solidFill>
                <a:srgbClr val="2D4E75"/>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22" name="Rectangle 21"/>
            <p:cNvSpPr>
              <a:spLocks noChangeArrowheads="1"/>
            </p:cNvSpPr>
            <p:nvPr/>
          </p:nvSpPr>
          <p:spPr bwMode="auto">
            <a:xfrm>
              <a:off x="2222178" y="4348609"/>
              <a:ext cx="368300" cy="193675"/>
            </a:xfrm>
            <a:prstGeom prst="rect">
              <a:avLst/>
            </a:prstGeom>
            <a:solidFill>
              <a:srgbClr val="DBE5F1"/>
            </a:solidFill>
            <a:ln w="6350">
              <a:solidFill>
                <a:srgbClr val="2D4E75"/>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23" name="Rectangle 22"/>
            <p:cNvSpPr>
              <a:spLocks noChangeArrowheads="1"/>
            </p:cNvSpPr>
            <p:nvPr/>
          </p:nvSpPr>
          <p:spPr bwMode="auto">
            <a:xfrm>
              <a:off x="1450653" y="3096072"/>
              <a:ext cx="677863" cy="341312"/>
            </a:xfrm>
            <a:prstGeom prst="rect">
              <a:avLst/>
            </a:prstGeom>
            <a:solidFill>
              <a:srgbClr val="DBE5F1"/>
            </a:solidFill>
            <a:ln w="6350">
              <a:solidFill>
                <a:srgbClr val="2D4E75"/>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de-AT" altLang="en-US" sz="1600" dirty="0">
                  <a:latin typeface="Arial Narrow" pitchFamily="34" charset="0"/>
                </a:rPr>
                <a:t>Projekt</a:t>
              </a:r>
            </a:p>
          </p:txBody>
        </p:sp>
        <p:cxnSp>
          <p:nvCxnSpPr>
            <p:cNvPr id="24" name="AutoShape 23"/>
            <p:cNvCxnSpPr>
              <a:cxnSpLocks noChangeShapeType="1"/>
              <a:stCxn id="23" idx="2"/>
              <a:endCxn id="12" idx="0"/>
            </p:cNvCxnSpPr>
            <p:nvPr/>
          </p:nvCxnSpPr>
          <p:spPr bwMode="auto">
            <a:xfrm>
              <a:off x="1788791" y="3437384"/>
              <a:ext cx="7937" cy="187325"/>
            </a:xfrm>
            <a:prstGeom prst="straightConnector1">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AutoShape 24"/>
            <p:cNvCxnSpPr>
              <a:cxnSpLocks noChangeShapeType="1"/>
              <a:stCxn id="11" idx="0"/>
              <a:endCxn id="13" idx="0"/>
            </p:cNvCxnSpPr>
            <p:nvPr/>
          </p:nvCxnSpPr>
          <p:spPr bwMode="auto">
            <a:xfrm rot="16200000" flipH="1">
              <a:off x="1792759" y="3033366"/>
              <a:ext cx="15875" cy="1163638"/>
            </a:xfrm>
            <a:prstGeom prst="bentConnector3">
              <a:avLst>
                <a:gd name="adj1" fmla="val -480000"/>
              </a:avLst>
            </a:prstGeom>
            <a:noFill/>
            <a:ln w="635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6" name="AutoShape 215"/>
            <p:cNvCxnSpPr>
              <a:cxnSpLocks noChangeShapeType="1"/>
              <a:stCxn id="11" idx="2"/>
              <a:endCxn id="16" idx="1"/>
            </p:cNvCxnSpPr>
            <p:nvPr/>
          </p:nvCxnSpPr>
          <p:spPr bwMode="auto">
            <a:xfrm rot="5400000">
              <a:off x="713259" y="4206529"/>
              <a:ext cx="854075" cy="157162"/>
            </a:xfrm>
            <a:prstGeom prst="bentConnector4">
              <a:avLst>
                <a:gd name="adj1" fmla="val 11708"/>
                <a:gd name="adj2" fmla="val 140403"/>
              </a:avLst>
            </a:prstGeom>
            <a:noFill/>
            <a:ln w="635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7" name="Line 218"/>
            <p:cNvSpPr>
              <a:spLocks noChangeShapeType="1"/>
            </p:cNvSpPr>
            <p:nvPr/>
          </p:nvSpPr>
          <p:spPr bwMode="auto">
            <a:xfrm flipV="1">
              <a:off x="999803" y="4151759"/>
              <a:ext cx="6667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58" name="Line 219"/>
            <p:cNvSpPr>
              <a:spLocks noChangeShapeType="1"/>
            </p:cNvSpPr>
            <p:nvPr/>
          </p:nvSpPr>
          <p:spPr bwMode="auto">
            <a:xfrm>
              <a:off x="999803" y="4426397"/>
              <a:ext cx="6032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59" name="Line 220"/>
            <p:cNvSpPr>
              <a:spLocks noChangeShapeType="1"/>
            </p:cNvSpPr>
            <p:nvPr/>
          </p:nvSpPr>
          <p:spPr bwMode="auto">
            <a:xfrm>
              <a:off x="1563366" y="4146997"/>
              <a:ext cx="71437"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60" name="Line 221"/>
            <p:cNvSpPr>
              <a:spLocks noChangeShapeType="1"/>
            </p:cNvSpPr>
            <p:nvPr/>
          </p:nvSpPr>
          <p:spPr bwMode="auto">
            <a:xfrm>
              <a:off x="1558603" y="4434334"/>
              <a:ext cx="71438"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cxnSp>
          <p:nvCxnSpPr>
            <p:cNvPr id="61" name="AutoShape 222"/>
            <p:cNvCxnSpPr>
              <a:cxnSpLocks noChangeShapeType="1"/>
              <a:stCxn id="12" idx="2"/>
              <a:endCxn id="20" idx="1"/>
            </p:cNvCxnSpPr>
            <p:nvPr/>
          </p:nvCxnSpPr>
          <p:spPr bwMode="auto">
            <a:xfrm rot="5400000">
              <a:off x="1162522" y="4354165"/>
              <a:ext cx="1112838" cy="155575"/>
            </a:xfrm>
            <a:prstGeom prst="bentConnector4">
              <a:avLst>
                <a:gd name="adj1" fmla="val 7560"/>
                <a:gd name="adj2" fmla="val 153060"/>
              </a:avLst>
            </a:prstGeom>
            <a:noFill/>
            <a:ln w="635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2" name="AutoShape 223"/>
            <p:cNvCxnSpPr>
              <a:cxnSpLocks noChangeShapeType="1"/>
              <a:stCxn id="13" idx="2"/>
              <a:endCxn id="22" idx="1"/>
            </p:cNvCxnSpPr>
            <p:nvPr/>
          </p:nvCxnSpPr>
          <p:spPr bwMode="auto">
            <a:xfrm rot="5400000">
              <a:off x="2016597" y="4079528"/>
              <a:ext cx="571500" cy="160338"/>
            </a:xfrm>
            <a:prstGeom prst="bentConnector4">
              <a:avLst>
                <a:gd name="adj1" fmla="val 16389"/>
                <a:gd name="adj2" fmla="val 140593"/>
              </a:avLst>
            </a:prstGeom>
            <a:noFill/>
            <a:ln w="635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3" name="Line 224"/>
            <p:cNvSpPr>
              <a:spLocks noChangeShapeType="1"/>
            </p:cNvSpPr>
            <p:nvPr/>
          </p:nvSpPr>
          <p:spPr bwMode="auto">
            <a:xfrm>
              <a:off x="1566541" y="4710559"/>
              <a:ext cx="71437"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64" name="Line 225"/>
            <p:cNvSpPr>
              <a:spLocks noChangeShapeType="1"/>
            </p:cNvSpPr>
            <p:nvPr/>
          </p:nvSpPr>
          <p:spPr bwMode="auto">
            <a:xfrm>
              <a:off x="2160266" y="4161284"/>
              <a:ext cx="71437"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grpSp>
      <p:sp>
        <p:nvSpPr>
          <p:cNvPr id="65" name="Text Box 226">
            <a:extLst>
              <a:ext uri="{C183D7F6-B498-43B3-948B-1728B52AA6E4}">
                <adec:decorative xmlns:adec="http://schemas.microsoft.com/office/drawing/2017/decorative" val="1"/>
              </a:ext>
            </a:extLst>
          </p:cNvPr>
          <p:cNvSpPr txBox="1">
            <a:spLocks noChangeArrowheads="1"/>
          </p:cNvSpPr>
          <p:nvPr/>
        </p:nvSpPr>
        <p:spPr bwMode="auto">
          <a:xfrm>
            <a:off x="945828" y="5183807"/>
            <a:ext cx="1771650"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de-AT" altLang="en-US" sz="1600" dirty="0">
                <a:latin typeface="Arial Narrow" pitchFamily="34" charset="0"/>
              </a:rPr>
              <a:t>Arbeitspakete</a:t>
            </a:r>
          </a:p>
        </p:txBody>
      </p:sp>
      <p:sp>
        <p:nvSpPr>
          <p:cNvPr id="67" name="Text Box 228">
            <a:extLst>
              <a:ext uri="{C183D7F6-B498-43B3-948B-1728B52AA6E4}">
                <adec:decorative xmlns:adec="http://schemas.microsoft.com/office/drawing/2017/decorative" val="1"/>
              </a:ext>
            </a:extLst>
          </p:cNvPr>
          <p:cNvSpPr txBox="1">
            <a:spLocks noChangeArrowheads="1"/>
          </p:cNvSpPr>
          <p:nvPr/>
        </p:nvSpPr>
        <p:spPr bwMode="auto">
          <a:xfrm>
            <a:off x="3282628" y="3456607"/>
            <a:ext cx="1497013"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de-AT" altLang="en-US" sz="1600" dirty="0">
                <a:latin typeface="Arial Narrow" pitchFamily="34" charset="0"/>
              </a:rPr>
              <a:t>Einzelaufgaben</a:t>
            </a:r>
          </a:p>
        </p:txBody>
      </p:sp>
      <p:sp>
        <p:nvSpPr>
          <p:cNvPr id="89" name="Text Box 251">
            <a:extLst>
              <a:ext uri="{C183D7F6-B498-43B3-948B-1728B52AA6E4}">
                <adec:decorative xmlns:adec="http://schemas.microsoft.com/office/drawing/2017/decorative" val="1"/>
              </a:ext>
            </a:extLst>
          </p:cNvPr>
          <p:cNvSpPr txBox="1">
            <a:spLocks noChangeArrowheads="1"/>
          </p:cNvSpPr>
          <p:nvPr/>
        </p:nvSpPr>
        <p:spPr bwMode="auto">
          <a:xfrm>
            <a:off x="1274441" y="6145832"/>
            <a:ext cx="1220787"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de-AT" altLang="en-US" sz="1500" dirty="0">
                <a:latin typeface="Arial Narrow" pitchFamily="34" charset="0"/>
              </a:rPr>
              <a:t>ohne Netzplan</a:t>
            </a:r>
          </a:p>
        </p:txBody>
      </p:sp>
      <p:sp>
        <p:nvSpPr>
          <p:cNvPr id="90" name="Text Box 252">
            <a:extLst>
              <a:ext uri="{C183D7F6-B498-43B3-948B-1728B52AA6E4}">
                <adec:decorative xmlns:adec="http://schemas.microsoft.com/office/drawing/2017/decorative" val="1"/>
              </a:ext>
            </a:extLst>
          </p:cNvPr>
          <p:cNvSpPr txBox="1">
            <a:spLocks noChangeArrowheads="1"/>
          </p:cNvSpPr>
          <p:nvPr/>
        </p:nvSpPr>
        <p:spPr bwMode="auto">
          <a:xfrm>
            <a:off x="1274441" y="6472857"/>
            <a:ext cx="1220787"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de-AT" altLang="en-US" sz="1500" dirty="0">
                <a:latin typeface="Arial Narrow" pitchFamily="34" charset="0"/>
              </a:rPr>
              <a:t>mit Netzplan</a:t>
            </a:r>
          </a:p>
        </p:txBody>
      </p:sp>
      <p:grpSp>
        <p:nvGrpSpPr>
          <p:cNvPr id="139" name="Gruppieren 138">
            <a:extLst>
              <a:ext uri="{C183D7F6-B498-43B3-948B-1728B52AA6E4}">
                <adec:decorative xmlns:adec="http://schemas.microsoft.com/office/drawing/2017/decorative" val="1"/>
              </a:ext>
            </a:extLst>
          </p:cNvPr>
          <p:cNvGrpSpPr/>
          <p:nvPr/>
        </p:nvGrpSpPr>
        <p:grpSpPr>
          <a:xfrm>
            <a:off x="5495603" y="2110407"/>
            <a:ext cx="1643063" cy="1355725"/>
            <a:chOff x="5495603" y="2110407"/>
            <a:chExt cx="1643063" cy="1355725"/>
          </a:xfrm>
        </p:grpSpPr>
        <p:grpSp>
          <p:nvGrpSpPr>
            <p:cNvPr id="26" name="Gruppieren 5"/>
            <p:cNvGrpSpPr>
              <a:grpSpLocks/>
            </p:cNvGrpSpPr>
            <p:nvPr/>
          </p:nvGrpSpPr>
          <p:grpSpPr bwMode="auto">
            <a:xfrm>
              <a:off x="5625778" y="2412032"/>
              <a:ext cx="1335088" cy="876300"/>
              <a:chOff x="5124450" y="1779588"/>
              <a:chExt cx="1312863" cy="939800"/>
            </a:xfrm>
          </p:grpSpPr>
          <p:sp>
            <p:nvSpPr>
              <p:cNvPr id="27" name="Line 170"/>
              <p:cNvSpPr>
                <a:spLocks noChangeShapeType="1"/>
              </p:cNvSpPr>
              <p:nvPr/>
            </p:nvSpPr>
            <p:spPr bwMode="auto">
              <a:xfrm>
                <a:off x="5168900" y="1779588"/>
                <a:ext cx="0" cy="900112"/>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28" name="Line 171"/>
              <p:cNvSpPr>
                <a:spLocks noChangeShapeType="1"/>
              </p:cNvSpPr>
              <p:nvPr/>
            </p:nvSpPr>
            <p:spPr bwMode="auto">
              <a:xfrm flipV="1">
                <a:off x="5168900" y="2679700"/>
                <a:ext cx="1249363"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29" name="Line 172"/>
              <p:cNvSpPr>
                <a:spLocks noChangeShapeType="1"/>
              </p:cNvSpPr>
              <p:nvPr/>
            </p:nvSpPr>
            <p:spPr bwMode="auto">
              <a:xfrm>
                <a:off x="5167313" y="2676525"/>
                <a:ext cx="0" cy="34925"/>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30" name="Line 173"/>
              <p:cNvSpPr>
                <a:spLocks noChangeShapeType="1"/>
              </p:cNvSpPr>
              <p:nvPr/>
            </p:nvSpPr>
            <p:spPr bwMode="auto">
              <a:xfrm>
                <a:off x="5384800" y="2681288"/>
                <a:ext cx="0" cy="34925"/>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31" name="Line 174"/>
              <p:cNvSpPr>
                <a:spLocks noChangeShapeType="1"/>
              </p:cNvSpPr>
              <p:nvPr/>
            </p:nvSpPr>
            <p:spPr bwMode="auto">
              <a:xfrm>
                <a:off x="5602288" y="2682875"/>
                <a:ext cx="0" cy="34925"/>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32" name="Line 175"/>
              <p:cNvSpPr>
                <a:spLocks noChangeShapeType="1"/>
              </p:cNvSpPr>
              <p:nvPr/>
            </p:nvSpPr>
            <p:spPr bwMode="auto">
              <a:xfrm>
                <a:off x="5808663" y="2684463"/>
                <a:ext cx="0" cy="34925"/>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33" name="Line 176"/>
              <p:cNvSpPr>
                <a:spLocks noChangeShapeType="1"/>
              </p:cNvSpPr>
              <p:nvPr/>
            </p:nvSpPr>
            <p:spPr bwMode="auto">
              <a:xfrm>
                <a:off x="6008688" y="2681288"/>
                <a:ext cx="0" cy="34925"/>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34" name="Line 177"/>
              <p:cNvSpPr>
                <a:spLocks noChangeShapeType="1"/>
              </p:cNvSpPr>
              <p:nvPr/>
            </p:nvSpPr>
            <p:spPr bwMode="auto">
              <a:xfrm>
                <a:off x="6221413" y="2682875"/>
                <a:ext cx="0" cy="34925"/>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35" name="Line 178"/>
              <p:cNvSpPr>
                <a:spLocks noChangeShapeType="1"/>
              </p:cNvSpPr>
              <p:nvPr/>
            </p:nvSpPr>
            <p:spPr bwMode="auto">
              <a:xfrm>
                <a:off x="6426200" y="2678113"/>
                <a:ext cx="0" cy="34925"/>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36" name="Line 179"/>
              <p:cNvSpPr>
                <a:spLocks noChangeShapeType="1"/>
              </p:cNvSpPr>
              <p:nvPr/>
            </p:nvSpPr>
            <p:spPr bwMode="auto">
              <a:xfrm rot="-5400000">
                <a:off x="5149851" y="2659062"/>
                <a:ext cx="0" cy="34925"/>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37" name="Line 180"/>
              <p:cNvSpPr>
                <a:spLocks noChangeShapeType="1"/>
              </p:cNvSpPr>
              <p:nvPr/>
            </p:nvSpPr>
            <p:spPr bwMode="auto">
              <a:xfrm rot="-5400000">
                <a:off x="5145088" y="2506662"/>
                <a:ext cx="0" cy="34925"/>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38" name="Line 181"/>
              <p:cNvSpPr>
                <a:spLocks noChangeShapeType="1"/>
              </p:cNvSpPr>
              <p:nvPr/>
            </p:nvSpPr>
            <p:spPr bwMode="auto">
              <a:xfrm rot="-5400000">
                <a:off x="5149851" y="2333625"/>
                <a:ext cx="0" cy="34925"/>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39" name="Line 182"/>
              <p:cNvSpPr>
                <a:spLocks noChangeShapeType="1"/>
              </p:cNvSpPr>
              <p:nvPr/>
            </p:nvSpPr>
            <p:spPr bwMode="auto">
              <a:xfrm rot="-5400000">
                <a:off x="5151438" y="2157412"/>
                <a:ext cx="0" cy="34925"/>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40" name="Line 183"/>
              <p:cNvSpPr>
                <a:spLocks noChangeShapeType="1"/>
              </p:cNvSpPr>
              <p:nvPr/>
            </p:nvSpPr>
            <p:spPr bwMode="auto">
              <a:xfrm rot="-5400000">
                <a:off x="5141913" y="1993900"/>
                <a:ext cx="0" cy="34925"/>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41" name="Line 184"/>
              <p:cNvSpPr>
                <a:spLocks noChangeShapeType="1"/>
              </p:cNvSpPr>
              <p:nvPr/>
            </p:nvSpPr>
            <p:spPr bwMode="auto">
              <a:xfrm rot="-5400000">
                <a:off x="5151438" y="1817687"/>
                <a:ext cx="0" cy="34925"/>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42" name="Rectangle 185"/>
              <p:cNvSpPr>
                <a:spLocks noChangeArrowheads="1"/>
              </p:cNvSpPr>
              <p:nvPr/>
            </p:nvSpPr>
            <p:spPr bwMode="auto">
              <a:xfrm>
                <a:off x="5372100" y="1827213"/>
                <a:ext cx="428625" cy="87312"/>
              </a:xfrm>
              <a:prstGeom prst="rect">
                <a:avLst/>
              </a:prstGeom>
              <a:solidFill>
                <a:srgbClr val="CFDDED"/>
              </a:solidFill>
              <a:ln w="63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43" name="Rectangle 186"/>
              <p:cNvSpPr>
                <a:spLocks noChangeArrowheads="1"/>
              </p:cNvSpPr>
              <p:nvPr/>
            </p:nvSpPr>
            <p:spPr bwMode="auto">
              <a:xfrm>
                <a:off x="5589588" y="1997075"/>
                <a:ext cx="527050" cy="87313"/>
              </a:xfrm>
              <a:prstGeom prst="rect">
                <a:avLst/>
              </a:prstGeom>
              <a:solidFill>
                <a:srgbClr val="CFDDED"/>
              </a:solidFill>
              <a:ln w="63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44" name="Rectangle 187"/>
              <p:cNvSpPr>
                <a:spLocks noChangeArrowheads="1"/>
              </p:cNvSpPr>
              <p:nvPr/>
            </p:nvSpPr>
            <p:spPr bwMode="auto">
              <a:xfrm>
                <a:off x="5797550" y="2173288"/>
                <a:ext cx="225425" cy="87312"/>
              </a:xfrm>
              <a:prstGeom prst="rect">
                <a:avLst/>
              </a:prstGeom>
              <a:solidFill>
                <a:srgbClr val="CFDDED"/>
              </a:solidFill>
              <a:ln w="63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45" name="Rectangle 188"/>
              <p:cNvSpPr>
                <a:spLocks noChangeArrowheads="1"/>
              </p:cNvSpPr>
              <p:nvPr/>
            </p:nvSpPr>
            <p:spPr bwMode="auto">
              <a:xfrm>
                <a:off x="5795963" y="2346325"/>
                <a:ext cx="431800" cy="87313"/>
              </a:xfrm>
              <a:prstGeom prst="rect">
                <a:avLst/>
              </a:prstGeom>
              <a:solidFill>
                <a:srgbClr val="CFDDED"/>
              </a:solidFill>
              <a:ln w="63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46" name="Rectangle 189"/>
              <p:cNvSpPr>
                <a:spLocks noChangeArrowheads="1"/>
              </p:cNvSpPr>
              <p:nvPr/>
            </p:nvSpPr>
            <p:spPr bwMode="auto">
              <a:xfrm>
                <a:off x="5514975" y="2513013"/>
                <a:ext cx="355600" cy="87312"/>
              </a:xfrm>
              <a:prstGeom prst="rect">
                <a:avLst/>
              </a:prstGeom>
              <a:solidFill>
                <a:srgbClr val="CFDDED"/>
              </a:solidFill>
              <a:ln w="63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47" name="Rectangle 190"/>
              <p:cNvSpPr>
                <a:spLocks noChangeArrowheads="1"/>
              </p:cNvSpPr>
              <p:nvPr/>
            </p:nvSpPr>
            <p:spPr bwMode="auto">
              <a:xfrm>
                <a:off x="6097588" y="2517775"/>
                <a:ext cx="339725" cy="87313"/>
              </a:xfrm>
              <a:prstGeom prst="rect">
                <a:avLst/>
              </a:prstGeom>
              <a:solidFill>
                <a:srgbClr val="CFDDED"/>
              </a:solidFill>
              <a:ln w="63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grpSp>
        <p:sp>
          <p:nvSpPr>
            <p:cNvPr id="91" name="Text Box 259"/>
            <p:cNvSpPr txBox="1">
              <a:spLocks noChangeArrowheads="1"/>
            </p:cNvSpPr>
            <p:nvPr/>
          </p:nvSpPr>
          <p:spPr bwMode="auto">
            <a:xfrm>
              <a:off x="6549703" y="3204195"/>
              <a:ext cx="588963" cy="261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de-AT" altLang="en-US" sz="1100" dirty="0">
                  <a:latin typeface="Arial Narrow" pitchFamily="34" charset="0"/>
                </a:rPr>
                <a:t>Zeit</a:t>
              </a:r>
              <a:endParaRPr lang="de-AT" altLang="en-US" sz="1600" dirty="0">
                <a:latin typeface="Arial Narrow" pitchFamily="34" charset="0"/>
              </a:endParaRPr>
            </a:p>
          </p:txBody>
        </p:sp>
        <p:sp>
          <p:nvSpPr>
            <p:cNvPr id="95" name="Text Box 258"/>
            <p:cNvSpPr txBox="1">
              <a:spLocks noChangeArrowheads="1"/>
            </p:cNvSpPr>
            <p:nvPr/>
          </p:nvSpPr>
          <p:spPr bwMode="auto">
            <a:xfrm>
              <a:off x="5555928" y="2110407"/>
              <a:ext cx="1489075"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de-AT" altLang="en-US" sz="1600" dirty="0">
                  <a:latin typeface="Arial Narrow" pitchFamily="34" charset="0"/>
                </a:rPr>
                <a:t>Aufgabe</a:t>
              </a:r>
            </a:p>
          </p:txBody>
        </p:sp>
        <p:sp>
          <p:nvSpPr>
            <p:cNvPr id="96" name="Rectangle 169"/>
            <p:cNvSpPr>
              <a:spLocks noChangeArrowheads="1"/>
            </p:cNvSpPr>
            <p:nvPr/>
          </p:nvSpPr>
          <p:spPr bwMode="auto">
            <a:xfrm>
              <a:off x="5495603" y="2153270"/>
              <a:ext cx="1489075" cy="1274762"/>
            </a:xfrm>
            <a:prstGeom prst="rect">
              <a:avLst/>
            </a:prstGeom>
            <a:noFill/>
            <a:ln w="63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grpSp>
      <p:grpSp>
        <p:nvGrpSpPr>
          <p:cNvPr id="138" name="Gruppieren 137">
            <a:extLst>
              <a:ext uri="{C183D7F6-B498-43B3-948B-1728B52AA6E4}">
                <adec:decorative xmlns:adec="http://schemas.microsoft.com/office/drawing/2017/decorative" val="1"/>
              </a:ext>
            </a:extLst>
          </p:cNvPr>
          <p:cNvGrpSpPr/>
          <p:nvPr/>
        </p:nvGrpSpPr>
        <p:grpSpPr>
          <a:xfrm>
            <a:off x="3295328" y="2110407"/>
            <a:ext cx="1490663" cy="1309688"/>
            <a:chOff x="3295328" y="2110407"/>
            <a:chExt cx="1490663" cy="1309688"/>
          </a:xfrm>
        </p:grpSpPr>
        <p:sp>
          <p:nvSpPr>
            <p:cNvPr id="78" name="Rectangle 154"/>
            <p:cNvSpPr>
              <a:spLocks noChangeArrowheads="1"/>
            </p:cNvSpPr>
            <p:nvPr/>
          </p:nvSpPr>
          <p:spPr bwMode="auto">
            <a:xfrm>
              <a:off x="3295328" y="2145332"/>
              <a:ext cx="1489075" cy="1274763"/>
            </a:xfrm>
            <a:prstGeom prst="rect">
              <a:avLst/>
            </a:prstGeom>
            <a:solidFill>
              <a:schemeClr val="bg1"/>
            </a:solidFill>
            <a:ln w="6350">
              <a:solidFill>
                <a:schemeClr val="tx1"/>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79" name="Line 155"/>
            <p:cNvSpPr>
              <a:spLocks noChangeShapeType="1"/>
            </p:cNvSpPr>
            <p:nvPr/>
          </p:nvSpPr>
          <p:spPr bwMode="auto">
            <a:xfrm>
              <a:off x="3304853" y="2412032"/>
              <a:ext cx="147637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80" name="Line 156"/>
            <p:cNvSpPr>
              <a:spLocks noChangeShapeType="1"/>
            </p:cNvSpPr>
            <p:nvPr/>
          </p:nvSpPr>
          <p:spPr bwMode="auto">
            <a:xfrm>
              <a:off x="3296916" y="2537445"/>
              <a:ext cx="148907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81" name="Line 158"/>
            <p:cNvSpPr>
              <a:spLocks noChangeShapeType="1"/>
            </p:cNvSpPr>
            <p:nvPr/>
          </p:nvSpPr>
          <p:spPr bwMode="auto">
            <a:xfrm>
              <a:off x="4165278" y="2356470"/>
              <a:ext cx="1588" cy="931862"/>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82" name="Line 161"/>
            <p:cNvSpPr>
              <a:spLocks noChangeShapeType="1"/>
            </p:cNvSpPr>
            <p:nvPr/>
          </p:nvSpPr>
          <p:spPr bwMode="auto">
            <a:xfrm>
              <a:off x="3750941" y="2358057"/>
              <a:ext cx="1587" cy="928688"/>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83" name="Line 163"/>
            <p:cNvSpPr>
              <a:spLocks noChangeShapeType="1"/>
            </p:cNvSpPr>
            <p:nvPr/>
          </p:nvSpPr>
          <p:spPr bwMode="auto">
            <a:xfrm>
              <a:off x="3301678" y="3289920"/>
              <a:ext cx="147637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84" name="Line 164"/>
            <p:cNvSpPr>
              <a:spLocks noChangeShapeType="1"/>
            </p:cNvSpPr>
            <p:nvPr/>
          </p:nvSpPr>
          <p:spPr bwMode="auto">
            <a:xfrm>
              <a:off x="4265291" y="2353295"/>
              <a:ext cx="1587" cy="938212"/>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85" name="Line 165"/>
            <p:cNvSpPr>
              <a:spLocks noChangeShapeType="1"/>
            </p:cNvSpPr>
            <p:nvPr/>
          </p:nvSpPr>
          <p:spPr bwMode="auto">
            <a:xfrm>
              <a:off x="4363716" y="2351707"/>
              <a:ext cx="1587" cy="938213"/>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86" name="Line 166"/>
            <p:cNvSpPr>
              <a:spLocks noChangeShapeType="1"/>
            </p:cNvSpPr>
            <p:nvPr/>
          </p:nvSpPr>
          <p:spPr bwMode="auto">
            <a:xfrm>
              <a:off x="4474841" y="2353295"/>
              <a:ext cx="1587" cy="938212"/>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87" name="Line 167"/>
            <p:cNvSpPr>
              <a:spLocks noChangeShapeType="1"/>
            </p:cNvSpPr>
            <p:nvPr/>
          </p:nvSpPr>
          <p:spPr bwMode="auto">
            <a:xfrm>
              <a:off x="4676453" y="2353295"/>
              <a:ext cx="1588" cy="938212"/>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88" name="Line 249"/>
            <p:cNvSpPr>
              <a:spLocks noChangeShapeType="1"/>
            </p:cNvSpPr>
            <p:nvPr/>
          </p:nvSpPr>
          <p:spPr bwMode="auto">
            <a:xfrm>
              <a:off x="3414391" y="2348532"/>
              <a:ext cx="0" cy="941388"/>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92" name="Rectangle 154"/>
            <p:cNvSpPr>
              <a:spLocks noChangeArrowheads="1"/>
            </p:cNvSpPr>
            <p:nvPr/>
          </p:nvSpPr>
          <p:spPr bwMode="auto">
            <a:xfrm>
              <a:off x="3295328" y="2145332"/>
              <a:ext cx="1489075" cy="257175"/>
            </a:xfrm>
            <a:prstGeom prst="rect">
              <a:avLst/>
            </a:prstGeom>
            <a:solidFill>
              <a:srgbClr val="CFDDED"/>
            </a:solidFill>
            <a:ln w="6350">
              <a:solidFill>
                <a:schemeClr val="tx1"/>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93" name="Line 157"/>
            <p:cNvSpPr>
              <a:spLocks noChangeShapeType="1"/>
            </p:cNvSpPr>
            <p:nvPr/>
          </p:nvSpPr>
          <p:spPr bwMode="auto">
            <a:xfrm>
              <a:off x="4055741" y="2151682"/>
              <a:ext cx="0" cy="113030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94" name="Line 168"/>
            <p:cNvSpPr>
              <a:spLocks noChangeShapeType="1"/>
            </p:cNvSpPr>
            <p:nvPr/>
          </p:nvSpPr>
          <p:spPr bwMode="auto">
            <a:xfrm>
              <a:off x="4571678" y="2153270"/>
              <a:ext cx="0" cy="113030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98" name="Text Box 257"/>
            <p:cNvSpPr txBox="1">
              <a:spLocks noChangeArrowheads="1"/>
            </p:cNvSpPr>
            <p:nvPr/>
          </p:nvSpPr>
          <p:spPr bwMode="auto">
            <a:xfrm>
              <a:off x="3304853" y="2110407"/>
              <a:ext cx="1481138"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de-AT" altLang="en-US" sz="1600" dirty="0">
                  <a:latin typeface="Arial Narrow" pitchFamily="34" charset="0"/>
                </a:rPr>
                <a:t>Aufgabenplan</a:t>
              </a:r>
            </a:p>
          </p:txBody>
        </p:sp>
      </p:grpSp>
      <p:grpSp>
        <p:nvGrpSpPr>
          <p:cNvPr id="140" name="Gruppieren 139">
            <a:extLst>
              <a:ext uri="{C183D7F6-B498-43B3-948B-1728B52AA6E4}">
                <adec:decorative xmlns:adec="http://schemas.microsoft.com/office/drawing/2017/decorative" val="1"/>
              </a:ext>
            </a:extLst>
          </p:cNvPr>
          <p:cNvGrpSpPr/>
          <p:nvPr/>
        </p:nvGrpSpPr>
        <p:grpSpPr>
          <a:xfrm>
            <a:off x="7694226" y="3672507"/>
            <a:ext cx="1497077" cy="1327440"/>
            <a:chOff x="7694226" y="3672507"/>
            <a:chExt cx="1497077" cy="1327440"/>
          </a:xfrm>
        </p:grpSpPr>
        <p:grpSp>
          <p:nvGrpSpPr>
            <p:cNvPr id="48" name="Gruppieren 47"/>
            <p:cNvGrpSpPr/>
            <p:nvPr/>
          </p:nvGrpSpPr>
          <p:grpSpPr>
            <a:xfrm>
              <a:off x="7694226" y="3720174"/>
              <a:ext cx="1494000" cy="1279773"/>
              <a:chOff x="7343775" y="3003550"/>
              <a:chExt cx="1549400" cy="1400175"/>
            </a:xfrm>
            <a:solidFill>
              <a:schemeClr val="bg1"/>
            </a:solidFill>
          </p:grpSpPr>
          <p:sp>
            <p:nvSpPr>
              <p:cNvPr id="49" name="Rectangle 193"/>
              <p:cNvSpPr>
                <a:spLocks noChangeArrowheads="1"/>
              </p:cNvSpPr>
              <p:nvPr/>
            </p:nvSpPr>
            <p:spPr bwMode="auto">
              <a:xfrm>
                <a:off x="7343775" y="3003550"/>
                <a:ext cx="1549400" cy="1400175"/>
              </a:xfrm>
              <a:prstGeom prst="rect">
                <a:avLst/>
              </a:prstGeom>
              <a:grpFill/>
              <a:ln w="63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de-AT" dirty="0">
                  <a:latin typeface="Arial Narrow" pitchFamily="34" charset="0"/>
                </a:endParaRPr>
              </a:p>
            </p:txBody>
          </p:sp>
          <p:sp>
            <p:nvSpPr>
              <p:cNvPr id="50" name="Line 195"/>
              <p:cNvSpPr>
                <a:spLocks noChangeShapeType="1"/>
              </p:cNvSpPr>
              <p:nvPr/>
            </p:nvSpPr>
            <p:spPr bwMode="auto">
              <a:xfrm>
                <a:off x="7348538" y="3200400"/>
                <a:ext cx="1539875" cy="0"/>
              </a:xfrm>
              <a:prstGeom prst="line">
                <a:avLst/>
              </a:prstGeom>
              <a:grpFill/>
              <a:ln w="63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AT" dirty="0"/>
              </a:p>
            </p:txBody>
          </p:sp>
          <p:sp>
            <p:nvSpPr>
              <p:cNvPr id="51" name="Line 205"/>
              <p:cNvSpPr>
                <a:spLocks noChangeShapeType="1"/>
              </p:cNvSpPr>
              <p:nvPr/>
            </p:nvSpPr>
            <p:spPr bwMode="auto">
              <a:xfrm>
                <a:off x="7524750" y="3205163"/>
                <a:ext cx="3175" cy="1196975"/>
              </a:xfrm>
              <a:prstGeom prst="line">
                <a:avLst/>
              </a:prstGeom>
              <a:grpFill/>
              <a:ln w="63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AT" dirty="0"/>
              </a:p>
            </p:txBody>
          </p:sp>
          <p:sp>
            <p:nvSpPr>
              <p:cNvPr id="52" name="Line 206"/>
              <p:cNvSpPr>
                <a:spLocks noChangeShapeType="1"/>
              </p:cNvSpPr>
              <p:nvPr/>
            </p:nvSpPr>
            <p:spPr bwMode="auto">
              <a:xfrm>
                <a:off x="7350125" y="3423130"/>
                <a:ext cx="1539875" cy="0"/>
              </a:xfrm>
              <a:prstGeom prst="line">
                <a:avLst/>
              </a:prstGeom>
              <a:grpFill/>
              <a:ln w="63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AT" dirty="0"/>
              </a:p>
            </p:txBody>
          </p:sp>
          <p:sp>
            <p:nvSpPr>
              <p:cNvPr id="53" name="Line 207"/>
              <p:cNvSpPr>
                <a:spLocks noChangeShapeType="1"/>
              </p:cNvSpPr>
              <p:nvPr/>
            </p:nvSpPr>
            <p:spPr bwMode="auto">
              <a:xfrm>
                <a:off x="8145463" y="3203575"/>
                <a:ext cx="0" cy="1196975"/>
              </a:xfrm>
              <a:prstGeom prst="line">
                <a:avLst/>
              </a:prstGeom>
              <a:grpFill/>
              <a:ln w="63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AT" dirty="0"/>
              </a:p>
            </p:txBody>
          </p:sp>
          <p:sp>
            <p:nvSpPr>
              <p:cNvPr id="54" name="Line 208"/>
              <p:cNvSpPr>
                <a:spLocks noChangeShapeType="1"/>
              </p:cNvSpPr>
              <p:nvPr/>
            </p:nvSpPr>
            <p:spPr bwMode="auto">
              <a:xfrm>
                <a:off x="8518525" y="3205163"/>
                <a:ext cx="1588" cy="1198562"/>
              </a:xfrm>
              <a:prstGeom prst="line">
                <a:avLst/>
              </a:prstGeom>
              <a:grpFill/>
              <a:ln w="63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AT" dirty="0"/>
              </a:p>
            </p:txBody>
          </p:sp>
        </p:grpSp>
        <p:sp>
          <p:nvSpPr>
            <p:cNvPr id="97" name="Rectangle 154"/>
            <p:cNvSpPr>
              <a:spLocks noChangeArrowheads="1"/>
            </p:cNvSpPr>
            <p:nvPr/>
          </p:nvSpPr>
          <p:spPr bwMode="auto">
            <a:xfrm>
              <a:off x="7697466" y="3720132"/>
              <a:ext cx="1489075" cy="257175"/>
            </a:xfrm>
            <a:prstGeom prst="rect">
              <a:avLst/>
            </a:prstGeom>
            <a:solidFill>
              <a:srgbClr val="CFDDED"/>
            </a:solidFill>
            <a:ln w="6350">
              <a:solidFill>
                <a:schemeClr val="tx1"/>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100" name="Text Box 253"/>
            <p:cNvSpPr txBox="1">
              <a:spLocks noChangeArrowheads="1"/>
            </p:cNvSpPr>
            <p:nvPr/>
          </p:nvSpPr>
          <p:spPr bwMode="auto">
            <a:xfrm>
              <a:off x="7708578" y="3672507"/>
              <a:ext cx="1482725"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de-AT" altLang="en-US" sz="1600" dirty="0">
                  <a:latin typeface="Arial Narrow" pitchFamily="34" charset="0"/>
                </a:rPr>
                <a:t>Terminliste</a:t>
              </a:r>
            </a:p>
          </p:txBody>
        </p:sp>
      </p:grpSp>
      <p:grpSp>
        <p:nvGrpSpPr>
          <p:cNvPr id="142" name="Gruppieren 141">
            <a:extLst>
              <a:ext uri="{C183D7F6-B498-43B3-948B-1728B52AA6E4}">
                <adec:decorative xmlns:adec="http://schemas.microsoft.com/office/drawing/2017/decorative" val="1"/>
              </a:ext>
            </a:extLst>
          </p:cNvPr>
          <p:cNvGrpSpPr/>
          <p:nvPr/>
        </p:nvGrpSpPr>
        <p:grpSpPr>
          <a:xfrm>
            <a:off x="3235003" y="5099670"/>
            <a:ext cx="1797050" cy="1704975"/>
            <a:chOff x="3235003" y="5099670"/>
            <a:chExt cx="1797050" cy="1704975"/>
          </a:xfrm>
        </p:grpSpPr>
        <p:sp>
          <p:nvSpPr>
            <p:cNvPr id="66" name="Text Box 227"/>
            <p:cNvSpPr txBox="1">
              <a:spLocks noChangeArrowheads="1"/>
            </p:cNvSpPr>
            <p:nvPr/>
          </p:nvSpPr>
          <p:spPr bwMode="auto">
            <a:xfrm>
              <a:off x="3295328" y="6466507"/>
              <a:ext cx="1628775"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de-AT" altLang="en-US" sz="1600" dirty="0">
                  <a:latin typeface="Arial Narrow" pitchFamily="34" charset="0"/>
                </a:rPr>
                <a:t>Vorgänge</a:t>
              </a:r>
            </a:p>
          </p:txBody>
        </p:sp>
        <p:grpSp>
          <p:nvGrpSpPr>
            <p:cNvPr id="68" name="Group 248"/>
            <p:cNvGrpSpPr>
              <a:grpSpLocks/>
            </p:cNvGrpSpPr>
            <p:nvPr/>
          </p:nvGrpSpPr>
          <p:grpSpPr bwMode="auto">
            <a:xfrm>
              <a:off x="3279753" y="5118720"/>
              <a:ext cx="1648800" cy="1277937"/>
              <a:chOff x="1736" y="2591"/>
              <a:chExt cx="938" cy="805"/>
            </a:xfrm>
            <a:solidFill>
              <a:schemeClr val="bg1"/>
            </a:solidFill>
          </p:grpSpPr>
          <p:sp>
            <p:nvSpPr>
              <p:cNvPr id="69" name="Rectangle 130"/>
              <p:cNvSpPr>
                <a:spLocks noChangeArrowheads="1"/>
              </p:cNvSpPr>
              <p:nvPr/>
            </p:nvSpPr>
            <p:spPr bwMode="auto">
              <a:xfrm>
                <a:off x="1736" y="2591"/>
                <a:ext cx="938" cy="803"/>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de-AT" dirty="0">
                  <a:latin typeface="Arial Narrow" pitchFamily="34" charset="0"/>
                </a:endParaRPr>
              </a:p>
            </p:txBody>
          </p:sp>
          <p:sp>
            <p:nvSpPr>
              <p:cNvPr id="70" name="Line 131"/>
              <p:cNvSpPr>
                <a:spLocks noChangeShapeType="1"/>
              </p:cNvSpPr>
              <p:nvPr/>
            </p:nvSpPr>
            <p:spPr bwMode="auto">
              <a:xfrm>
                <a:off x="1740" y="2736"/>
                <a:ext cx="930" cy="0"/>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AT" dirty="0"/>
              </a:p>
            </p:txBody>
          </p:sp>
          <p:sp>
            <p:nvSpPr>
              <p:cNvPr id="71" name="Line 132"/>
              <p:cNvSpPr>
                <a:spLocks noChangeShapeType="1"/>
              </p:cNvSpPr>
              <p:nvPr/>
            </p:nvSpPr>
            <p:spPr bwMode="auto">
              <a:xfrm>
                <a:off x="1743" y="2815"/>
                <a:ext cx="930" cy="0"/>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AT" dirty="0"/>
              </a:p>
            </p:txBody>
          </p:sp>
          <p:sp>
            <p:nvSpPr>
              <p:cNvPr id="72" name="Line 133"/>
              <p:cNvSpPr>
                <a:spLocks noChangeShapeType="1"/>
              </p:cNvSpPr>
              <p:nvPr/>
            </p:nvSpPr>
            <p:spPr bwMode="auto">
              <a:xfrm>
                <a:off x="2236" y="2594"/>
                <a:ext cx="0" cy="794"/>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AT" dirty="0"/>
              </a:p>
            </p:txBody>
          </p:sp>
          <p:sp>
            <p:nvSpPr>
              <p:cNvPr id="73" name="Line 138"/>
              <p:cNvSpPr>
                <a:spLocks noChangeShapeType="1"/>
              </p:cNvSpPr>
              <p:nvPr/>
            </p:nvSpPr>
            <p:spPr bwMode="auto">
              <a:xfrm>
                <a:off x="1806" y="2738"/>
                <a:ext cx="2" cy="658"/>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AT" dirty="0"/>
              </a:p>
            </p:txBody>
          </p:sp>
          <p:sp>
            <p:nvSpPr>
              <p:cNvPr id="74" name="Line 244"/>
              <p:cNvSpPr>
                <a:spLocks noChangeShapeType="1"/>
              </p:cNvSpPr>
              <p:nvPr/>
            </p:nvSpPr>
            <p:spPr bwMode="auto">
              <a:xfrm>
                <a:off x="1949" y="2737"/>
                <a:ext cx="2" cy="658"/>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AT" dirty="0"/>
              </a:p>
            </p:txBody>
          </p:sp>
          <p:sp>
            <p:nvSpPr>
              <p:cNvPr id="75" name="Line 245"/>
              <p:cNvSpPr>
                <a:spLocks noChangeShapeType="1"/>
              </p:cNvSpPr>
              <p:nvPr/>
            </p:nvSpPr>
            <p:spPr bwMode="auto">
              <a:xfrm>
                <a:off x="2340" y="2734"/>
                <a:ext cx="2" cy="658"/>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AT" dirty="0"/>
              </a:p>
            </p:txBody>
          </p:sp>
          <p:sp>
            <p:nvSpPr>
              <p:cNvPr id="76" name="Line 246"/>
              <p:cNvSpPr>
                <a:spLocks noChangeShapeType="1"/>
              </p:cNvSpPr>
              <p:nvPr/>
            </p:nvSpPr>
            <p:spPr bwMode="auto">
              <a:xfrm>
                <a:off x="2449" y="2737"/>
                <a:ext cx="2" cy="658"/>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AT" dirty="0"/>
              </a:p>
            </p:txBody>
          </p:sp>
          <p:sp>
            <p:nvSpPr>
              <p:cNvPr id="77" name="Line 247"/>
              <p:cNvSpPr>
                <a:spLocks noChangeShapeType="1"/>
              </p:cNvSpPr>
              <p:nvPr/>
            </p:nvSpPr>
            <p:spPr bwMode="auto">
              <a:xfrm>
                <a:off x="2560" y="2737"/>
                <a:ext cx="2" cy="658"/>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AT" dirty="0"/>
              </a:p>
            </p:txBody>
          </p:sp>
        </p:grpSp>
        <p:sp>
          <p:nvSpPr>
            <p:cNvPr id="99" name="Rectangle 154"/>
            <p:cNvSpPr>
              <a:spLocks noChangeArrowheads="1"/>
            </p:cNvSpPr>
            <p:nvPr/>
          </p:nvSpPr>
          <p:spPr bwMode="auto">
            <a:xfrm>
              <a:off x="3282628" y="5102845"/>
              <a:ext cx="1641475" cy="257175"/>
            </a:xfrm>
            <a:prstGeom prst="rect">
              <a:avLst/>
            </a:prstGeom>
            <a:solidFill>
              <a:srgbClr val="CFDDED"/>
            </a:solidFill>
            <a:ln w="6350">
              <a:solidFill>
                <a:schemeClr val="tx1"/>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101" name="Text Box 254"/>
            <p:cNvSpPr txBox="1">
              <a:spLocks noChangeArrowheads="1"/>
            </p:cNvSpPr>
            <p:nvPr/>
          </p:nvSpPr>
          <p:spPr bwMode="auto">
            <a:xfrm>
              <a:off x="3235003" y="5099670"/>
              <a:ext cx="1797050"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85000"/>
                </a:lnSpc>
                <a:spcBef>
                  <a:spcPct val="50000"/>
                </a:spcBef>
              </a:pPr>
              <a:r>
                <a:rPr lang="de-AT" altLang="en-US" sz="1600" dirty="0">
                  <a:latin typeface="Arial Narrow" pitchFamily="34" charset="0"/>
                </a:rPr>
                <a:t>Vorgangssammelliste</a:t>
              </a:r>
            </a:p>
          </p:txBody>
        </p:sp>
      </p:grpSp>
      <p:grpSp>
        <p:nvGrpSpPr>
          <p:cNvPr id="141" name="Gruppieren 140">
            <a:extLst>
              <a:ext uri="{C183D7F6-B498-43B3-948B-1728B52AA6E4}">
                <adec:decorative xmlns:adec="http://schemas.microsoft.com/office/drawing/2017/decorative" val="1"/>
              </a:ext>
            </a:extLst>
          </p:cNvPr>
          <p:cNvGrpSpPr/>
          <p:nvPr/>
        </p:nvGrpSpPr>
        <p:grpSpPr>
          <a:xfrm>
            <a:off x="5338441" y="5071095"/>
            <a:ext cx="2305050" cy="1678047"/>
            <a:chOff x="5338441" y="5071095"/>
            <a:chExt cx="2305050" cy="1678047"/>
          </a:xfrm>
        </p:grpSpPr>
        <p:sp>
          <p:nvSpPr>
            <p:cNvPr id="7" name="Rechteck 6"/>
            <p:cNvSpPr/>
            <p:nvPr/>
          </p:nvSpPr>
          <p:spPr>
            <a:xfrm>
              <a:off x="7073578" y="5680695"/>
              <a:ext cx="569913" cy="5095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dirty="0"/>
            </a:p>
          </p:txBody>
        </p:sp>
        <p:grpSp>
          <p:nvGrpSpPr>
            <p:cNvPr id="102" name="Gruppieren 8"/>
            <p:cNvGrpSpPr>
              <a:grpSpLocks/>
            </p:cNvGrpSpPr>
            <p:nvPr/>
          </p:nvGrpSpPr>
          <p:grpSpPr bwMode="auto">
            <a:xfrm>
              <a:off x="5338441" y="5071095"/>
              <a:ext cx="2197100" cy="1678047"/>
              <a:chOff x="4572000" y="4319588"/>
              <a:chExt cx="2287588" cy="1750170"/>
            </a:xfrm>
          </p:grpSpPr>
          <p:sp>
            <p:nvSpPr>
              <p:cNvPr id="103" name="Rectangle 141"/>
              <p:cNvSpPr>
                <a:spLocks noChangeArrowheads="1"/>
              </p:cNvSpPr>
              <p:nvPr/>
            </p:nvSpPr>
            <p:spPr bwMode="auto">
              <a:xfrm>
                <a:off x="4572000" y="5003800"/>
                <a:ext cx="463550" cy="347663"/>
              </a:xfrm>
              <a:prstGeom prst="rect">
                <a:avLst/>
              </a:prstGeom>
              <a:solidFill>
                <a:srgbClr val="E1E9F3"/>
              </a:solidFill>
              <a:ln w="6350">
                <a:solidFill>
                  <a:srgbClr val="2D4E75"/>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sz="1500" dirty="0">
                  <a:latin typeface="Arial Narrow" pitchFamily="34" charset="0"/>
                </a:endParaRPr>
              </a:p>
            </p:txBody>
          </p:sp>
          <p:sp>
            <p:nvSpPr>
              <p:cNvPr id="104" name="Text Box 260"/>
              <p:cNvSpPr txBox="1">
                <a:spLocks noChangeArrowheads="1"/>
              </p:cNvSpPr>
              <p:nvPr/>
            </p:nvSpPr>
            <p:spPr bwMode="auto">
              <a:xfrm>
                <a:off x="4572000" y="4988503"/>
                <a:ext cx="462807" cy="417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ts val="1200"/>
                  </a:lnSpc>
                  <a:spcBef>
                    <a:spcPct val="50000"/>
                  </a:spcBef>
                  <a:defRPr/>
                </a:pPr>
                <a:r>
                  <a:rPr lang="de-AT" sz="1250" spc="-30" dirty="0">
                    <a:latin typeface="Arial Narrow" pitchFamily="34" charset="0"/>
                  </a:rPr>
                  <a:t>Vor-</a:t>
                </a:r>
                <a:br>
                  <a:rPr lang="de-AT" sz="1250" spc="-30" dirty="0">
                    <a:latin typeface="Arial Narrow" pitchFamily="34" charset="0"/>
                  </a:rPr>
                </a:br>
                <a:r>
                  <a:rPr lang="de-AT" sz="1250" spc="-30" dirty="0">
                    <a:latin typeface="Arial Narrow" pitchFamily="34" charset="0"/>
                  </a:rPr>
                  <a:t>gang A</a:t>
                </a:r>
              </a:p>
            </p:txBody>
          </p:sp>
          <p:sp>
            <p:nvSpPr>
              <p:cNvPr id="105" name="Rectangle 141"/>
              <p:cNvSpPr>
                <a:spLocks noChangeArrowheads="1"/>
              </p:cNvSpPr>
              <p:nvPr/>
            </p:nvSpPr>
            <p:spPr bwMode="auto">
              <a:xfrm>
                <a:off x="5168900" y="4524375"/>
                <a:ext cx="463550" cy="347663"/>
              </a:xfrm>
              <a:prstGeom prst="rect">
                <a:avLst/>
              </a:prstGeom>
              <a:solidFill>
                <a:srgbClr val="E1E9F3"/>
              </a:solidFill>
              <a:ln w="6350">
                <a:solidFill>
                  <a:srgbClr val="2D4E75"/>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sz="1500" dirty="0">
                  <a:latin typeface="Arial Narrow" pitchFamily="34" charset="0"/>
                </a:endParaRPr>
              </a:p>
            </p:txBody>
          </p:sp>
          <p:sp>
            <p:nvSpPr>
              <p:cNvPr id="106" name="Text Box 260"/>
              <p:cNvSpPr txBox="1">
                <a:spLocks noChangeArrowheads="1"/>
              </p:cNvSpPr>
              <p:nvPr/>
            </p:nvSpPr>
            <p:spPr bwMode="auto">
              <a:xfrm>
                <a:off x="5168690" y="4508341"/>
                <a:ext cx="464460" cy="417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ts val="1200"/>
                  </a:lnSpc>
                  <a:spcBef>
                    <a:spcPct val="50000"/>
                  </a:spcBef>
                  <a:defRPr/>
                </a:pPr>
                <a:r>
                  <a:rPr lang="de-AT" sz="1250" spc="-30" dirty="0">
                    <a:latin typeface="Arial Narrow" pitchFamily="34" charset="0"/>
                  </a:rPr>
                  <a:t>Vor-</a:t>
                </a:r>
                <a:br>
                  <a:rPr lang="de-AT" sz="1250" spc="-30" dirty="0">
                    <a:latin typeface="Arial Narrow" pitchFamily="34" charset="0"/>
                  </a:rPr>
                </a:br>
                <a:r>
                  <a:rPr lang="de-AT" sz="1250" spc="-30" dirty="0">
                    <a:latin typeface="Arial Narrow" pitchFamily="34" charset="0"/>
                  </a:rPr>
                  <a:t>gang B</a:t>
                </a:r>
              </a:p>
            </p:txBody>
          </p:sp>
          <p:sp>
            <p:nvSpPr>
              <p:cNvPr id="107" name="Rectangle 141"/>
              <p:cNvSpPr>
                <a:spLocks noChangeArrowheads="1"/>
              </p:cNvSpPr>
              <p:nvPr/>
            </p:nvSpPr>
            <p:spPr bwMode="auto">
              <a:xfrm>
                <a:off x="5168900" y="5205413"/>
                <a:ext cx="463550" cy="347662"/>
              </a:xfrm>
              <a:prstGeom prst="rect">
                <a:avLst/>
              </a:prstGeom>
              <a:solidFill>
                <a:srgbClr val="E1E9F3"/>
              </a:solidFill>
              <a:ln w="6350">
                <a:solidFill>
                  <a:srgbClr val="2D4E75"/>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sz="1500" dirty="0">
                  <a:latin typeface="Arial Narrow" pitchFamily="34" charset="0"/>
                </a:endParaRPr>
              </a:p>
            </p:txBody>
          </p:sp>
          <p:sp>
            <p:nvSpPr>
              <p:cNvPr id="108" name="Text Box 260"/>
              <p:cNvSpPr txBox="1">
                <a:spLocks noChangeArrowheads="1"/>
              </p:cNvSpPr>
              <p:nvPr/>
            </p:nvSpPr>
            <p:spPr bwMode="auto">
              <a:xfrm>
                <a:off x="5168690" y="5192158"/>
                <a:ext cx="464460" cy="417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ts val="1200"/>
                  </a:lnSpc>
                  <a:spcBef>
                    <a:spcPct val="50000"/>
                  </a:spcBef>
                  <a:defRPr/>
                </a:pPr>
                <a:r>
                  <a:rPr lang="de-AT" sz="1250" spc="-30" dirty="0">
                    <a:latin typeface="Arial Narrow" pitchFamily="34" charset="0"/>
                  </a:rPr>
                  <a:t>Vor-</a:t>
                </a:r>
                <a:br>
                  <a:rPr lang="de-AT" sz="1250" spc="-30" dirty="0">
                    <a:latin typeface="Arial Narrow" pitchFamily="34" charset="0"/>
                  </a:rPr>
                </a:br>
                <a:r>
                  <a:rPr lang="de-AT" sz="1250" spc="-30" dirty="0">
                    <a:latin typeface="Arial Narrow" pitchFamily="34" charset="0"/>
                  </a:rPr>
                  <a:t>gang C</a:t>
                </a:r>
              </a:p>
            </p:txBody>
          </p:sp>
          <p:sp>
            <p:nvSpPr>
              <p:cNvPr id="109" name="Rectangle 141"/>
              <p:cNvSpPr>
                <a:spLocks noChangeArrowheads="1"/>
              </p:cNvSpPr>
              <p:nvPr/>
            </p:nvSpPr>
            <p:spPr bwMode="auto">
              <a:xfrm>
                <a:off x="5400675" y="5668963"/>
                <a:ext cx="463550" cy="347662"/>
              </a:xfrm>
              <a:prstGeom prst="rect">
                <a:avLst/>
              </a:prstGeom>
              <a:solidFill>
                <a:srgbClr val="E1E9F3"/>
              </a:solidFill>
              <a:ln w="6350">
                <a:solidFill>
                  <a:srgbClr val="2D4E75"/>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sz="1500" dirty="0">
                  <a:latin typeface="Arial Narrow" pitchFamily="34" charset="0"/>
                </a:endParaRPr>
              </a:p>
            </p:txBody>
          </p:sp>
          <p:sp>
            <p:nvSpPr>
              <p:cNvPr id="110" name="Text Box 260"/>
              <p:cNvSpPr txBox="1">
                <a:spLocks noChangeArrowheads="1"/>
              </p:cNvSpPr>
              <p:nvPr/>
            </p:nvSpPr>
            <p:spPr bwMode="auto">
              <a:xfrm>
                <a:off x="5400093" y="5652451"/>
                <a:ext cx="464460" cy="417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ts val="1200"/>
                  </a:lnSpc>
                  <a:spcBef>
                    <a:spcPct val="50000"/>
                  </a:spcBef>
                  <a:defRPr/>
                </a:pPr>
                <a:r>
                  <a:rPr lang="de-AT" sz="1250" spc="-30" dirty="0">
                    <a:latin typeface="Arial Narrow" pitchFamily="34" charset="0"/>
                  </a:rPr>
                  <a:t>Vor-</a:t>
                </a:r>
                <a:br>
                  <a:rPr lang="de-AT" sz="1250" spc="-30" dirty="0">
                    <a:latin typeface="Arial Narrow" pitchFamily="34" charset="0"/>
                  </a:rPr>
                </a:br>
                <a:r>
                  <a:rPr lang="de-AT" sz="1250" spc="-30" dirty="0">
                    <a:latin typeface="Arial Narrow" pitchFamily="34" charset="0"/>
                  </a:rPr>
                  <a:t>gang D</a:t>
                </a:r>
              </a:p>
            </p:txBody>
          </p:sp>
          <p:sp>
            <p:nvSpPr>
              <p:cNvPr id="111" name="Rectangle 141"/>
              <p:cNvSpPr>
                <a:spLocks noChangeArrowheads="1"/>
              </p:cNvSpPr>
              <p:nvPr/>
            </p:nvSpPr>
            <p:spPr bwMode="auto">
              <a:xfrm>
                <a:off x="5764213" y="4754563"/>
                <a:ext cx="463550" cy="347662"/>
              </a:xfrm>
              <a:prstGeom prst="rect">
                <a:avLst/>
              </a:prstGeom>
              <a:solidFill>
                <a:srgbClr val="E1E9F3"/>
              </a:solidFill>
              <a:ln w="6350">
                <a:solidFill>
                  <a:srgbClr val="2D4E75"/>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sz="1500" dirty="0">
                  <a:latin typeface="Arial Narrow" pitchFamily="34" charset="0"/>
                </a:endParaRPr>
              </a:p>
            </p:txBody>
          </p:sp>
          <p:sp>
            <p:nvSpPr>
              <p:cNvPr id="112" name="Text Box 260"/>
              <p:cNvSpPr txBox="1">
                <a:spLocks noChangeArrowheads="1"/>
              </p:cNvSpPr>
              <p:nvPr/>
            </p:nvSpPr>
            <p:spPr bwMode="auto">
              <a:xfrm>
                <a:off x="5763727" y="4738487"/>
                <a:ext cx="464460" cy="417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ts val="1200"/>
                  </a:lnSpc>
                  <a:spcBef>
                    <a:spcPct val="50000"/>
                  </a:spcBef>
                  <a:defRPr/>
                </a:pPr>
                <a:r>
                  <a:rPr lang="de-AT" sz="1250" spc="-30" dirty="0">
                    <a:latin typeface="Arial Narrow" pitchFamily="34" charset="0"/>
                  </a:rPr>
                  <a:t>Vor-</a:t>
                </a:r>
                <a:br>
                  <a:rPr lang="de-AT" sz="1250" spc="-30" dirty="0">
                    <a:latin typeface="Arial Narrow" pitchFamily="34" charset="0"/>
                  </a:rPr>
                </a:br>
                <a:r>
                  <a:rPr lang="de-AT" sz="1250" spc="-30" dirty="0">
                    <a:latin typeface="Arial Narrow" pitchFamily="34" charset="0"/>
                  </a:rPr>
                  <a:t>gang F</a:t>
                </a:r>
              </a:p>
            </p:txBody>
          </p:sp>
          <p:sp>
            <p:nvSpPr>
              <p:cNvPr id="113" name="Rectangle 141"/>
              <p:cNvSpPr>
                <a:spLocks noChangeArrowheads="1"/>
              </p:cNvSpPr>
              <p:nvPr/>
            </p:nvSpPr>
            <p:spPr bwMode="auto">
              <a:xfrm>
                <a:off x="5764213" y="5203825"/>
                <a:ext cx="463550" cy="347663"/>
              </a:xfrm>
              <a:prstGeom prst="rect">
                <a:avLst/>
              </a:prstGeom>
              <a:solidFill>
                <a:srgbClr val="E1E9F3"/>
              </a:solidFill>
              <a:ln w="6350">
                <a:solidFill>
                  <a:srgbClr val="2D4E75"/>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sz="1500" dirty="0">
                  <a:latin typeface="Arial Narrow" pitchFamily="34" charset="0"/>
                </a:endParaRPr>
              </a:p>
            </p:txBody>
          </p:sp>
          <p:sp>
            <p:nvSpPr>
              <p:cNvPr id="114" name="Text Box 260"/>
              <p:cNvSpPr txBox="1">
                <a:spLocks noChangeArrowheads="1"/>
              </p:cNvSpPr>
              <p:nvPr/>
            </p:nvSpPr>
            <p:spPr bwMode="auto">
              <a:xfrm>
                <a:off x="5763727" y="5187191"/>
                <a:ext cx="464460" cy="417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ts val="1200"/>
                  </a:lnSpc>
                  <a:spcBef>
                    <a:spcPct val="50000"/>
                  </a:spcBef>
                  <a:defRPr/>
                </a:pPr>
                <a:r>
                  <a:rPr lang="de-AT" sz="1250" spc="-30" dirty="0">
                    <a:latin typeface="Arial Narrow" pitchFamily="34" charset="0"/>
                  </a:rPr>
                  <a:t>Vor-</a:t>
                </a:r>
                <a:br>
                  <a:rPr lang="de-AT" sz="1250" spc="-30" dirty="0">
                    <a:latin typeface="Arial Narrow" pitchFamily="34" charset="0"/>
                  </a:rPr>
                </a:br>
                <a:r>
                  <a:rPr lang="de-AT" sz="1250" spc="-30" dirty="0">
                    <a:latin typeface="Arial Narrow" pitchFamily="34" charset="0"/>
                  </a:rPr>
                  <a:t>gang G</a:t>
                </a:r>
              </a:p>
            </p:txBody>
          </p:sp>
          <p:sp>
            <p:nvSpPr>
              <p:cNvPr id="115" name="Rectangle 141"/>
              <p:cNvSpPr>
                <a:spLocks noChangeArrowheads="1"/>
              </p:cNvSpPr>
              <p:nvPr/>
            </p:nvSpPr>
            <p:spPr bwMode="auto">
              <a:xfrm>
                <a:off x="6396038" y="5024438"/>
                <a:ext cx="463550" cy="347662"/>
              </a:xfrm>
              <a:prstGeom prst="rect">
                <a:avLst/>
              </a:prstGeom>
              <a:solidFill>
                <a:srgbClr val="E1E9F3"/>
              </a:solidFill>
              <a:ln w="6350">
                <a:solidFill>
                  <a:srgbClr val="2D4E75"/>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sz="1500" dirty="0">
                  <a:latin typeface="Arial Narrow" pitchFamily="34" charset="0"/>
                </a:endParaRPr>
              </a:p>
            </p:txBody>
          </p:sp>
          <p:sp>
            <p:nvSpPr>
              <p:cNvPr id="116" name="Text Box 260"/>
              <p:cNvSpPr txBox="1">
                <a:spLocks noChangeArrowheads="1"/>
              </p:cNvSpPr>
              <p:nvPr/>
            </p:nvSpPr>
            <p:spPr bwMode="auto">
              <a:xfrm>
                <a:off x="6396781" y="5008372"/>
                <a:ext cx="462807" cy="417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ts val="1200"/>
                  </a:lnSpc>
                  <a:spcBef>
                    <a:spcPct val="50000"/>
                  </a:spcBef>
                  <a:defRPr/>
                </a:pPr>
                <a:r>
                  <a:rPr lang="de-AT" sz="1250" spc="-30" dirty="0">
                    <a:latin typeface="Arial Narrow" pitchFamily="34" charset="0"/>
                  </a:rPr>
                  <a:t>Vor-</a:t>
                </a:r>
                <a:br>
                  <a:rPr lang="de-AT" sz="1250" spc="-30" dirty="0">
                    <a:latin typeface="Arial Narrow" pitchFamily="34" charset="0"/>
                  </a:rPr>
                </a:br>
                <a:r>
                  <a:rPr lang="de-AT" sz="1250" spc="-30" dirty="0">
                    <a:latin typeface="Arial Narrow" pitchFamily="34" charset="0"/>
                  </a:rPr>
                  <a:t>gang H</a:t>
                </a:r>
              </a:p>
            </p:txBody>
          </p:sp>
          <p:sp>
            <p:nvSpPr>
              <p:cNvPr id="117" name="Rectangle 141"/>
              <p:cNvSpPr>
                <a:spLocks noChangeArrowheads="1"/>
              </p:cNvSpPr>
              <p:nvPr/>
            </p:nvSpPr>
            <p:spPr bwMode="auto">
              <a:xfrm>
                <a:off x="5764213" y="4335463"/>
                <a:ext cx="463550" cy="347662"/>
              </a:xfrm>
              <a:prstGeom prst="rect">
                <a:avLst/>
              </a:prstGeom>
              <a:solidFill>
                <a:srgbClr val="E1E9F3"/>
              </a:solidFill>
              <a:ln w="6350">
                <a:solidFill>
                  <a:srgbClr val="2D4E75"/>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sz="1500" dirty="0">
                  <a:latin typeface="Arial Narrow" pitchFamily="34" charset="0"/>
                </a:endParaRPr>
              </a:p>
            </p:txBody>
          </p:sp>
          <p:sp>
            <p:nvSpPr>
              <p:cNvPr id="118" name="Text Box 260"/>
              <p:cNvSpPr txBox="1">
                <a:spLocks noChangeArrowheads="1"/>
              </p:cNvSpPr>
              <p:nvPr/>
            </p:nvSpPr>
            <p:spPr bwMode="auto">
              <a:xfrm>
                <a:off x="5763727" y="4319588"/>
                <a:ext cx="464460" cy="417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ts val="1200"/>
                  </a:lnSpc>
                  <a:spcBef>
                    <a:spcPct val="50000"/>
                  </a:spcBef>
                  <a:defRPr/>
                </a:pPr>
                <a:r>
                  <a:rPr lang="de-AT" sz="1250" spc="-30" dirty="0">
                    <a:latin typeface="Arial Narrow" pitchFamily="34" charset="0"/>
                  </a:rPr>
                  <a:t>Vor-</a:t>
                </a:r>
                <a:br>
                  <a:rPr lang="de-AT" sz="1250" spc="-30" dirty="0">
                    <a:latin typeface="Arial Narrow" pitchFamily="34" charset="0"/>
                  </a:rPr>
                </a:br>
                <a:r>
                  <a:rPr lang="de-AT" sz="1250" spc="-30" dirty="0">
                    <a:latin typeface="Arial Narrow" pitchFamily="34" charset="0"/>
                  </a:rPr>
                  <a:t>gang E</a:t>
                </a:r>
              </a:p>
            </p:txBody>
          </p:sp>
          <p:cxnSp>
            <p:nvCxnSpPr>
              <p:cNvPr id="119" name="Gewinkelte Verbindung 118"/>
              <p:cNvCxnSpPr>
                <a:stCxn id="104" idx="3"/>
                <a:endCxn id="106" idx="1"/>
              </p:cNvCxnSpPr>
              <p:nvPr/>
            </p:nvCxnSpPr>
            <p:spPr>
              <a:xfrm flipV="1">
                <a:off x="5034807" y="4716995"/>
                <a:ext cx="133883" cy="480162"/>
              </a:xfrm>
              <a:prstGeom prst="bentConnector3">
                <a:avLst/>
              </a:prstGeom>
              <a:ln w="6350">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20" name="Gewinkelte Verbindung 119"/>
              <p:cNvCxnSpPr>
                <a:stCxn id="104" idx="3"/>
                <a:endCxn id="108" idx="1"/>
              </p:cNvCxnSpPr>
              <p:nvPr/>
            </p:nvCxnSpPr>
            <p:spPr>
              <a:xfrm>
                <a:off x="5034807" y="5197157"/>
                <a:ext cx="133883" cy="203654"/>
              </a:xfrm>
              <a:prstGeom prst="bentConnector3">
                <a:avLst/>
              </a:prstGeom>
              <a:ln w="6350">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21" name="Gewinkelte Verbindung 120"/>
              <p:cNvCxnSpPr>
                <a:stCxn id="104" idx="3"/>
                <a:endCxn id="110" idx="1"/>
              </p:cNvCxnSpPr>
              <p:nvPr/>
            </p:nvCxnSpPr>
            <p:spPr>
              <a:xfrm>
                <a:off x="5034807" y="5197157"/>
                <a:ext cx="365286" cy="663948"/>
              </a:xfrm>
              <a:prstGeom prst="bentConnector3">
                <a:avLst>
                  <a:gd name="adj1" fmla="val 19927"/>
                </a:avLst>
              </a:prstGeom>
              <a:ln w="6350">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22" name="Gewinkelte Verbindung 121"/>
              <p:cNvCxnSpPr>
                <a:stCxn id="105" idx="3"/>
                <a:endCxn id="118" idx="1"/>
              </p:cNvCxnSpPr>
              <p:nvPr/>
            </p:nvCxnSpPr>
            <p:spPr>
              <a:xfrm flipV="1">
                <a:off x="5632450" y="4528241"/>
                <a:ext cx="131277" cy="169965"/>
              </a:xfrm>
              <a:prstGeom prst="bentConnector3">
                <a:avLst/>
              </a:prstGeom>
              <a:ln w="6350">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23" name="Gewinkelte Verbindung 122"/>
              <p:cNvCxnSpPr>
                <a:stCxn id="106" idx="3"/>
                <a:endCxn id="112" idx="1"/>
              </p:cNvCxnSpPr>
              <p:nvPr/>
            </p:nvCxnSpPr>
            <p:spPr>
              <a:xfrm>
                <a:off x="5633150" y="4716995"/>
                <a:ext cx="130577" cy="230146"/>
              </a:xfrm>
              <a:prstGeom prst="bentConnector3">
                <a:avLst/>
              </a:prstGeom>
              <a:ln w="6350">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24" name="Gewinkelte Verbindung 123"/>
              <p:cNvCxnSpPr>
                <a:stCxn id="113" idx="3"/>
                <a:endCxn id="116" idx="1"/>
              </p:cNvCxnSpPr>
              <p:nvPr/>
            </p:nvCxnSpPr>
            <p:spPr>
              <a:xfrm flipV="1">
                <a:off x="6227764" y="5217026"/>
                <a:ext cx="169018" cy="160630"/>
              </a:xfrm>
              <a:prstGeom prst="bentConnector3">
                <a:avLst/>
              </a:prstGeom>
              <a:ln w="6350">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25" name="Gewinkelte Verbindung 124"/>
              <p:cNvCxnSpPr>
                <a:stCxn id="107" idx="3"/>
                <a:endCxn id="114" idx="1"/>
              </p:cNvCxnSpPr>
              <p:nvPr/>
            </p:nvCxnSpPr>
            <p:spPr>
              <a:xfrm>
                <a:off x="5632450" y="5379245"/>
                <a:ext cx="131277" cy="16600"/>
              </a:xfrm>
              <a:prstGeom prst="bentConnector3">
                <a:avLst/>
              </a:prstGeom>
              <a:ln w="6350">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26" name="Gewinkelte Verbindung 125"/>
              <p:cNvCxnSpPr>
                <a:stCxn id="111" idx="3"/>
                <a:endCxn id="116" idx="1"/>
              </p:cNvCxnSpPr>
              <p:nvPr/>
            </p:nvCxnSpPr>
            <p:spPr>
              <a:xfrm>
                <a:off x="6227764" y="4928394"/>
                <a:ext cx="169018" cy="288631"/>
              </a:xfrm>
              <a:prstGeom prst="bentConnector3">
                <a:avLst/>
              </a:prstGeom>
              <a:ln w="6350">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27" name="Gewinkelte Verbindung 126"/>
              <p:cNvCxnSpPr>
                <a:stCxn id="117" idx="3"/>
                <a:endCxn id="115" idx="1"/>
              </p:cNvCxnSpPr>
              <p:nvPr/>
            </p:nvCxnSpPr>
            <p:spPr>
              <a:xfrm>
                <a:off x="6228187" y="4509997"/>
                <a:ext cx="168594" cy="687129"/>
              </a:xfrm>
              <a:prstGeom prst="bentConnector3">
                <a:avLst/>
              </a:prstGeom>
              <a:ln w="6350">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28" name="Gewinkelte Verbindung 127"/>
              <p:cNvCxnSpPr>
                <a:stCxn id="110" idx="3"/>
                <a:endCxn id="116" idx="1"/>
              </p:cNvCxnSpPr>
              <p:nvPr/>
            </p:nvCxnSpPr>
            <p:spPr>
              <a:xfrm flipV="1">
                <a:off x="5864553" y="5217026"/>
                <a:ext cx="532228" cy="644079"/>
              </a:xfrm>
              <a:prstGeom prst="bentConnector3">
                <a:avLst>
                  <a:gd name="adj1" fmla="val 84400"/>
                </a:avLst>
              </a:prstGeom>
              <a:ln w="6350">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grpSp>
      </p:grpSp>
      <p:sp>
        <p:nvSpPr>
          <p:cNvPr id="129" name="AutoShape 213">
            <a:extLst>
              <a:ext uri="{C183D7F6-B498-43B3-948B-1728B52AA6E4}">
                <adec:decorative xmlns:adec="http://schemas.microsoft.com/office/drawing/2017/decorative" val="1"/>
              </a:ext>
            </a:extLst>
          </p:cNvPr>
          <p:cNvSpPr>
            <a:spLocks noChangeArrowheads="1"/>
          </p:cNvSpPr>
          <p:nvPr/>
        </p:nvSpPr>
        <p:spPr bwMode="auto">
          <a:xfrm>
            <a:off x="4979666" y="5790232"/>
            <a:ext cx="274637" cy="230188"/>
          </a:xfrm>
          <a:prstGeom prst="rightArrow">
            <a:avLst>
              <a:gd name="adj1" fmla="val 50000"/>
              <a:gd name="adj2" fmla="val 47978"/>
            </a:avLst>
          </a:prstGeom>
          <a:solidFill>
            <a:srgbClr val="2D4E7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130" name="Rechteckiger Pfeil 129">
            <a:extLst>
              <a:ext uri="{C183D7F6-B498-43B3-948B-1728B52AA6E4}">
                <adec:decorative xmlns:adec="http://schemas.microsoft.com/office/drawing/2017/decorative" val="1"/>
              </a:ext>
            </a:extLst>
          </p:cNvPr>
          <p:cNvSpPr/>
          <p:nvPr/>
        </p:nvSpPr>
        <p:spPr>
          <a:xfrm>
            <a:off x="1809428" y="2696195"/>
            <a:ext cx="1400175" cy="317500"/>
          </a:xfrm>
          <a:prstGeom prst="bentArrow">
            <a:avLst>
              <a:gd name="adj1" fmla="val 36339"/>
              <a:gd name="adj2" fmla="val 37100"/>
              <a:gd name="adj3" fmla="val 39380"/>
              <a:gd name="adj4" fmla="val 43750"/>
            </a:avLst>
          </a:prstGeom>
          <a:solidFill>
            <a:srgbClr val="628DC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dirty="0">
              <a:solidFill>
                <a:schemeClr val="tx1"/>
              </a:solidFill>
            </a:endParaRPr>
          </a:p>
        </p:txBody>
      </p:sp>
      <p:sp>
        <p:nvSpPr>
          <p:cNvPr id="131" name="Rechteckiger Pfeil 130">
            <a:extLst>
              <a:ext uri="{C183D7F6-B498-43B3-948B-1728B52AA6E4}">
                <adec:decorative xmlns:adec="http://schemas.microsoft.com/office/drawing/2017/decorative" val="1"/>
              </a:ext>
            </a:extLst>
          </p:cNvPr>
          <p:cNvSpPr/>
          <p:nvPr/>
        </p:nvSpPr>
        <p:spPr>
          <a:xfrm rot="5400000">
            <a:off x="7403778" y="2423145"/>
            <a:ext cx="882650" cy="1543050"/>
          </a:xfrm>
          <a:prstGeom prst="bentArrow">
            <a:avLst>
              <a:gd name="adj1" fmla="val 13887"/>
              <a:gd name="adj2" fmla="val 15512"/>
              <a:gd name="adj3" fmla="val 18655"/>
              <a:gd name="adj4" fmla="val 43750"/>
            </a:avLst>
          </a:prstGeom>
          <a:solidFill>
            <a:srgbClr val="628DC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dirty="0">
              <a:solidFill>
                <a:schemeClr val="tx1"/>
              </a:solidFill>
            </a:endParaRPr>
          </a:p>
        </p:txBody>
      </p:sp>
      <p:sp>
        <p:nvSpPr>
          <p:cNvPr id="132" name="AutoShape 213">
            <a:extLst>
              <a:ext uri="{C183D7F6-B498-43B3-948B-1728B52AA6E4}">
                <adec:decorative xmlns:adec="http://schemas.microsoft.com/office/drawing/2017/decorative" val="1"/>
              </a:ext>
            </a:extLst>
          </p:cNvPr>
          <p:cNvSpPr>
            <a:spLocks noChangeArrowheads="1"/>
          </p:cNvSpPr>
          <p:nvPr/>
        </p:nvSpPr>
        <p:spPr bwMode="auto">
          <a:xfrm>
            <a:off x="4844728" y="2675557"/>
            <a:ext cx="547688" cy="230188"/>
          </a:xfrm>
          <a:prstGeom prst="rightArrow">
            <a:avLst>
              <a:gd name="adj1" fmla="val 50000"/>
              <a:gd name="adj2" fmla="val 48126"/>
            </a:avLst>
          </a:prstGeom>
          <a:solidFill>
            <a:srgbClr val="628DC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133" name="AutoShape 213">
            <a:extLst>
              <a:ext uri="{C183D7F6-B498-43B3-948B-1728B52AA6E4}">
                <adec:decorative xmlns:adec="http://schemas.microsoft.com/office/drawing/2017/decorative" val="1"/>
              </a:ext>
            </a:extLst>
          </p:cNvPr>
          <p:cNvSpPr>
            <a:spLocks noChangeArrowheads="1"/>
          </p:cNvSpPr>
          <p:nvPr/>
        </p:nvSpPr>
        <p:spPr bwMode="auto">
          <a:xfrm>
            <a:off x="993453" y="6552232"/>
            <a:ext cx="276225" cy="231775"/>
          </a:xfrm>
          <a:prstGeom prst="rightArrow">
            <a:avLst>
              <a:gd name="adj1" fmla="val 50000"/>
              <a:gd name="adj2" fmla="val 47925"/>
            </a:avLst>
          </a:prstGeom>
          <a:solidFill>
            <a:srgbClr val="2D4E7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134" name="AutoShape 213">
            <a:extLst>
              <a:ext uri="{C183D7F6-B498-43B3-948B-1728B52AA6E4}">
                <adec:decorative xmlns:adec="http://schemas.microsoft.com/office/drawing/2017/decorative" val="1"/>
              </a:ext>
            </a:extLst>
          </p:cNvPr>
          <p:cNvSpPr>
            <a:spLocks noChangeArrowheads="1"/>
          </p:cNvSpPr>
          <p:nvPr/>
        </p:nvSpPr>
        <p:spPr bwMode="auto">
          <a:xfrm>
            <a:off x="998216" y="6202982"/>
            <a:ext cx="276225" cy="231775"/>
          </a:xfrm>
          <a:prstGeom prst="rightArrow">
            <a:avLst>
              <a:gd name="adj1" fmla="val 50000"/>
              <a:gd name="adj2" fmla="val 47925"/>
            </a:avLst>
          </a:prstGeom>
          <a:solidFill>
            <a:srgbClr val="628DC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AT" altLang="en-US" dirty="0">
              <a:latin typeface="Arial Narrow" pitchFamily="34" charset="0"/>
            </a:endParaRPr>
          </a:p>
        </p:txBody>
      </p:sp>
      <p:sp>
        <p:nvSpPr>
          <p:cNvPr id="135" name="Line 211">
            <a:extLst>
              <a:ext uri="{C183D7F6-B498-43B3-948B-1728B52AA6E4}">
                <adec:decorative xmlns:adec="http://schemas.microsoft.com/office/drawing/2017/decorative" val="1"/>
              </a:ext>
            </a:extLst>
          </p:cNvPr>
          <p:cNvSpPr>
            <a:spLocks noChangeShapeType="1"/>
          </p:cNvSpPr>
          <p:nvPr/>
        </p:nvSpPr>
        <p:spPr bwMode="auto">
          <a:xfrm flipV="1">
            <a:off x="6243316" y="3820145"/>
            <a:ext cx="0" cy="1096962"/>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2" name="Titel 1"/>
          <p:cNvSpPr>
            <a:spLocks noGrp="1"/>
          </p:cNvSpPr>
          <p:nvPr>
            <p:ph type="title"/>
          </p:nvPr>
        </p:nvSpPr>
        <p:spPr/>
        <p:txBody>
          <a:bodyPr/>
          <a:lstStyle/>
          <a:p>
            <a:pPr>
              <a:lnSpc>
                <a:spcPts val="2800"/>
              </a:lnSpc>
            </a:pPr>
            <a:r>
              <a:rPr lang="de-AT" sz="2800" dirty="0"/>
              <a:t>Alternative Vorgehensweisen </a:t>
            </a:r>
            <a:br>
              <a:rPr lang="de-AT" sz="2800" dirty="0"/>
            </a:br>
            <a:r>
              <a:rPr lang="de-AT" sz="2800" dirty="0"/>
              <a:t>bei der Terminplanung  </a:t>
            </a:r>
          </a:p>
        </p:txBody>
      </p:sp>
      <p:sp>
        <p:nvSpPr>
          <p:cNvPr id="4" name="Foliennummernplatzhalter 3">
            <a:extLst>
              <a:ext uri="{C183D7F6-B498-43B3-948B-1728B52AA6E4}">
                <adec:decorative xmlns:adec="http://schemas.microsoft.com/office/drawing/2017/decorative" val="0"/>
              </a:ext>
            </a:extLst>
          </p:cNvPr>
          <p:cNvSpPr>
            <a:spLocks noGrp="1"/>
          </p:cNvSpPr>
          <p:nvPr>
            <p:ph type="sldNum" sz="quarter" idx="11"/>
          </p:nvPr>
        </p:nvSpPr>
        <p:spPr/>
        <p:txBody>
          <a:bodyPr/>
          <a:lstStyle/>
          <a:p>
            <a:fld id="{1B0257E5-75A0-4F46-BAAD-A8D9FF434F26}" type="slidenum">
              <a:rPr lang="de-AT" smtClean="0"/>
              <a:pPr/>
              <a:t>10</a:t>
            </a:fld>
            <a:endParaRPr lang="de-AT" dirty="0"/>
          </a:p>
        </p:txBody>
      </p:sp>
    </p:spTree>
    <p:extLst>
      <p:ext uri="{BB962C8B-B14F-4D97-AF65-F5344CB8AC3E}">
        <p14:creationId xmlns:p14="http://schemas.microsoft.com/office/powerpoint/2010/main" val="117229312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3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3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3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31"/>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4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9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33"/>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4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2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41"/>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35"/>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p:bldP spid="9" grpId="0"/>
      <p:bldP spid="10" grpId="0"/>
      <p:bldP spid="55" grpId="0" animBg="1"/>
      <p:bldP spid="65" grpId="0"/>
      <p:bldP spid="67" grpId="0"/>
      <p:bldP spid="89" grpId="0"/>
      <p:bldP spid="90" grpId="0"/>
      <p:bldP spid="129" grpId="0" animBg="1"/>
      <p:bldP spid="130" grpId="0" animBg="1"/>
      <p:bldP spid="131" grpId="0" animBg="1"/>
      <p:bldP spid="132" grpId="0" animBg="1"/>
      <p:bldP spid="133" grpId="0" animBg="1"/>
      <p:bldP spid="134" grpId="0" animBg="1"/>
      <p:bldP spid="13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84">
            <a:extLst>
              <a:ext uri="{C183D7F6-B498-43B3-948B-1728B52AA6E4}">
                <adec:decorative xmlns:adec="http://schemas.microsoft.com/office/drawing/2017/decorative" val="0"/>
              </a:ext>
            </a:extLst>
          </p:cNvPr>
          <p:cNvGraphicFramePr>
            <a:graphicFrameLocks noGrp="1"/>
          </p:cNvGraphicFramePr>
          <p:nvPr>
            <p:ph idx="4294967295"/>
            <p:extLst>
              <p:ext uri="{D42A27DB-BD31-4B8C-83A1-F6EECF244321}">
                <p14:modId xmlns:p14="http://schemas.microsoft.com/office/powerpoint/2010/main" val="128635616"/>
              </p:ext>
            </p:extLst>
          </p:nvPr>
        </p:nvGraphicFramePr>
        <p:xfrm>
          <a:off x="1008336" y="1620069"/>
          <a:ext cx="8064896" cy="4733790"/>
        </p:xfrm>
        <a:graphic>
          <a:graphicData uri="http://schemas.openxmlformats.org/drawingml/2006/table">
            <a:tbl>
              <a:tblPr firstRow="1"/>
              <a:tblGrid>
                <a:gridCol w="2854830">
                  <a:extLst>
                    <a:ext uri="{9D8B030D-6E8A-4147-A177-3AD203B41FA5}">
                      <a16:colId xmlns:a16="http://schemas.microsoft.com/office/drawing/2014/main" val="20000"/>
                    </a:ext>
                  </a:extLst>
                </a:gridCol>
                <a:gridCol w="5210066">
                  <a:extLst>
                    <a:ext uri="{9D8B030D-6E8A-4147-A177-3AD203B41FA5}">
                      <a16:colId xmlns:a16="http://schemas.microsoft.com/office/drawing/2014/main" val="20001"/>
                    </a:ext>
                  </a:extLst>
                </a:gridCol>
              </a:tblGrid>
              <a:tr h="427038">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de-DE" sz="1900" b="1" i="0" u="none" strike="noStrike" cap="none" normalizeH="0" baseline="0" dirty="0">
                          <a:ln>
                            <a:noFill/>
                          </a:ln>
                          <a:solidFill>
                            <a:schemeClr val="bg1"/>
                          </a:solidFill>
                          <a:effectLst/>
                          <a:latin typeface="Arial Narrow" charset="0"/>
                          <a:ea typeface="ＭＳ Ｐゴシック" charset="-128"/>
                          <a:cs typeface="Times New Roman" charset="0"/>
                        </a:rPr>
                        <a:t>Methode der Terminplanung</a:t>
                      </a:r>
                      <a:endParaRPr kumimoji="0" lang="de-DE" sz="1900" b="0" i="0" u="none" strike="noStrike" cap="none" normalizeH="0" baseline="0" dirty="0">
                        <a:ln>
                          <a:noFill/>
                        </a:ln>
                        <a:solidFill>
                          <a:schemeClr val="bg1"/>
                        </a:solidFill>
                        <a:effectLst/>
                        <a:latin typeface="Arial Narrow" charset="0"/>
                        <a:ea typeface="ＭＳ Ｐゴシック" charset="-128"/>
                        <a:cs typeface="Times New Roman" charset="0"/>
                      </a:endParaRPr>
                    </a:p>
                  </a:txBody>
                  <a:tcPr anchor="ctr" horzOverflow="overflow">
                    <a:lnL w="12700" cap="flat" cmpd="sng" algn="ctr">
                      <a:solidFill>
                        <a:srgbClr val="2D4E75"/>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2D4E75"/>
                    </a:solid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de-DE" sz="1900" b="1" i="0" u="none" strike="noStrike" cap="none" normalizeH="0" baseline="0" dirty="0">
                          <a:ln>
                            <a:noFill/>
                          </a:ln>
                          <a:solidFill>
                            <a:schemeClr val="bg1"/>
                          </a:solidFill>
                          <a:effectLst/>
                          <a:latin typeface="Arial Narrow" charset="0"/>
                          <a:ea typeface="ＭＳ Ｐゴシック" charset="-128"/>
                          <a:cs typeface="Times New Roman" charset="0"/>
                        </a:rPr>
                        <a:t>Informationsbedarf</a:t>
                      </a:r>
                      <a:endParaRPr kumimoji="0" lang="de-DE" sz="1900" b="0" i="0" u="none" strike="noStrike" cap="none" normalizeH="0" baseline="0" dirty="0">
                        <a:ln>
                          <a:noFill/>
                        </a:ln>
                        <a:solidFill>
                          <a:schemeClr val="bg1"/>
                        </a:solidFill>
                        <a:effectLst/>
                        <a:latin typeface="Arial Narrow" charset="0"/>
                        <a:ea typeface="ＭＳ Ｐゴシック" charset="-128"/>
                        <a:cs typeface="Times New Roman"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2D4E75"/>
                    </a:solidFill>
                  </a:tcPr>
                </a:tc>
                <a:extLst>
                  <a:ext uri="{0D108BD9-81ED-4DB2-BD59-A6C34878D82A}">
                    <a16:rowId xmlns:a16="http://schemas.microsoft.com/office/drawing/2014/main" val="10000"/>
                  </a:ext>
                </a:extLst>
              </a:tr>
              <a:tr h="533400">
                <a:tc>
                  <a:txBody>
                    <a:bodyPr/>
                    <a:lstStyle/>
                    <a:p>
                      <a:pPr marL="342900" marR="0" lvl="0" indent="-342900" algn="just" defTabSz="914400" rtl="0" eaLnBrk="1" fontAlgn="base" latinLnBrk="0" hangingPunct="1">
                        <a:lnSpc>
                          <a:spcPct val="90000"/>
                        </a:lnSpc>
                        <a:spcBef>
                          <a:spcPts val="300"/>
                        </a:spcBef>
                        <a:spcAft>
                          <a:spcPct val="0"/>
                        </a:spcAft>
                        <a:buClrTx/>
                        <a:buSzTx/>
                        <a:buFontTx/>
                        <a:buNone/>
                        <a:tabLst/>
                      </a:pPr>
                      <a:r>
                        <a:rPr kumimoji="0" lang="de-DE" sz="1900" b="0" i="0" u="none" strike="noStrike" cap="none" normalizeH="0" baseline="0" dirty="0">
                          <a:ln>
                            <a:noFill/>
                          </a:ln>
                          <a:solidFill>
                            <a:schemeClr val="tx1"/>
                          </a:solidFill>
                          <a:effectLst/>
                          <a:latin typeface="Arial Narrow" charset="0"/>
                          <a:ea typeface="ＭＳ Ｐゴシック" charset="-128"/>
                          <a:cs typeface="Times New Roman" charset="0"/>
                        </a:rPr>
                        <a:t>Terminliste</a:t>
                      </a:r>
                    </a:p>
                  </a:txBody>
                  <a:tcPr marT="72000" marB="72000"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342900" marR="0" lvl="0" indent="-342900" algn="just" defTabSz="914400" rtl="0" eaLnBrk="1" fontAlgn="base" latinLnBrk="0" hangingPunct="1">
                        <a:lnSpc>
                          <a:spcPct val="90000"/>
                        </a:lnSpc>
                        <a:spcBef>
                          <a:spcPts val="300"/>
                        </a:spcBef>
                        <a:spcAft>
                          <a:spcPct val="0"/>
                        </a:spcAft>
                        <a:buClr>
                          <a:srgbClr val="2D4E75"/>
                        </a:buClr>
                        <a:buSzTx/>
                        <a:buFont typeface="Symbol" charset="2"/>
                        <a:buChar char=""/>
                        <a:tabLst>
                          <a:tab pos="228600" algn="l"/>
                        </a:tabLst>
                      </a:pPr>
                      <a:r>
                        <a:rPr kumimoji="0" lang="de-DE" sz="1900" b="0" i="0" u="none" strike="noStrike" cap="none" normalizeH="0" baseline="0" dirty="0">
                          <a:ln>
                            <a:noFill/>
                          </a:ln>
                          <a:solidFill>
                            <a:schemeClr val="tx1"/>
                          </a:solidFill>
                          <a:effectLst/>
                          <a:latin typeface="Arial Narrow" charset="0"/>
                          <a:ea typeface="ＭＳ Ｐゴシック" charset="-128"/>
                          <a:cs typeface="Times New Roman" charset="0"/>
                        </a:rPr>
                        <a:t>Liste der Aufgaben (Arbeitspakete)</a:t>
                      </a:r>
                    </a:p>
                    <a:p>
                      <a:pPr marL="342900" marR="0" lvl="0" indent="-342900" algn="just" defTabSz="914400" rtl="0" eaLnBrk="1" fontAlgn="base" latinLnBrk="0" hangingPunct="1">
                        <a:lnSpc>
                          <a:spcPct val="90000"/>
                        </a:lnSpc>
                        <a:spcBef>
                          <a:spcPts val="300"/>
                        </a:spcBef>
                        <a:spcAft>
                          <a:spcPct val="0"/>
                        </a:spcAft>
                        <a:buClr>
                          <a:srgbClr val="2D4E75"/>
                        </a:buClr>
                        <a:buSzTx/>
                        <a:buFont typeface="Symbol" charset="2"/>
                        <a:buChar char=""/>
                        <a:tabLst>
                          <a:tab pos="228600" algn="l"/>
                        </a:tabLst>
                      </a:pPr>
                      <a:r>
                        <a:rPr kumimoji="0" lang="de-DE" sz="1900" b="0" i="0" u="none" strike="noStrike" cap="none" normalizeH="0" baseline="0" dirty="0">
                          <a:ln>
                            <a:noFill/>
                          </a:ln>
                          <a:solidFill>
                            <a:schemeClr val="tx1"/>
                          </a:solidFill>
                          <a:effectLst/>
                          <a:latin typeface="Arial Narrow" charset="0"/>
                          <a:ea typeface="ＭＳ Ｐゴシック" charset="-128"/>
                          <a:cs typeface="Times New Roman" charset="0"/>
                        </a:rPr>
                        <a:t>Endtermin je Aufgabe, Fixtermine</a:t>
                      </a:r>
                    </a:p>
                  </a:txBody>
                  <a:tcPr marT="72000" marB="72000"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93738">
                <a:tc>
                  <a:txBody>
                    <a:bodyPr/>
                    <a:lstStyle/>
                    <a:p>
                      <a:pPr marL="342900" marR="0" lvl="0" indent="-342900" algn="just" defTabSz="914400" rtl="0" eaLnBrk="1" fontAlgn="base" latinLnBrk="0" hangingPunct="1">
                        <a:lnSpc>
                          <a:spcPct val="90000"/>
                        </a:lnSpc>
                        <a:spcBef>
                          <a:spcPts val="300"/>
                        </a:spcBef>
                        <a:spcAft>
                          <a:spcPct val="0"/>
                        </a:spcAft>
                        <a:buClrTx/>
                        <a:buSzTx/>
                        <a:buFontTx/>
                        <a:buNone/>
                        <a:tabLst/>
                      </a:pPr>
                      <a:r>
                        <a:rPr kumimoji="0" lang="de-DE" sz="1900" b="0" i="0" u="none" strike="noStrike" cap="none" normalizeH="0" baseline="0" dirty="0">
                          <a:ln>
                            <a:noFill/>
                          </a:ln>
                          <a:solidFill>
                            <a:schemeClr val="tx1"/>
                          </a:solidFill>
                          <a:effectLst/>
                          <a:latin typeface="Arial Narrow" charset="0"/>
                          <a:ea typeface="ＭＳ Ｐゴシック" charset="-128"/>
                          <a:cs typeface="Times New Roman" charset="0"/>
                        </a:rPr>
                        <a:t>Balkenplan</a:t>
                      </a:r>
                    </a:p>
                  </a:txBody>
                  <a:tcPr marT="72000" marB="72000"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342900" marR="0" lvl="0" indent="-342900" algn="just" defTabSz="914400" rtl="0" eaLnBrk="1" fontAlgn="base" latinLnBrk="0" hangingPunct="1">
                        <a:lnSpc>
                          <a:spcPct val="90000"/>
                        </a:lnSpc>
                        <a:spcBef>
                          <a:spcPts val="300"/>
                        </a:spcBef>
                        <a:spcAft>
                          <a:spcPct val="0"/>
                        </a:spcAft>
                        <a:buClr>
                          <a:srgbClr val="2D4E75"/>
                        </a:buClr>
                        <a:buSzTx/>
                        <a:buFont typeface="Symbol" charset="2"/>
                        <a:buChar char=""/>
                        <a:tabLst>
                          <a:tab pos="228600" algn="l"/>
                        </a:tabLst>
                      </a:pPr>
                      <a:r>
                        <a:rPr kumimoji="0" lang="de-DE" sz="1900" b="0" i="0" u="none" strike="noStrike" cap="none" normalizeH="0" baseline="0" dirty="0">
                          <a:ln>
                            <a:noFill/>
                          </a:ln>
                          <a:solidFill>
                            <a:schemeClr val="tx1"/>
                          </a:solidFill>
                          <a:effectLst/>
                          <a:latin typeface="Arial Narrow" charset="0"/>
                          <a:ea typeface="ＭＳ Ｐゴシック" charset="-128"/>
                          <a:cs typeface="Times New Roman" charset="0"/>
                        </a:rPr>
                        <a:t>Liste der Aufgaben (Arbeitspakete)</a:t>
                      </a:r>
                    </a:p>
                    <a:p>
                      <a:pPr marL="342900" marR="0" lvl="0" indent="-342900" algn="just" defTabSz="914400" rtl="0" eaLnBrk="1" fontAlgn="base" latinLnBrk="0" hangingPunct="1">
                        <a:lnSpc>
                          <a:spcPct val="90000"/>
                        </a:lnSpc>
                        <a:spcBef>
                          <a:spcPts val="300"/>
                        </a:spcBef>
                        <a:spcAft>
                          <a:spcPct val="0"/>
                        </a:spcAft>
                        <a:buClr>
                          <a:srgbClr val="2D4E75"/>
                        </a:buClr>
                        <a:buSzTx/>
                        <a:buFont typeface="Symbol" charset="2"/>
                        <a:buChar char=""/>
                        <a:tabLst>
                          <a:tab pos="228600" algn="l"/>
                        </a:tabLst>
                      </a:pPr>
                      <a:r>
                        <a:rPr kumimoji="0" lang="de-DE" sz="1900" b="0" i="0" u="none" strike="noStrike" cap="none" normalizeH="0" baseline="0" dirty="0">
                          <a:ln>
                            <a:noFill/>
                          </a:ln>
                          <a:solidFill>
                            <a:schemeClr val="tx1"/>
                          </a:solidFill>
                          <a:effectLst/>
                          <a:latin typeface="Arial Narrow" charset="0"/>
                          <a:ea typeface="ＭＳ Ｐゴシック" charset="-128"/>
                          <a:cs typeface="Times New Roman" charset="0"/>
                        </a:rPr>
                        <a:t>Starttermin je Aufgabe</a:t>
                      </a:r>
                    </a:p>
                    <a:p>
                      <a:pPr marL="342900" marR="0" lvl="0" indent="-342900" algn="just" defTabSz="914400" rtl="0" eaLnBrk="1" fontAlgn="base" latinLnBrk="0" hangingPunct="1">
                        <a:lnSpc>
                          <a:spcPct val="90000"/>
                        </a:lnSpc>
                        <a:spcBef>
                          <a:spcPts val="300"/>
                        </a:spcBef>
                        <a:spcAft>
                          <a:spcPct val="0"/>
                        </a:spcAft>
                        <a:buClr>
                          <a:srgbClr val="2D4E75"/>
                        </a:buClr>
                        <a:buSzTx/>
                        <a:buFont typeface="Symbol" charset="2"/>
                        <a:buChar char=""/>
                        <a:tabLst>
                          <a:tab pos="228600" algn="l"/>
                        </a:tabLst>
                      </a:pPr>
                      <a:r>
                        <a:rPr kumimoji="0" lang="de-DE" sz="1900" b="0" i="0" u="none" strike="noStrike" cap="none" normalizeH="0" baseline="0" dirty="0">
                          <a:ln>
                            <a:noFill/>
                          </a:ln>
                          <a:solidFill>
                            <a:schemeClr val="tx1"/>
                          </a:solidFill>
                          <a:effectLst/>
                          <a:latin typeface="Arial Narrow" charset="0"/>
                          <a:ea typeface="ＭＳ Ｐゴシック" charset="-128"/>
                          <a:cs typeface="Times New Roman" charset="0"/>
                        </a:rPr>
                        <a:t>Endtermin je Aufgabe bzw. deren Dauer, Fixtermine</a:t>
                      </a:r>
                    </a:p>
                  </a:txBody>
                  <a:tcPr marT="72000" marB="72000"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87413">
                <a:tc>
                  <a:txBody>
                    <a:bodyPr/>
                    <a:lstStyle/>
                    <a:p>
                      <a:pPr marL="0" marR="0" lvl="0" indent="0" algn="just" defTabSz="914400" rtl="0" eaLnBrk="1" fontAlgn="base" latinLnBrk="0" hangingPunct="1">
                        <a:lnSpc>
                          <a:spcPct val="90000"/>
                        </a:lnSpc>
                        <a:spcBef>
                          <a:spcPts val="300"/>
                        </a:spcBef>
                        <a:spcAft>
                          <a:spcPct val="0"/>
                        </a:spcAft>
                        <a:buClrTx/>
                        <a:buSzTx/>
                        <a:buFontTx/>
                        <a:buNone/>
                        <a:tabLst/>
                      </a:pPr>
                      <a:r>
                        <a:rPr kumimoji="0" lang="de-DE" sz="1900" b="0" i="0" u="none" strike="noStrike" cap="none" normalizeH="0" baseline="0" dirty="0">
                          <a:ln>
                            <a:noFill/>
                          </a:ln>
                          <a:solidFill>
                            <a:schemeClr val="tx1"/>
                          </a:solidFill>
                          <a:effectLst/>
                          <a:latin typeface="Arial Narrow" charset="0"/>
                          <a:ea typeface="ＭＳ Ｐゴシック" charset="-128"/>
                          <a:cs typeface="Times New Roman" charset="0"/>
                        </a:rPr>
                        <a:t>Vernetzter Balkenplan</a:t>
                      </a:r>
                    </a:p>
                  </a:txBody>
                  <a:tcPr marT="72000" marB="72000"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342900" marR="0" lvl="0" indent="-342900" algn="just" defTabSz="914400" rtl="0" eaLnBrk="1" fontAlgn="base" latinLnBrk="0" hangingPunct="1">
                        <a:lnSpc>
                          <a:spcPct val="90000"/>
                        </a:lnSpc>
                        <a:spcBef>
                          <a:spcPts val="300"/>
                        </a:spcBef>
                        <a:spcAft>
                          <a:spcPct val="0"/>
                        </a:spcAft>
                        <a:buClr>
                          <a:srgbClr val="2D4E75"/>
                        </a:buClr>
                        <a:buSzTx/>
                        <a:buFont typeface="Symbol" charset="2"/>
                        <a:buChar char=""/>
                        <a:tabLst>
                          <a:tab pos="228600" algn="l"/>
                        </a:tabLst>
                      </a:pPr>
                      <a:r>
                        <a:rPr kumimoji="0" lang="de-DE" sz="1900" b="0" i="0" u="none" strike="noStrike" cap="none" normalizeH="0" baseline="0" dirty="0">
                          <a:ln>
                            <a:noFill/>
                          </a:ln>
                          <a:solidFill>
                            <a:schemeClr val="tx1"/>
                          </a:solidFill>
                          <a:effectLst/>
                          <a:latin typeface="Arial Narrow" charset="0"/>
                          <a:ea typeface="ＭＳ Ｐゴシック" charset="-128"/>
                          <a:cs typeface="Times New Roman" charset="0"/>
                        </a:rPr>
                        <a:t>Liste der Aufgaben (Arbeitspakete)</a:t>
                      </a:r>
                    </a:p>
                    <a:p>
                      <a:pPr marL="342900" marR="0" lvl="0" indent="-342900" algn="just" defTabSz="914400" rtl="0" eaLnBrk="1" fontAlgn="base" latinLnBrk="0" hangingPunct="1">
                        <a:lnSpc>
                          <a:spcPct val="90000"/>
                        </a:lnSpc>
                        <a:spcBef>
                          <a:spcPts val="300"/>
                        </a:spcBef>
                        <a:spcAft>
                          <a:spcPct val="0"/>
                        </a:spcAft>
                        <a:buClr>
                          <a:srgbClr val="2D4E75"/>
                        </a:buClr>
                        <a:buSzTx/>
                        <a:buFont typeface="Symbol" charset="2"/>
                        <a:buChar char=""/>
                        <a:tabLst>
                          <a:tab pos="228600" algn="l"/>
                        </a:tabLst>
                      </a:pPr>
                      <a:r>
                        <a:rPr kumimoji="0" lang="de-DE" sz="1900" b="0" i="0" u="none" strike="noStrike" cap="none" normalizeH="0" baseline="0" dirty="0">
                          <a:ln>
                            <a:noFill/>
                          </a:ln>
                          <a:solidFill>
                            <a:schemeClr val="tx1"/>
                          </a:solidFill>
                          <a:effectLst/>
                          <a:latin typeface="Arial Narrow" charset="0"/>
                          <a:ea typeface="ＭＳ Ｐゴシック" charset="-128"/>
                          <a:cs typeface="Times New Roman" charset="0"/>
                        </a:rPr>
                        <a:t>Dauer je Aufgabe</a:t>
                      </a:r>
                    </a:p>
                    <a:p>
                      <a:pPr marL="342900" marR="0" lvl="0" indent="-342900" algn="just" defTabSz="914400" rtl="0" eaLnBrk="1" fontAlgn="base" latinLnBrk="0" hangingPunct="1">
                        <a:lnSpc>
                          <a:spcPct val="90000"/>
                        </a:lnSpc>
                        <a:spcBef>
                          <a:spcPts val="300"/>
                        </a:spcBef>
                        <a:spcAft>
                          <a:spcPct val="0"/>
                        </a:spcAft>
                        <a:buClr>
                          <a:srgbClr val="2D4E75"/>
                        </a:buClr>
                        <a:buSzTx/>
                        <a:buFont typeface="Symbol" charset="2"/>
                        <a:buChar char=""/>
                        <a:tabLst>
                          <a:tab pos="228600" algn="l"/>
                        </a:tabLst>
                      </a:pPr>
                      <a:r>
                        <a:rPr kumimoji="0" lang="de-DE" sz="1900" b="0" i="0" u="none" strike="noStrike" cap="none" normalizeH="0" baseline="0" dirty="0">
                          <a:ln>
                            <a:noFill/>
                          </a:ln>
                          <a:solidFill>
                            <a:schemeClr val="tx1"/>
                          </a:solidFill>
                          <a:effectLst/>
                          <a:latin typeface="Arial Narrow" charset="0"/>
                          <a:ea typeface="ＭＳ Ｐゴシック" charset="-128"/>
                          <a:cs typeface="Times New Roman" charset="0"/>
                        </a:rPr>
                        <a:t>Fixtermine</a:t>
                      </a:r>
                    </a:p>
                    <a:p>
                      <a:pPr marL="342900" marR="0" lvl="0" indent="-342900" algn="just" defTabSz="914400" rtl="0" eaLnBrk="1" fontAlgn="base" latinLnBrk="0" hangingPunct="1">
                        <a:lnSpc>
                          <a:spcPct val="90000"/>
                        </a:lnSpc>
                        <a:spcBef>
                          <a:spcPts val="300"/>
                        </a:spcBef>
                        <a:spcAft>
                          <a:spcPct val="0"/>
                        </a:spcAft>
                        <a:buClr>
                          <a:srgbClr val="2D4E75"/>
                        </a:buClr>
                        <a:buSzTx/>
                        <a:buFont typeface="Symbol" charset="2"/>
                        <a:buChar char=""/>
                        <a:tabLst>
                          <a:tab pos="228600" algn="l"/>
                        </a:tabLst>
                      </a:pPr>
                      <a:r>
                        <a:rPr kumimoji="0" lang="de-DE" sz="1900" b="0" i="0" u="none" strike="noStrike" cap="none" normalizeH="0" baseline="0" dirty="0">
                          <a:ln>
                            <a:noFill/>
                          </a:ln>
                          <a:solidFill>
                            <a:schemeClr val="tx1"/>
                          </a:solidFill>
                          <a:effectLst/>
                          <a:latin typeface="Arial Narrow" charset="0"/>
                          <a:ea typeface="ＭＳ Ｐゴシック" charset="-128"/>
                          <a:cs typeface="Times New Roman" charset="0"/>
                        </a:rPr>
                        <a:t>Abhängigkeiten zwischen den Aufgaben</a:t>
                      </a:r>
                    </a:p>
                  </a:txBody>
                  <a:tcPr marT="72000" marB="72000"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55675">
                <a:tc>
                  <a:txBody>
                    <a:bodyPr/>
                    <a:lstStyle/>
                    <a:p>
                      <a:pPr marL="342900" marR="0" lvl="0" indent="-342900" algn="just" defTabSz="914400" rtl="0" eaLnBrk="1" fontAlgn="base" latinLnBrk="0" hangingPunct="1">
                        <a:lnSpc>
                          <a:spcPct val="90000"/>
                        </a:lnSpc>
                        <a:spcBef>
                          <a:spcPts val="300"/>
                        </a:spcBef>
                        <a:spcAft>
                          <a:spcPct val="0"/>
                        </a:spcAft>
                        <a:buClrTx/>
                        <a:buSzTx/>
                        <a:buFontTx/>
                        <a:buNone/>
                        <a:tabLst/>
                      </a:pPr>
                      <a:r>
                        <a:rPr kumimoji="0" lang="de-DE" sz="1900" b="0" i="0" u="none" strike="noStrike" cap="none" normalizeH="0" baseline="0" dirty="0">
                          <a:ln>
                            <a:noFill/>
                          </a:ln>
                          <a:solidFill>
                            <a:schemeClr val="tx1"/>
                          </a:solidFill>
                          <a:effectLst/>
                          <a:latin typeface="Arial Narrow" charset="0"/>
                          <a:ea typeface="ＭＳ Ｐゴシック" charset="-128"/>
                          <a:cs typeface="Times New Roman" charset="0"/>
                        </a:rPr>
                        <a:t>Netzplan</a:t>
                      </a:r>
                    </a:p>
                  </a:txBody>
                  <a:tcPr marT="72000" marB="72000"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342900" marR="0" lvl="0" indent="-342900" algn="just" defTabSz="914400" rtl="0" eaLnBrk="1" fontAlgn="base" latinLnBrk="0" hangingPunct="1">
                        <a:lnSpc>
                          <a:spcPct val="90000"/>
                        </a:lnSpc>
                        <a:spcBef>
                          <a:spcPts val="300"/>
                        </a:spcBef>
                        <a:spcAft>
                          <a:spcPct val="0"/>
                        </a:spcAft>
                        <a:buClr>
                          <a:srgbClr val="2D4E75"/>
                        </a:buClr>
                        <a:buSzTx/>
                        <a:buFont typeface="Symbol" charset="2"/>
                        <a:buChar char=""/>
                        <a:tabLst>
                          <a:tab pos="228600" algn="l"/>
                        </a:tabLst>
                      </a:pPr>
                      <a:r>
                        <a:rPr kumimoji="0" lang="de-DE" sz="1900" b="0" i="0" u="none" strike="noStrike" cap="none" normalizeH="0" baseline="0" dirty="0">
                          <a:ln>
                            <a:noFill/>
                          </a:ln>
                          <a:solidFill>
                            <a:schemeClr val="tx1"/>
                          </a:solidFill>
                          <a:effectLst/>
                          <a:latin typeface="Arial Narrow" charset="0"/>
                          <a:ea typeface="ＭＳ Ｐゴシック" charset="-128"/>
                          <a:cs typeface="Times New Roman" charset="0"/>
                        </a:rPr>
                        <a:t>Liste der Aufgaben (Arbeitspakete, Vorgänge)</a:t>
                      </a:r>
                    </a:p>
                    <a:p>
                      <a:pPr marL="342900" marR="0" lvl="0" indent="-342900" algn="just" defTabSz="914400" rtl="0" eaLnBrk="1" fontAlgn="base" latinLnBrk="0" hangingPunct="1">
                        <a:lnSpc>
                          <a:spcPct val="90000"/>
                        </a:lnSpc>
                        <a:spcBef>
                          <a:spcPts val="300"/>
                        </a:spcBef>
                        <a:spcAft>
                          <a:spcPct val="0"/>
                        </a:spcAft>
                        <a:buClr>
                          <a:srgbClr val="2D4E75"/>
                        </a:buClr>
                        <a:buSzTx/>
                        <a:buFont typeface="Symbol" charset="2"/>
                        <a:buChar char=""/>
                        <a:tabLst>
                          <a:tab pos="228600" algn="l"/>
                        </a:tabLst>
                      </a:pPr>
                      <a:r>
                        <a:rPr kumimoji="0" lang="de-DE" sz="1900" b="0" i="0" u="none" strike="noStrike" cap="none" normalizeH="0" baseline="0" dirty="0">
                          <a:ln>
                            <a:noFill/>
                          </a:ln>
                          <a:solidFill>
                            <a:schemeClr val="tx1"/>
                          </a:solidFill>
                          <a:effectLst/>
                          <a:latin typeface="Arial Narrow" charset="0"/>
                          <a:ea typeface="ＭＳ Ｐゴシック" charset="-128"/>
                          <a:cs typeface="Times New Roman" charset="0"/>
                        </a:rPr>
                        <a:t>Dauer je Aufgabe</a:t>
                      </a:r>
                    </a:p>
                    <a:p>
                      <a:pPr marL="342900" marR="0" lvl="0" indent="-342900" algn="just" defTabSz="914400" rtl="0" eaLnBrk="1" fontAlgn="base" latinLnBrk="0" hangingPunct="1">
                        <a:lnSpc>
                          <a:spcPct val="90000"/>
                        </a:lnSpc>
                        <a:spcBef>
                          <a:spcPts val="300"/>
                        </a:spcBef>
                        <a:spcAft>
                          <a:spcPct val="0"/>
                        </a:spcAft>
                        <a:buClr>
                          <a:srgbClr val="2D4E75"/>
                        </a:buClr>
                        <a:buSzTx/>
                        <a:buFont typeface="Symbol" charset="2"/>
                        <a:buChar char=""/>
                        <a:tabLst>
                          <a:tab pos="228600" algn="l"/>
                        </a:tabLst>
                      </a:pPr>
                      <a:r>
                        <a:rPr kumimoji="0" lang="de-DE" sz="1900" b="0" i="0" u="none" strike="noStrike" cap="none" normalizeH="0" baseline="0" dirty="0">
                          <a:ln>
                            <a:noFill/>
                          </a:ln>
                          <a:solidFill>
                            <a:schemeClr val="tx1"/>
                          </a:solidFill>
                          <a:effectLst/>
                          <a:latin typeface="Arial Narrow" charset="0"/>
                          <a:ea typeface="ＭＳ Ｐゴシック" charset="-128"/>
                          <a:cs typeface="Times New Roman" charset="0"/>
                        </a:rPr>
                        <a:t>Logische Abhängigkeiten zwischen den Aufgaben</a:t>
                      </a:r>
                    </a:p>
                    <a:p>
                      <a:pPr marL="342900" marR="0" lvl="0" indent="-342900" algn="just" defTabSz="914400" rtl="0" eaLnBrk="1" fontAlgn="base" latinLnBrk="0" hangingPunct="1">
                        <a:lnSpc>
                          <a:spcPct val="90000"/>
                        </a:lnSpc>
                        <a:spcBef>
                          <a:spcPts val="300"/>
                        </a:spcBef>
                        <a:spcAft>
                          <a:spcPct val="0"/>
                        </a:spcAft>
                        <a:buClr>
                          <a:srgbClr val="2D4E75"/>
                        </a:buClr>
                        <a:buSzTx/>
                        <a:buFont typeface="Symbol" charset="2"/>
                        <a:buChar char=""/>
                        <a:tabLst>
                          <a:tab pos="228600" algn="l"/>
                        </a:tabLst>
                      </a:pPr>
                      <a:r>
                        <a:rPr kumimoji="0" lang="de-DE" sz="1900" b="0" i="0" u="none" strike="noStrike" cap="none" normalizeH="0" baseline="0" dirty="0">
                          <a:ln>
                            <a:noFill/>
                          </a:ln>
                          <a:solidFill>
                            <a:schemeClr val="tx1"/>
                          </a:solidFill>
                          <a:effectLst/>
                          <a:latin typeface="Arial Narrow" charset="0"/>
                          <a:ea typeface="ＭＳ Ｐゴシック" charset="-128"/>
                          <a:cs typeface="Times New Roman" charset="0"/>
                        </a:rPr>
                        <a:t>Fixtermine (einschließlich Projektstart/-ende)</a:t>
                      </a:r>
                    </a:p>
                  </a:txBody>
                  <a:tcPr marT="72000" marB="72000"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 name="Titel 1"/>
          <p:cNvSpPr>
            <a:spLocks noGrp="1"/>
          </p:cNvSpPr>
          <p:nvPr>
            <p:ph type="title"/>
          </p:nvPr>
        </p:nvSpPr>
        <p:spPr/>
        <p:txBody>
          <a:bodyPr/>
          <a:lstStyle/>
          <a:p>
            <a:r>
              <a:rPr lang="de-AT" dirty="0"/>
              <a:t>Instrumente der Terminplanung</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11</a:t>
            </a:fld>
            <a:endParaRPr lang="en-US" dirty="0"/>
          </a:p>
        </p:txBody>
      </p:sp>
    </p:spTree>
    <p:extLst>
      <p:ext uri="{BB962C8B-B14F-4D97-AF65-F5344CB8AC3E}">
        <p14:creationId xmlns:p14="http://schemas.microsoft.com/office/powerpoint/2010/main" val="271321687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5">
            <a:extLst>
              <a:ext uri="{C183D7F6-B498-43B3-948B-1728B52AA6E4}">
                <adec:decorative xmlns:adec="http://schemas.microsoft.com/office/drawing/2017/decorative" val="1"/>
              </a:ext>
            </a:extLst>
          </p:cNvPr>
          <p:cNvSpPr txBox="1">
            <a:spLocks noChangeArrowheads="1"/>
          </p:cNvSpPr>
          <p:nvPr/>
        </p:nvSpPr>
        <p:spPr bwMode="auto">
          <a:xfrm>
            <a:off x="1083967" y="4716413"/>
            <a:ext cx="7980318" cy="1728192"/>
          </a:xfrm>
          <a:prstGeom prst="rect">
            <a:avLst/>
          </a:prstGeom>
          <a:solidFill>
            <a:srgbClr val="2D4E75"/>
          </a:solidFill>
          <a:ln>
            <a:no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110000"/>
              </a:lnSpc>
              <a:buClr>
                <a:srgbClr val="FF8307"/>
              </a:buClr>
            </a:pPr>
            <a:endParaRPr lang="de-AT" altLang="en-US" sz="2100" dirty="0">
              <a:solidFill>
                <a:schemeClr val="bg1"/>
              </a:solidFill>
              <a:latin typeface="Arial Narrow" charset="0"/>
            </a:endParaRPr>
          </a:p>
        </p:txBody>
      </p:sp>
      <p:sp>
        <p:nvSpPr>
          <p:cNvPr id="8" name="Text Box 15"/>
          <p:cNvSpPr txBox="1">
            <a:spLocks noChangeArrowheads="1"/>
          </p:cNvSpPr>
          <p:nvPr/>
        </p:nvSpPr>
        <p:spPr bwMode="auto">
          <a:xfrm>
            <a:off x="1092914" y="4716413"/>
            <a:ext cx="7980318" cy="1728192"/>
          </a:xfrm>
          <a:prstGeom prst="rect">
            <a:avLst/>
          </a:prstGeom>
          <a:noFill/>
          <a:ln>
            <a:no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110000"/>
              </a:lnSpc>
              <a:buClr>
                <a:srgbClr val="FF8307"/>
              </a:buClr>
            </a:pPr>
            <a:r>
              <a:rPr lang="de-DE" altLang="en-US" sz="2100" b="1" dirty="0">
                <a:solidFill>
                  <a:schemeClr val="bg1"/>
                </a:solidFill>
                <a:latin typeface="Arial Narrow" charset="0"/>
              </a:rPr>
              <a:t>Vorgehensweise  </a:t>
            </a:r>
          </a:p>
          <a:p>
            <a:pPr marL="342900" indent="-342900" eaLnBrk="1" hangingPunct="1">
              <a:lnSpc>
                <a:spcPct val="110000"/>
              </a:lnSpc>
              <a:spcBef>
                <a:spcPts val="300"/>
              </a:spcBef>
              <a:buClr>
                <a:schemeClr val="bg1"/>
              </a:buClr>
              <a:buFont typeface="Wingdings" panose="05000000000000000000" pitchFamily="2" charset="2"/>
              <a:buChar char="§"/>
            </a:pPr>
            <a:r>
              <a:rPr lang="de-AT" altLang="en-US" sz="2100" dirty="0">
                <a:solidFill>
                  <a:schemeClr val="bg1"/>
                </a:solidFill>
                <a:latin typeface="Arial Narrow" charset="0"/>
              </a:rPr>
              <a:t>Auflisten der Aufgaben/Ereignisse des PAP</a:t>
            </a:r>
          </a:p>
          <a:p>
            <a:pPr marL="342900" indent="-342900" eaLnBrk="1" hangingPunct="1">
              <a:lnSpc>
                <a:spcPct val="110000"/>
              </a:lnSpc>
              <a:spcBef>
                <a:spcPts val="300"/>
              </a:spcBef>
              <a:buClr>
                <a:schemeClr val="bg1"/>
              </a:buClr>
              <a:buFont typeface="Wingdings" panose="05000000000000000000" pitchFamily="2" charset="2"/>
              <a:buChar char="§"/>
            </a:pPr>
            <a:r>
              <a:rPr lang="de-AT" altLang="en-US" sz="2100" dirty="0">
                <a:solidFill>
                  <a:schemeClr val="bg1"/>
                </a:solidFill>
                <a:latin typeface="Arial Narrow" charset="0"/>
              </a:rPr>
              <a:t>Festlegung des jeweiligen Endtermins gemäß der (Schätzung für die) benötigte(n) Dauer</a:t>
            </a:r>
          </a:p>
        </p:txBody>
      </p:sp>
      <p:sp>
        <p:nvSpPr>
          <p:cNvPr id="3" name="Inhaltsplatzhalter 2"/>
          <p:cNvSpPr>
            <a:spLocks noGrp="1"/>
          </p:cNvSpPr>
          <p:nvPr>
            <p:ph idx="1"/>
          </p:nvPr>
        </p:nvSpPr>
        <p:spPr>
          <a:xfrm>
            <a:off x="1116386" y="1476053"/>
            <a:ext cx="7668814" cy="4514850"/>
          </a:xfrm>
        </p:spPr>
        <p:txBody>
          <a:bodyPr/>
          <a:lstStyle/>
          <a:p>
            <a:r>
              <a:rPr lang="de-AT" sz="2200" dirty="0"/>
              <a:t>geeignet für wenig komplexe Projekte</a:t>
            </a:r>
          </a:p>
          <a:p>
            <a:r>
              <a:rPr lang="de-AT" sz="2200" dirty="0"/>
              <a:t>Vorgänge werden in den Listen nach aufsteigenden Terminen (Abschluss der Tätigkeit) sortiert</a:t>
            </a:r>
          </a:p>
          <a:p>
            <a:r>
              <a:rPr lang="de-AT" sz="2200" dirty="0"/>
              <a:t>es sind dabei keine technologischen Zusammenhänge oder Abhängigkeiten ersichtlich</a:t>
            </a:r>
          </a:p>
          <a:p>
            <a:r>
              <a:rPr lang="de-AT" sz="2200" dirty="0"/>
              <a:t>Spezialfall: Meilensteinliste (umfasst lediglich datierte Ereignisse)</a:t>
            </a:r>
          </a:p>
          <a:p>
            <a:endParaRPr lang="en-US" dirty="0"/>
          </a:p>
        </p:txBody>
      </p:sp>
      <p:sp>
        <p:nvSpPr>
          <p:cNvPr id="2" name="Titel 1"/>
          <p:cNvSpPr>
            <a:spLocks noGrp="1"/>
          </p:cNvSpPr>
          <p:nvPr>
            <p:ph type="title"/>
          </p:nvPr>
        </p:nvSpPr>
        <p:spPr/>
        <p:txBody>
          <a:bodyPr/>
          <a:lstStyle/>
          <a:p>
            <a:r>
              <a:rPr lang="de-AT" dirty="0"/>
              <a:t>Terminliste</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12</a:t>
            </a:fld>
            <a:endParaRPr lang="en-US" dirty="0"/>
          </a:p>
        </p:txBody>
      </p:sp>
    </p:spTree>
    <p:extLst>
      <p:ext uri="{BB962C8B-B14F-4D97-AF65-F5344CB8AC3E}">
        <p14:creationId xmlns:p14="http://schemas.microsoft.com/office/powerpoint/2010/main" val="132932068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
                                            <p:txEl>
                                              <p:pRg st="1" end="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 Box 7"/>
          <p:cNvSpPr txBox="1">
            <a:spLocks noChangeArrowheads="1"/>
          </p:cNvSpPr>
          <p:nvPr/>
        </p:nvSpPr>
        <p:spPr bwMode="auto">
          <a:xfrm>
            <a:off x="5236815" y="5465812"/>
            <a:ext cx="4196457" cy="1054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ts val="2500"/>
              </a:lnSpc>
              <a:spcBef>
                <a:spcPts val="300"/>
              </a:spcBef>
              <a:tabLst>
                <a:tab pos="533400" algn="l"/>
              </a:tabLst>
            </a:pPr>
            <a:r>
              <a:rPr lang="de-DE" altLang="en-US" sz="2100" dirty="0">
                <a:latin typeface="+mn-lt"/>
                <a:sym typeface="Wingdings" charset="2"/>
              </a:rPr>
              <a:t>	n</a:t>
            </a:r>
            <a:r>
              <a:rPr lang="de-DE" altLang="en-US" sz="2100" dirty="0">
                <a:latin typeface="+mn-lt"/>
              </a:rPr>
              <a:t>ur für übersichtliche Projekte </a:t>
            </a:r>
            <a:br>
              <a:rPr lang="de-DE" altLang="en-US" sz="2100" dirty="0">
                <a:latin typeface="+mn-lt"/>
              </a:rPr>
            </a:br>
            <a:r>
              <a:rPr lang="de-DE" altLang="en-US" sz="2100" dirty="0">
                <a:latin typeface="+mn-lt"/>
              </a:rPr>
              <a:t>	nur anwendbar, wenn Vorgänge 	wenig miteinander verknüpft sind</a:t>
            </a:r>
          </a:p>
        </p:txBody>
      </p:sp>
      <p:sp>
        <p:nvSpPr>
          <p:cNvPr id="18" name="Text Box 6"/>
          <p:cNvSpPr txBox="1">
            <a:spLocks noChangeArrowheads="1"/>
          </p:cNvSpPr>
          <p:nvPr/>
        </p:nvSpPr>
        <p:spPr bwMode="auto">
          <a:xfrm>
            <a:off x="1763486" y="5465812"/>
            <a:ext cx="3205290" cy="733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tabLst>
                <a:tab pos="7897813" algn="r"/>
              </a:tabLst>
              <a:defRPr sz="2400">
                <a:solidFill>
                  <a:schemeClr val="tx1"/>
                </a:solidFill>
                <a:latin typeface="Arial" charset="0"/>
                <a:ea typeface="ＭＳ Ｐゴシック" charset="-128"/>
              </a:defRPr>
            </a:lvl1pPr>
            <a:lvl2pPr marL="742950" indent="-285750" eaLnBrk="0" hangingPunct="0">
              <a:tabLst>
                <a:tab pos="7897813" algn="r"/>
              </a:tabLst>
              <a:defRPr sz="2400">
                <a:solidFill>
                  <a:schemeClr val="tx1"/>
                </a:solidFill>
                <a:latin typeface="Arial" charset="0"/>
                <a:ea typeface="ＭＳ Ｐゴシック" charset="-128"/>
              </a:defRPr>
            </a:lvl2pPr>
            <a:lvl3pPr marL="1143000" indent="-228600" eaLnBrk="0" hangingPunct="0">
              <a:tabLst>
                <a:tab pos="7897813" algn="r"/>
              </a:tabLst>
              <a:defRPr sz="2400">
                <a:solidFill>
                  <a:schemeClr val="tx1"/>
                </a:solidFill>
                <a:latin typeface="Arial" charset="0"/>
                <a:ea typeface="ＭＳ Ｐゴシック" charset="-128"/>
              </a:defRPr>
            </a:lvl3pPr>
            <a:lvl4pPr marL="1600200" indent="-228600" eaLnBrk="0" hangingPunct="0">
              <a:tabLst>
                <a:tab pos="7897813" algn="r"/>
              </a:tabLst>
              <a:defRPr sz="2400">
                <a:solidFill>
                  <a:schemeClr val="tx1"/>
                </a:solidFill>
                <a:latin typeface="Arial" charset="0"/>
                <a:ea typeface="ＭＳ Ｐゴシック" charset="-128"/>
              </a:defRPr>
            </a:lvl4pPr>
            <a:lvl5pPr marL="2057400" indent="-228600" eaLnBrk="0" hangingPunct="0">
              <a:tabLst>
                <a:tab pos="7897813" algn="r"/>
              </a:tabLst>
              <a:defRPr sz="2400">
                <a:solidFill>
                  <a:schemeClr val="tx1"/>
                </a:solidFill>
                <a:latin typeface="Arial" charset="0"/>
                <a:ea typeface="ＭＳ Ｐゴシック" charset="-128"/>
              </a:defRPr>
            </a:lvl5pPr>
            <a:lvl6pPr marL="2514600" indent="-228600" eaLnBrk="0" fontAlgn="base" hangingPunct="0">
              <a:spcBef>
                <a:spcPct val="0"/>
              </a:spcBef>
              <a:spcAft>
                <a:spcPct val="0"/>
              </a:spcAft>
              <a:tabLst>
                <a:tab pos="7897813" algn="r"/>
              </a:tabLst>
              <a:defRPr sz="2400">
                <a:solidFill>
                  <a:schemeClr val="tx1"/>
                </a:solidFill>
                <a:latin typeface="Arial" charset="0"/>
                <a:ea typeface="ＭＳ Ｐゴシック" charset="-128"/>
              </a:defRPr>
            </a:lvl6pPr>
            <a:lvl7pPr marL="2971800" indent="-228600" eaLnBrk="0" fontAlgn="base" hangingPunct="0">
              <a:spcBef>
                <a:spcPct val="0"/>
              </a:spcBef>
              <a:spcAft>
                <a:spcPct val="0"/>
              </a:spcAft>
              <a:tabLst>
                <a:tab pos="7897813" algn="r"/>
              </a:tabLst>
              <a:defRPr sz="2400">
                <a:solidFill>
                  <a:schemeClr val="tx1"/>
                </a:solidFill>
                <a:latin typeface="Arial" charset="0"/>
                <a:ea typeface="ＭＳ Ｐゴシック" charset="-128"/>
              </a:defRPr>
            </a:lvl7pPr>
            <a:lvl8pPr marL="3429000" indent="-228600" eaLnBrk="0" fontAlgn="base" hangingPunct="0">
              <a:spcBef>
                <a:spcPct val="0"/>
              </a:spcBef>
              <a:spcAft>
                <a:spcPct val="0"/>
              </a:spcAft>
              <a:tabLst>
                <a:tab pos="7897813" algn="r"/>
              </a:tabLst>
              <a:defRPr sz="2400">
                <a:solidFill>
                  <a:schemeClr val="tx1"/>
                </a:solidFill>
                <a:latin typeface="Arial" charset="0"/>
                <a:ea typeface="ＭＳ Ｐゴシック" charset="-128"/>
              </a:defRPr>
            </a:lvl8pPr>
            <a:lvl9pPr marL="3886200" indent="-228600" eaLnBrk="0" fontAlgn="base" hangingPunct="0">
              <a:spcBef>
                <a:spcPct val="0"/>
              </a:spcBef>
              <a:spcAft>
                <a:spcPct val="0"/>
              </a:spcAft>
              <a:tabLst>
                <a:tab pos="7897813" algn="r"/>
              </a:tabLst>
              <a:defRPr sz="2400">
                <a:solidFill>
                  <a:schemeClr val="tx1"/>
                </a:solidFill>
                <a:latin typeface="Arial" charset="0"/>
                <a:ea typeface="ＭＳ Ｐゴシック" charset="-128"/>
              </a:defRPr>
            </a:lvl9pPr>
          </a:lstStyle>
          <a:p>
            <a:pPr eaLnBrk="1" hangingPunct="1">
              <a:lnSpc>
                <a:spcPts val="2500"/>
              </a:lnSpc>
              <a:spcBef>
                <a:spcPct val="10000"/>
              </a:spcBef>
              <a:tabLst>
                <a:tab pos="631825" algn="l"/>
                <a:tab pos="7897813" algn="r"/>
              </a:tabLst>
            </a:pPr>
            <a:r>
              <a:rPr lang="de-DE" altLang="en-US" sz="2100" dirty="0">
                <a:latin typeface="+mn-lt"/>
                <a:sym typeface="Wingdings" charset="2"/>
              </a:rPr>
              <a:t>g</a:t>
            </a:r>
            <a:r>
              <a:rPr lang="de-DE" altLang="en-US" sz="2100" dirty="0">
                <a:latin typeface="+mn-lt"/>
              </a:rPr>
              <a:t>eringer Arbeitsaufwand</a:t>
            </a:r>
            <a:br>
              <a:rPr lang="de-DE" altLang="en-US" sz="2100" dirty="0">
                <a:latin typeface="+mn-lt"/>
              </a:rPr>
            </a:br>
            <a:r>
              <a:rPr lang="de-DE" altLang="en-US" sz="2100" dirty="0">
                <a:latin typeface="+mn-lt"/>
              </a:rPr>
              <a:t>in der Regel niedrige Kosten</a:t>
            </a:r>
          </a:p>
        </p:txBody>
      </p:sp>
      <p:sp>
        <p:nvSpPr>
          <p:cNvPr id="20" name="Smiley 19">
            <a:extLst>
              <a:ext uri="{C183D7F6-B498-43B3-948B-1728B52AA6E4}">
                <adec:decorative xmlns:adec="http://schemas.microsoft.com/office/drawing/2017/decorative" val="1"/>
              </a:ext>
            </a:extLst>
          </p:cNvPr>
          <p:cNvSpPr/>
          <p:nvPr/>
        </p:nvSpPr>
        <p:spPr bwMode="auto">
          <a:xfrm>
            <a:off x="936328" y="5538307"/>
            <a:ext cx="683142" cy="661039"/>
          </a:xfrm>
          <a:prstGeom prst="smileyFace">
            <a:avLst/>
          </a:prstGeom>
          <a:solidFill>
            <a:srgbClr val="54812B"/>
          </a:solidFill>
          <a:ln w="38100">
            <a:solidFill>
              <a:schemeClr val="bg1"/>
            </a:solid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a:ln>
                <a:noFill/>
              </a:ln>
              <a:solidFill>
                <a:schemeClr val="tx1"/>
              </a:solidFill>
              <a:effectLst/>
              <a:latin typeface="Arial Narrow" pitchFamily="34" charset="0"/>
            </a:endParaRPr>
          </a:p>
        </p:txBody>
      </p:sp>
      <p:sp>
        <p:nvSpPr>
          <p:cNvPr id="9" name="Smiley 8">
            <a:extLst>
              <a:ext uri="{C183D7F6-B498-43B3-948B-1728B52AA6E4}">
                <adec:decorative xmlns:adec="http://schemas.microsoft.com/office/drawing/2017/decorative" val="1"/>
              </a:ext>
            </a:extLst>
          </p:cNvPr>
          <p:cNvSpPr/>
          <p:nvPr/>
        </p:nvSpPr>
        <p:spPr bwMode="auto">
          <a:xfrm>
            <a:off x="4968776" y="5538307"/>
            <a:ext cx="683142" cy="661039"/>
          </a:xfrm>
          <a:prstGeom prst="smileyFace">
            <a:avLst>
              <a:gd name="adj" fmla="val -4653"/>
            </a:avLst>
          </a:prstGeom>
          <a:solidFill>
            <a:srgbClr val="C00000"/>
          </a:solidFill>
          <a:ln w="38100">
            <a:solidFill>
              <a:schemeClr val="bg1"/>
            </a:solid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a:ln>
                <a:noFill/>
              </a:ln>
              <a:solidFill>
                <a:schemeClr val="tx1"/>
              </a:solidFill>
              <a:effectLst/>
              <a:latin typeface="Arial Narrow" pitchFamily="34" charset="0"/>
            </a:endParaRPr>
          </a:p>
        </p:txBody>
      </p:sp>
      <p:graphicFrame>
        <p:nvGraphicFramePr>
          <p:cNvPr id="5" name="Inhaltsplatzhalter 4"/>
          <p:cNvGraphicFramePr>
            <a:graphicFrameLocks noGrp="1"/>
          </p:cNvGraphicFramePr>
          <p:nvPr>
            <p:ph idx="1"/>
            <p:extLst>
              <p:ext uri="{D42A27DB-BD31-4B8C-83A1-F6EECF244321}">
                <p14:modId xmlns:p14="http://schemas.microsoft.com/office/powerpoint/2010/main" val="1063518157"/>
              </p:ext>
            </p:extLst>
          </p:nvPr>
        </p:nvGraphicFramePr>
        <p:xfrm>
          <a:off x="936328" y="1421065"/>
          <a:ext cx="8208912" cy="3809700"/>
        </p:xfrm>
        <a:graphic>
          <a:graphicData uri="http://schemas.openxmlformats.org/drawingml/2006/table">
            <a:tbl>
              <a:tblPr firstRow="1">
                <a:tableStyleId>{5C22544A-7EE6-4342-B048-85BDC9FD1C3A}</a:tableStyleId>
              </a:tblPr>
              <a:tblGrid>
                <a:gridCol w="936104">
                  <a:extLst>
                    <a:ext uri="{9D8B030D-6E8A-4147-A177-3AD203B41FA5}">
                      <a16:colId xmlns:a16="http://schemas.microsoft.com/office/drawing/2014/main" val="20000"/>
                    </a:ext>
                  </a:extLst>
                </a:gridCol>
                <a:gridCol w="1080120">
                  <a:extLst>
                    <a:ext uri="{9D8B030D-6E8A-4147-A177-3AD203B41FA5}">
                      <a16:colId xmlns:a16="http://schemas.microsoft.com/office/drawing/2014/main" val="20001"/>
                    </a:ext>
                  </a:extLst>
                </a:gridCol>
                <a:gridCol w="4680520">
                  <a:extLst>
                    <a:ext uri="{9D8B030D-6E8A-4147-A177-3AD203B41FA5}">
                      <a16:colId xmlns:a16="http://schemas.microsoft.com/office/drawing/2014/main" val="20002"/>
                    </a:ext>
                  </a:extLst>
                </a:gridCol>
                <a:gridCol w="1512168">
                  <a:extLst>
                    <a:ext uri="{9D8B030D-6E8A-4147-A177-3AD203B41FA5}">
                      <a16:colId xmlns:a16="http://schemas.microsoft.com/office/drawing/2014/main" val="20003"/>
                    </a:ext>
                  </a:extLst>
                </a:gridCol>
              </a:tblGrid>
              <a:tr h="0">
                <a:tc>
                  <a:txBody>
                    <a:bodyPr/>
                    <a:lstStyle/>
                    <a:p>
                      <a:pPr algn="ctr">
                        <a:lnSpc>
                          <a:spcPts val="1700"/>
                        </a:lnSpc>
                        <a:spcBef>
                          <a:spcPts val="400"/>
                        </a:spcBef>
                        <a:spcAft>
                          <a:spcPts val="300"/>
                        </a:spcAft>
                      </a:pPr>
                      <a:r>
                        <a:rPr lang="de-AT" sz="1800" b="1" dirty="0">
                          <a:solidFill>
                            <a:schemeClr val="bg1"/>
                          </a:solidFill>
                          <a:effectLst/>
                        </a:rPr>
                        <a:t>Arbeits-paket Nummer</a:t>
                      </a:r>
                      <a:endParaRPr lang="en-US" sz="1800" b="1" dirty="0">
                        <a:solidFill>
                          <a:schemeClr val="bg1"/>
                        </a:solidFill>
                        <a:effectLst/>
                        <a:latin typeface="Arial"/>
                        <a:ea typeface="Times New Roman"/>
                        <a:cs typeface="Times New Roman"/>
                      </a:endParaRPr>
                    </a:p>
                  </a:txBody>
                  <a:tcPr marL="44450" marR="44450" marT="36000" marB="36000" anchor="ctr">
                    <a:lnL w="12700" cap="flat" cmpd="sng" algn="ctr">
                      <a:solidFill>
                        <a:srgbClr val="2D4E75"/>
                      </a:solidFill>
                      <a:prstDash val="solid"/>
                      <a:round/>
                      <a:headEnd type="none" w="med" len="med"/>
                      <a:tailEnd type="none" w="med" len="med"/>
                    </a:lnL>
                    <a:solidFill>
                      <a:srgbClr val="2D4E75"/>
                    </a:solidFill>
                  </a:tcPr>
                </a:tc>
                <a:tc>
                  <a:txBody>
                    <a:bodyPr/>
                    <a:lstStyle/>
                    <a:p>
                      <a:pPr algn="ctr">
                        <a:lnSpc>
                          <a:spcPts val="1700"/>
                        </a:lnSpc>
                        <a:spcBef>
                          <a:spcPts val="400"/>
                        </a:spcBef>
                        <a:spcAft>
                          <a:spcPts val="300"/>
                        </a:spcAft>
                      </a:pPr>
                      <a:r>
                        <a:rPr lang="de-AT" sz="1800" b="1" dirty="0">
                          <a:solidFill>
                            <a:schemeClr val="bg1"/>
                          </a:solidFill>
                          <a:effectLst/>
                        </a:rPr>
                        <a:t>Vorgang Nummer</a:t>
                      </a:r>
                      <a:endParaRPr lang="en-US" sz="1800" b="1" dirty="0">
                        <a:solidFill>
                          <a:schemeClr val="bg1"/>
                        </a:solidFill>
                        <a:effectLst/>
                        <a:latin typeface="Arial"/>
                        <a:ea typeface="Times New Roman"/>
                        <a:cs typeface="Times New Roman"/>
                      </a:endParaRPr>
                    </a:p>
                  </a:txBody>
                  <a:tcPr marL="44450" marR="44450" marT="36000" marB="36000" anchor="ctr">
                    <a:solidFill>
                      <a:srgbClr val="2D4E75"/>
                    </a:solidFill>
                  </a:tcPr>
                </a:tc>
                <a:tc>
                  <a:txBody>
                    <a:bodyPr/>
                    <a:lstStyle/>
                    <a:p>
                      <a:pPr algn="ctr">
                        <a:lnSpc>
                          <a:spcPct val="100000"/>
                        </a:lnSpc>
                        <a:spcBef>
                          <a:spcPts val="300"/>
                        </a:spcBef>
                        <a:spcAft>
                          <a:spcPts val="200"/>
                        </a:spcAft>
                      </a:pPr>
                      <a:r>
                        <a:rPr lang="de-AT" sz="1900" b="1" dirty="0">
                          <a:solidFill>
                            <a:schemeClr val="bg1"/>
                          </a:solidFill>
                          <a:effectLst/>
                        </a:rPr>
                        <a:t>Arbeitspaket-/Vorgang Beschreibung</a:t>
                      </a:r>
                      <a:endParaRPr lang="en-US" sz="1900" b="1" dirty="0">
                        <a:solidFill>
                          <a:schemeClr val="bg1"/>
                        </a:solidFill>
                        <a:effectLst/>
                        <a:latin typeface="Arial"/>
                        <a:ea typeface="Times New Roman"/>
                        <a:cs typeface="Times New Roman"/>
                      </a:endParaRPr>
                    </a:p>
                  </a:txBody>
                  <a:tcPr marL="44450" marR="44450" marT="36000" marB="36000" anchor="ctr">
                    <a:solidFill>
                      <a:srgbClr val="2D4E75"/>
                    </a:solidFill>
                  </a:tcPr>
                </a:tc>
                <a:tc>
                  <a:txBody>
                    <a:bodyPr/>
                    <a:lstStyle/>
                    <a:p>
                      <a:pPr algn="ctr">
                        <a:lnSpc>
                          <a:spcPct val="100000"/>
                        </a:lnSpc>
                        <a:spcBef>
                          <a:spcPts val="300"/>
                        </a:spcBef>
                        <a:spcAft>
                          <a:spcPts val="200"/>
                        </a:spcAft>
                      </a:pPr>
                      <a:r>
                        <a:rPr lang="de-AT" sz="1900" b="1" dirty="0">
                          <a:solidFill>
                            <a:schemeClr val="bg1"/>
                          </a:solidFill>
                          <a:effectLst/>
                        </a:rPr>
                        <a:t>Termin</a:t>
                      </a:r>
                      <a:endParaRPr lang="en-US" sz="1900" b="1" dirty="0">
                        <a:solidFill>
                          <a:schemeClr val="bg1"/>
                        </a:solidFill>
                        <a:effectLst/>
                        <a:latin typeface="Arial"/>
                        <a:ea typeface="Times New Roman"/>
                        <a:cs typeface="Times New Roman"/>
                      </a:endParaRPr>
                    </a:p>
                  </a:txBody>
                  <a:tcPr marL="44450" marR="44450" marT="36000" marB="36000" anchor="ctr">
                    <a:lnR w="12700" cap="flat" cmpd="sng" algn="ctr">
                      <a:solidFill>
                        <a:srgbClr val="2D4E75"/>
                      </a:solidFill>
                      <a:prstDash val="solid"/>
                      <a:round/>
                      <a:headEnd type="none" w="med" len="med"/>
                      <a:tailEnd type="none" w="med" len="med"/>
                    </a:lnR>
                    <a:solidFill>
                      <a:srgbClr val="2D4E75"/>
                    </a:solidFill>
                  </a:tcPr>
                </a:tc>
                <a:extLst>
                  <a:ext uri="{0D108BD9-81ED-4DB2-BD59-A6C34878D82A}">
                    <a16:rowId xmlns:a16="http://schemas.microsoft.com/office/drawing/2014/main" val="10000"/>
                  </a:ext>
                </a:extLst>
              </a:tr>
              <a:tr h="0">
                <a:tc>
                  <a:txBody>
                    <a:bodyPr/>
                    <a:lstStyle/>
                    <a:p>
                      <a:pPr algn="ctr">
                        <a:lnSpc>
                          <a:spcPct val="100000"/>
                        </a:lnSpc>
                        <a:spcBef>
                          <a:spcPts val="300"/>
                        </a:spcBef>
                        <a:spcAft>
                          <a:spcPts val="150"/>
                        </a:spcAft>
                      </a:pPr>
                      <a:r>
                        <a:rPr lang="de-AT" sz="1900" dirty="0">
                          <a:effectLst/>
                        </a:rPr>
                        <a:t>1</a:t>
                      </a:r>
                      <a:endParaRPr lang="en-US" sz="1900" dirty="0">
                        <a:effectLst/>
                        <a:latin typeface="Arial"/>
                        <a:ea typeface="Times New Roman"/>
                        <a:cs typeface="Times New Roman"/>
                      </a:endParaRPr>
                    </a:p>
                  </a:txBody>
                  <a:tcPr marL="44450" marR="4445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B w="12700" cap="flat" cmpd="sng" algn="ctr">
                      <a:noFill/>
                      <a:prstDash val="solid"/>
                      <a:round/>
                      <a:headEnd type="none" w="med" len="med"/>
                      <a:tailEnd type="none" w="med" len="med"/>
                    </a:lnB>
                  </a:tcPr>
                </a:tc>
                <a:tc>
                  <a:txBody>
                    <a:bodyPr/>
                    <a:lstStyle/>
                    <a:p>
                      <a:pPr algn="ctr">
                        <a:lnSpc>
                          <a:spcPct val="100000"/>
                        </a:lnSpc>
                        <a:spcBef>
                          <a:spcPts val="300"/>
                        </a:spcBef>
                        <a:spcAft>
                          <a:spcPts val="150"/>
                        </a:spcAft>
                      </a:pPr>
                      <a:r>
                        <a:rPr lang="de-AT" sz="1900" dirty="0">
                          <a:effectLst/>
                        </a:rPr>
                        <a:t>1.1</a:t>
                      </a:r>
                      <a:endParaRPr lang="en-US" sz="1900" dirty="0">
                        <a:effectLst/>
                        <a:latin typeface="Arial"/>
                        <a:ea typeface="Times New Roman"/>
                        <a:cs typeface="Times New Roman"/>
                      </a:endParaRPr>
                    </a:p>
                  </a:txBody>
                  <a:tcPr marL="44450" marR="4445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B w="12700" cap="flat" cmpd="sng" algn="ctr">
                      <a:noFill/>
                      <a:prstDash val="solid"/>
                      <a:round/>
                      <a:headEnd type="none" w="med" len="med"/>
                      <a:tailEnd type="none" w="med" len="med"/>
                    </a:lnB>
                  </a:tcPr>
                </a:tc>
                <a:tc>
                  <a:txBody>
                    <a:bodyPr/>
                    <a:lstStyle/>
                    <a:p>
                      <a:pPr algn="l">
                        <a:lnSpc>
                          <a:spcPct val="100000"/>
                        </a:lnSpc>
                        <a:spcBef>
                          <a:spcPts val="300"/>
                        </a:spcBef>
                        <a:spcAft>
                          <a:spcPts val="150"/>
                        </a:spcAft>
                      </a:pPr>
                      <a:r>
                        <a:rPr lang="de-AT" sz="1900" dirty="0">
                          <a:effectLst/>
                        </a:rPr>
                        <a:t>Projektauftragserteilung zur Erstellung </a:t>
                      </a:r>
                      <a:br>
                        <a:rPr lang="de-AT" sz="1900" dirty="0">
                          <a:effectLst/>
                        </a:rPr>
                      </a:br>
                      <a:r>
                        <a:rPr lang="de-AT" sz="1900" dirty="0">
                          <a:effectLst/>
                        </a:rPr>
                        <a:t>eines Schulungskonzeptes</a:t>
                      </a:r>
                      <a:endParaRPr lang="en-US" sz="1900" dirty="0">
                        <a:effectLst/>
                        <a:latin typeface="Arial"/>
                        <a:ea typeface="Times New Roman"/>
                        <a:cs typeface="Times New Roman"/>
                      </a:endParaRPr>
                    </a:p>
                  </a:txBody>
                  <a:tcPr marL="108000" marR="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B w="12700" cap="flat" cmpd="sng" algn="ctr">
                      <a:noFill/>
                      <a:prstDash val="solid"/>
                      <a:round/>
                      <a:headEnd type="none" w="med" len="med"/>
                      <a:tailEnd type="none" w="med" len="med"/>
                    </a:lnB>
                  </a:tcPr>
                </a:tc>
                <a:tc>
                  <a:txBody>
                    <a:bodyPr/>
                    <a:lstStyle/>
                    <a:p>
                      <a:pPr algn="r">
                        <a:lnSpc>
                          <a:spcPct val="100000"/>
                        </a:lnSpc>
                        <a:spcBef>
                          <a:spcPts val="300"/>
                        </a:spcBef>
                        <a:spcAft>
                          <a:spcPts val="150"/>
                        </a:spcAft>
                      </a:pPr>
                      <a:r>
                        <a:rPr lang="de-AT" sz="1900" spc="-20" dirty="0">
                          <a:effectLst/>
                        </a:rPr>
                        <a:t>31. März 2024</a:t>
                      </a:r>
                      <a:endParaRPr lang="en-US" sz="1900" dirty="0">
                        <a:effectLst/>
                        <a:latin typeface="Arial"/>
                        <a:ea typeface="Times New Roman"/>
                        <a:cs typeface="Times New Roman"/>
                      </a:endParaRPr>
                    </a:p>
                  </a:txBody>
                  <a:tcPr marL="44450" marR="10800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B w="12700" cap="flat" cmpd="sng" algn="ctr">
                      <a:no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ctr">
                        <a:lnSpc>
                          <a:spcPct val="100000"/>
                        </a:lnSpc>
                        <a:spcBef>
                          <a:spcPts val="300"/>
                        </a:spcBef>
                        <a:spcAft>
                          <a:spcPts val="150"/>
                        </a:spcAft>
                      </a:pPr>
                      <a:r>
                        <a:rPr lang="de-AT" sz="1900" dirty="0">
                          <a:effectLst/>
                        </a:rPr>
                        <a:t> </a:t>
                      </a:r>
                      <a:endParaRPr lang="en-US" sz="1900" dirty="0">
                        <a:effectLst/>
                        <a:latin typeface="Arial"/>
                        <a:ea typeface="Times New Roman"/>
                        <a:cs typeface="Times New Roman"/>
                      </a:endParaRPr>
                    </a:p>
                  </a:txBody>
                  <a:tcPr marL="44450" marR="4445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9E2EF"/>
                    </a:solidFill>
                  </a:tcPr>
                </a:tc>
                <a:tc>
                  <a:txBody>
                    <a:bodyPr/>
                    <a:lstStyle/>
                    <a:p>
                      <a:pPr algn="ctr">
                        <a:lnSpc>
                          <a:spcPct val="100000"/>
                        </a:lnSpc>
                        <a:spcBef>
                          <a:spcPts val="300"/>
                        </a:spcBef>
                        <a:spcAft>
                          <a:spcPts val="150"/>
                        </a:spcAft>
                      </a:pPr>
                      <a:r>
                        <a:rPr lang="de-AT" sz="1900" dirty="0">
                          <a:effectLst/>
                        </a:rPr>
                        <a:t>1.2</a:t>
                      </a:r>
                      <a:endParaRPr lang="en-US" sz="1900" dirty="0">
                        <a:effectLst/>
                        <a:latin typeface="Arial"/>
                        <a:ea typeface="Times New Roman"/>
                        <a:cs typeface="Times New Roman"/>
                      </a:endParaRPr>
                    </a:p>
                  </a:txBody>
                  <a:tcPr marL="44450" marR="4445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9E2EF"/>
                    </a:solidFill>
                  </a:tcPr>
                </a:tc>
                <a:tc>
                  <a:txBody>
                    <a:bodyPr/>
                    <a:lstStyle/>
                    <a:p>
                      <a:pPr algn="l">
                        <a:lnSpc>
                          <a:spcPct val="100000"/>
                        </a:lnSpc>
                        <a:spcBef>
                          <a:spcPts val="300"/>
                        </a:spcBef>
                        <a:spcAft>
                          <a:spcPts val="150"/>
                        </a:spcAft>
                      </a:pPr>
                      <a:r>
                        <a:rPr lang="de-AT" sz="1900" dirty="0">
                          <a:effectLst/>
                        </a:rPr>
                        <a:t>Projektstartsitzung</a:t>
                      </a:r>
                      <a:endParaRPr lang="en-US" sz="1900" dirty="0">
                        <a:effectLst/>
                        <a:latin typeface="Arial"/>
                        <a:ea typeface="Times New Roman"/>
                        <a:cs typeface="Times New Roman"/>
                      </a:endParaRPr>
                    </a:p>
                  </a:txBody>
                  <a:tcPr marL="108000" marR="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9E2EF"/>
                    </a:solidFill>
                  </a:tcPr>
                </a:tc>
                <a:tc>
                  <a:txBody>
                    <a:bodyPr/>
                    <a:lstStyle/>
                    <a:p>
                      <a:pPr algn="r">
                        <a:lnSpc>
                          <a:spcPct val="100000"/>
                        </a:lnSpc>
                        <a:spcBef>
                          <a:spcPts val="300"/>
                        </a:spcBef>
                        <a:spcAft>
                          <a:spcPts val="150"/>
                        </a:spcAft>
                      </a:pPr>
                      <a:r>
                        <a:rPr lang="de-AT" sz="1900" dirty="0">
                          <a:effectLst/>
                        </a:rPr>
                        <a:t>15. April 2024</a:t>
                      </a:r>
                      <a:endParaRPr lang="en-US" sz="1900" dirty="0">
                        <a:effectLst/>
                        <a:latin typeface="Arial"/>
                        <a:ea typeface="Times New Roman"/>
                        <a:cs typeface="Times New Roman"/>
                      </a:endParaRPr>
                    </a:p>
                  </a:txBody>
                  <a:tcPr marL="44450" marR="10800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9E2EF"/>
                    </a:solidFill>
                  </a:tcPr>
                </a:tc>
                <a:extLst>
                  <a:ext uri="{0D108BD9-81ED-4DB2-BD59-A6C34878D82A}">
                    <a16:rowId xmlns:a16="http://schemas.microsoft.com/office/drawing/2014/main" val="10002"/>
                  </a:ext>
                </a:extLst>
              </a:tr>
              <a:tr h="0">
                <a:tc>
                  <a:txBody>
                    <a:bodyPr/>
                    <a:lstStyle/>
                    <a:p>
                      <a:pPr algn="ctr">
                        <a:lnSpc>
                          <a:spcPct val="100000"/>
                        </a:lnSpc>
                        <a:spcBef>
                          <a:spcPts val="300"/>
                        </a:spcBef>
                        <a:spcAft>
                          <a:spcPts val="150"/>
                        </a:spcAft>
                      </a:pPr>
                      <a:r>
                        <a:rPr lang="de-AT" sz="1900" dirty="0">
                          <a:effectLst/>
                        </a:rPr>
                        <a:t>2</a:t>
                      </a:r>
                      <a:endParaRPr lang="en-US" sz="1900" dirty="0">
                        <a:effectLst/>
                        <a:latin typeface="Arial"/>
                        <a:ea typeface="Times New Roman"/>
                        <a:cs typeface="Times New Roman"/>
                      </a:endParaRPr>
                    </a:p>
                  </a:txBody>
                  <a:tcPr marL="44450" marR="4445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00000"/>
                        </a:lnSpc>
                        <a:spcBef>
                          <a:spcPts val="300"/>
                        </a:spcBef>
                        <a:spcAft>
                          <a:spcPts val="150"/>
                        </a:spcAft>
                      </a:pPr>
                      <a:r>
                        <a:rPr lang="de-AT" sz="1900" dirty="0">
                          <a:effectLst/>
                        </a:rPr>
                        <a:t> </a:t>
                      </a:r>
                      <a:endParaRPr lang="en-US" sz="1900" dirty="0">
                        <a:effectLst/>
                        <a:latin typeface="Arial"/>
                        <a:ea typeface="Times New Roman"/>
                        <a:cs typeface="Times New Roman"/>
                      </a:endParaRPr>
                    </a:p>
                  </a:txBody>
                  <a:tcPr marL="44450" marR="4445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lnSpc>
                          <a:spcPct val="100000"/>
                        </a:lnSpc>
                        <a:spcBef>
                          <a:spcPts val="300"/>
                        </a:spcBef>
                        <a:spcAft>
                          <a:spcPts val="150"/>
                        </a:spcAft>
                      </a:pPr>
                      <a:r>
                        <a:rPr lang="de-AT" sz="1900" dirty="0">
                          <a:effectLst/>
                        </a:rPr>
                        <a:t>Erhebung Schulungsbedarf</a:t>
                      </a:r>
                      <a:endParaRPr lang="en-US" sz="1900" dirty="0">
                        <a:effectLst/>
                        <a:latin typeface="Arial"/>
                        <a:ea typeface="Times New Roman"/>
                        <a:cs typeface="Times New Roman"/>
                      </a:endParaRPr>
                    </a:p>
                  </a:txBody>
                  <a:tcPr marL="108000" marR="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lnSpc>
                          <a:spcPct val="100000"/>
                        </a:lnSpc>
                        <a:spcBef>
                          <a:spcPts val="300"/>
                        </a:spcBef>
                        <a:spcAft>
                          <a:spcPts val="150"/>
                        </a:spcAft>
                      </a:pPr>
                      <a:r>
                        <a:rPr lang="de-AT" sz="1900" dirty="0">
                          <a:effectLst/>
                        </a:rPr>
                        <a:t> </a:t>
                      </a:r>
                      <a:endParaRPr lang="en-US" sz="1900" dirty="0">
                        <a:effectLst/>
                        <a:latin typeface="Arial"/>
                        <a:ea typeface="Times New Roman"/>
                        <a:cs typeface="Times New Roman"/>
                      </a:endParaRPr>
                    </a:p>
                  </a:txBody>
                  <a:tcPr marL="44450" marR="10800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gn="ctr">
                        <a:lnSpc>
                          <a:spcPct val="100000"/>
                        </a:lnSpc>
                        <a:spcBef>
                          <a:spcPts val="300"/>
                        </a:spcBef>
                        <a:spcAft>
                          <a:spcPts val="150"/>
                        </a:spcAft>
                      </a:pPr>
                      <a:r>
                        <a:rPr lang="de-AT" sz="1900" dirty="0">
                          <a:effectLst/>
                        </a:rPr>
                        <a:t> </a:t>
                      </a:r>
                      <a:endParaRPr lang="en-US" sz="1900" dirty="0">
                        <a:effectLst/>
                        <a:latin typeface="Arial"/>
                        <a:ea typeface="Times New Roman"/>
                        <a:cs typeface="Times New Roman"/>
                      </a:endParaRPr>
                    </a:p>
                  </a:txBody>
                  <a:tcPr marL="44450" marR="4445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9E2EF"/>
                    </a:solidFill>
                  </a:tcPr>
                </a:tc>
                <a:tc>
                  <a:txBody>
                    <a:bodyPr/>
                    <a:lstStyle/>
                    <a:p>
                      <a:pPr algn="ctr">
                        <a:lnSpc>
                          <a:spcPct val="100000"/>
                        </a:lnSpc>
                        <a:spcBef>
                          <a:spcPts val="300"/>
                        </a:spcBef>
                        <a:spcAft>
                          <a:spcPts val="150"/>
                        </a:spcAft>
                      </a:pPr>
                      <a:r>
                        <a:rPr lang="de-AT" sz="1900" dirty="0">
                          <a:effectLst/>
                        </a:rPr>
                        <a:t>2.1</a:t>
                      </a:r>
                      <a:endParaRPr lang="en-US" sz="1900" dirty="0">
                        <a:effectLst/>
                        <a:latin typeface="Arial"/>
                        <a:ea typeface="Times New Roman"/>
                        <a:cs typeface="Times New Roman"/>
                      </a:endParaRPr>
                    </a:p>
                  </a:txBody>
                  <a:tcPr marL="44450" marR="4445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9E2EF"/>
                    </a:solidFill>
                  </a:tcPr>
                </a:tc>
                <a:tc>
                  <a:txBody>
                    <a:bodyPr/>
                    <a:lstStyle/>
                    <a:p>
                      <a:pPr algn="l">
                        <a:lnSpc>
                          <a:spcPct val="100000"/>
                        </a:lnSpc>
                        <a:spcBef>
                          <a:spcPts val="300"/>
                        </a:spcBef>
                        <a:spcAft>
                          <a:spcPts val="150"/>
                        </a:spcAft>
                      </a:pPr>
                      <a:r>
                        <a:rPr lang="de-AT" sz="1900" dirty="0">
                          <a:effectLst/>
                        </a:rPr>
                        <a:t>Entwicklung Fragebögen</a:t>
                      </a:r>
                      <a:endParaRPr lang="en-US" sz="1900" dirty="0">
                        <a:effectLst/>
                        <a:latin typeface="Arial"/>
                        <a:ea typeface="Times New Roman"/>
                        <a:cs typeface="Times New Roman"/>
                      </a:endParaRPr>
                    </a:p>
                  </a:txBody>
                  <a:tcPr marL="108000" marR="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9E2EF"/>
                    </a:solidFill>
                  </a:tcPr>
                </a:tc>
                <a:tc>
                  <a:txBody>
                    <a:bodyPr/>
                    <a:lstStyle/>
                    <a:p>
                      <a:pPr algn="r">
                        <a:lnSpc>
                          <a:spcPct val="100000"/>
                        </a:lnSpc>
                        <a:spcBef>
                          <a:spcPts val="300"/>
                        </a:spcBef>
                        <a:spcAft>
                          <a:spcPts val="150"/>
                        </a:spcAft>
                      </a:pPr>
                      <a:r>
                        <a:rPr lang="de-AT" sz="1900" dirty="0">
                          <a:effectLst/>
                        </a:rPr>
                        <a:t>12. Mai 2024</a:t>
                      </a:r>
                      <a:endParaRPr lang="en-US" sz="1900" dirty="0">
                        <a:effectLst/>
                        <a:latin typeface="Arial"/>
                        <a:ea typeface="Times New Roman"/>
                        <a:cs typeface="Times New Roman"/>
                      </a:endParaRPr>
                    </a:p>
                  </a:txBody>
                  <a:tcPr marL="44450" marR="10800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9E2EF"/>
                    </a:solidFill>
                  </a:tcPr>
                </a:tc>
                <a:extLst>
                  <a:ext uri="{0D108BD9-81ED-4DB2-BD59-A6C34878D82A}">
                    <a16:rowId xmlns:a16="http://schemas.microsoft.com/office/drawing/2014/main" val="10004"/>
                  </a:ext>
                </a:extLst>
              </a:tr>
              <a:tr h="0">
                <a:tc>
                  <a:txBody>
                    <a:bodyPr/>
                    <a:lstStyle/>
                    <a:p>
                      <a:pPr algn="ctr">
                        <a:lnSpc>
                          <a:spcPct val="100000"/>
                        </a:lnSpc>
                        <a:spcBef>
                          <a:spcPts val="300"/>
                        </a:spcBef>
                        <a:spcAft>
                          <a:spcPts val="150"/>
                        </a:spcAft>
                      </a:pPr>
                      <a:r>
                        <a:rPr lang="de-AT" sz="1900" dirty="0">
                          <a:effectLst/>
                        </a:rPr>
                        <a:t> </a:t>
                      </a:r>
                      <a:endParaRPr lang="en-US" sz="1900" dirty="0">
                        <a:effectLst/>
                        <a:latin typeface="Arial"/>
                        <a:ea typeface="Times New Roman"/>
                        <a:cs typeface="Times New Roman"/>
                      </a:endParaRPr>
                    </a:p>
                  </a:txBody>
                  <a:tcPr marL="44450" marR="4445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00000"/>
                        </a:lnSpc>
                        <a:spcBef>
                          <a:spcPts val="300"/>
                        </a:spcBef>
                        <a:spcAft>
                          <a:spcPts val="150"/>
                        </a:spcAft>
                      </a:pPr>
                      <a:r>
                        <a:rPr lang="de-AT" sz="1900" dirty="0">
                          <a:effectLst/>
                        </a:rPr>
                        <a:t>2.2</a:t>
                      </a:r>
                      <a:endParaRPr lang="en-US" sz="1900" dirty="0">
                        <a:effectLst/>
                        <a:latin typeface="Arial"/>
                        <a:ea typeface="Times New Roman"/>
                        <a:cs typeface="Times New Roman"/>
                      </a:endParaRPr>
                    </a:p>
                  </a:txBody>
                  <a:tcPr marL="44450" marR="4445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lnSpc>
                          <a:spcPct val="100000"/>
                        </a:lnSpc>
                        <a:spcBef>
                          <a:spcPts val="300"/>
                        </a:spcBef>
                        <a:spcAft>
                          <a:spcPts val="150"/>
                        </a:spcAft>
                      </a:pPr>
                      <a:r>
                        <a:rPr lang="de-AT" sz="1900" dirty="0">
                          <a:effectLst/>
                        </a:rPr>
                        <a:t>Durchführung Mitarbeiterbefragung</a:t>
                      </a:r>
                      <a:endParaRPr lang="en-US" sz="1900" dirty="0">
                        <a:effectLst/>
                        <a:latin typeface="Arial"/>
                        <a:ea typeface="Times New Roman"/>
                        <a:cs typeface="Times New Roman"/>
                      </a:endParaRPr>
                    </a:p>
                  </a:txBody>
                  <a:tcPr marL="108000" marR="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lnSpc>
                          <a:spcPct val="100000"/>
                        </a:lnSpc>
                        <a:spcBef>
                          <a:spcPts val="300"/>
                        </a:spcBef>
                        <a:spcAft>
                          <a:spcPts val="150"/>
                        </a:spcAft>
                      </a:pPr>
                      <a:r>
                        <a:rPr lang="de-AT" sz="1900" dirty="0">
                          <a:effectLst/>
                        </a:rPr>
                        <a:t>7. Juni 2024</a:t>
                      </a:r>
                      <a:endParaRPr lang="en-US" sz="1900" dirty="0">
                        <a:effectLst/>
                        <a:latin typeface="Arial"/>
                        <a:ea typeface="Times New Roman"/>
                        <a:cs typeface="Times New Roman"/>
                      </a:endParaRPr>
                    </a:p>
                  </a:txBody>
                  <a:tcPr marL="44450" marR="10800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5"/>
                  </a:ext>
                </a:extLst>
              </a:tr>
              <a:tr h="0">
                <a:tc>
                  <a:txBody>
                    <a:bodyPr/>
                    <a:lstStyle/>
                    <a:p>
                      <a:pPr algn="ctr">
                        <a:lnSpc>
                          <a:spcPct val="100000"/>
                        </a:lnSpc>
                        <a:spcBef>
                          <a:spcPts val="300"/>
                        </a:spcBef>
                        <a:spcAft>
                          <a:spcPts val="150"/>
                        </a:spcAft>
                      </a:pPr>
                      <a:r>
                        <a:rPr lang="de-AT" sz="1900" dirty="0">
                          <a:effectLst/>
                        </a:rPr>
                        <a:t> </a:t>
                      </a:r>
                      <a:endParaRPr lang="en-US" sz="1900" dirty="0">
                        <a:effectLst/>
                        <a:latin typeface="Arial"/>
                        <a:ea typeface="Times New Roman"/>
                        <a:cs typeface="Times New Roman"/>
                      </a:endParaRPr>
                    </a:p>
                  </a:txBody>
                  <a:tcPr marL="44450" marR="4445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9E2EF"/>
                    </a:solidFill>
                  </a:tcPr>
                </a:tc>
                <a:tc>
                  <a:txBody>
                    <a:bodyPr/>
                    <a:lstStyle/>
                    <a:p>
                      <a:pPr algn="ctr">
                        <a:lnSpc>
                          <a:spcPct val="100000"/>
                        </a:lnSpc>
                        <a:spcBef>
                          <a:spcPts val="300"/>
                        </a:spcBef>
                        <a:spcAft>
                          <a:spcPts val="150"/>
                        </a:spcAft>
                      </a:pPr>
                      <a:r>
                        <a:rPr lang="de-AT" sz="1900" dirty="0">
                          <a:effectLst/>
                        </a:rPr>
                        <a:t>2.3</a:t>
                      </a:r>
                      <a:endParaRPr lang="en-US" sz="1900" dirty="0">
                        <a:effectLst/>
                        <a:latin typeface="Arial"/>
                        <a:ea typeface="Times New Roman"/>
                        <a:cs typeface="Times New Roman"/>
                      </a:endParaRPr>
                    </a:p>
                  </a:txBody>
                  <a:tcPr marL="44450" marR="4445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9E2EF"/>
                    </a:solidFill>
                  </a:tcPr>
                </a:tc>
                <a:tc>
                  <a:txBody>
                    <a:bodyPr/>
                    <a:lstStyle/>
                    <a:p>
                      <a:pPr algn="l">
                        <a:lnSpc>
                          <a:spcPct val="100000"/>
                        </a:lnSpc>
                        <a:spcBef>
                          <a:spcPts val="300"/>
                        </a:spcBef>
                        <a:spcAft>
                          <a:spcPts val="150"/>
                        </a:spcAft>
                      </a:pPr>
                      <a:r>
                        <a:rPr lang="de-AT" sz="1900" dirty="0">
                          <a:effectLst/>
                        </a:rPr>
                        <a:t>Durchführung Führungskräftebefragung</a:t>
                      </a:r>
                      <a:endParaRPr lang="en-US" sz="1900" dirty="0">
                        <a:effectLst/>
                        <a:latin typeface="Arial"/>
                        <a:ea typeface="Times New Roman"/>
                        <a:cs typeface="Times New Roman"/>
                      </a:endParaRPr>
                    </a:p>
                  </a:txBody>
                  <a:tcPr marL="108000" marR="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9E2EF"/>
                    </a:solidFill>
                  </a:tcPr>
                </a:tc>
                <a:tc>
                  <a:txBody>
                    <a:bodyPr/>
                    <a:lstStyle/>
                    <a:p>
                      <a:pPr algn="r">
                        <a:lnSpc>
                          <a:spcPct val="100000"/>
                        </a:lnSpc>
                        <a:spcBef>
                          <a:spcPts val="300"/>
                        </a:spcBef>
                        <a:spcAft>
                          <a:spcPts val="150"/>
                        </a:spcAft>
                      </a:pPr>
                      <a:r>
                        <a:rPr lang="de-AT" sz="1900" dirty="0">
                          <a:effectLst/>
                        </a:rPr>
                        <a:t>15. Juni 2024</a:t>
                      </a:r>
                      <a:endParaRPr lang="en-US" sz="1900" dirty="0">
                        <a:effectLst/>
                        <a:latin typeface="Arial"/>
                        <a:ea typeface="Times New Roman"/>
                        <a:cs typeface="Times New Roman"/>
                      </a:endParaRPr>
                    </a:p>
                  </a:txBody>
                  <a:tcPr marL="44450" marR="10800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9E2EF"/>
                    </a:solidFill>
                  </a:tcPr>
                </a:tc>
                <a:extLst>
                  <a:ext uri="{0D108BD9-81ED-4DB2-BD59-A6C34878D82A}">
                    <a16:rowId xmlns:a16="http://schemas.microsoft.com/office/drawing/2014/main" val="10006"/>
                  </a:ext>
                </a:extLst>
              </a:tr>
              <a:tr h="0">
                <a:tc>
                  <a:txBody>
                    <a:bodyPr/>
                    <a:lstStyle/>
                    <a:p>
                      <a:pPr algn="ctr">
                        <a:lnSpc>
                          <a:spcPct val="100000"/>
                        </a:lnSpc>
                        <a:spcBef>
                          <a:spcPts val="300"/>
                        </a:spcBef>
                        <a:spcAft>
                          <a:spcPts val="150"/>
                        </a:spcAft>
                      </a:pPr>
                      <a:r>
                        <a:rPr lang="de-AT" sz="1900" dirty="0">
                          <a:effectLst/>
                        </a:rPr>
                        <a:t> </a:t>
                      </a:r>
                      <a:endParaRPr lang="en-US" sz="1900" dirty="0">
                        <a:effectLst/>
                        <a:latin typeface="Arial"/>
                        <a:ea typeface="Times New Roman"/>
                        <a:cs typeface="Times New Roman"/>
                      </a:endParaRPr>
                    </a:p>
                  </a:txBody>
                  <a:tcPr marL="44450" marR="4445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lnSpc>
                          <a:spcPct val="100000"/>
                        </a:lnSpc>
                        <a:spcBef>
                          <a:spcPts val="300"/>
                        </a:spcBef>
                        <a:spcAft>
                          <a:spcPts val="150"/>
                        </a:spcAft>
                      </a:pPr>
                      <a:r>
                        <a:rPr lang="de-AT" sz="1900" dirty="0">
                          <a:effectLst/>
                        </a:rPr>
                        <a:t>2.4</a:t>
                      </a:r>
                      <a:endParaRPr lang="en-US" sz="1900" dirty="0">
                        <a:effectLst/>
                        <a:latin typeface="Arial"/>
                        <a:ea typeface="Times New Roman"/>
                        <a:cs typeface="Times New Roman"/>
                      </a:endParaRPr>
                    </a:p>
                  </a:txBody>
                  <a:tcPr marL="44450" marR="4445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lnSpc>
                          <a:spcPct val="100000"/>
                        </a:lnSpc>
                        <a:spcBef>
                          <a:spcPts val="300"/>
                        </a:spcBef>
                        <a:spcAft>
                          <a:spcPts val="150"/>
                        </a:spcAft>
                      </a:pPr>
                      <a:r>
                        <a:rPr lang="de-AT" sz="1900" dirty="0">
                          <a:effectLst/>
                        </a:rPr>
                        <a:t>Auswertung Befragung</a:t>
                      </a:r>
                      <a:endParaRPr lang="en-US" sz="1900" dirty="0">
                        <a:effectLst/>
                        <a:latin typeface="Arial"/>
                        <a:ea typeface="Times New Roman"/>
                        <a:cs typeface="Times New Roman"/>
                      </a:endParaRPr>
                    </a:p>
                  </a:txBody>
                  <a:tcPr marL="108000" marR="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lnSpc>
                          <a:spcPct val="100000"/>
                        </a:lnSpc>
                        <a:spcBef>
                          <a:spcPts val="300"/>
                        </a:spcBef>
                        <a:spcAft>
                          <a:spcPts val="150"/>
                        </a:spcAft>
                      </a:pPr>
                      <a:r>
                        <a:rPr lang="de-AT" sz="1900" dirty="0">
                          <a:effectLst/>
                        </a:rPr>
                        <a:t>20. Juni 2024</a:t>
                      </a:r>
                      <a:endParaRPr lang="en-US" sz="1900" dirty="0">
                        <a:effectLst/>
                        <a:latin typeface="Arial"/>
                        <a:ea typeface="Times New Roman"/>
                        <a:cs typeface="Times New Roman"/>
                      </a:endParaRPr>
                    </a:p>
                  </a:txBody>
                  <a:tcPr marL="44450" marR="10800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7"/>
                  </a:ext>
                </a:extLst>
              </a:tr>
              <a:tr h="0">
                <a:tc>
                  <a:txBody>
                    <a:bodyPr/>
                    <a:lstStyle/>
                    <a:p>
                      <a:pPr algn="ctr">
                        <a:lnSpc>
                          <a:spcPct val="100000"/>
                        </a:lnSpc>
                        <a:spcBef>
                          <a:spcPts val="300"/>
                        </a:spcBef>
                        <a:spcAft>
                          <a:spcPts val="150"/>
                        </a:spcAft>
                      </a:pPr>
                      <a:r>
                        <a:rPr lang="de-AT" sz="1900" dirty="0">
                          <a:effectLst/>
                        </a:rPr>
                        <a:t> </a:t>
                      </a:r>
                      <a:endParaRPr lang="en-US" sz="1900" dirty="0">
                        <a:effectLst/>
                        <a:latin typeface="Arial"/>
                        <a:ea typeface="Times New Roman"/>
                        <a:cs typeface="Times New Roman"/>
                      </a:endParaRPr>
                    </a:p>
                  </a:txBody>
                  <a:tcPr marL="44450" marR="4445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9E2EF"/>
                    </a:solidFill>
                  </a:tcPr>
                </a:tc>
                <a:tc>
                  <a:txBody>
                    <a:bodyPr/>
                    <a:lstStyle/>
                    <a:p>
                      <a:pPr algn="ctr">
                        <a:lnSpc>
                          <a:spcPct val="100000"/>
                        </a:lnSpc>
                        <a:spcBef>
                          <a:spcPts val="300"/>
                        </a:spcBef>
                        <a:spcAft>
                          <a:spcPts val="150"/>
                        </a:spcAft>
                      </a:pPr>
                      <a:r>
                        <a:rPr lang="de-AT" sz="1900" dirty="0">
                          <a:effectLst/>
                        </a:rPr>
                        <a:t>2.5</a:t>
                      </a:r>
                      <a:endParaRPr lang="en-US" sz="1900" dirty="0">
                        <a:effectLst/>
                        <a:latin typeface="Arial"/>
                        <a:ea typeface="Times New Roman"/>
                        <a:cs typeface="Times New Roman"/>
                      </a:endParaRPr>
                    </a:p>
                  </a:txBody>
                  <a:tcPr marL="44450" marR="4445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9E2EF"/>
                    </a:solidFill>
                  </a:tcPr>
                </a:tc>
                <a:tc>
                  <a:txBody>
                    <a:bodyPr/>
                    <a:lstStyle/>
                    <a:p>
                      <a:pPr algn="l">
                        <a:lnSpc>
                          <a:spcPct val="100000"/>
                        </a:lnSpc>
                        <a:spcBef>
                          <a:spcPts val="300"/>
                        </a:spcBef>
                        <a:spcAft>
                          <a:spcPts val="150"/>
                        </a:spcAft>
                      </a:pPr>
                      <a:r>
                        <a:rPr lang="de-AT" sz="1900" dirty="0">
                          <a:effectLst/>
                        </a:rPr>
                        <a:t>Vorlage Endbericht Befragung</a:t>
                      </a:r>
                      <a:endParaRPr lang="en-US" sz="1900" dirty="0">
                        <a:effectLst/>
                        <a:latin typeface="Arial"/>
                        <a:ea typeface="Times New Roman"/>
                        <a:cs typeface="Times New Roman"/>
                      </a:endParaRPr>
                    </a:p>
                  </a:txBody>
                  <a:tcPr marL="108000" marR="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9E2EF"/>
                    </a:solidFill>
                  </a:tcPr>
                </a:tc>
                <a:tc>
                  <a:txBody>
                    <a:bodyPr/>
                    <a:lstStyle/>
                    <a:p>
                      <a:pPr algn="r">
                        <a:lnSpc>
                          <a:spcPct val="100000"/>
                        </a:lnSpc>
                        <a:spcBef>
                          <a:spcPts val="300"/>
                        </a:spcBef>
                        <a:spcAft>
                          <a:spcPts val="150"/>
                        </a:spcAft>
                      </a:pPr>
                      <a:r>
                        <a:rPr lang="de-AT" sz="1900" dirty="0">
                          <a:effectLst/>
                        </a:rPr>
                        <a:t>22. Juni 2024</a:t>
                      </a:r>
                      <a:endParaRPr lang="en-US" sz="1900" dirty="0">
                        <a:effectLst/>
                        <a:latin typeface="Arial"/>
                        <a:ea typeface="Times New Roman"/>
                        <a:cs typeface="Times New Roman"/>
                      </a:endParaRPr>
                    </a:p>
                  </a:txBody>
                  <a:tcPr marL="44450" marR="10800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9E2EF"/>
                    </a:solidFill>
                  </a:tcPr>
                </a:tc>
                <a:extLst>
                  <a:ext uri="{0D108BD9-81ED-4DB2-BD59-A6C34878D82A}">
                    <a16:rowId xmlns:a16="http://schemas.microsoft.com/office/drawing/2014/main" val="10008"/>
                  </a:ext>
                </a:extLst>
              </a:tr>
              <a:tr h="0">
                <a:tc>
                  <a:txBody>
                    <a:bodyPr/>
                    <a:lstStyle/>
                    <a:p>
                      <a:pPr algn="ctr">
                        <a:lnSpc>
                          <a:spcPct val="100000"/>
                        </a:lnSpc>
                        <a:spcBef>
                          <a:spcPts val="300"/>
                        </a:spcBef>
                        <a:spcAft>
                          <a:spcPts val="150"/>
                        </a:spcAft>
                      </a:pPr>
                      <a:r>
                        <a:rPr lang="de-AT" sz="1900" dirty="0">
                          <a:effectLst/>
                        </a:rPr>
                        <a:t>...</a:t>
                      </a:r>
                      <a:endParaRPr lang="en-US" sz="1900" dirty="0">
                        <a:effectLst/>
                        <a:latin typeface="Arial"/>
                        <a:ea typeface="Times New Roman"/>
                        <a:cs typeface="Times New Roman"/>
                      </a:endParaRPr>
                    </a:p>
                  </a:txBody>
                  <a:tcPr marL="44450" marR="4445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2D4E75"/>
                      </a:solidFill>
                      <a:prstDash val="solid"/>
                      <a:round/>
                      <a:headEnd type="none" w="med" len="med"/>
                      <a:tailEnd type="none" w="med" len="med"/>
                    </a:lnB>
                  </a:tcPr>
                </a:tc>
                <a:tc>
                  <a:txBody>
                    <a:bodyPr/>
                    <a:lstStyle/>
                    <a:p>
                      <a:pPr algn="ctr">
                        <a:lnSpc>
                          <a:spcPct val="100000"/>
                        </a:lnSpc>
                        <a:spcBef>
                          <a:spcPts val="300"/>
                        </a:spcBef>
                        <a:spcAft>
                          <a:spcPts val="150"/>
                        </a:spcAft>
                      </a:pPr>
                      <a:r>
                        <a:rPr lang="de-AT" sz="1900" dirty="0">
                          <a:effectLst/>
                        </a:rPr>
                        <a:t>...</a:t>
                      </a:r>
                      <a:endParaRPr lang="en-US" sz="1900" dirty="0">
                        <a:effectLst/>
                        <a:latin typeface="Arial"/>
                        <a:ea typeface="Times New Roman"/>
                        <a:cs typeface="Times New Roman"/>
                      </a:endParaRPr>
                    </a:p>
                  </a:txBody>
                  <a:tcPr marL="44450" marR="4445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2D4E75"/>
                      </a:solidFill>
                      <a:prstDash val="solid"/>
                      <a:round/>
                      <a:headEnd type="none" w="med" len="med"/>
                      <a:tailEnd type="none" w="med" len="med"/>
                    </a:lnB>
                  </a:tcPr>
                </a:tc>
                <a:tc>
                  <a:txBody>
                    <a:bodyPr/>
                    <a:lstStyle/>
                    <a:p>
                      <a:pPr algn="just">
                        <a:lnSpc>
                          <a:spcPct val="100000"/>
                        </a:lnSpc>
                        <a:spcBef>
                          <a:spcPts val="300"/>
                        </a:spcBef>
                        <a:spcAft>
                          <a:spcPts val="150"/>
                        </a:spcAft>
                      </a:pPr>
                      <a:r>
                        <a:rPr lang="de-AT" sz="1900" dirty="0">
                          <a:effectLst/>
                        </a:rPr>
                        <a:t>...</a:t>
                      </a:r>
                      <a:endParaRPr lang="en-US" sz="1900" dirty="0">
                        <a:effectLst/>
                        <a:latin typeface="Arial"/>
                        <a:ea typeface="Times New Roman"/>
                        <a:cs typeface="Times New Roman"/>
                      </a:endParaRPr>
                    </a:p>
                  </a:txBody>
                  <a:tcPr marL="108000" marR="0" marT="10800" marB="10800">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2D4E75"/>
                      </a:solidFill>
                      <a:prstDash val="solid"/>
                      <a:round/>
                      <a:headEnd type="none" w="med" len="med"/>
                      <a:tailEnd type="none" w="med" len="med"/>
                    </a:lnB>
                  </a:tcPr>
                </a:tc>
                <a:tc>
                  <a:txBody>
                    <a:bodyPr/>
                    <a:lstStyle/>
                    <a:p>
                      <a:pPr algn="just">
                        <a:lnSpc>
                          <a:spcPct val="100000"/>
                        </a:lnSpc>
                        <a:spcBef>
                          <a:spcPts val="300"/>
                        </a:spcBef>
                        <a:spcAft>
                          <a:spcPts val="150"/>
                        </a:spcAft>
                      </a:pPr>
                      <a:r>
                        <a:rPr lang="de-AT" sz="1900" dirty="0">
                          <a:effectLst/>
                        </a:rPr>
                        <a:t>     ...</a:t>
                      </a:r>
                      <a:endParaRPr lang="en-US" sz="1900" dirty="0">
                        <a:effectLst/>
                        <a:latin typeface="Arial"/>
                        <a:ea typeface="Times New Roman"/>
                        <a:cs typeface="Times New Roman"/>
                      </a:endParaRPr>
                    </a:p>
                  </a:txBody>
                  <a:tcPr marL="44450" marR="44450" marT="10800" marB="10800">
                    <a:lnL w="12700" cap="flat" cmpd="sng" algn="ctr">
                      <a:solidFill>
                        <a:srgbClr val="2D4E75"/>
                      </a:solidFill>
                      <a:prstDash val="solid"/>
                      <a:round/>
                      <a:headEnd type="none" w="med" len="med"/>
                      <a:tailEnd type="none" w="med" len="med"/>
                    </a:lnL>
                    <a:lnT w="12700" cap="flat" cmpd="sng" algn="ctr">
                      <a:noFill/>
                      <a:prstDash val="solid"/>
                      <a:round/>
                      <a:headEnd type="none" w="med" len="med"/>
                      <a:tailEnd type="none" w="med" len="med"/>
                    </a:lnT>
                    <a:lnB w="12700" cap="flat" cmpd="sng" algn="ctr">
                      <a:solidFill>
                        <a:srgbClr val="2D4E75"/>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
        <p:nvSpPr>
          <p:cNvPr id="2" name="Titel 1"/>
          <p:cNvSpPr>
            <a:spLocks noGrp="1"/>
          </p:cNvSpPr>
          <p:nvPr>
            <p:ph type="title"/>
          </p:nvPr>
        </p:nvSpPr>
        <p:spPr/>
        <p:txBody>
          <a:bodyPr/>
          <a:lstStyle/>
          <a:p>
            <a:r>
              <a:rPr lang="de-AT" dirty="0"/>
              <a:t>Beispiel einer Terminliste</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13</a:t>
            </a:fld>
            <a:endParaRPr lang="en-US" dirty="0"/>
          </a:p>
        </p:txBody>
      </p:sp>
    </p:spTree>
    <p:extLst>
      <p:ext uri="{BB962C8B-B14F-4D97-AF65-F5344CB8AC3E}">
        <p14:creationId xmlns:p14="http://schemas.microsoft.com/office/powerpoint/2010/main" val="117488823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18" grpId="0"/>
      <p:bldP spid="20"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5">
            <a:extLst>
              <a:ext uri="{C183D7F6-B498-43B3-948B-1728B52AA6E4}">
                <adec:decorative xmlns:adec="http://schemas.microsoft.com/office/drawing/2017/decorative" val="1"/>
              </a:ext>
            </a:extLst>
          </p:cNvPr>
          <p:cNvSpPr txBox="1">
            <a:spLocks noChangeArrowheads="1"/>
          </p:cNvSpPr>
          <p:nvPr/>
        </p:nvSpPr>
        <p:spPr bwMode="auto">
          <a:xfrm>
            <a:off x="1083967" y="3204245"/>
            <a:ext cx="8133282" cy="3240360"/>
          </a:xfrm>
          <a:prstGeom prst="rect">
            <a:avLst/>
          </a:prstGeom>
          <a:solidFill>
            <a:srgbClr val="2D4E75"/>
          </a:solidFill>
          <a:ln>
            <a:no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110000"/>
              </a:lnSpc>
              <a:buClr>
                <a:srgbClr val="FF8307"/>
              </a:buClr>
            </a:pPr>
            <a:endParaRPr lang="de-AT" altLang="en-US" sz="2100" dirty="0">
              <a:solidFill>
                <a:schemeClr val="bg1"/>
              </a:solidFill>
              <a:latin typeface="Arial Narrow" charset="0"/>
            </a:endParaRPr>
          </a:p>
        </p:txBody>
      </p:sp>
      <p:sp>
        <p:nvSpPr>
          <p:cNvPr id="5" name="Text Box 15"/>
          <p:cNvSpPr txBox="1">
            <a:spLocks noChangeArrowheads="1"/>
          </p:cNvSpPr>
          <p:nvPr/>
        </p:nvSpPr>
        <p:spPr bwMode="auto">
          <a:xfrm>
            <a:off x="1092914" y="3204245"/>
            <a:ext cx="8133282" cy="3240360"/>
          </a:xfrm>
          <a:prstGeom prst="rect">
            <a:avLst/>
          </a:prstGeom>
          <a:noFill/>
          <a:ln>
            <a:no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110000"/>
              </a:lnSpc>
              <a:buClr>
                <a:srgbClr val="FF8307"/>
              </a:buClr>
            </a:pPr>
            <a:r>
              <a:rPr lang="de-AT" altLang="en-US" sz="2100" b="1" dirty="0">
                <a:solidFill>
                  <a:schemeClr val="bg1"/>
                </a:solidFill>
                <a:latin typeface="Arial Narrow" charset="0"/>
              </a:rPr>
              <a:t>Vorgehensweise  </a:t>
            </a:r>
          </a:p>
          <a:p>
            <a:pPr marL="342900" indent="-342900" eaLnBrk="1" hangingPunct="1">
              <a:spcBef>
                <a:spcPts val="1200"/>
              </a:spcBef>
              <a:buClr>
                <a:schemeClr val="bg1"/>
              </a:buClr>
              <a:buFont typeface="Wingdings" panose="05000000000000000000" pitchFamily="2" charset="2"/>
              <a:buChar char="§"/>
            </a:pPr>
            <a:r>
              <a:rPr lang="de-AT" altLang="en-US" sz="2100" dirty="0">
                <a:solidFill>
                  <a:schemeClr val="bg1"/>
                </a:solidFill>
                <a:latin typeface="Arial Narrow" charset="0"/>
              </a:rPr>
              <a:t>horizontale Zeitachse</a:t>
            </a:r>
          </a:p>
          <a:p>
            <a:pPr marL="342900" indent="-342900" eaLnBrk="1" hangingPunct="1">
              <a:spcBef>
                <a:spcPts val="900"/>
              </a:spcBef>
              <a:buClr>
                <a:schemeClr val="bg1"/>
              </a:buClr>
              <a:buFont typeface="Wingdings" panose="05000000000000000000" pitchFamily="2" charset="2"/>
              <a:buChar char="§"/>
            </a:pPr>
            <a:r>
              <a:rPr lang="de-AT" altLang="en-US" sz="2100" dirty="0">
                <a:solidFill>
                  <a:schemeClr val="bg1"/>
                </a:solidFill>
                <a:latin typeface="Arial Narrow" charset="0"/>
              </a:rPr>
              <a:t>vertikale Listung von Aufgaben und/oder Ereignissen des Projektablaufes (siehe PSP)</a:t>
            </a:r>
          </a:p>
          <a:p>
            <a:pPr marL="342900" indent="-342900" eaLnBrk="1" hangingPunct="1">
              <a:spcBef>
                <a:spcPts val="900"/>
              </a:spcBef>
              <a:buClr>
                <a:schemeClr val="bg1"/>
              </a:buClr>
              <a:buFont typeface="Wingdings" panose="05000000000000000000" pitchFamily="2" charset="2"/>
              <a:buChar char="§"/>
            </a:pPr>
            <a:r>
              <a:rPr lang="de-AT" altLang="en-US" sz="2100" dirty="0">
                <a:solidFill>
                  <a:schemeClr val="bg1"/>
                </a:solidFill>
                <a:latin typeface="Arial Narrow" charset="0"/>
              </a:rPr>
              <a:t>horizontale Linie bzw. Balken für jede Aktivität/Vorgang</a:t>
            </a:r>
          </a:p>
          <a:p>
            <a:pPr marL="342900" indent="-342900" eaLnBrk="1" hangingPunct="1">
              <a:spcBef>
                <a:spcPts val="900"/>
              </a:spcBef>
              <a:buClr>
                <a:schemeClr val="bg1"/>
              </a:buClr>
              <a:buFont typeface="Wingdings" panose="05000000000000000000" pitchFamily="2" charset="2"/>
              <a:buChar char="§"/>
            </a:pPr>
            <a:r>
              <a:rPr lang="de-AT" altLang="en-US" sz="2100" dirty="0">
                <a:solidFill>
                  <a:schemeClr val="bg1"/>
                </a:solidFill>
                <a:latin typeface="Arial Narrow" charset="0"/>
              </a:rPr>
              <a:t>Länge der Linie oder der Balken ist proportional zur benötigte Zeit</a:t>
            </a:r>
          </a:p>
          <a:p>
            <a:pPr marL="342900" indent="-342900" eaLnBrk="1" hangingPunct="1">
              <a:spcBef>
                <a:spcPts val="900"/>
              </a:spcBef>
              <a:buClr>
                <a:schemeClr val="bg1"/>
              </a:buClr>
              <a:buFont typeface="Wingdings" panose="05000000000000000000" pitchFamily="2" charset="2"/>
              <a:buChar char="§"/>
            </a:pPr>
            <a:r>
              <a:rPr lang="de-AT" altLang="en-US" sz="2100" dirty="0">
                <a:solidFill>
                  <a:schemeClr val="bg1"/>
                </a:solidFill>
                <a:latin typeface="Arial Narrow" charset="0"/>
              </a:rPr>
              <a:t>Gruppierung orientiert sich nach PSP und ist geordnet nach frühestem Start</a:t>
            </a:r>
          </a:p>
        </p:txBody>
      </p:sp>
      <p:sp>
        <p:nvSpPr>
          <p:cNvPr id="3" name="Inhaltsplatzhalter 2"/>
          <p:cNvSpPr>
            <a:spLocks noGrp="1"/>
          </p:cNvSpPr>
          <p:nvPr>
            <p:ph idx="1"/>
          </p:nvPr>
        </p:nvSpPr>
        <p:spPr>
          <a:xfrm>
            <a:off x="1224361" y="1620070"/>
            <a:ext cx="7668814" cy="1440159"/>
          </a:xfrm>
        </p:spPr>
        <p:txBody>
          <a:bodyPr/>
          <a:lstStyle/>
          <a:p>
            <a:r>
              <a:rPr lang="de-AT" sz="2400" dirty="0"/>
              <a:t>graphische Umsetzung der Terminliste</a:t>
            </a:r>
          </a:p>
          <a:p>
            <a:r>
              <a:rPr lang="de-AT" sz="2400" dirty="0"/>
              <a:t>häufigstes Terminplanungsinstrument wegen guter Lesbarkeit </a:t>
            </a:r>
          </a:p>
        </p:txBody>
      </p:sp>
      <p:sp>
        <p:nvSpPr>
          <p:cNvPr id="2" name="Titel 1"/>
          <p:cNvSpPr>
            <a:spLocks noGrp="1"/>
          </p:cNvSpPr>
          <p:nvPr>
            <p:ph type="title"/>
          </p:nvPr>
        </p:nvSpPr>
        <p:spPr/>
        <p:txBody>
          <a:bodyPr/>
          <a:lstStyle/>
          <a:p>
            <a:r>
              <a:rPr lang="de-AT" dirty="0"/>
              <a:t>Balkenplan (Gantt-Chart)</a:t>
            </a:r>
          </a:p>
        </p:txBody>
      </p:sp>
      <p:sp>
        <p:nvSpPr>
          <p:cNvPr id="4" name="Foliennummernplatzhalter 3"/>
          <p:cNvSpPr>
            <a:spLocks noGrp="1"/>
          </p:cNvSpPr>
          <p:nvPr>
            <p:ph type="sldNum" sz="quarter" idx="11"/>
          </p:nvPr>
        </p:nvSpPr>
        <p:spPr/>
        <p:txBody>
          <a:bodyPr/>
          <a:lstStyle/>
          <a:p>
            <a:fld id="{1B0257E5-75A0-4F46-BAAD-A8D9FF434F26}" type="slidenum">
              <a:rPr lang="de-AT" smtClean="0"/>
              <a:pPr/>
              <a:t>14</a:t>
            </a:fld>
            <a:endParaRPr lang="de-AT" dirty="0"/>
          </a:p>
        </p:txBody>
      </p:sp>
    </p:spTree>
    <p:extLst>
      <p:ext uri="{BB962C8B-B14F-4D97-AF65-F5344CB8AC3E}">
        <p14:creationId xmlns:p14="http://schemas.microsoft.com/office/powerpoint/2010/main" val="220466394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1098722876"/>
              </p:ext>
            </p:extLst>
          </p:nvPr>
        </p:nvGraphicFramePr>
        <p:xfrm>
          <a:off x="936327" y="1764085"/>
          <a:ext cx="8229523" cy="3024336"/>
        </p:xfrm>
        <a:graphic>
          <a:graphicData uri="http://schemas.openxmlformats.org/presentationml/2006/ole">
            <mc:AlternateContent xmlns:mc="http://schemas.openxmlformats.org/markup-compatibility/2006">
              <mc:Choice xmlns:v="urn:schemas-microsoft-com:vml" Requires="v">
                <p:oleObj spid="_x0000_s3256" name="Präsentation" r:id="rId4" imgW="4570532" imgH="3427618" progId="PowerPoint.Show.12">
                  <p:embed/>
                </p:oleObj>
              </mc:Choice>
              <mc:Fallback>
                <p:oleObj name="Präsentation" r:id="rId4" imgW="4570532" imgH="3427618" progId="PowerPoint.Show.12">
                  <p:embed/>
                  <p:pic>
                    <p:nvPicPr>
                      <p:cNvPr id="0" name="Object 1"/>
                      <p:cNvPicPr>
                        <a:picLocks noChangeArrowheads="1"/>
                      </p:cNvPicPr>
                      <p:nvPr/>
                    </p:nvPicPr>
                    <p:blipFill>
                      <a:blip r:embed="rId5">
                        <a:extLst>
                          <a:ext uri="{28A0092B-C50C-407E-A947-70E740481C1C}">
                            <a14:useLocalDpi xmlns:a14="http://schemas.microsoft.com/office/drawing/2010/main" val="0"/>
                          </a:ext>
                        </a:extLst>
                      </a:blip>
                      <a:srcRect b="51021"/>
                      <a:stretch>
                        <a:fillRect/>
                      </a:stretch>
                    </p:blipFill>
                    <p:spPr bwMode="auto">
                      <a:xfrm>
                        <a:off x="936327" y="1764085"/>
                        <a:ext cx="8229523" cy="3024336"/>
                      </a:xfrm>
                      <a:prstGeom prst="rect">
                        <a:avLst/>
                      </a:prstGeom>
                      <a:noFill/>
                    </p:spPr>
                  </p:pic>
                </p:oleObj>
              </mc:Fallback>
            </mc:AlternateContent>
          </a:graphicData>
        </a:graphic>
      </p:graphicFrame>
      <p:sp>
        <p:nvSpPr>
          <p:cNvPr id="10" name="Smiley 9">
            <a:extLst>
              <a:ext uri="{C183D7F6-B498-43B3-948B-1728B52AA6E4}">
                <adec:decorative xmlns:adec="http://schemas.microsoft.com/office/drawing/2017/decorative" val="1"/>
              </a:ext>
            </a:extLst>
          </p:cNvPr>
          <p:cNvSpPr/>
          <p:nvPr/>
        </p:nvSpPr>
        <p:spPr bwMode="auto">
          <a:xfrm>
            <a:off x="936328" y="5168013"/>
            <a:ext cx="683142" cy="661039"/>
          </a:xfrm>
          <a:prstGeom prst="smileyFace">
            <a:avLst/>
          </a:prstGeom>
          <a:solidFill>
            <a:srgbClr val="54812B"/>
          </a:solidFill>
          <a:ln w="38100">
            <a:solidFill>
              <a:schemeClr val="bg1"/>
            </a:solid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3600" b="0" i="0" u="none" strike="noStrike" cap="none" normalizeH="0" baseline="0" dirty="0">
              <a:ln>
                <a:noFill/>
              </a:ln>
              <a:solidFill>
                <a:schemeClr val="tx1"/>
              </a:solidFill>
              <a:effectLst/>
              <a:latin typeface="Arial Narrow" pitchFamily="34" charset="0"/>
            </a:endParaRPr>
          </a:p>
        </p:txBody>
      </p:sp>
      <p:sp>
        <p:nvSpPr>
          <p:cNvPr id="11" name="Smiley 10">
            <a:extLst>
              <a:ext uri="{C183D7F6-B498-43B3-948B-1728B52AA6E4}">
                <adec:decorative xmlns:adec="http://schemas.microsoft.com/office/drawing/2017/decorative" val="1"/>
              </a:ext>
            </a:extLst>
          </p:cNvPr>
          <p:cNvSpPr/>
          <p:nvPr/>
        </p:nvSpPr>
        <p:spPr bwMode="auto">
          <a:xfrm>
            <a:off x="4608736" y="5168013"/>
            <a:ext cx="683142" cy="661039"/>
          </a:xfrm>
          <a:prstGeom prst="smileyFace">
            <a:avLst>
              <a:gd name="adj" fmla="val -4653"/>
            </a:avLst>
          </a:prstGeom>
          <a:solidFill>
            <a:srgbClr val="C00000"/>
          </a:solidFill>
          <a:ln w="38100">
            <a:solidFill>
              <a:schemeClr val="bg1"/>
            </a:solid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3600" b="0" i="0" u="none" strike="noStrike" cap="none" normalizeH="0" baseline="0" dirty="0">
              <a:ln>
                <a:noFill/>
              </a:ln>
              <a:solidFill>
                <a:schemeClr val="tx1"/>
              </a:solidFill>
              <a:effectLst/>
              <a:latin typeface="Arial Narrow" pitchFamily="34" charset="0"/>
            </a:endParaRPr>
          </a:p>
        </p:txBody>
      </p:sp>
      <p:sp>
        <p:nvSpPr>
          <p:cNvPr id="9" name="Text Box 7"/>
          <p:cNvSpPr txBox="1">
            <a:spLocks noChangeArrowheads="1"/>
          </p:cNvSpPr>
          <p:nvPr/>
        </p:nvSpPr>
        <p:spPr bwMode="auto">
          <a:xfrm>
            <a:off x="5400824" y="5095518"/>
            <a:ext cx="3960664" cy="977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ts val="2000"/>
              </a:lnSpc>
              <a:spcBef>
                <a:spcPts val="900"/>
              </a:spcBef>
              <a:tabLst>
                <a:tab pos="533400" algn="l"/>
              </a:tabLst>
            </a:pPr>
            <a:r>
              <a:rPr lang="de-AT" altLang="en-US" sz="1900" dirty="0">
                <a:latin typeface="+mn-lt"/>
                <a:sym typeface="Wingdings" charset="2"/>
              </a:rPr>
              <a:t>Verknüpfungen sind nicht erkennbar</a:t>
            </a:r>
          </a:p>
          <a:p>
            <a:pPr eaLnBrk="1" hangingPunct="1">
              <a:lnSpc>
                <a:spcPts val="2000"/>
              </a:lnSpc>
              <a:spcBef>
                <a:spcPts val="900"/>
              </a:spcBef>
              <a:tabLst>
                <a:tab pos="533400" algn="l"/>
              </a:tabLst>
            </a:pPr>
            <a:r>
              <a:rPr lang="de-AT" altLang="en-US" sz="1900" dirty="0">
                <a:latin typeface="+mn-lt"/>
                <a:sym typeface="Wingdings" charset="2"/>
              </a:rPr>
              <a:t>durch Nichterfassung von Abhängigkeiten für komplexe Projekte nicht geeignet</a:t>
            </a:r>
          </a:p>
        </p:txBody>
      </p:sp>
      <p:sp>
        <p:nvSpPr>
          <p:cNvPr id="8" name="Text Box 6"/>
          <p:cNvSpPr txBox="1">
            <a:spLocks noChangeArrowheads="1"/>
          </p:cNvSpPr>
          <p:nvPr/>
        </p:nvSpPr>
        <p:spPr bwMode="auto">
          <a:xfrm>
            <a:off x="1763485" y="5095518"/>
            <a:ext cx="3546861" cy="1349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tabLst>
                <a:tab pos="7897813" algn="r"/>
              </a:tabLst>
              <a:defRPr sz="2400">
                <a:solidFill>
                  <a:schemeClr val="tx1"/>
                </a:solidFill>
                <a:latin typeface="Arial" charset="0"/>
                <a:ea typeface="ＭＳ Ｐゴシック" charset="-128"/>
              </a:defRPr>
            </a:lvl1pPr>
            <a:lvl2pPr marL="742950" indent="-285750" eaLnBrk="0" hangingPunct="0">
              <a:tabLst>
                <a:tab pos="7897813" algn="r"/>
              </a:tabLst>
              <a:defRPr sz="2400">
                <a:solidFill>
                  <a:schemeClr val="tx1"/>
                </a:solidFill>
                <a:latin typeface="Arial" charset="0"/>
                <a:ea typeface="ＭＳ Ｐゴシック" charset="-128"/>
              </a:defRPr>
            </a:lvl2pPr>
            <a:lvl3pPr marL="1143000" indent="-228600" eaLnBrk="0" hangingPunct="0">
              <a:tabLst>
                <a:tab pos="7897813" algn="r"/>
              </a:tabLst>
              <a:defRPr sz="2400">
                <a:solidFill>
                  <a:schemeClr val="tx1"/>
                </a:solidFill>
                <a:latin typeface="Arial" charset="0"/>
                <a:ea typeface="ＭＳ Ｐゴシック" charset="-128"/>
              </a:defRPr>
            </a:lvl3pPr>
            <a:lvl4pPr marL="1600200" indent="-228600" eaLnBrk="0" hangingPunct="0">
              <a:tabLst>
                <a:tab pos="7897813" algn="r"/>
              </a:tabLst>
              <a:defRPr sz="2400">
                <a:solidFill>
                  <a:schemeClr val="tx1"/>
                </a:solidFill>
                <a:latin typeface="Arial" charset="0"/>
                <a:ea typeface="ＭＳ Ｐゴシック" charset="-128"/>
              </a:defRPr>
            </a:lvl4pPr>
            <a:lvl5pPr marL="2057400" indent="-228600" eaLnBrk="0" hangingPunct="0">
              <a:tabLst>
                <a:tab pos="7897813" algn="r"/>
              </a:tabLst>
              <a:defRPr sz="2400">
                <a:solidFill>
                  <a:schemeClr val="tx1"/>
                </a:solidFill>
                <a:latin typeface="Arial" charset="0"/>
                <a:ea typeface="ＭＳ Ｐゴシック" charset="-128"/>
              </a:defRPr>
            </a:lvl5pPr>
            <a:lvl6pPr marL="2514600" indent="-228600" eaLnBrk="0" fontAlgn="base" hangingPunct="0">
              <a:spcBef>
                <a:spcPct val="0"/>
              </a:spcBef>
              <a:spcAft>
                <a:spcPct val="0"/>
              </a:spcAft>
              <a:tabLst>
                <a:tab pos="7897813" algn="r"/>
              </a:tabLst>
              <a:defRPr sz="2400">
                <a:solidFill>
                  <a:schemeClr val="tx1"/>
                </a:solidFill>
                <a:latin typeface="Arial" charset="0"/>
                <a:ea typeface="ＭＳ Ｐゴシック" charset="-128"/>
              </a:defRPr>
            </a:lvl6pPr>
            <a:lvl7pPr marL="2971800" indent="-228600" eaLnBrk="0" fontAlgn="base" hangingPunct="0">
              <a:spcBef>
                <a:spcPct val="0"/>
              </a:spcBef>
              <a:spcAft>
                <a:spcPct val="0"/>
              </a:spcAft>
              <a:tabLst>
                <a:tab pos="7897813" algn="r"/>
              </a:tabLst>
              <a:defRPr sz="2400">
                <a:solidFill>
                  <a:schemeClr val="tx1"/>
                </a:solidFill>
                <a:latin typeface="Arial" charset="0"/>
                <a:ea typeface="ＭＳ Ｐゴシック" charset="-128"/>
              </a:defRPr>
            </a:lvl7pPr>
            <a:lvl8pPr marL="3429000" indent="-228600" eaLnBrk="0" fontAlgn="base" hangingPunct="0">
              <a:spcBef>
                <a:spcPct val="0"/>
              </a:spcBef>
              <a:spcAft>
                <a:spcPct val="0"/>
              </a:spcAft>
              <a:tabLst>
                <a:tab pos="7897813" algn="r"/>
              </a:tabLst>
              <a:defRPr sz="2400">
                <a:solidFill>
                  <a:schemeClr val="tx1"/>
                </a:solidFill>
                <a:latin typeface="Arial" charset="0"/>
                <a:ea typeface="ＭＳ Ｐゴシック" charset="-128"/>
              </a:defRPr>
            </a:lvl8pPr>
            <a:lvl9pPr marL="3886200" indent="-228600" eaLnBrk="0" fontAlgn="base" hangingPunct="0">
              <a:spcBef>
                <a:spcPct val="0"/>
              </a:spcBef>
              <a:spcAft>
                <a:spcPct val="0"/>
              </a:spcAft>
              <a:tabLst>
                <a:tab pos="7897813" algn="r"/>
              </a:tabLst>
              <a:defRPr sz="2400">
                <a:solidFill>
                  <a:schemeClr val="tx1"/>
                </a:solidFill>
                <a:latin typeface="Arial" charset="0"/>
                <a:ea typeface="ＭＳ Ｐゴシック" charset="-128"/>
              </a:defRPr>
            </a:lvl9pPr>
          </a:lstStyle>
          <a:p>
            <a:pPr eaLnBrk="1" hangingPunct="1">
              <a:lnSpc>
                <a:spcPts val="2000"/>
              </a:lnSpc>
              <a:spcBef>
                <a:spcPts val="600"/>
              </a:spcBef>
              <a:tabLst>
                <a:tab pos="631825" algn="l"/>
                <a:tab pos="7897813" algn="r"/>
              </a:tabLst>
            </a:pPr>
            <a:r>
              <a:rPr lang="de-AT" altLang="en-US" sz="1900" dirty="0">
                <a:latin typeface="+mn-lt"/>
                <a:sym typeface="Wingdings" charset="2"/>
              </a:rPr>
              <a:t>gute Lesbarkeit</a:t>
            </a:r>
          </a:p>
          <a:p>
            <a:pPr eaLnBrk="1" hangingPunct="1">
              <a:lnSpc>
                <a:spcPts val="2000"/>
              </a:lnSpc>
              <a:spcBef>
                <a:spcPts val="900"/>
              </a:spcBef>
              <a:tabLst>
                <a:tab pos="631825" algn="l"/>
                <a:tab pos="7897813" algn="r"/>
              </a:tabLst>
            </a:pPr>
            <a:r>
              <a:rPr lang="de-AT" altLang="en-US" sz="1900" dirty="0">
                <a:latin typeface="+mn-lt"/>
                <a:sym typeface="Wingdings" charset="2"/>
              </a:rPr>
              <a:t>erleichtert Projektkontrolle</a:t>
            </a:r>
          </a:p>
          <a:p>
            <a:pPr eaLnBrk="1" hangingPunct="1">
              <a:lnSpc>
                <a:spcPts val="2000"/>
              </a:lnSpc>
              <a:spcBef>
                <a:spcPts val="900"/>
              </a:spcBef>
              <a:tabLst>
                <a:tab pos="631825" algn="l"/>
                <a:tab pos="7897813" algn="r"/>
              </a:tabLst>
            </a:pPr>
            <a:r>
              <a:rPr lang="de-AT" altLang="en-US" sz="1900" dirty="0">
                <a:latin typeface="+mn-lt"/>
                <a:sym typeface="Wingdings" charset="2"/>
              </a:rPr>
              <a:t>parallele Abläufe sind </a:t>
            </a:r>
            <a:br>
              <a:rPr lang="de-AT" altLang="en-US" sz="1900" dirty="0">
                <a:latin typeface="+mn-lt"/>
                <a:sym typeface="Wingdings" charset="2"/>
              </a:rPr>
            </a:br>
            <a:r>
              <a:rPr lang="de-AT" altLang="en-US" sz="1900" dirty="0">
                <a:latin typeface="+mn-lt"/>
                <a:sym typeface="Wingdings" charset="2"/>
              </a:rPr>
              <a:t>leicht erkennbar</a:t>
            </a:r>
          </a:p>
        </p:txBody>
      </p:sp>
      <p:sp>
        <p:nvSpPr>
          <p:cNvPr id="2" name="Titel 1"/>
          <p:cNvSpPr>
            <a:spLocks noGrp="1"/>
          </p:cNvSpPr>
          <p:nvPr>
            <p:ph type="title"/>
          </p:nvPr>
        </p:nvSpPr>
        <p:spPr/>
        <p:txBody>
          <a:bodyPr/>
          <a:lstStyle/>
          <a:p>
            <a:r>
              <a:rPr lang="de-AT" dirty="0"/>
              <a:t>Beispiel für Balkenplan (Gantt-Chart)</a:t>
            </a:r>
          </a:p>
        </p:txBody>
      </p:sp>
      <p:sp>
        <p:nvSpPr>
          <p:cNvPr id="4" name="Foliennummernplatzhalter 3"/>
          <p:cNvSpPr>
            <a:spLocks noGrp="1"/>
          </p:cNvSpPr>
          <p:nvPr>
            <p:ph type="sldNum" sz="quarter" idx="11"/>
          </p:nvPr>
        </p:nvSpPr>
        <p:spPr/>
        <p:txBody>
          <a:bodyPr/>
          <a:lstStyle/>
          <a:p>
            <a:fld id="{1B0257E5-75A0-4F46-BAAD-A8D9FF434F26}" type="slidenum">
              <a:rPr lang="de-AT" smtClean="0"/>
              <a:pPr/>
              <a:t>15</a:t>
            </a:fld>
            <a:endParaRPr lang="de-AT" dirty="0"/>
          </a:p>
        </p:txBody>
      </p:sp>
    </p:spTree>
    <p:extLst>
      <p:ext uri="{BB962C8B-B14F-4D97-AF65-F5344CB8AC3E}">
        <p14:creationId xmlns:p14="http://schemas.microsoft.com/office/powerpoint/2010/main" val="390683390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9"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7">
            <a:extLst>
              <a:ext uri="{C183D7F6-B498-43B3-948B-1728B52AA6E4}">
                <adec:decorative xmlns:adec="http://schemas.microsoft.com/office/drawing/2017/decorative" val="1"/>
              </a:ext>
            </a:extLst>
          </p:cNvPr>
          <p:cNvGrpSpPr>
            <a:grpSpLocks/>
          </p:cNvGrpSpPr>
          <p:nvPr/>
        </p:nvGrpSpPr>
        <p:grpSpPr bwMode="auto">
          <a:xfrm>
            <a:off x="1000222" y="2484165"/>
            <a:ext cx="7906075" cy="2588319"/>
            <a:chOff x="0" y="1335"/>
            <a:chExt cx="4426" cy="1590"/>
          </a:xfrm>
        </p:grpSpPr>
        <p:pic>
          <p:nvPicPr>
            <p:cNvPr id="6" name="Picture 18"/>
            <p:cNvPicPr>
              <a:picLocks noChangeAspect="1" noChangeArrowheads="1"/>
            </p:cNvPicPr>
            <p:nvPr/>
          </p:nvPicPr>
          <p:blipFill rotWithShape="1">
            <a:blip r:embed="rId3">
              <a:extLst>
                <a:ext uri="{28A0092B-C50C-407E-A947-70E740481C1C}">
                  <a14:useLocalDpi xmlns:a14="http://schemas.microsoft.com/office/drawing/2010/main" val="0"/>
                </a:ext>
              </a:extLst>
            </a:blip>
            <a:srcRect l="-1" t="7413" r="19686" b="36383"/>
            <a:stretch/>
          </p:blipFill>
          <p:spPr bwMode="auto">
            <a:xfrm>
              <a:off x="0" y="1398"/>
              <a:ext cx="4426" cy="1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19"/>
            <p:cNvSpPr>
              <a:spLocks noChangeArrowheads="1"/>
            </p:cNvSpPr>
            <p:nvPr/>
          </p:nvSpPr>
          <p:spPr bwMode="auto">
            <a:xfrm>
              <a:off x="2440" y="1335"/>
              <a:ext cx="603" cy="18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de-AT" altLang="en-US" sz="1800" dirty="0"/>
            </a:p>
          </p:txBody>
        </p:sp>
        <p:sp>
          <p:nvSpPr>
            <p:cNvPr id="8" name="Rectangle 20"/>
            <p:cNvSpPr>
              <a:spLocks noChangeArrowheads="1"/>
            </p:cNvSpPr>
            <p:nvPr/>
          </p:nvSpPr>
          <p:spPr bwMode="auto">
            <a:xfrm>
              <a:off x="3748" y="1342"/>
              <a:ext cx="603" cy="18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de-AT" altLang="en-US" sz="1800" dirty="0"/>
            </a:p>
          </p:txBody>
        </p:sp>
        <p:sp>
          <p:nvSpPr>
            <p:cNvPr id="10" name="Rectangle 22"/>
            <p:cNvSpPr>
              <a:spLocks noChangeArrowheads="1"/>
            </p:cNvSpPr>
            <p:nvPr/>
          </p:nvSpPr>
          <p:spPr bwMode="auto">
            <a:xfrm>
              <a:off x="2772" y="1551"/>
              <a:ext cx="318" cy="14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de-AT" altLang="en-US" sz="1800" dirty="0"/>
            </a:p>
          </p:txBody>
        </p:sp>
        <p:sp>
          <p:nvSpPr>
            <p:cNvPr id="11" name="Rectangle 23"/>
            <p:cNvSpPr>
              <a:spLocks noChangeArrowheads="1"/>
            </p:cNvSpPr>
            <p:nvPr/>
          </p:nvSpPr>
          <p:spPr bwMode="auto">
            <a:xfrm>
              <a:off x="3097" y="1551"/>
              <a:ext cx="616" cy="18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de-AT" altLang="en-US" sz="1800" dirty="0"/>
            </a:p>
          </p:txBody>
        </p:sp>
      </p:grpSp>
      <p:sp>
        <p:nvSpPr>
          <p:cNvPr id="13" name="Text Box 15">
            <a:extLst>
              <a:ext uri="{C183D7F6-B498-43B3-948B-1728B52AA6E4}">
                <adec:decorative xmlns:adec="http://schemas.microsoft.com/office/drawing/2017/decorative" val="1"/>
              </a:ext>
            </a:extLst>
          </p:cNvPr>
          <p:cNvSpPr txBox="1">
            <a:spLocks noChangeArrowheads="1"/>
          </p:cNvSpPr>
          <p:nvPr/>
        </p:nvSpPr>
        <p:spPr bwMode="auto">
          <a:xfrm>
            <a:off x="1083967" y="5036085"/>
            <a:ext cx="7908310" cy="1408519"/>
          </a:xfrm>
          <a:prstGeom prst="rect">
            <a:avLst/>
          </a:prstGeom>
          <a:solidFill>
            <a:srgbClr val="2D4E75"/>
          </a:solidFill>
          <a:ln>
            <a:no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110000"/>
              </a:lnSpc>
              <a:buClr>
                <a:srgbClr val="FF8307"/>
              </a:buClr>
            </a:pPr>
            <a:endParaRPr lang="de-AT" altLang="en-US" sz="2100" dirty="0">
              <a:solidFill>
                <a:schemeClr val="bg1"/>
              </a:solidFill>
              <a:latin typeface="Arial Narrow" charset="0"/>
            </a:endParaRPr>
          </a:p>
        </p:txBody>
      </p:sp>
      <p:sp>
        <p:nvSpPr>
          <p:cNvPr id="14" name="Text Box 15"/>
          <p:cNvSpPr txBox="1">
            <a:spLocks noChangeArrowheads="1"/>
          </p:cNvSpPr>
          <p:nvPr/>
        </p:nvSpPr>
        <p:spPr bwMode="auto">
          <a:xfrm>
            <a:off x="1092914" y="5036085"/>
            <a:ext cx="7908310" cy="1408519"/>
          </a:xfrm>
          <a:prstGeom prst="rect">
            <a:avLst/>
          </a:prstGeom>
          <a:noFill/>
          <a:ln>
            <a:no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110000"/>
              </a:lnSpc>
              <a:buClr>
                <a:srgbClr val="FF8307"/>
              </a:buClr>
            </a:pPr>
            <a:r>
              <a:rPr lang="de-DE" altLang="en-US" sz="2100" b="1" dirty="0">
                <a:solidFill>
                  <a:schemeClr val="bg1"/>
                </a:solidFill>
                <a:latin typeface="Arial Narrow" charset="0"/>
              </a:rPr>
              <a:t>Vorgehensweise  </a:t>
            </a:r>
          </a:p>
          <a:p>
            <a:pPr eaLnBrk="1" hangingPunct="1">
              <a:spcBef>
                <a:spcPts val="600"/>
              </a:spcBef>
              <a:buClr>
                <a:schemeClr val="bg1"/>
              </a:buClr>
            </a:pPr>
            <a:r>
              <a:rPr lang="de-AT" altLang="en-US" sz="2100" dirty="0">
                <a:solidFill>
                  <a:schemeClr val="bg1"/>
                </a:solidFill>
                <a:latin typeface="Arial Narrow" charset="0"/>
              </a:rPr>
              <a:t>Selbe Vorgehensweise wie beim einfachen Balkenplan, aber zusätzlich:</a:t>
            </a:r>
          </a:p>
          <a:p>
            <a:pPr marL="342900" indent="-342900" eaLnBrk="1" hangingPunct="1">
              <a:spcBef>
                <a:spcPts val="600"/>
              </a:spcBef>
              <a:buClr>
                <a:schemeClr val="bg1"/>
              </a:buClr>
              <a:buFont typeface="Wingdings" panose="05000000000000000000" pitchFamily="2" charset="2"/>
              <a:buChar char="§"/>
            </a:pPr>
            <a:r>
              <a:rPr lang="de-AT" altLang="en-US" sz="2100" dirty="0">
                <a:solidFill>
                  <a:schemeClr val="bg1"/>
                </a:solidFill>
                <a:latin typeface="Arial Narrow" charset="0"/>
              </a:rPr>
              <a:t>Berücksichtigung der Abhängigkeiten zwischen den Aufgaben (Pfeile) </a:t>
            </a:r>
          </a:p>
        </p:txBody>
      </p:sp>
      <p:sp>
        <p:nvSpPr>
          <p:cNvPr id="3" name="Inhaltsplatzhalter 2"/>
          <p:cNvSpPr>
            <a:spLocks noGrp="1"/>
          </p:cNvSpPr>
          <p:nvPr>
            <p:ph idx="1"/>
          </p:nvPr>
        </p:nvSpPr>
        <p:spPr>
          <a:xfrm>
            <a:off x="1152352" y="1332037"/>
            <a:ext cx="7668814" cy="4634235"/>
          </a:xfrm>
        </p:spPr>
        <p:txBody>
          <a:bodyPr/>
          <a:lstStyle/>
          <a:p>
            <a:pPr>
              <a:lnSpc>
                <a:spcPct val="100000"/>
              </a:lnSpc>
              <a:spcBef>
                <a:spcPts val="600"/>
              </a:spcBef>
            </a:pPr>
            <a:r>
              <a:rPr lang="de-AT" sz="2000" dirty="0"/>
              <a:t>Gantt-Diagramm inklusive Abhängigkeiten</a:t>
            </a:r>
          </a:p>
          <a:p>
            <a:pPr>
              <a:lnSpc>
                <a:spcPct val="100000"/>
              </a:lnSpc>
              <a:spcBef>
                <a:spcPts val="600"/>
              </a:spcBef>
            </a:pPr>
            <a:r>
              <a:rPr lang="de-AT" sz="2000" dirty="0"/>
              <a:t>Kritischer Weg (Pfad) kann sichtbar gemacht werden</a:t>
            </a:r>
          </a:p>
          <a:p>
            <a:pPr>
              <a:lnSpc>
                <a:spcPct val="100000"/>
              </a:lnSpc>
              <a:spcBef>
                <a:spcPts val="600"/>
              </a:spcBef>
            </a:pPr>
            <a:r>
              <a:rPr lang="de-AT" sz="2000" dirty="0"/>
              <a:t>wesentliches Kommunikationsinstrument</a:t>
            </a:r>
          </a:p>
          <a:p>
            <a:pPr>
              <a:lnSpc>
                <a:spcPct val="100000"/>
              </a:lnSpc>
              <a:spcBef>
                <a:spcPts val="600"/>
              </a:spcBef>
            </a:pPr>
            <a:endParaRPr lang="en-US" sz="2000" dirty="0"/>
          </a:p>
        </p:txBody>
      </p:sp>
      <p:sp>
        <p:nvSpPr>
          <p:cNvPr id="2" name="Titel 1"/>
          <p:cNvSpPr>
            <a:spLocks noGrp="1"/>
          </p:cNvSpPr>
          <p:nvPr>
            <p:ph type="title"/>
          </p:nvPr>
        </p:nvSpPr>
        <p:spPr/>
        <p:txBody>
          <a:bodyPr/>
          <a:lstStyle/>
          <a:p>
            <a:r>
              <a:rPr lang="de-AT" dirty="0"/>
              <a:t>Vernetzter Balkenplan </a:t>
            </a:r>
          </a:p>
        </p:txBody>
      </p:sp>
      <p:sp>
        <p:nvSpPr>
          <p:cNvPr id="4" name="Foliennummernplatzhalter 3"/>
          <p:cNvSpPr>
            <a:spLocks noGrp="1"/>
          </p:cNvSpPr>
          <p:nvPr>
            <p:ph type="sldNum" sz="quarter" idx="11"/>
          </p:nvPr>
        </p:nvSpPr>
        <p:spPr/>
        <p:txBody>
          <a:bodyPr/>
          <a:lstStyle/>
          <a:p>
            <a:fld id="{1B0257E5-75A0-4F46-BAAD-A8D9FF434F26}" type="slidenum">
              <a:rPr lang="en-US" smtClean="0"/>
              <a:pPr/>
              <a:t>16</a:t>
            </a:fld>
            <a:endParaRPr lang="en-US" dirty="0"/>
          </a:p>
        </p:txBody>
      </p:sp>
    </p:spTree>
    <p:extLst>
      <p:ext uri="{BB962C8B-B14F-4D97-AF65-F5344CB8AC3E}">
        <p14:creationId xmlns:p14="http://schemas.microsoft.com/office/powerpoint/2010/main" val="285199231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Gewinkelte Verbindung 5">
            <a:extLst>
              <a:ext uri="{C183D7F6-B498-43B3-948B-1728B52AA6E4}">
                <adec:decorative xmlns:adec="http://schemas.microsoft.com/office/drawing/2017/decorative" val="1"/>
              </a:ext>
            </a:extLst>
          </p:cNvPr>
          <p:cNvCxnSpPr>
            <a:stCxn id="12" idx="1"/>
            <a:endCxn id="10" idx="3"/>
          </p:cNvCxnSpPr>
          <p:nvPr/>
        </p:nvCxnSpPr>
        <p:spPr>
          <a:xfrm rot="10800000">
            <a:off x="1368348" y="2030407"/>
            <a:ext cx="399355" cy="1"/>
          </a:xfrm>
          <a:prstGeom prst="bentConnector3">
            <a:avLst>
              <a:gd name="adj1" fmla="val 50000"/>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7" name="Objekt 6">
            <a:hlinkClick r:id="" action="ppaction://ole?verb=0"/>
            <a:extLst>
              <a:ext uri="{C183D7F6-B498-43B3-948B-1728B52AA6E4}">
                <adec:decorative xmlns:adec="http://schemas.microsoft.com/office/drawing/2017/decorative" val="1"/>
              </a:ext>
            </a:extLst>
          </p:cNvPr>
          <p:cNvGraphicFramePr>
            <a:graphicFrameLocks/>
          </p:cNvGraphicFramePr>
          <p:nvPr>
            <p:extLst>
              <p:ext uri="{D42A27DB-BD31-4B8C-83A1-F6EECF244321}">
                <p14:modId xmlns:p14="http://schemas.microsoft.com/office/powerpoint/2010/main" val="706722852"/>
              </p:ext>
            </p:extLst>
          </p:nvPr>
        </p:nvGraphicFramePr>
        <p:xfrm>
          <a:off x="961967" y="3690192"/>
          <a:ext cx="8127135" cy="2754413"/>
        </p:xfrm>
        <a:graphic>
          <a:graphicData uri="http://schemas.openxmlformats.org/presentationml/2006/ole">
            <mc:AlternateContent xmlns:mc="http://schemas.openxmlformats.org/markup-compatibility/2006">
              <mc:Choice xmlns:v="urn:schemas-microsoft-com:vml" Requires="v">
                <p:oleObj spid="_x0000_s5274" name="Presentation" r:id="rId4" imgW="4572095" imgH="1621498" progId="PowerPoint.Show.12">
                  <p:embed/>
                </p:oleObj>
              </mc:Choice>
              <mc:Fallback>
                <p:oleObj name="Presentation" r:id="rId4" imgW="4572095" imgH="1621498" progId="PowerPoint.Show.12">
                  <p:embed/>
                  <p:pic>
                    <p:nvPicPr>
                      <p:cNvPr id="0" name=""/>
                      <p:cNvPicPr>
                        <a:picLocks noChangeAspect="1" noChangeArrowheads="1"/>
                      </p:cNvPicPr>
                      <p:nvPr/>
                    </p:nvPicPr>
                    <p:blipFill>
                      <a:blip r:embed="rId5"/>
                      <a:srcRect/>
                      <a:stretch>
                        <a:fillRect/>
                      </a:stretch>
                    </p:blipFill>
                    <p:spPr bwMode="auto">
                      <a:xfrm>
                        <a:off x="961967" y="3690192"/>
                        <a:ext cx="8127135" cy="2754413"/>
                      </a:xfrm>
                      <a:prstGeom prst="rect">
                        <a:avLst/>
                      </a:prstGeom>
                      <a:noFill/>
                      <a:ln>
                        <a:noFill/>
                      </a:ln>
                      <a:extLst/>
                    </p:spPr>
                  </p:pic>
                </p:oleObj>
              </mc:Fallback>
            </mc:AlternateContent>
          </a:graphicData>
        </a:graphic>
      </p:graphicFrame>
      <p:sp>
        <p:nvSpPr>
          <p:cNvPr id="10" name="Raute 9">
            <a:extLst>
              <a:ext uri="{C183D7F6-B498-43B3-948B-1728B52AA6E4}">
                <adec:decorative xmlns:adec="http://schemas.microsoft.com/office/drawing/2017/decorative" val="1"/>
              </a:ext>
            </a:extLst>
          </p:cNvPr>
          <p:cNvSpPr/>
          <p:nvPr/>
        </p:nvSpPr>
        <p:spPr>
          <a:xfrm>
            <a:off x="1109147" y="1900806"/>
            <a:ext cx="259200" cy="259200"/>
          </a:xfrm>
          <a:prstGeom prst="diamond">
            <a:avLst/>
          </a:prstGeom>
          <a:solidFill>
            <a:srgbClr val="2D4E75"/>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dirty="0"/>
          </a:p>
        </p:txBody>
      </p:sp>
      <p:sp>
        <p:nvSpPr>
          <p:cNvPr id="11" name="Raute 10">
            <a:extLst>
              <a:ext uri="{C183D7F6-B498-43B3-948B-1728B52AA6E4}">
                <adec:decorative xmlns:adec="http://schemas.microsoft.com/office/drawing/2017/decorative" val="1"/>
              </a:ext>
            </a:extLst>
          </p:cNvPr>
          <p:cNvSpPr/>
          <p:nvPr/>
        </p:nvSpPr>
        <p:spPr>
          <a:xfrm>
            <a:off x="8728374" y="1900806"/>
            <a:ext cx="259200" cy="259200"/>
          </a:xfrm>
          <a:prstGeom prst="diamond">
            <a:avLst/>
          </a:prstGeom>
          <a:solidFill>
            <a:srgbClr val="2D4E75"/>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dirty="0"/>
          </a:p>
        </p:txBody>
      </p:sp>
      <p:sp>
        <p:nvSpPr>
          <p:cNvPr id="13" name="Rechteck 12">
            <a:extLst>
              <a:ext uri="{C183D7F6-B498-43B3-948B-1728B52AA6E4}">
                <adec:decorative xmlns:adec="http://schemas.microsoft.com/office/drawing/2017/decorative" val="1"/>
              </a:ext>
            </a:extLst>
          </p:cNvPr>
          <p:cNvSpPr/>
          <p:nvPr/>
        </p:nvSpPr>
        <p:spPr>
          <a:xfrm>
            <a:off x="1003113" y="2235540"/>
            <a:ext cx="807655" cy="24486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630" dirty="0">
                <a:solidFill>
                  <a:schemeClr val="tx1"/>
                </a:solidFill>
                <a:latin typeface="Arial Narrow" pitchFamily="34" charset="0"/>
              </a:rPr>
              <a:t>Start</a:t>
            </a:r>
          </a:p>
        </p:txBody>
      </p:sp>
      <p:sp>
        <p:nvSpPr>
          <p:cNvPr id="14" name="Rechteck 13">
            <a:extLst>
              <a:ext uri="{C183D7F6-B498-43B3-948B-1728B52AA6E4}">
                <adec:decorative xmlns:adec="http://schemas.microsoft.com/office/drawing/2017/decorative" val="1"/>
              </a:ext>
            </a:extLst>
          </p:cNvPr>
          <p:cNvSpPr/>
          <p:nvPr/>
        </p:nvSpPr>
        <p:spPr>
          <a:xfrm>
            <a:off x="8377898" y="2235540"/>
            <a:ext cx="700951" cy="19813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de-DE" sz="1630" dirty="0">
                <a:solidFill>
                  <a:schemeClr val="tx1"/>
                </a:solidFill>
                <a:latin typeface="Arial Narrow" pitchFamily="34" charset="0"/>
              </a:rPr>
              <a:t>Ende</a:t>
            </a:r>
          </a:p>
        </p:txBody>
      </p:sp>
      <p:sp>
        <p:nvSpPr>
          <p:cNvPr id="15" name="Pfeil nach unten 14">
            <a:extLst>
              <a:ext uri="{C183D7F6-B498-43B3-948B-1728B52AA6E4}">
                <adec:decorative xmlns:adec="http://schemas.microsoft.com/office/drawing/2017/decorative" val="1"/>
              </a:ext>
            </a:extLst>
          </p:cNvPr>
          <p:cNvSpPr/>
          <p:nvPr/>
        </p:nvSpPr>
        <p:spPr>
          <a:xfrm>
            <a:off x="4752752" y="3348261"/>
            <a:ext cx="324000" cy="396000"/>
          </a:xfrm>
          <a:prstGeom prst="downArrow">
            <a:avLst>
              <a:gd name="adj1" fmla="val 40125"/>
              <a:gd name="adj2" fmla="val 6228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4400" dirty="0"/>
          </a:p>
        </p:txBody>
      </p:sp>
      <p:cxnSp>
        <p:nvCxnSpPr>
          <p:cNvPr id="20" name="Gewinkelte Verbindung 19">
            <a:extLst>
              <a:ext uri="{C183D7F6-B498-43B3-948B-1728B52AA6E4}">
                <adec:decorative xmlns:adec="http://schemas.microsoft.com/office/drawing/2017/decorative" val="1"/>
              </a:ext>
            </a:extLst>
          </p:cNvPr>
          <p:cNvCxnSpPr>
            <a:stCxn id="11" idx="1"/>
            <a:endCxn id="12" idx="3"/>
          </p:cNvCxnSpPr>
          <p:nvPr/>
        </p:nvCxnSpPr>
        <p:spPr>
          <a:xfrm rot="10800000" flipV="1">
            <a:off x="2955702" y="2030405"/>
            <a:ext cx="5772672" cy="1"/>
          </a:xfrm>
          <a:prstGeom prst="bentConnector3">
            <a:avLst>
              <a:gd name="adj1" fmla="val 50000"/>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Rechteck 7">
            <a:extLst>
              <a:ext uri="{C183D7F6-B498-43B3-948B-1728B52AA6E4}">
                <adec:decorative xmlns:adec="http://schemas.microsoft.com/office/drawing/2017/decorative" val="1"/>
              </a:ext>
            </a:extLst>
          </p:cNvPr>
          <p:cNvSpPr/>
          <p:nvPr/>
        </p:nvSpPr>
        <p:spPr>
          <a:xfrm>
            <a:off x="3504806" y="2375427"/>
            <a:ext cx="1188000" cy="518569"/>
          </a:xfrm>
          <a:prstGeom prst="rect">
            <a:avLst/>
          </a:prstGeom>
          <a:solidFill>
            <a:srgbClr val="D9E2EF"/>
          </a:solidFill>
          <a:ln w="6350">
            <a:solidFill>
              <a:srgbClr val="2D4E75"/>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rtlCol="0" anchor="ctr"/>
          <a:lstStyle/>
          <a:p>
            <a:pPr algn="ctr">
              <a:lnSpc>
                <a:spcPts val="1700"/>
              </a:lnSpc>
              <a:tabLst>
                <a:tab pos="271463" algn="l"/>
              </a:tabLst>
            </a:pPr>
            <a:r>
              <a:rPr lang="de-DE" sz="1550" dirty="0">
                <a:solidFill>
                  <a:schemeClr val="tx1"/>
                </a:solidFill>
                <a:latin typeface="Arial Narrow" pitchFamily="34" charset="0"/>
              </a:rPr>
              <a:t>(3) Hardware-Fertigung</a:t>
            </a:r>
          </a:p>
        </p:txBody>
      </p:sp>
      <p:sp>
        <p:nvSpPr>
          <p:cNvPr id="9" name="Rechteck 8">
            <a:extLst>
              <a:ext uri="{C183D7F6-B498-43B3-948B-1728B52AA6E4}">
                <adec:decorative xmlns:adec="http://schemas.microsoft.com/office/drawing/2017/decorative" val="1"/>
              </a:ext>
            </a:extLst>
          </p:cNvPr>
          <p:cNvSpPr/>
          <p:nvPr/>
        </p:nvSpPr>
        <p:spPr>
          <a:xfrm>
            <a:off x="3504806" y="2979731"/>
            <a:ext cx="1188000" cy="518569"/>
          </a:xfrm>
          <a:prstGeom prst="rect">
            <a:avLst/>
          </a:prstGeom>
          <a:solidFill>
            <a:srgbClr val="D9E2EF"/>
          </a:solidFill>
          <a:ln w="6350">
            <a:solidFill>
              <a:srgbClr val="2D4E75"/>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rtlCol="0" anchor="ctr"/>
          <a:lstStyle/>
          <a:p>
            <a:pPr algn="ctr">
              <a:lnSpc>
                <a:spcPts val="1700"/>
              </a:lnSpc>
              <a:tabLst>
                <a:tab pos="271463" algn="l"/>
              </a:tabLst>
            </a:pPr>
            <a:r>
              <a:rPr lang="de-DE" sz="1550" dirty="0">
                <a:solidFill>
                  <a:schemeClr val="tx1"/>
                </a:solidFill>
                <a:latin typeface="Arial Narrow" pitchFamily="34" charset="0"/>
              </a:rPr>
              <a:t>(4) Test-</a:t>
            </a:r>
            <a:br>
              <a:rPr lang="de-DE" sz="1550" dirty="0">
                <a:solidFill>
                  <a:schemeClr val="tx1"/>
                </a:solidFill>
                <a:latin typeface="Arial Narrow" pitchFamily="34" charset="0"/>
              </a:rPr>
            </a:br>
            <a:r>
              <a:rPr lang="de-DE" sz="1550" dirty="0">
                <a:solidFill>
                  <a:schemeClr val="tx1"/>
                </a:solidFill>
                <a:latin typeface="Arial Narrow" pitchFamily="34" charset="0"/>
              </a:rPr>
              <a:t>Prozedur</a:t>
            </a:r>
          </a:p>
        </p:txBody>
      </p:sp>
      <p:sp>
        <p:nvSpPr>
          <p:cNvPr id="12" name="Rechteck 11">
            <a:extLst>
              <a:ext uri="{C183D7F6-B498-43B3-948B-1728B52AA6E4}">
                <adec:decorative xmlns:adec="http://schemas.microsoft.com/office/drawing/2017/decorative" val="1"/>
              </a:ext>
            </a:extLst>
          </p:cNvPr>
          <p:cNvSpPr/>
          <p:nvPr/>
        </p:nvSpPr>
        <p:spPr>
          <a:xfrm>
            <a:off x="1767702" y="1771122"/>
            <a:ext cx="1188000" cy="518569"/>
          </a:xfrm>
          <a:prstGeom prst="rect">
            <a:avLst/>
          </a:prstGeom>
          <a:solidFill>
            <a:srgbClr val="D9E2EF"/>
          </a:solidFill>
          <a:ln w="6350">
            <a:solidFill>
              <a:srgbClr val="2D4E75"/>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rtlCol="0" anchor="ctr"/>
          <a:lstStyle/>
          <a:p>
            <a:pPr algn="ctr">
              <a:lnSpc>
                <a:spcPts val="1700"/>
              </a:lnSpc>
              <a:tabLst>
                <a:tab pos="271463" algn="l"/>
              </a:tabLst>
            </a:pPr>
            <a:r>
              <a:rPr lang="de-DE" sz="1550" dirty="0">
                <a:solidFill>
                  <a:schemeClr val="tx1"/>
                </a:solidFill>
                <a:latin typeface="Arial Narrow" pitchFamily="34" charset="0"/>
              </a:rPr>
              <a:t>(1) System-Entwurf</a:t>
            </a:r>
          </a:p>
        </p:txBody>
      </p:sp>
      <p:cxnSp>
        <p:nvCxnSpPr>
          <p:cNvPr id="16" name="Gewinkelte Verbindung 15">
            <a:extLst>
              <a:ext uri="{C183D7F6-B498-43B3-948B-1728B52AA6E4}">
                <adec:decorative xmlns:adec="http://schemas.microsoft.com/office/drawing/2017/decorative" val="1"/>
              </a:ext>
            </a:extLst>
          </p:cNvPr>
          <p:cNvCxnSpPr>
            <a:stCxn id="12" idx="3"/>
            <a:endCxn id="8" idx="1"/>
          </p:cNvCxnSpPr>
          <p:nvPr/>
        </p:nvCxnSpPr>
        <p:spPr>
          <a:xfrm>
            <a:off x="2955702" y="2030407"/>
            <a:ext cx="549104" cy="604305"/>
          </a:xfrm>
          <a:prstGeom prst="bentConnector3">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Gewinkelte Verbindung 16">
            <a:extLst>
              <a:ext uri="{C183D7F6-B498-43B3-948B-1728B52AA6E4}">
                <adec:decorative xmlns:adec="http://schemas.microsoft.com/office/drawing/2017/decorative" val="1"/>
              </a:ext>
            </a:extLst>
          </p:cNvPr>
          <p:cNvCxnSpPr>
            <a:stCxn id="12" idx="3"/>
            <a:endCxn id="9" idx="1"/>
          </p:cNvCxnSpPr>
          <p:nvPr/>
        </p:nvCxnSpPr>
        <p:spPr>
          <a:xfrm>
            <a:off x="2955702" y="2030407"/>
            <a:ext cx="549104" cy="1208609"/>
          </a:xfrm>
          <a:prstGeom prst="bentConnector3">
            <a:avLst>
              <a:gd name="adj1" fmla="val 50000"/>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Gewinkelte Verbindung 17">
            <a:extLst>
              <a:ext uri="{C183D7F6-B498-43B3-948B-1728B52AA6E4}">
                <adec:decorative xmlns:adec="http://schemas.microsoft.com/office/drawing/2017/decorative" val="1"/>
              </a:ext>
            </a:extLst>
          </p:cNvPr>
          <p:cNvCxnSpPr>
            <a:stCxn id="8" idx="3"/>
            <a:endCxn id="22" idx="1"/>
          </p:cNvCxnSpPr>
          <p:nvPr/>
        </p:nvCxnSpPr>
        <p:spPr>
          <a:xfrm flipV="1">
            <a:off x="4692806" y="2030407"/>
            <a:ext cx="549104" cy="604305"/>
          </a:xfrm>
          <a:prstGeom prst="bentConnector3">
            <a:avLst>
              <a:gd name="adj1" fmla="val 50000"/>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Gewinkelte Verbindung 18">
            <a:extLst>
              <a:ext uri="{C183D7F6-B498-43B3-948B-1728B52AA6E4}">
                <adec:decorative xmlns:adec="http://schemas.microsoft.com/office/drawing/2017/decorative" val="1"/>
              </a:ext>
            </a:extLst>
          </p:cNvPr>
          <p:cNvCxnSpPr>
            <a:stCxn id="9" idx="3"/>
            <a:endCxn id="21" idx="1"/>
          </p:cNvCxnSpPr>
          <p:nvPr/>
        </p:nvCxnSpPr>
        <p:spPr>
          <a:xfrm flipV="1">
            <a:off x="4692806" y="2030407"/>
            <a:ext cx="2286209" cy="1208609"/>
          </a:xfrm>
          <a:prstGeom prst="bentConnector3">
            <a:avLst>
              <a:gd name="adj1" fmla="val 87597"/>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echteck 20">
            <a:extLst>
              <a:ext uri="{C183D7F6-B498-43B3-948B-1728B52AA6E4}">
                <adec:decorative xmlns:adec="http://schemas.microsoft.com/office/drawing/2017/decorative" val="1"/>
              </a:ext>
            </a:extLst>
          </p:cNvPr>
          <p:cNvSpPr/>
          <p:nvPr/>
        </p:nvSpPr>
        <p:spPr>
          <a:xfrm>
            <a:off x="6979015" y="1771122"/>
            <a:ext cx="1188000" cy="518569"/>
          </a:xfrm>
          <a:prstGeom prst="rect">
            <a:avLst/>
          </a:prstGeom>
          <a:solidFill>
            <a:srgbClr val="D9E2EF"/>
          </a:solidFill>
          <a:ln w="6350">
            <a:solidFill>
              <a:srgbClr val="2D4E75"/>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rtlCol="0" anchor="ctr"/>
          <a:lstStyle/>
          <a:p>
            <a:pPr algn="ctr">
              <a:lnSpc>
                <a:spcPts val="1700"/>
              </a:lnSpc>
              <a:tabLst>
                <a:tab pos="271463" algn="l"/>
              </a:tabLst>
            </a:pPr>
            <a:r>
              <a:rPr lang="de-DE" sz="1550" dirty="0">
                <a:solidFill>
                  <a:schemeClr val="tx1"/>
                </a:solidFill>
                <a:latin typeface="Arial Narrow" pitchFamily="34" charset="0"/>
              </a:rPr>
              <a:t>(6) System-Abnahme</a:t>
            </a:r>
          </a:p>
        </p:txBody>
      </p:sp>
      <p:sp>
        <p:nvSpPr>
          <p:cNvPr id="22" name="Rechteck 21">
            <a:extLst>
              <a:ext uri="{C183D7F6-B498-43B3-948B-1728B52AA6E4}">
                <adec:decorative xmlns:adec="http://schemas.microsoft.com/office/drawing/2017/decorative" val="1"/>
              </a:ext>
            </a:extLst>
          </p:cNvPr>
          <p:cNvSpPr/>
          <p:nvPr/>
        </p:nvSpPr>
        <p:spPr>
          <a:xfrm>
            <a:off x="5241910" y="1771122"/>
            <a:ext cx="1188000" cy="518569"/>
          </a:xfrm>
          <a:prstGeom prst="rect">
            <a:avLst/>
          </a:prstGeom>
          <a:solidFill>
            <a:srgbClr val="D9E2EF"/>
          </a:solidFill>
          <a:ln w="6350">
            <a:solidFill>
              <a:srgbClr val="2D4E75"/>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rtlCol="0" anchor="ctr"/>
          <a:lstStyle/>
          <a:p>
            <a:pPr algn="ctr">
              <a:lnSpc>
                <a:spcPts val="1700"/>
              </a:lnSpc>
              <a:tabLst>
                <a:tab pos="271463" algn="l"/>
              </a:tabLst>
            </a:pPr>
            <a:r>
              <a:rPr lang="de-DE" sz="1550" dirty="0">
                <a:solidFill>
                  <a:schemeClr val="tx1"/>
                </a:solidFill>
                <a:latin typeface="Arial Narrow" pitchFamily="34" charset="0"/>
              </a:rPr>
              <a:t>(5)  System-</a:t>
            </a:r>
            <a:br>
              <a:rPr lang="de-DE" sz="1550" dirty="0">
                <a:solidFill>
                  <a:schemeClr val="tx1"/>
                </a:solidFill>
                <a:latin typeface="Arial Narrow" pitchFamily="34" charset="0"/>
              </a:rPr>
            </a:br>
            <a:r>
              <a:rPr lang="de-DE" sz="1550" dirty="0">
                <a:solidFill>
                  <a:schemeClr val="tx1"/>
                </a:solidFill>
                <a:latin typeface="Arial Narrow" pitchFamily="34" charset="0"/>
              </a:rPr>
              <a:t>Test</a:t>
            </a:r>
          </a:p>
        </p:txBody>
      </p:sp>
      <p:sp>
        <p:nvSpPr>
          <p:cNvPr id="23" name="Rechteck 22">
            <a:extLst>
              <a:ext uri="{C183D7F6-B498-43B3-948B-1728B52AA6E4}">
                <adec:decorative xmlns:adec="http://schemas.microsoft.com/office/drawing/2017/decorative" val="1"/>
              </a:ext>
            </a:extLst>
          </p:cNvPr>
          <p:cNvSpPr/>
          <p:nvPr/>
        </p:nvSpPr>
        <p:spPr>
          <a:xfrm>
            <a:off x="3504806" y="1771122"/>
            <a:ext cx="1188000" cy="518569"/>
          </a:xfrm>
          <a:prstGeom prst="rect">
            <a:avLst/>
          </a:prstGeom>
          <a:solidFill>
            <a:srgbClr val="D9E2EF"/>
          </a:solidFill>
          <a:ln w="6350">
            <a:solidFill>
              <a:srgbClr val="2D4E75"/>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rtlCol="0" anchor="ctr"/>
          <a:lstStyle/>
          <a:p>
            <a:pPr algn="ctr">
              <a:lnSpc>
                <a:spcPts val="1700"/>
              </a:lnSpc>
              <a:tabLst>
                <a:tab pos="271463" algn="l"/>
              </a:tabLst>
            </a:pPr>
            <a:r>
              <a:rPr lang="de-DE" sz="1550" dirty="0">
                <a:solidFill>
                  <a:schemeClr val="tx1"/>
                </a:solidFill>
                <a:latin typeface="Arial Narrow" pitchFamily="34" charset="0"/>
              </a:rPr>
              <a:t>(2) Software-Entwicklung</a:t>
            </a:r>
          </a:p>
        </p:txBody>
      </p:sp>
      <p:sp>
        <p:nvSpPr>
          <p:cNvPr id="2" name="Titel 1"/>
          <p:cNvSpPr>
            <a:spLocks noGrp="1"/>
          </p:cNvSpPr>
          <p:nvPr>
            <p:ph type="title"/>
          </p:nvPr>
        </p:nvSpPr>
        <p:spPr/>
        <p:txBody>
          <a:bodyPr/>
          <a:lstStyle/>
          <a:p>
            <a:pPr>
              <a:lnSpc>
                <a:spcPts val="3000"/>
              </a:lnSpc>
            </a:pPr>
            <a:r>
              <a:rPr lang="de-AT" dirty="0"/>
              <a:t>Vom PAP zum vernetzten Balkenplan </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17</a:t>
            </a:fld>
            <a:endParaRPr lang="en-US" dirty="0"/>
          </a:p>
        </p:txBody>
      </p:sp>
    </p:spTree>
    <p:extLst>
      <p:ext uri="{BB962C8B-B14F-4D97-AF65-F5344CB8AC3E}">
        <p14:creationId xmlns:p14="http://schemas.microsoft.com/office/powerpoint/2010/main" val="405410803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C183D7F6-B498-43B3-948B-1728B52AA6E4}">
                <adec:decorative xmlns:adec="http://schemas.microsoft.com/office/drawing/2017/decorative" val="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b="16415"/>
          <a:stretch/>
        </p:blipFill>
        <p:spPr bwMode="auto">
          <a:xfrm>
            <a:off x="720304" y="1620069"/>
            <a:ext cx="8731065" cy="4142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miley 8">
            <a:extLst>
              <a:ext uri="{C183D7F6-B498-43B3-948B-1728B52AA6E4}">
                <adec:decorative xmlns:adec="http://schemas.microsoft.com/office/drawing/2017/decorative" val="1"/>
              </a:ext>
            </a:extLst>
          </p:cNvPr>
          <p:cNvSpPr/>
          <p:nvPr/>
        </p:nvSpPr>
        <p:spPr bwMode="auto">
          <a:xfrm>
            <a:off x="936328" y="5999590"/>
            <a:ext cx="683142" cy="661039"/>
          </a:xfrm>
          <a:prstGeom prst="smileyFace">
            <a:avLst/>
          </a:prstGeom>
          <a:solidFill>
            <a:srgbClr val="54812B"/>
          </a:solidFill>
          <a:ln w="38100">
            <a:solidFill>
              <a:schemeClr val="bg1"/>
            </a:solid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3600" b="0" i="0" u="none" strike="noStrike" cap="none" normalizeH="0" baseline="0" dirty="0">
              <a:ln>
                <a:noFill/>
              </a:ln>
              <a:solidFill>
                <a:schemeClr val="tx1"/>
              </a:solidFill>
              <a:effectLst/>
              <a:latin typeface="Arial Narrow" pitchFamily="34" charset="0"/>
            </a:endParaRPr>
          </a:p>
        </p:txBody>
      </p:sp>
      <p:sp>
        <p:nvSpPr>
          <p:cNvPr id="10" name="Smiley 9">
            <a:extLst>
              <a:ext uri="{C183D7F6-B498-43B3-948B-1728B52AA6E4}">
                <adec:decorative xmlns:adec="http://schemas.microsoft.com/office/drawing/2017/decorative" val="1"/>
              </a:ext>
            </a:extLst>
          </p:cNvPr>
          <p:cNvSpPr/>
          <p:nvPr/>
        </p:nvSpPr>
        <p:spPr bwMode="auto">
          <a:xfrm>
            <a:off x="4608736" y="5999590"/>
            <a:ext cx="683142" cy="661039"/>
          </a:xfrm>
          <a:prstGeom prst="smileyFace">
            <a:avLst>
              <a:gd name="adj" fmla="val -4653"/>
            </a:avLst>
          </a:prstGeom>
          <a:solidFill>
            <a:srgbClr val="C00000"/>
          </a:solidFill>
          <a:ln w="38100">
            <a:solidFill>
              <a:schemeClr val="bg1"/>
            </a:solid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3600" b="0" i="0" u="none" strike="noStrike" cap="none" normalizeH="0" baseline="0" dirty="0">
              <a:ln>
                <a:noFill/>
              </a:ln>
              <a:solidFill>
                <a:schemeClr val="tx1"/>
              </a:solidFill>
              <a:effectLst/>
              <a:latin typeface="Arial Narrow" pitchFamily="34" charset="0"/>
            </a:endParaRPr>
          </a:p>
        </p:txBody>
      </p:sp>
      <p:sp>
        <p:nvSpPr>
          <p:cNvPr id="8" name="Text Box 7"/>
          <p:cNvSpPr txBox="1">
            <a:spLocks noChangeArrowheads="1"/>
          </p:cNvSpPr>
          <p:nvPr/>
        </p:nvSpPr>
        <p:spPr bwMode="auto">
          <a:xfrm>
            <a:off x="5400824" y="5927095"/>
            <a:ext cx="3960664" cy="7207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ts val="2000"/>
              </a:lnSpc>
              <a:spcBef>
                <a:spcPts val="900"/>
              </a:spcBef>
              <a:tabLst>
                <a:tab pos="533400" algn="l"/>
              </a:tabLst>
            </a:pPr>
            <a:r>
              <a:rPr lang="de-AT" altLang="en-US" sz="1900" dirty="0">
                <a:latin typeface="+mn-lt"/>
                <a:sym typeface="Wingdings" charset="2"/>
              </a:rPr>
              <a:t>ev. geringere Übersichtlichkeit</a:t>
            </a:r>
          </a:p>
          <a:p>
            <a:pPr eaLnBrk="1" hangingPunct="1">
              <a:lnSpc>
                <a:spcPts val="2000"/>
              </a:lnSpc>
              <a:spcBef>
                <a:spcPts val="900"/>
              </a:spcBef>
              <a:tabLst>
                <a:tab pos="533400" algn="l"/>
              </a:tabLst>
            </a:pPr>
            <a:r>
              <a:rPr lang="de-AT" altLang="en-US" sz="1900" dirty="0">
                <a:latin typeface="+mn-lt"/>
                <a:sym typeface="Wingdings" charset="2"/>
              </a:rPr>
              <a:t>aufwendigere Erstellung</a:t>
            </a:r>
          </a:p>
        </p:txBody>
      </p:sp>
      <p:sp>
        <p:nvSpPr>
          <p:cNvPr id="7" name="Text Box 6"/>
          <p:cNvSpPr txBox="1">
            <a:spLocks noChangeArrowheads="1"/>
          </p:cNvSpPr>
          <p:nvPr/>
        </p:nvSpPr>
        <p:spPr bwMode="auto">
          <a:xfrm>
            <a:off x="1763485" y="5927095"/>
            <a:ext cx="3546861" cy="7207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tabLst>
                <a:tab pos="7897813" algn="r"/>
              </a:tabLst>
              <a:defRPr sz="2400">
                <a:solidFill>
                  <a:schemeClr val="tx1"/>
                </a:solidFill>
                <a:latin typeface="Arial" charset="0"/>
                <a:ea typeface="ＭＳ Ｐゴシック" charset="-128"/>
              </a:defRPr>
            </a:lvl1pPr>
            <a:lvl2pPr marL="742950" indent="-285750" eaLnBrk="0" hangingPunct="0">
              <a:tabLst>
                <a:tab pos="7897813" algn="r"/>
              </a:tabLst>
              <a:defRPr sz="2400">
                <a:solidFill>
                  <a:schemeClr val="tx1"/>
                </a:solidFill>
                <a:latin typeface="Arial" charset="0"/>
                <a:ea typeface="ＭＳ Ｐゴシック" charset="-128"/>
              </a:defRPr>
            </a:lvl2pPr>
            <a:lvl3pPr marL="1143000" indent="-228600" eaLnBrk="0" hangingPunct="0">
              <a:tabLst>
                <a:tab pos="7897813" algn="r"/>
              </a:tabLst>
              <a:defRPr sz="2400">
                <a:solidFill>
                  <a:schemeClr val="tx1"/>
                </a:solidFill>
                <a:latin typeface="Arial" charset="0"/>
                <a:ea typeface="ＭＳ Ｐゴシック" charset="-128"/>
              </a:defRPr>
            </a:lvl3pPr>
            <a:lvl4pPr marL="1600200" indent="-228600" eaLnBrk="0" hangingPunct="0">
              <a:tabLst>
                <a:tab pos="7897813" algn="r"/>
              </a:tabLst>
              <a:defRPr sz="2400">
                <a:solidFill>
                  <a:schemeClr val="tx1"/>
                </a:solidFill>
                <a:latin typeface="Arial" charset="0"/>
                <a:ea typeface="ＭＳ Ｐゴシック" charset="-128"/>
              </a:defRPr>
            </a:lvl4pPr>
            <a:lvl5pPr marL="2057400" indent="-228600" eaLnBrk="0" hangingPunct="0">
              <a:tabLst>
                <a:tab pos="7897813" algn="r"/>
              </a:tabLst>
              <a:defRPr sz="2400">
                <a:solidFill>
                  <a:schemeClr val="tx1"/>
                </a:solidFill>
                <a:latin typeface="Arial" charset="0"/>
                <a:ea typeface="ＭＳ Ｐゴシック" charset="-128"/>
              </a:defRPr>
            </a:lvl5pPr>
            <a:lvl6pPr marL="2514600" indent="-228600" eaLnBrk="0" fontAlgn="base" hangingPunct="0">
              <a:spcBef>
                <a:spcPct val="0"/>
              </a:spcBef>
              <a:spcAft>
                <a:spcPct val="0"/>
              </a:spcAft>
              <a:tabLst>
                <a:tab pos="7897813" algn="r"/>
              </a:tabLst>
              <a:defRPr sz="2400">
                <a:solidFill>
                  <a:schemeClr val="tx1"/>
                </a:solidFill>
                <a:latin typeface="Arial" charset="0"/>
                <a:ea typeface="ＭＳ Ｐゴシック" charset="-128"/>
              </a:defRPr>
            </a:lvl6pPr>
            <a:lvl7pPr marL="2971800" indent="-228600" eaLnBrk="0" fontAlgn="base" hangingPunct="0">
              <a:spcBef>
                <a:spcPct val="0"/>
              </a:spcBef>
              <a:spcAft>
                <a:spcPct val="0"/>
              </a:spcAft>
              <a:tabLst>
                <a:tab pos="7897813" algn="r"/>
              </a:tabLst>
              <a:defRPr sz="2400">
                <a:solidFill>
                  <a:schemeClr val="tx1"/>
                </a:solidFill>
                <a:latin typeface="Arial" charset="0"/>
                <a:ea typeface="ＭＳ Ｐゴシック" charset="-128"/>
              </a:defRPr>
            </a:lvl7pPr>
            <a:lvl8pPr marL="3429000" indent="-228600" eaLnBrk="0" fontAlgn="base" hangingPunct="0">
              <a:spcBef>
                <a:spcPct val="0"/>
              </a:spcBef>
              <a:spcAft>
                <a:spcPct val="0"/>
              </a:spcAft>
              <a:tabLst>
                <a:tab pos="7897813" algn="r"/>
              </a:tabLst>
              <a:defRPr sz="2400">
                <a:solidFill>
                  <a:schemeClr val="tx1"/>
                </a:solidFill>
                <a:latin typeface="Arial" charset="0"/>
                <a:ea typeface="ＭＳ Ｐゴシック" charset="-128"/>
              </a:defRPr>
            </a:lvl8pPr>
            <a:lvl9pPr marL="3886200" indent="-228600" eaLnBrk="0" fontAlgn="base" hangingPunct="0">
              <a:spcBef>
                <a:spcPct val="0"/>
              </a:spcBef>
              <a:spcAft>
                <a:spcPct val="0"/>
              </a:spcAft>
              <a:tabLst>
                <a:tab pos="7897813" algn="r"/>
              </a:tabLst>
              <a:defRPr sz="2400">
                <a:solidFill>
                  <a:schemeClr val="tx1"/>
                </a:solidFill>
                <a:latin typeface="Arial" charset="0"/>
                <a:ea typeface="ＭＳ Ｐゴシック" charset="-128"/>
              </a:defRPr>
            </a:lvl9pPr>
          </a:lstStyle>
          <a:p>
            <a:pPr eaLnBrk="1" hangingPunct="1">
              <a:lnSpc>
                <a:spcPts val="2000"/>
              </a:lnSpc>
              <a:spcBef>
                <a:spcPts val="600"/>
              </a:spcBef>
              <a:tabLst>
                <a:tab pos="631825" algn="l"/>
                <a:tab pos="7897813" algn="r"/>
              </a:tabLst>
            </a:pPr>
            <a:r>
              <a:rPr lang="de-AT" altLang="en-US" sz="1900" dirty="0">
                <a:latin typeface="+mn-lt"/>
                <a:sym typeface="Wingdings" charset="2"/>
              </a:rPr>
              <a:t>Abhängigkeiten ablesbar</a:t>
            </a:r>
          </a:p>
          <a:p>
            <a:pPr eaLnBrk="1" hangingPunct="1">
              <a:lnSpc>
                <a:spcPts val="2000"/>
              </a:lnSpc>
              <a:spcBef>
                <a:spcPts val="900"/>
              </a:spcBef>
              <a:tabLst>
                <a:tab pos="631825" algn="l"/>
                <a:tab pos="7897813" algn="r"/>
              </a:tabLst>
            </a:pPr>
            <a:r>
              <a:rPr lang="de-AT" altLang="en-US" sz="1900" dirty="0">
                <a:latin typeface="+mn-lt"/>
                <a:sym typeface="Wingdings" charset="2"/>
              </a:rPr>
              <a:t>Kritischer Pfad sichtbar</a:t>
            </a:r>
          </a:p>
        </p:txBody>
      </p:sp>
      <p:sp>
        <p:nvSpPr>
          <p:cNvPr id="2" name="Titel 1"/>
          <p:cNvSpPr>
            <a:spLocks noGrp="1"/>
          </p:cNvSpPr>
          <p:nvPr>
            <p:ph type="title"/>
          </p:nvPr>
        </p:nvSpPr>
        <p:spPr/>
        <p:txBody>
          <a:bodyPr/>
          <a:lstStyle/>
          <a:p>
            <a:r>
              <a:rPr lang="de-AT" dirty="0"/>
              <a:t>Beispiel – Vernetzter Balkenplan</a:t>
            </a:r>
          </a:p>
        </p:txBody>
      </p:sp>
      <p:sp>
        <p:nvSpPr>
          <p:cNvPr id="4" name="Foliennummernplatzhalter 3"/>
          <p:cNvSpPr>
            <a:spLocks noGrp="1"/>
          </p:cNvSpPr>
          <p:nvPr>
            <p:ph type="sldNum" sz="quarter" idx="11"/>
          </p:nvPr>
        </p:nvSpPr>
        <p:spPr/>
        <p:txBody>
          <a:bodyPr/>
          <a:lstStyle/>
          <a:p>
            <a:fld id="{1B0257E5-75A0-4F46-BAAD-A8D9FF434F26}" type="slidenum">
              <a:rPr lang="de-AT" smtClean="0"/>
              <a:pPr/>
              <a:t>18</a:t>
            </a:fld>
            <a:endParaRPr lang="de-AT" dirty="0"/>
          </a:p>
        </p:txBody>
      </p:sp>
    </p:spTree>
    <p:extLst>
      <p:ext uri="{BB962C8B-B14F-4D97-AF65-F5344CB8AC3E}">
        <p14:creationId xmlns:p14="http://schemas.microsoft.com/office/powerpoint/2010/main" val="247374485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8"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1770777237"/>
              </p:ext>
            </p:extLst>
          </p:nvPr>
        </p:nvGraphicFramePr>
        <p:xfrm>
          <a:off x="864320" y="1260029"/>
          <a:ext cx="8352928" cy="5273908"/>
        </p:xfrm>
        <a:graphic>
          <a:graphicData uri="http://schemas.openxmlformats.org/presentationml/2006/ole">
            <mc:AlternateContent xmlns:mc="http://schemas.openxmlformats.org/markup-compatibility/2006">
              <mc:Choice xmlns:v="urn:schemas-microsoft-com:vml" Requires="v">
                <p:oleObj spid="_x0000_s4277" name="Präsentation" r:id="rId4" imgW="4527730" imgH="3393974" progId="PowerPoint.Show.12">
                  <p:embed/>
                </p:oleObj>
              </mc:Choice>
              <mc:Fallback>
                <p:oleObj name="Präsentation" r:id="rId4" imgW="4527730" imgH="3393974" progId="PowerPoint.Show.12">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b="15935"/>
                      <a:stretch>
                        <a:fillRect/>
                      </a:stretch>
                    </p:blipFill>
                    <p:spPr bwMode="auto">
                      <a:xfrm>
                        <a:off x="864320" y="1260029"/>
                        <a:ext cx="8352928" cy="5273908"/>
                      </a:xfrm>
                      <a:prstGeom prst="rect">
                        <a:avLst/>
                      </a:prstGeom>
                      <a:noFill/>
                    </p:spPr>
                  </p:pic>
                </p:oleObj>
              </mc:Fallback>
            </mc:AlternateContent>
          </a:graphicData>
        </a:graphic>
      </p:graphicFrame>
      <p:sp>
        <p:nvSpPr>
          <p:cNvPr id="2" name="Titel 1"/>
          <p:cNvSpPr>
            <a:spLocks noGrp="1"/>
          </p:cNvSpPr>
          <p:nvPr>
            <p:ph type="title"/>
          </p:nvPr>
        </p:nvSpPr>
        <p:spPr/>
        <p:txBody>
          <a:bodyPr/>
          <a:lstStyle/>
          <a:p>
            <a:r>
              <a:rPr lang="de-AT" dirty="0"/>
              <a:t>Beispiel – Vernetzter Balkenplan </a:t>
            </a:r>
          </a:p>
        </p:txBody>
      </p:sp>
      <p:sp>
        <p:nvSpPr>
          <p:cNvPr id="4" name="Foliennummernplatzhalter 3"/>
          <p:cNvSpPr>
            <a:spLocks noGrp="1"/>
          </p:cNvSpPr>
          <p:nvPr>
            <p:ph type="sldNum" sz="quarter" idx="11"/>
          </p:nvPr>
        </p:nvSpPr>
        <p:spPr/>
        <p:txBody>
          <a:bodyPr/>
          <a:lstStyle/>
          <a:p>
            <a:fld id="{1B0257E5-75A0-4F46-BAAD-A8D9FF434F26}" type="slidenum">
              <a:rPr lang="de-AT" smtClean="0"/>
              <a:pPr/>
              <a:t>19</a:t>
            </a:fld>
            <a:endParaRPr lang="de-AT" dirty="0"/>
          </a:p>
        </p:txBody>
      </p:sp>
    </p:spTree>
    <p:extLst>
      <p:ext uri="{BB962C8B-B14F-4D97-AF65-F5344CB8AC3E}">
        <p14:creationId xmlns:p14="http://schemas.microsoft.com/office/powerpoint/2010/main" val="1656712507"/>
      </p:ext>
    </p:extLst>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8024" y="1398660"/>
            <a:ext cx="984849" cy="1121023"/>
          </a:xfrm>
          <a:prstGeom prst="rect">
            <a:avLst/>
          </a:prstGeom>
        </p:spPr>
      </p:pic>
      <p:sp>
        <p:nvSpPr>
          <p:cNvPr id="3" name="Inhaltsplatzhalter 2"/>
          <p:cNvSpPr>
            <a:spLocks noGrp="1"/>
          </p:cNvSpPr>
          <p:nvPr>
            <p:ph idx="1"/>
          </p:nvPr>
        </p:nvSpPr>
        <p:spPr>
          <a:xfrm>
            <a:off x="2592513" y="2268141"/>
            <a:ext cx="5832647" cy="4104456"/>
          </a:xfrm>
        </p:spPr>
        <p:txBody>
          <a:bodyPr/>
          <a:lstStyle/>
          <a:p>
            <a:pPr>
              <a:spcBef>
                <a:spcPts val="3000"/>
              </a:spcBef>
            </a:pPr>
            <a:r>
              <a:rPr lang="de-AT" sz="2700" dirty="0"/>
              <a:t>Verfahren und Darstellungsvarianten </a:t>
            </a:r>
            <a:br>
              <a:rPr lang="de-AT" sz="2700" dirty="0"/>
            </a:br>
            <a:r>
              <a:rPr lang="de-AT" sz="2700" dirty="0"/>
              <a:t>der Projektterminplanung</a:t>
            </a:r>
          </a:p>
          <a:p>
            <a:pPr>
              <a:spcBef>
                <a:spcPts val="3000"/>
              </a:spcBef>
            </a:pPr>
            <a:r>
              <a:rPr lang="de-AT" sz="2700" dirty="0"/>
              <a:t>Informationsquellen und Techniken zur Ermittlung der Dauer von Vorgängen</a:t>
            </a:r>
          </a:p>
          <a:p>
            <a:pPr>
              <a:spcBef>
                <a:spcPts val="3000"/>
              </a:spcBef>
            </a:pPr>
            <a:r>
              <a:rPr lang="de-AT" sz="2700" dirty="0"/>
              <a:t>Berechnung und Bedeutung von Pufferzeiten und kritischem Pfad</a:t>
            </a:r>
          </a:p>
        </p:txBody>
      </p:sp>
      <p:sp>
        <p:nvSpPr>
          <p:cNvPr id="2" name="Titel 1"/>
          <p:cNvSpPr>
            <a:spLocks noGrp="1"/>
          </p:cNvSpPr>
          <p:nvPr>
            <p:ph type="title"/>
          </p:nvPr>
        </p:nvSpPr>
        <p:spPr/>
        <p:txBody>
          <a:bodyPr/>
          <a:lstStyle/>
          <a:p>
            <a:r>
              <a:rPr lang="de-AT" dirty="0"/>
              <a:t>Übersicht – Projektterminplanung </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2</a:t>
            </a:fld>
            <a:endParaRPr lang="en-US" dirty="0"/>
          </a:p>
        </p:txBody>
      </p:sp>
    </p:spTree>
    <p:extLst>
      <p:ext uri="{BB962C8B-B14F-4D97-AF65-F5344CB8AC3E}">
        <p14:creationId xmlns:p14="http://schemas.microsoft.com/office/powerpoint/2010/main" val="252364545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080344" y="3034507"/>
            <a:ext cx="7632848" cy="3266082"/>
          </a:xfrm>
        </p:spPr>
        <p:txBody>
          <a:bodyPr/>
          <a:lstStyle/>
          <a:p>
            <a:pPr>
              <a:lnSpc>
                <a:spcPct val="114000"/>
              </a:lnSpc>
              <a:spcBef>
                <a:spcPts val="1800"/>
              </a:spcBef>
            </a:pPr>
            <a:r>
              <a:rPr lang="de-AT" sz="2300" dirty="0"/>
              <a:t>basiert auf einer Tätigkeitsliste</a:t>
            </a:r>
          </a:p>
          <a:p>
            <a:pPr>
              <a:lnSpc>
                <a:spcPct val="114000"/>
              </a:lnSpc>
              <a:spcBef>
                <a:spcPts val="2000"/>
              </a:spcBef>
            </a:pPr>
            <a:r>
              <a:rPr lang="de-AT" sz="2300" dirty="0"/>
              <a:t>für jede Tätigkeit</a:t>
            </a:r>
          </a:p>
          <a:p>
            <a:pPr lvl="1">
              <a:lnSpc>
                <a:spcPct val="114000"/>
              </a:lnSpc>
              <a:spcBef>
                <a:spcPts val="1600"/>
              </a:spcBef>
            </a:pPr>
            <a:r>
              <a:rPr lang="de-AT" sz="2000" dirty="0"/>
              <a:t>Definition der Vorbedingungen 	(häufig: Abschluss anderer Tätigkeiten)</a:t>
            </a:r>
          </a:p>
          <a:p>
            <a:pPr lvl="1">
              <a:lnSpc>
                <a:spcPct val="114000"/>
              </a:lnSpc>
              <a:spcBef>
                <a:spcPts val="1600"/>
              </a:spcBef>
            </a:pPr>
            <a:r>
              <a:rPr lang="de-AT" sz="2000" dirty="0"/>
              <a:t>voraussichtliche Dauer</a:t>
            </a:r>
          </a:p>
          <a:p>
            <a:pPr lvl="1">
              <a:lnSpc>
                <a:spcPct val="114000"/>
              </a:lnSpc>
              <a:spcBef>
                <a:spcPts val="1600"/>
              </a:spcBef>
            </a:pPr>
            <a:r>
              <a:rPr lang="de-AT" sz="2000" dirty="0"/>
              <a:t>direkte Nachfolgetätigkeiten </a:t>
            </a:r>
          </a:p>
          <a:p>
            <a:pPr marL="714375" lvl="1" indent="0">
              <a:lnSpc>
                <a:spcPct val="114000"/>
              </a:lnSpc>
              <a:spcBef>
                <a:spcPts val="300"/>
              </a:spcBef>
              <a:buNone/>
            </a:pPr>
            <a:r>
              <a:rPr lang="de-AT" sz="2000" dirty="0"/>
              <a:t>(benötigt einen als geschlossenes Netz ausgebildeten Projektablaufplan; </a:t>
            </a:r>
            <a:br>
              <a:rPr lang="de-AT" sz="2000" dirty="0"/>
            </a:br>
            <a:r>
              <a:rPr lang="de-AT" sz="2000" dirty="0"/>
              <a:t>d.h. ohne dead ends und ohne Schleifen!)</a:t>
            </a:r>
          </a:p>
        </p:txBody>
      </p:sp>
      <p:sp>
        <p:nvSpPr>
          <p:cNvPr id="5" name="Text Box 15"/>
          <p:cNvSpPr txBox="1">
            <a:spLocks noChangeArrowheads="1"/>
          </p:cNvSpPr>
          <p:nvPr/>
        </p:nvSpPr>
        <p:spPr bwMode="auto">
          <a:xfrm>
            <a:off x="1083967" y="1548062"/>
            <a:ext cx="8133282" cy="1296143"/>
          </a:xfrm>
          <a:prstGeom prst="rect">
            <a:avLst/>
          </a:prstGeom>
          <a:solidFill>
            <a:srgbClr val="2D4E75"/>
          </a:solidFill>
          <a:ln>
            <a:no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110000"/>
              </a:lnSpc>
              <a:buClr>
                <a:srgbClr val="FF8307"/>
              </a:buClr>
              <a:buFont typeface="Wingdings" charset="2"/>
              <a:buNone/>
            </a:pPr>
            <a:r>
              <a:rPr lang="de-AT" altLang="en-US" sz="2100" dirty="0">
                <a:solidFill>
                  <a:schemeClr val="bg1"/>
                </a:solidFill>
                <a:latin typeface="Arial Narrow" charset="0"/>
              </a:rPr>
              <a:t>Ein Netzplan versteht sich als </a:t>
            </a:r>
            <a:r>
              <a:rPr lang="de-AT" altLang="en-US" sz="2230" b="1" dirty="0">
                <a:solidFill>
                  <a:schemeClr val="bg1"/>
                </a:solidFill>
                <a:latin typeface="Arial Narrow" charset="0"/>
              </a:rPr>
              <a:t>grafische Darstellung von Ablaufstrukturen</a:t>
            </a:r>
            <a:r>
              <a:rPr lang="de-AT" altLang="en-US" sz="2100" dirty="0">
                <a:solidFill>
                  <a:schemeClr val="bg1"/>
                </a:solidFill>
                <a:latin typeface="Arial Narrow" charset="0"/>
              </a:rPr>
              <a:t>, die die logische und zeitliche Aufeinanderfolge von Vorgängen veranschaulichen [DIN 69900, 2002].</a:t>
            </a:r>
          </a:p>
          <a:p>
            <a:pPr eaLnBrk="1" hangingPunct="1">
              <a:lnSpc>
                <a:spcPct val="110000"/>
              </a:lnSpc>
              <a:buClr>
                <a:srgbClr val="FF8307"/>
              </a:buClr>
              <a:buFont typeface="Wingdings" charset="2"/>
              <a:buNone/>
            </a:pPr>
            <a:endParaRPr lang="de-AT" altLang="en-US" sz="2100" b="1" dirty="0">
              <a:solidFill>
                <a:schemeClr val="bg1"/>
              </a:solidFill>
              <a:latin typeface="Arial Narrow" charset="0"/>
            </a:endParaRPr>
          </a:p>
        </p:txBody>
      </p:sp>
      <p:sp>
        <p:nvSpPr>
          <p:cNvPr id="2" name="Titel 1"/>
          <p:cNvSpPr>
            <a:spLocks noGrp="1"/>
          </p:cNvSpPr>
          <p:nvPr>
            <p:ph type="title"/>
          </p:nvPr>
        </p:nvSpPr>
        <p:spPr/>
        <p:txBody>
          <a:bodyPr/>
          <a:lstStyle/>
          <a:p>
            <a:r>
              <a:rPr lang="de-AT" dirty="0"/>
              <a:t>Netzplantechnik I</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de-AT" noProof="0" smtClean="0"/>
              <a:pPr/>
              <a:t>20</a:t>
            </a:fld>
            <a:endParaRPr lang="de-AT" noProof="0" dirty="0"/>
          </a:p>
        </p:txBody>
      </p:sp>
    </p:spTree>
    <p:extLst>
      <p:ext uri="{BB962C8B-B14F-4D97-AF65-F5344CB8AC3E}">
        <p14:creationId xmlns:p14="http://schemas.microsoft.com/office/powerpoint/2010/main" val="341263509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224361" y="1764085"/>
            <a:ext cx="7668814" cy="4346203"/>
          </a:xfrm>
        </p:spPr>
        <p:txBody>
          <a:bodyPr/>
          <a:lstStyle/>
          <a:p>
            <a:pPr>
              <a:lnSpc>
                <a:spcPct val="110000"/>
              </a:lnSpc>
              <a:spcBef>
                <a:spcPts val="600"/>
              </a:spcBef>
            </a:pPr>
            <a:r>
              <a:rPr lang="de-AT" sz="2400" dirty="0"/>
              <a:t>stellt im Prinzip eine Anwendung der </a:t>
            </a:r>
            <a:br>
              <a:rPr lang="de-AT" sz="2400" dirty="0"/>
            </a:br>
            <a:r>
              <a:rPr lang="de-AT" sz="2400" dirty="0"/>
              <a:t>Graphentheorie (Vektorrechnung) dar</a:t>
            </a:r>
          </a:p>
          <a:p>
            <a:pPr lvl="1">
              <a:lnSpc>
                <a:spcPct val="110000"/>
              </a:lnSpc>
              <a:spcBef>
                <a:spcPts val="2400"/>
              </a:spcBef>
            </a:pPr>
            <a:r>
              <a:rPr lang="de-AT" sz="2300" dirty="0"/>
              <a:t>verschiedene Arten von Netzplänen</a:t>
            </a:r>
          </a:p>
          <a:p>
            <a:pPr marL="1257300" lvl="2" indent="-342900">
              <a:lnSpc>
                <a:spcPct val="110000"/>
              </a:lnSpc>
              <a:spcBef>
                <a:spcPts val="2400"/>
              </a:spcBef>
              <a:buFont typeface="Courier New" panose="02070309020205020404" pitchFamily="49" charset="0"/>
              <a:buChar char="o"/>
            </a:pPr>
            <a:r>
              <a:rPr lang="de-AT" dirty="0"/>
              <a:t>PERT: Program Evaluation and Review Technique</a:t>
            </a:r>
          </a:p>
          <a:p>
            <a:pPr marL="1257300" lvl="2" indent="-342900">
              <a:lnSpc>
                <a:spcPct val="110000"/>
              </a:lnSpc>
              <a:spcBef>
                <a:spcPts val="2400"/>
              </a:spcBef>
              <a:buFont typeface="Courier New" panose="02070309020205020404" pitchFamily="49" charset="0"/>
              <a:buChar char="o"/>
            </a:pPr>
            <a:r>
              <a:rPr lang="de-AT" dirty="0"/>
              <a:t>CPM: Critical Path Method</a:t>
            </a:r>
          </a:p>
          <a:p>
            <a:pPr marL="1257300" lvl="2" indent="-342900">
              <a:lnSpc>
                <a:spcPct val="110000"/>
              </a:lnSpc>
              <a:spcBef>
                <a:spcPts val="2400"/>
              </a:spcBef>
              <a:buFont typeface="Courier New" panose="02070309020205020404" pitchFamily="49" charset="0"/>
              <a:buChar char="o"/>
            </a:pPr>
            <a:r>
              <a:rPr lang="de-AT" dirty="0"/>
              <a:t>MPM: Metra-Potential-Method</a:t>
            </a:r>
          </a:p>
          <a:p>
            <a:pPr lvl="1">
              <a:lnSpc>
                <a:spcPct val="110000"/>
              </a:lnSpc>
              <a:spcBef>
                <a:spcPts val="3000"/>
              </a:spcBef>
            </a:pPr>
            <a:r>
              <a:rPr lang="de-AT" sz="2300" dirty="0"/>
              <a:t>Software für praktischen Einsatz der Netzplantechnik</a:t>
            </a:r>
            <a:endParaRPr lang="en-US" sz="2300" dirty="0"/>
          </a:p>
        </p:txBody>
      </p:sp>
      <p:sp>
        <p:nvSpPr>
          <p:cNvPr id="2" name="Titel 1"/>
          <p:cNvSpPr>
            <a:spLocks noGrp="1"/>
          </p:cNvSpPr>
          <p:nvPr>
            <p:ph type="title"/>
          </p:nvPr>
        </p:nvSpPr>
        <p:spPr/>
        <p:txBody>
          <a:bodyPr/>
          <a:lstStyle/>
          <a:p>
            <a:r>
              <a:rPr lang="de-AT" dirty="0"/>
              <a:t>Netzplantechnik II</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de-AT" noProof="0" smtClean="0"/>
              <a:pPr/>
              <a:t>21</a:t>
            </a:fld>
            <a:endParaRPr lang="de-AT" noProof="0" dirty="0"/>
          </a:p>
        </p:txBody>
      </p:sp>
    </p:spTree>
    <p:extLst>
      <p:ext uri="{BB962C8B-B14F-4D97-AF65-F5344CB8AC3E}">
        <p14:creationId xmlns:p14="http://schemas.microsoft.com/office/powerpoint/2010/main" val="248929019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5">
            <a:extLst>
              <a:ext uri="{C183D7F6-B498-43B3-948B-1728B52AA6E4}">
                <adec:decorative xmlns:adec="http://schemas.microsoft.com/office/drawing/2017/decorative" val="1"/>
              </a:ext>
            </a:extLst>
          </p:cNvPr>
          <p:cNvSpPr txBox="1">
            <a:spLocks noChangeArrowheads="1"/>
          </p:cNvSpPr>
          <p:nvPr/>
        </p:nvSpPr>
        <p:spPr bwMode="auto">
          <a:xfrm>
            <a:off x="1083967" y="4500389"/>
            <a:ext cx="7980318" cy="2160239"/>
          </a:xfrm>
          <a:prstGeom prst="rect">
            <a:avLst/>
          </a:prstGeom>
          <a:solidFill>
            <a:srgbClr val="2D4E75"/>
          </a:solidFill>
          <a:ln>
            <a:no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110000"/>
              </a:lnSpc>
              <a:buClr>
                <a:srgbClr val="FF8307"/>
              </a:buClr>
            </a:pPr>
            <a:endParaRPr lang="de-AT" altLang="en-US" sz="2100" dirty="0">
              <a:solidFill>
                <a:schemeClr val="bg1"/>
              </a:solidFill>
              <a:latin typeface="Arial Narrow" charset="0"/>
            </a:endParaRPr>
          </a:p>
        </p:txBody>
      </p:sp>
      <p:sp>
        <p:nvSpPr>
          <p:cNvPr id="6" name="Text Box 15"/>
          <p:cNvSpPr txBox="1">
            <a:spLocks noChangeArrowheads="1"/>
          </p:cNvSpPr>
          <p:nvPr/>
        </p:nvSpPr>
        <p:spPr bwMode="auto">
          <a:xfrm>
            <a:off x="1092914" y="4500389"/>
            <a:ext cx="7980318" cy="2160239"/>
          </a:xfrm>
          <a:prstGeom prst="rect">
            <a:avLst/>
          </a:prstGeom>
          <a:noFill/>
          <a:ln>
            <a:no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110000"/>
              </a:lnSpc>
              <a:buClr>
                <a:srgbClr val="FF8307"/>
              </a:buClr>
            </a:pPr>
            <a:r>
              <a:rPr lang="de-DE" altLang="en-US" sz="2100" b="1" dirty="0">
                <a:solidFill>
                  <a:schemeClr val="bg1"/>
                </a:solidFill>
                <a:latin typeface="Arial Narrow" charset="0"/>
              </a:rPr>
              <a:t>Vorgehensweise  </a:t>
            </a:r>
          </a:p>
          <a:p>
            <a:pPr marL="342900" indent="-342900" eaLnBrk="1" hangingPunct="1">
              <a:spcBef>
                <a:spcPts val="600"/>
              </a:spcBef>
              <a:buClr>
                <a:schemeClr val="bg1"/>
              </a:buClr>
              <a:buFont typeface="Wingdings" panose="05000000000000000000" pitchFamily="2" charset="2"/>
              <a:buChar char="§"/>
            </a:pPr>
            <a:r>
              <a:rPr lang="de-AT" altLang="en-US" sz="2100" dirty="0">
                <a:solidFill>
                  <a:schemeClr val="bg1"/>
                </a:solidFill>
                <a:latin typeface="Arial Narrow" charset="0"/>
              </a:rPr>
              <a:t>Darstellung von Ereignissen durch geschlossene Formen (z.B. Kreise)</a:t>
            </a:r>
          </a:p>
          <a:p>
            <a:pPr marL="342900" indent="-342900" eaLnBrk="1" hangingPunct="1">
              <a:spcBef>
                <a:spcPts val="600"/>
              </a:spcBef>
              <a:buClr>
                <a:schemeClr val="bg1"/>
              </a:buClr>
              <a:buFont typeface="Wingdings" panose="05000000000000000000" pitchFamily="2" charset="2"/>
              <a:buChar char="§"/>
            </a:pPr>
            <a:r>
              <a:rPr lang="de-AT" altLang="en-US" sz="2100" dirty="0">
                <a:solidFill>
                  <a:schemeClr val="bg1"/>
                </a:solidFill>
                <a:latin typeface="Arial Narrow" charset="0"/>
              </a:rPr>
              <a:t>Darstellung von Aktivitäten durch Pfeile zwischen den Formen</a:t>
            </a:r>
          </a:p>
          <a:p>
            <a:pPr marL="342900" indent="-342900" eaLnBrk="1" hangingPunct="1">
              <a:spcBef>
                <a:spcPts val="600"/>
              </a:spcBef>
              <a:buClr>
                <a:schemeClr val="bg1"/>
              </a:buClr>
              <a:buFont typeface="Wingdings" panose="05000000000000000000" pitchFamily="2" charset="2"/>
              <a:buChar char="§"/>
            </a:pPr>
            <a:r>
              <a:rPr lang="de-AT" altLang="en-US" sz="2100" dirty="0">
                <a:solidFill>
                  <a:schemeClr val="bg1"/>
                </a:solidFill>
                <a:latin typeface="Arial Narrow" charset="0"/>
              </a:rPr>
              <a:t>Darstellung von Abhängigkeiten ohne Arbeitsaufwand durch gestrichelte Linien</a:t>
            </a:r>
          </a:p>
        </p:txBody>
      </p:sp>
      <p:sp>
        <p:nvSpPr>
          <p:cNvPr id="3" name="Inhaltsplatzhalter 2"/>
          <p:cNvSpPr>
            <a:spLocks noGrp="1"/>
          </p:cNvSpPr>
          <p:nvPr>
            <p:ph idx="1"/>
          </p:nvPr>
        </p:nvSpPr>
        <p:spPr>
          <a:xfrm>
            <a:off x="1152352" y="1425699"/>
            <a:ext cx="8136904" cy="4514850"/>
          </a:xfrm>
        </p:spPr>
        <p:txBody>
          <a:bodyPr/>
          <a:lstStyle/>
          <a:p>
            <a:pPr marL="0" indent="0">
              <a:lnSpc>
                <a:spcPct val="100000"/>
              </a:lnSpc>
              <a:buNone/>
            </a:pPr>
            <a:r>
              <a:rPr lang="de-AT" sz="2300" b="1" dirty="0">
                <a:solidFill>
                  <a:srgbClr val="2D4E75"/>
                </a:solidFill>
              </a:rPr>
              <a:t>Program Evaluation and Review Technique (PERT)</a:t>
            </a:r>
          </a:p>
          <a:p>
            <a:pPr>
              <a:lnSpc>
                <a:spcPct val="100000"/>
              </a:lnSpc>
            </a:pPr>
            <a:r>
              <a:rPr lang="de-AT" sz="2100" dirty="0"/>
              <a:t>Ereignisknotennetzplan </a:t>
            </a:r>
          </a:p>
          <a:p>
            <a:pPr>
              <a:lnSpc>
                <a:spcPct val="100000"/>
              </a:lnSpc>
            </a:pPr>
            <a:r>
              <a:rPr lang="de-AT" sz="2100" dirty="0"/>
              <a:t>zeigt geplante Zeit für den Abschluss einer Tätigkeit (anhand von Pfeilen, deren Länge proportional zum Zeitbedarf ist (Activity on Arrow) </a:t>
            </a:r>
          </a:p>
          <a:p>
            <a:pPr>
              <a:lnSpc>
                <a:spcPct val="100000"/>
              </a:lnSpc>
            </a:pPr>
            <a:r>
              <a:rPr lang="de-AT" sz="2100" dirty="0"/>
              <a:t>Zeit wird in an die Gesamtdauer des Projektes angepassten Einheiten skaliert</a:t>
            </a:r>
          </a:p>
          <a:p>
            <a:pPr lvl="1">
              <a:lnSpc>
                <a:spcPct val="100000"/>
              </a:lnSpc>
              <a:spcBef>
                <a:spcPts val="600"/>
              </a:spcBef>
            </a:pPr>
            <a:r>
              <a:rPr lang="de-AT" sz="2000" dirty="0"/>
              <a:t>optimistische Zeit (wenn alles „bestens“, mit „viel Glück“ abläuft)</a:t>
            </a:r>
          </a:p>
          <a:p>
            <a:pPr lvl="1">
              <a:lnSpc>
                <a:spcPct val="100000"/>
              </a:lnSpc>
              <a:spcBef>
                <a:spcPts val="600"/>
              </a:spcBef>
            </a:pPr>
            <a:r>
              <a:rPr lang="de-AT" sz="2000" dirty="0"/>
              <a:t>pessimistische Zeit (Annahme, dass alles „schief“ läuft) </a:t>
            </a:r>
          </a:p>
          <a:p>
            <a:pPr>
              <a:lnSpc>
                <a:spcPct val="100000"/>
              </a:lnSpc>
            </a:pPr>
            <a:endParaRPr lang="en-US" dirty="0"/>
          </a:p>
        </p:txBody>
      </p:sp>
      <p:sp>
        <p:nvSpPr>
          <p:cNvPr id="2" name="Titel 1"/>
          <p:cNvSpPr>
            <a:spLocks noGrp="1"/>
          </p:cNvSpPr>
          <p:nvPr>
            <p:ph type="title"/>
          </p:nvPr>
        </p:nvSpPr>
        <p:spPr>
          <a:xfrm>
            <a:off x="864321" y="755973"/>
            <a:ext cx="7416823" cy="504056"/>
          </a:xfrm>
        </p:spPr>
        <p:txBody>
          <a:bodyPr/>
          <a:lstStyle/>
          <a:p>
            <a:pPr>
              <a:lnSpc>
                <a:spcPts val="2600"/>
              </a:lnSpc>
            </a:pPr>
            <a:r>
              <a:rPr lang="de-AT" sz="2600" dirty="0"/>
              <a:t>Mathematische Terminplanungsmethode – </a:t>
            </a:r>
            <a:br>
              <a:rPr lang="de-AT" sz="2600" dirty="0"/>
            </a:br>
            <a:r>
              <a:rPr lang="de-AT" sz="2600" dirty="0"/>
              <a:t>PERT</a:t>
            </a:r>
            <a:br>
              <a:rPr lang="de-AT" sz="2600" dirty="0"/>
            </a:br>
            <a:endParaRPr lang="de-AT" sz="26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22</a:t>
            </a:fld>
            <a:endParaRPr lang="en-US" dirty="0"/>
          </a:p>
        </p:txBody>
      </p:sp>
    </p:spTree>
    <p:extLst>
      <p:ext uri="{BB962C8B-B14F-4D97-AF65-F5344CB8AC3E}">
        <p14:creationId xmlns:p14="http://schemas.microsoft.com/office/powerpoint/2010/main" val="397396153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1" end="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llipse 6">
            <a:extLst>
              <a:ext uri="{C183D7F6-B498-43B3-948B-1728B52AA6E4}">
                <adec:decorative xmlns:adec="http://schemas.microsoft.com/office/drawing/2017/decorative" val="1"/>
              </a:ext>
            </a:extLst>
          </p:cNvPr>
          <p:cNvSpPr/>
          <p:nvPr/>
        </p:nvSpPr>
        <p:spPr>
          <a:xfrm>
            <a:off x="1617531" y="2484165"/>
            <a:ext cx="1646881" cy="1646882"/>
          </a:xfrm>
          <a:prstGeom prst="ellipse">
            <a:avLst/>
          </a:prstGeom>
          <a:solidFill>
            <a:srgbClr val="2D4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sz="4400" b="1" dirty="0">
              <a:solidFill>
                <a:schemeClr val="bg1"/>
              </a:solidFill>
              <a:latin typeface="Arial Narrow" pitchFamily="34" charset="0"/>
            </a:endParaRPr>
          </a:p>
        </p:txBody>
      </p:sp>
      <p:cxnSp>
        <p:nvCxnSpPr>
          <p:cNvPr id="8" name="Gerade Verbindung mit Pfeil 7">
            <a:extLst>
              <a:ext uri="{C183D7F6-B498-43B3-948B-1728B52AA6E4}">
                <adec:decorative xmlns:adec="http://schemas.microsoft.com/office/drawing/2017/decorative" val="1"/>
              </a:ext>
            </a:extLst>
          </p:cNvPr>
          <p:cNvCxnSpPr>
            <a:endCxn id="11" idx="2"/>
          </p:cNvCxnSpPr>
          <p:nvPr/>
        </p:nvCxnSpPr>
        <p:spPr>
          <a:xfrm>
            <a:off x="5712286" y="3307606"/>
            <a:ext cx="1295747" cy="0"/>
          </a:xfrm>
          <a:prstGeom prst="straightConnector1">
            <a:avLst/>
          </a:prstGeom>
          <a:ln w="127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9" name="Textfeld 8">
            <a:extLst>
              <a:ext uri="{C183D7F6-B498-43B3-948B-1728B52AA6E4}">
                <adec:decorative xmlns:adec="http://schemas.microsoft.com/office/drawing/2017/decorative" val="1"/>
              </a:ext>
            </a:extLst>
          </p:cNvPr>
          <p:cNvSpPr txBox="1"/>
          <p:nvPr/>
        </p:nvSpPr>
        <p:spPr>
          <a:xfrm>
            <a:off x="4560158" y="3051003"/>
            <a:ext cx="1152128" cy="461665"/>
          </a:xfrm>
          <a:prstGeom prst="rect">
            <a:avLst/>
          </a:prstGeom>
          <a:noFill/>
        </p:spPr>
        <p:txBody>
          <a:bodyPr wrap="square" rtlCol="0">
            <a:spAutoFit/>
          </a:bodyPr>
          <a:lstStyle/>
          <a:p>
            <a:pPr algn="ctr"/>
            <a:r>
              <a:rPr lang="de-AT" sz="2400" dirty="0">
                <a:latin typeface="Arial Narrow" pitchFamily="34" charset="0"/>
              </a:rPr>
              <a:t>Aktivität</a:t>
            </a:r>
          </a:p>
        </p:txBody>
      </p:sp>
      <p:sp>
        <p:nvSpPr>
          <p:cNvPr id="10" name="Ellipse 9">
            <a:extLst>
              <a:ext uri="{C183D7F6-B498-43B3-948B-1728B52AA6E4}">
                <adec:decorative xmlns:adec="http://schemas.microsoft.com/office/drawing/2017/decorative" val="1"/>
              </a:ext>
            </a:extLst>
          </p:cNvPr>
          <p:cNvSpPr/>
          <p:nvPr/>
        </p:nvSpPr>
        <p:spPr>
          <a:xfrm>
            <a:off x="1440384" y="2484165"/>
            <a:ext cx="2001175" cy="1646882"/>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400" b="1" dirty="0">
                <a:solidFill>
                  <a:schemeClr val="bg1"/>
                </a:solidFill>
                <a:latin typeface="Arial Narrow" pitchFamily="34" charset="0"/>
              </a:rPr>
              <a:t>Ereignis</a:t>
            </a:r>
          </a:p>
        </p:txBody>
      </p:sp>
      <p:sp>
        <p:nvSpPr>
          <p:cNvPr id="11" name="Ellipse 10">
            <a:extLst>
              <a:ext uri="{C183D7F6-B498-43B3-948B-1728B52AA6E4}">
                <adec:decorative xmlns:adec="http://schemas.microsoft.com/office/drawing/2017/decorative" val="1"/>
              </a:ext>
            </a:extLst>
          </p:cNvPr>
          <p:cNvSpPr/>
          <p:nvPr/>
        </p:nvSpPr>
        <p:spPr>
          <a:xfrm>
            <a:off x="7008033" y="2484165"/>
            <a:ext cx="1646881" cy="1646882"/>
          </a:xfrm>
          <a:prstGeom prst="ellipse">
            <a:avLst/>
          </a:prstGeom>
          <a:solidFill>
            <a:srgbClr val="2D4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sz="4400" b="1" dirty="0">
              <a:solidFill>
                <a:schemeClr val="bg1"/>
              </a:solidFill>
              <a:latin typeface="Arial Narrow" pitchFamily="34" charset="0"/>
            </a:endParaRPr>
          </a:p>
        </p:txBody>
      </p:sp>
      <p:sp>
        <p:nvSpPr>
          <p:cNvPr id="12" name="Ellipse 11">
            <a:extLst>
              <a:ext uri="{C183D7F6-B498-43B3-948B-1728B52AA6E4}">
                <adec:decorative xmlns:adec="http://schemas.microsoft.com/office/drawing/2017/decorative" val="1"/>
              </a:ext>
            </a:extLst>
          </p:cNvPr>
          <p:cNvSpPr/>
          <p:nvPr/>
        </p:nvSpPr>
        <p:spPr>
          <a:xfrm>
            <a:off x="6830886" y="2484165"/>
            <a:ext cx="2001175" cy="1646882"/>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400" b="1" dirty="0">
                <a:solidFill>
                  <a:schemeClr val="bg1"/>
                </a:solidFill>
                <a:latin typeface="Arial Narrow" pitchFamily="34" charset="0"/>
              </a:rPr>
              <a:t>Ereignis</a:t>
            </a:r>
          </a:p>
        </p:txBody>
      </p:sp>
      <p:sp>
        <p:nvSpPr>
          <p:cNvPr id="13" name="Textfeld 12">
            <a:extLst>
              <a:ext uri="{C183D7F6-B498-43B3-948B-1728B52AA6E4}">
                <adec:decorative xmlns:adec="http://schemas.microsoft.com/office/drawing/2017/decorative" val="1"/>
              </a:ext>
            </a:extLst>
          </p:cNvPr>
          <p:cNvSpPr txBox="1"/>
          <p:nvPr/>
        </p:nvSpPr>
        <p:spPr>
          <a:xfrm>
            <a:off x="1617531" y="4212356"/>
            <a:ext cx="1646881" cy="461665"/>
          </a:xfrm>
          <a:prstGeom prst="rect">
            <a:avLst/>
          </a:prstGeom>
          <a:noFill/>
        </p:spPr>
        <p:txBody>
          <a:bodyPr wrap="square" rtlCol="0">
            <a:spAutoFit/>
          </a:bodyPr>
          <a:lstStyle/>
          <a:p>
            <a:pPr algn="ctr"/>
            <a:r>
              <a:rPr lang="de-AT" sz="2400" dirty="0">
                <a:latin typeface="Arial Narrow" pitchFamily="34" charset="0"/>
              </a:rPr>
              <a:t>Beginn</a:t>
            </a:r>
          </a:p>
        </p:txBody>
      </p:sp>
      <p:sp>
        <p:nvSpPr>
          <p:cNvPr id="14" name="Textfeld 13">
            <a:extLst>
              <a:ext uri="{C183D7F6-B498-43B3-948B-1728B52AA6E4}">
                <adec:decorative xmlns:adec="http://schemas.microsoft.com/office/drawing/2017/decorative" val="1"/>
              </a:ext>
            </a:extLst>
          </p:cNvPr>
          <p:cNvSpPr txBox="1"/>
          <p:nvPr/>
        </p:nvSpPr>
        <p:spPr>
          <a:xfrm>
            <a:off x="7008033" y="4212356"/>
            <a:ext cx="1646881" cy="461665"/>
          </a:xfrm>
          <a:prstGeom prst="rect">
            <a:avLst/>
          </a:prstGeom>
          <a:noFill/>
        </p:spPr>
        <p:txBody>
          <a:bodyPr wrap="square" rtlCol="0">
            <a:spAutoFit/>
          </a:bodyPr>
          <a:lstStyle/>
          <a:p>
            <a:pPr algn="ctr"/>
            <a:r>
              <a:rPr lang="de-AT" sz="2400" dirty="0">
                <a:latin typeface="Arial Narrow" pitchFamily="34" charset="0"/>
              </a:rPr>
              <a:t>Ende</a:t>
            </a:r>
          </a:p>
        </p:txBody>
      </p:sp>
      <p:sp>
        <p:nvSpPr>
          <p:cNvPr id="15" name="Textfeld 14">
            <a:extLst>
              <a:ext uri="{C183D7F6-B498-43B3-948B-1728B52AA6E4}">
                <adec:decorative xmlns:adec="http://schemas.microsoft.com/office/drawing/2017/decorative" val="0"/>
              </a:ext>
            </a:extLst>
          </p:cNvPr>
          <p:cNvSpPr txBox="1"/>
          <p:nvPr/>
        </p:nvSpPr>
        <p:spPr>
          <a:xfrm>
            <a:off x="3563761" y="4830812"/>
            <a:ext cx="3144922" cy="461665"/>
          </a:xfrm>
          <a:prstGeom prst="rect">
            <a:avLst/>
          </a:prstGeom>
          <a:noFill/>
        </p:spPr>
        <p:txBody>
          <a:bodyPr wrap="square" rtlCol="0">
            <a:spAutoFit/>
          </a:bodyPr>
          <a:lstStyle/>
          <a:p>
            <a:pPr algn="ctr"/>
            <a:r>
              <a:rPr lang="de-AT" sz="2400" dirty="0">
                <a:latin typeface="Arial Narrow" pitchFamily="34" charset="0"/>
              </a:rPr>
              <a:t>Activity on Arrow</a:t>
            </a:r>
          </a:p>
        </p:txBody>
      </p:sp>
      <p:cxnSp>
        <p:nvCxnSpPr>
          <p:cNvPr id="16" name="Gerade Verbindung mit Pfeil 15">
            <a:extLst>
              <a:ext uri="{C183D7F6-B498-43B3-948B-1728B52AA6E4}">
                <adec:decorative xmlns:adec="http://schemas.microsoft.com/office/drawing/2017/decorative" val="1"/>
              </a:ext>
            </a:extLst>
          </p:cNvPr>
          <p:cNvCxnSpPr/>
          <p:nvPr/>
        </p:nvCxnSpPr>
        <p:spPr>
          <a:xfrm>
            <a:off x="3264412" y="3307606"/>
            <a:ext cx="1295747" cy="0"/>
          </a:xfrm>
          <a:prstGeom prst="straightConnector1">
            <a:avLst/>
          </a:prstGeom>
          <a:ln w="127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Titel 1"/>
          <p:cNvSpPr>
            <a:spLocks noGrp="1"/>
          </p:cNvSpPr>
          <p:nvPr>
            <p:ph type="title"/>
          </p:nvPr>
        </p:nvSpPr>
        <p:spPr/>
        <p:txBody>
          <a:bodyPr/>
          <a:lstStyle/>
          <a:p>
            <a:pPr>
              <a:lnSpc>
                <a:spcPts val="2800"/>
              </a:lnSpc>
            </a:pPr>
            <a:r>
              <a:rPr lang="de-AT" sz="2800" dirty="0"/>
              <a:t>Prinzipielle Darstellungslogik </a:t>
            </a:r>
            <a:br>
              <a:rPr lang="de-AT" sz="2800" dirty="0"/>
            </a:br>
            <a:r>
              <a:rPr lang="de-AT" sz="2800" dirty="0"/>
              <a:t>von PERT-Diagrammen</a:t>
            </a:r>
          </a:p>
        </p:txBody>
      </p:sp>
      <p:sp>
        <p:nvSpPr>
          <p:cNvPr id="4" name="Foliennummernplatzhalter 3"/>
          <p:cNvSpPr>
            <a:spLocks noGrp="1"/>
          </p:cNvSpPr>
          <p:nvPr>
            <p:ph type="sldNum" sz="quarter" idx="11"/>
          </p:nvPr>
        </p:nvSpPr>
        <p:spPr/>
        <p:txBody>
          <a:bodyPr/>
          <a:lstStyle/>
          <a:p>
            <a:fld id="{1B0257E5-75A0-4F46-BAAD-A8D9FF434F26}" type="slidenum">
              <a:rPr lang="de-AT" smtClean="0"/>
              <a:pPr/>
              <a:t>23</a:t>
            </a:fld>
            <a:endParaRPr lang="de-AT" dirty="0"/>
          </a:p>
        </p:txBody>
      </p:sp>
    </p:spTree>
    <p:extLst>
      <p:ext uri="{BB962C8B-B14F-4D97-AF65-F5344CB8AC3E}">
        <p14:creationId xmlns:p14="http://schemas.microsoft.com/office/powerpoint/2010/main" val="522250840"/>
      </p:ext>
    </p:extLst>
  </p:cSld>
  <p:clrMapOvr>
    <a:masterClrMapping/>
  </p:clrMapOvr>
  <p:transition>
    <p:zo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2643167895"/>
              </p:ext>
            </p:extLst>
          </p:nvPr>
        </p:nvGraphicFramePr>
        <p:xfrm>
          <a:off x="995949" y="2052117"/>
          <a:ext cx="8289379" cy="3816424"/>
        </p:xfrm>
        <a:graphic>
          <a:graphicData uri="http://schemas.openxmlformats.org/presentationml/2006/ole">
            <mc:AlternateContent xmlns:mc="http://schemas.openxmlformats.org/markup-compatibility/2006">
              <mc:Choice xmlns:v="urn:schemas-microsoft-com:vml" Requires="v">
                <p:oleObj spid="_x0000_s8341" name="Präsentation" r:id="rId4" imgW="4449989" imgH="3337474" progId="PowerPoint.Show.12">
                  <p:embed/>
                </p:oleObj>
              </mc:Choice>
              <mc:Fallback>
                <p:oleObj name="Präsentation" r:id="rId4" imgW="4449989" imgH="3337474" progId="PowerPoint.Show.12">
                  <p:embed/>
                  <p:pic>
                    <p:nvPicPr>
                      <p:cNvPr id="0" name="Object 1"/>
                      <p:cNvPicPr>
                        <a:picLocks noChangeAspect="1" noChangeArrowheads="1"/>
                      </p:cNvPicPr>
                      <p:nvPr/>
                    </p:nvPicPr>
                    <p:blipFill>
                      <a:blip r:embed="rId5"/>
                      <a:srcRect l="1622" t="23769" b="16206"/>
                      <a:stretch>
                        <a:fillRect/>
                      </a:stretch>
                    </p:blipFill>
                    <p:spPr bwMode="auto">
                      <a:xfrm>
                        <a:off x="995949" y="2052117"/>
                        <a:ext cx="8289379" cy="3816424"/>
                      </a:xfrm>
                      <a:prstGeom prst="rect">
                        <a:avLst/>
                      </a:prstGeom>
                      <a:noFill/>
                    </p:spPr>
                  </p:pic>
                </p:oleObj>
              </mc:Fallback>
            </mc:AlternateContent>
          </a:graphicData>
        </a:graphic>
      </p:graphicFrame>
      <p:sp>
        <p:nvSpPr>
          <p:cNvPr id="2" name="Titel 1"/>
          <p:cNvSpPr>
            <a:spLocks noGrp="1"/>
          </p:cNvSpPr>
          <p:nvPr>
            <p:ph type="title"/>
          </p:nvPr>
        </p:nvSpPr>
        <p:spPr/>
        <p:txBody>
          <a:bodyPr/>
          <a:lstStyle/>
          <a:p>
            <a:pPr>
              <a:lnSpc>
                <a:spcPts val="2800"/>
              </a:lnSpc>
            </a:pPr>
            <a:r>
              <a:rPr lang="de-AT" sz="2800" dirty="0"/>
              <a:t>Im Zeitmaßstab erstelltes </a:t>
            </a:r>
            <a:br>
              <a:rPr lang="de-AT" sz="2800" dirty="0"/>
            </a:br>
            <a:r>
              <a:rPr lang="de-AT" sz="2800" dirty="0"/>
              <a:t>PERT-Diagramm</a:t>
            </a:r>
          </a:p>
        </p:txBody>
      </p:sp>
      <p:sp>
        <p:nvSpPr>
          <p:cNvPr id="4" name="Foliennummernplatzhalter 3"/>
          <p:cNvSpPr>
            <a:spLocks noGrp="1"/>
          </p:cNvSpPr>
          <p:nvPr>
            <p:ph type="sldNum" sz="quarter" idx="11"/>
          </p:nvPr>
        </p:nvSpPr>
        <p:spPr/>
        <p:txBody>
          <a:bodyPr/>
          <a:lstStyle/>
          <a:p>
            <a:fld id="{1B0257E5-75A0-4F46-BAAD-A8D9FF434F26}" type="slidenum">
              <a:rPr lang="de-AT" smtClean="0"/>
              <a:pPr/>
              <a:t>24</a:t>
            </a:fld>
            <a:endParaRPr lang="de-AT" dirty="0"/>
          </a:p>
        </p:txBody>
      </p:sp>
    </p:spTree>
    <p:extLst>
      <p:ext uri="{BB962C8B-B14F-4D97-AF65-F5344CB8AC3E}">
        <p14:creationId xmlns:p14="http://schemas.microsoft.com/office/powerpoint/2010/main" val="1513300005"/>
      </p:ext>
    </p:extLst>
  </p:cSld>
  <p:clrMapOvr>
    <a:masterClrMapping/>
  </p:clrMapOvr>
  <p:transition>
    <p:zo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15">
            <a:extLst>
              <a:ext uri="{C183D7F6-B498-43B3-948B-1728B52AA6E4}">
                <adec:decorative xmlns:adec="http://schemas.microsoft.com/office/drawing/2017/decorative" val="1"/>
              </a:ext>
            </a:extLst>
          </p:cNvPr>
          <p:cNvSpPr txBox="1">
            <a:spLocks noChangeArrowheads="1"/>
          </p:cNvSpPr>
          <p:nvPr/>
        </p:nvSpPr>
        <p:spPr bwMode="auto">
          <a:xfrm>
            <a:off x="1083966" y="4032448"/>
            <a:ext cx="8124335" cy="2700189"/>
          </a:xfrm>
          <a:prstGeom prst="rect">
            <a:avLst/>
          </a:prstGeom>
          <a:solidFill>
            <a:srgbClr val="2D4E75"/>
          </a:solidFill>
          <a:ln>
            <a:no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110000"/>
              </a:lnSpc>
              <a:spcBef>
                <a:spcPts val="600"/>
              </a:spcBef>
              <a:buClr>
                <a:srgbClr val="FF8307"/>
              </a:buClr>
            </a:pPr>
            <a:endParaRPr lang="de-AT" altLang="en-US" sz="2000" dirty="0">
              <a:solidFill>
                <a:schemeClr val="bg1"/>
              </a:solidFill>
              <a:latin typeface="Arial Narrow" charset="0"/>
            </a:endParaRPr>
          </a:p>
        </p:txBody>
      </p:sp>
      <p:sp>
        <p:nvSpPr>
          <p:cNvPr id="9" name="Text Box 15"/>
          <p:cNvSpPr txBox="1">
            <a:spLocks noChangeArrowheads="1"/>
          </p:cNvSpPr>
          <p:nvPr/>
        </p:nvSpPr>
        <p:spPr bwMode="auto">
          <a:xfrm>
            <a:off x="1092913" y="4032448"/>
            <a:ext cx="8124335" cy="2700189"/>
          </a:xfrm>
          <a:prstGeom prst="rect">
            <a:avLst/>
          </a:prstGeom>
          <a:noFill/>
          <a:ln>
            <a:no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110000"/>
              </a:lnSpc>
              <a:spcBef>
                <a:spcPts val="600"/>
              </a:spcBef>
              <a:buClr>
                <a:srgbClr val="FF8307"/>
              </a:buClr>
            </a:pPr>
            <a:r>
              <a:rPr lang="de-AT" altLang="en-US" sz="2000" b="1" dirty="0">
                <a:solidFill>
                  <a:schemeClr val="bg1"/>
                </a:solidFill>
                <a:latin typeface="Arial Narrow" charset="0"/>
              </a:rPr>
              <a:t>Vorgehensweise  </a:t>
            </a:r>
          </a:p>
          <a:p>
            <a:pPr marL="342900" indent="-342900" eaLnBrk="1" hangingPunct="1">
              <a:lnSpc>
                <a:spcPts val="2400"/>
              </a:lnSpc>
              <a:spcBef>
                <a:spcPts val="600"/>
              </a:spcBef>
              <a:buClr>
                <a:schemeClr val="bg1"/>
              </a:buClr>
              <a:buFont typeface="Wingdings" panose="05000000000000000000" pitchFamily="2" charset="2"/>
              <a:buChar char="§"/>
            </a:pPr>
            <a:r>
              <a:rPr lang="de-AT" altLang="en-US" sz="2000" dirty="0">
                <a:solidFill>
                  <a:schemeClr val="bg1"/>
                </a:solidFill>
                <a:latin typeface="Arial Narrow" charset="0"/>
              </a:rPr>
              <a:t>Berechnung des frühesten Startpunkts jeder Tätigkeit</a:t>
            </a:r>
          </a:p>
          <a:p>
            <a:pPr marL="342900" indent="-342900" eaLnBrk="1" hangingPunct="1">
              <a:lnSpc>
                <a:spcPts val="2400"/>
              </a:lnSpc>
              <a:spcBef>
                <a:spcPts val="600"/>
              </a:spcBef>
              <a:buClr>
                <a:schemeClr val="bg1"/>
              </a:buClr>
              <a:buFont typeface="Wingdings" panose="05000000000000000000" pitchFamily="2" charset="2"/>
              <a:buChar char="§"/>
            </a:pPr>
            <a:r>
              <a:rPr lang="de-AT" altLang="en-US" sz="2000" dirty="0">
                <a:solidFill>
                  <a:schemeClr val="bg1"/>
                </a:solidFill>
                <a:latin typeface="Arial Narrow" charset="0"/>
              </a:rPr>
              <a:t>Berechnung des spätesten Startpunkts, der gerade noch erlaubt das Projekt rechtzeitig fertig zu stellen</a:t>
            </a:r>
          </a:p>
          <a:p>
            <a:pPr marL="342900" indent="-342900" eaLnBrk="1" hangingPunct="1">
              <a:lnSpc>
                <a:spcPts val="2400"/>
              </a:lnSpc>
              <a:spcBef>
                <a:spcPts val="600"/>
              </a:spcBef>
              <a:buClr>
                <a:schemeClr val="bg1"/>
              </a:buClr>
              <a:buFont typeface="Wingdings" panose="05000000000000000000" pitchFamily="2" charset="2"/>
              <a:buChar char="§"/>
            </a:pPr>
            <a:r>
              <a:rPr lang="de-AT" altLang="en-US" sz="2000" dirty="0">
                <a:solidFill>
                  <a:schemeClr val="bg1"/>
                </a:solidFill>
                <a:latin typeface="Arial Narrow" charset="0"/>
              </a:rPr>
              <a:t>Berechnung des frühesten Endes</a:t>
            </a:r>
          </a:p>
          <a:p>
            <a:pPr marL="342900" indent="-342900" eaLnBrk="1" hangingPunct="1">
              <a:lnSpc>
                <a:spcPts val="2400"/>
              </a:lnSpc>
              <a:spcBef>
                <a:spcPts val="600"/>
              </a:spcBef>
              <a:buClr>
                <a:schemeClr val="bg1"/>
              </a:buClr>
              <a:buFont typeface="Wingdings" panose="05000000000000000000" pitchFamily="2" charset="2"/>
              <a:buChar char="§"/>
            </a:pPr>
            <a:r>
              <a:rPr lang="de-AT" altLang="en-US" sz="2000" dirty="0">
                <a:solidFill>
                  <a:schemeClr val="bg1"/>
                </a:solidFill>
                <a:latin typeface="Arial Narrow" charset="0"/>
              </a:rPr>
              <a:t>Berechnung des spätesten Endes, der gerade noch erlaubt, das Projekt rechtzeitig abzuschließen.</a:t>
            </a:r>
          </a:p>
        </p:txBody>
      </p:sp>
      <p:sp>
        <p:nvSpPr>
          <p:cNvPr id="3" name="Inhaltsplatzhalter 2"/>
          <p:cNvSpPr>
            <a:spLocks noGrp="1"/>
          </p:cNvSpPr>
          <p:nvPr>
            <p:ph idx="1"/>
          </p:nvPr>
        </p:nvSpPr>
        <p:spPr>
          <a:xfrm>
            <a:off x="792312" y="1692077"/>
            <a:ext cx="8415989" cy="1800200"/>
          </a:xfrm>
        </p:spPr>
        <p:txBody>
          <a:bodyPr/>
          <a:lstStyle/>
          <a:p>
            <a:pPr marL="271463" indent="-271463">
              <a:lnSpc>
                <a:spcPct val="100000"/>
              </a:lnSpc>
              <a:spcBef>
                <a:spcPts val="1800"/>
              </a:spcBef>
            </a:pPr>
            <a:r>
              <a:rPr lang="de-AT" sz="2200" b="1" dirty="0">
                <a:solidFill>
                  <a:srgbClr val="2D4E75"/>
                </a:solidFill>
              </a:rPr>
              <a:t>Knoten</a:t>
            </a:r>
            <a:r>
              <a:rPr lang="de-AT" sz="2000" dirty="0"/>
              <a:t> (meist als Rechtecke gezeichnet) repräsentieren Vorgänge, </a:t>
            </a:r>
            <a:br>
              <a:rPr lang="de-AT" sz="2000" dirty="0"/>
            </a:br>
            <a:r>
              <a:rPr lang="de-AT" sz="2000" dirty="0"/>
              <a:t>charakterisiert durch Vorgangsbezeichnung, Vorgangsnummer und Dauer</a:t>
            </a:r>
          </a:p>
          <a:p>
            <a:pPr marL="271463" indent="-271463">
              <a:lnSpc>
                <a:spcPct val="100000"/>
              </a:lnSpc>
              <a:spcBef>
                <a:spcPts val="1800"/>
              </a:spcBef>
            </a:pPr>
            <a:r>
              <a:rPr lang="de-AT" sz="2000" dirty="0"/>
              <a:t>beruht auf Ablaufplan </a:t>
            </a:r>
            <a:r>
              <a:rPr lang="de-AT" sz="2000" dirty="0">
                <a:solidFill>
                  <a:srgbClr val="2D4E75"/>
                </a:solidFill>
              </a:rPr>
              <a:t>→ </a:t>
            </a:r>
            <a:r>
              <a:rPr lang="de-AT" sz="2000" dirty="0"/>
              <a:t>Vorgänge in Knoten, Abhängigkeiten in Pfeilen</a:t>
            </a:r>
          </a:p>
          <a:p>
            <a:pPr marL="271463" indent="-271463">
              <a:lnSpc>
                <a:spcPct val="100000"/>
              </a:lnSpc>
              <a:spcBef>
                <a:spcPts val="1800"/>
              </a:spcBef>
            </a:pPr>
            <a:r>
              <a:rPr lang="de-AT" sz="2200" b="1" dirty="0">
                <a:solidFill>
                  <a:srgbClr val="2D4E75"/>
                </a:solidFill>
              </a:rPr>
              <a:t>Kritische Pfad</a:t>
            </a:r>
            <a:r>
              <a:rPr lang="de-AT" sz="2000" dirty="0"/>
              <a:t>: Pufferzeiten = 0, Tätigkeiten mit der geringsten Terminplanungs-flexibilität</a:t>
            </a:r>
          </a:p>
          <a:p>
            <a:pPr>
              <a:lnSpc>
                <a:spcPct val="100000"/>
              </a:lnSpc>
              <a:spcBef>
                <a:spcPts val="1800"/>
              </a:spcBef>
            </a:pPr>
            <a:endParaRPr lang="de-AT" sz="2000" dirty="0"/>
          </a:p>
        </p:txBody>
      </p:sp>
      <p:sp>
        <p:nvSpPr>
          <p:cNvPr id="2" name="Titel 1"/>
          <p:cNvSpPr>
            <a:spLocks noGrp="1"/>
          </p:cNvSpPr>
          <p:nvPr>
            <p:ph type="title"/>
          </p:nvPr>
        </p:nvSpPr>
        <p:spPr>
          <a:xfrm>
            <a:off x="864321" y="396430"/>
            <a:ext cx="6552727" cy="863600"/>
          </a:xfrm>
        </p:spPr>
        <p:txBody>
          <a:bodyPr/>
          <a:lstStyle/>
          <a:p>
            <a:pPr>
              <a:lnSpc>
                <a:spcPts val="2600"/>
              </a:lnSpc>
            </a:pPr>
            <a:r>
              <a:rPr lang="de-AT" sz="2600" dirty="0"/>
              <a:t>Mathematische Terminplanungsmethode – Vorgangskontennetzplantechnik </a:t>
            </a:r>
          </a:p>
        </p:txBody>
      </p:sp>
      <p:sp>
        <p:nvSpPr>
          <p:cNvPr id="4" name="Foliennummernplatzhalter 3"/>
          <p:cNvSpPr>
            <a:spLocks noGrp="1"/>
          </p:cNvSpPr>
          <p:nvPr>
            <p:ph type="sldNum" sz="quarter" idx="11"/>
          </p:nvPr>
        </p:nvSpPr>
        <p:spPr/>
        <p:txBody>
          <a:bodyPr/>
          <a:lstStyle/>
          <a:p>
            <a:fld id="{1B0257E5-75A0-4F46-BAAD-A8D9FF434F26}" type="slidenum">
              <a:rPr lang="de-AT" smtClean="0"/>
              <a:pPr/>
              <a:t>25</a:t>
            </a:fld>
            <a:endParaRPr lang="de-AT" dirty="0"/>
          </a:p>
        </p:txBody>
      </p:sp>
    </p:spTree>
    <p:extLst>
      <p:ext uri="{BB962C8B-B14F-4D97-AF65-F5344CB8AC3E}">
        <p14:creationId xmlns:p14="http://schemas.microsoft.com/office/powerpoint/2010/main" val="83634365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xEl>
                                              <p:pRg st="2" end="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
                                            <p:txEl>
                                              <p:pRg st="3" end="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hteck 11">
            <a:extLst>
              <a:ext uri="{FF2B5EF4-FFF2-40B4-BE49-F238E27FC236}">
                <a16:creationId xmlns:a16="http://schemas.microsoft.com/office/drawing/2014/main" id="{D6537E7E-AA01-4AF9-9316-9DB62E4BC1EF}"/>
              </a:ext>
              <a:ext uri="{C183D7F6-B498-43B3-948B-1728B52AA6E4}">
                <adec:decorative xmlns:adec="http://schemas.microsoft.com/office/drawing/2017/decorative" val="1"/>
              </a:ext>
            </a:extLst>
          </p:cNvPr>
          <p:cNvSpPr/>
          <p:nvPr/>
        </p:nvSpPr>
        <p:spPr bwMode="auto">
          <a:xfrm>
            <a:off x="6988359" y="2458394"/>
            <a:ext cx="1680011" cy="1646882"/>
          </a:xfrm>
          <a:prstGeom prst="rect">
            <a:avLst/>
          </a:prstGeom>
          <a:solidFill>
            <a:srgbClr val="2D4E75"/>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3600" b="0" i="0" u="none" strike="noStrike" cap="none" normalizeH="0" baseline="0" dirty="0">
              <a:ln>
                <a:noFill/>
              </a:ln>
              <a:solidFill>
                <a:schemeClr val="tx1"/>
              </a:solidFill>
              <a:effectLst/>
              <a:latin typeface="Arial Narrow" pitchFamily="34" charset="0"/>
            </a:endParaRPr>
          </a:p>
        </p:txBody>
      </p:sp>
      <p:sp>
        <p:nvSpPr>
          <p:cNvPr id="13" name="Rechteck 12">
            <a:extLst>
              <a:ext uri="{FF2B5EF4-FFF2-40B4-BE49-F238E27FC236}">
                <a16:creationId xmlns:a16="http://schemas.microsoft.com/office/drawing/2014/main" id="{C68A09AB-C706-4475-AEC3-57593BFC1A6E}"/>
              </a:ext>
              <a:ext uri="{C183D7F6-B498-43B3-948B-1728B52AA6E4}">
                <adec:decorative xmlns:adec="http://schemas.microsoft.com/office/drawing/2017/decorative" val="1"/>
              </a:ext>
            </a:extLst>
          </p:cNvPr>
          <p:cNvSpPr/>
          <p:nvPr/>
        </p:nvSpPr>
        <p:spPr bwMode="auto">
          <a:xfrm>
            <a:off x="1597856" y="2458394"/>
            <a:ext cx="1680011" cy="1646882"/>
          </a:xfrm>
          <a:prstGeom prst="rect">
            <a:avLst/>
          </a:prstGeom>
          <a:solidFill>
            <a:srgbClr val="2D4E75"/>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3600" b="0" i="0" u="none" strike="noStrike" cap="none" normalizeH="0" baseline="0" dirty="0">
              <a:ln>
                <a:noFill/>
              </a:ln>
              <a:solidFill>
                <a:schemeClr val="tx1"/>
              </a:solidFill>
              <a:effectLst/>
              <a:latin typeface="Arial Narrow" pitchFamily="34" charset="0"/>
            </a:endParaRPr>
          </a:p>
        </p:txBody>
      </p:sp>
      <p:cxnSp>
        <p:nvCxnSpPr>
          <p:cNvPr id="6" name="Gerade Verbindung mit Pfeil 5">
            <a:extLst>
              <a:ext uri="{C183D7F6-B498-43B3-948B-1728B52AA6E4}">
                <adec:decorative xmlns:adec="http://schemas.microsoft.com/office/drawing/2017/decorative" val="1"/>
              </a:ext>
            </a:extLst>
          </p:cNvPr>
          <p:cNvCxnSpPr>
            <a:cxnSpLocks/>
          </p:cNvCxnSpPr>
          <p:nvPr/>
        </p:nvCxnSpPr>
        <p:spPr>
          <a:xfrm>
            <a:off x="6024607" y="3307606"/>
            <a:ext cx="983426" cy="0"/>
          </a:xfrm>
          <a:prstGeom prst="straightConnector1">
            <a:avLst/>
          </a:prstGeom>
          <a:ln w="127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 name="Textfeld 6">
            <a:extLst>
              <a:ext uri="{C183D7F6-B498-43B3-948B-1728B52AA6E4}">
                <adec:decorative xmlns:adec="http://schemas.microsoft.com/office/drawing/2017/decorative" val="1"/>
              </a:ext>
            </a:extLst>
          </p:cNvPr>
          <p:cNvSpPr txBox="1"/>
          <p:nvPr/>
        </p:nvSpPr>
        <p:spPr>
          <a:xfrm>
            <a:off x="4247837" y="3051003"/>
            <a:ext cx="1776770" cy="461665"/>
          </a:xfrm>
          <a:prstGeom prst="rect">
            <a:avLst/>
          </a:prstGeom>
          <a:noFill/>
        </p:spPr>
        <p:txBody>
          <a:bodyPr wrap="square" rtlCol="0">
            <a:spAutoFit/>
          </a:bodyPr>
          <a:lstStyle/>
          <a:p>
            <a:pPr algn="ctr"/>
            <a:r>
              <a:rPr lang="de-DE" sz="2400" dirty="0">
                <a:latin typeface="Arial Narrow" pitchFamily="34" charset="0"/>
              </a:rPr>
              <a:t>Abhängigkeit</a:t>
            </a:r>
            <a:endParaRPr lang="de-AT" sz="2400" dirty="0">
              <a:latin typeface="Arial Narrow" pitchFamily="34" charset="0"/>
            </a:endParaRPr>
          </a:p>
        </p:txBody>
      </p:sp>
      <p:sp>
        <p:nvSpPr>
          <p:cNvPr id="8" name="Ellipse 7">
            <a:extLst>
              <a:ext uri="{C183D7F6-B498-43B3-948B-1728B52AA6E4}">
                <adec:decorative xmlns:adec="http://schemas.microsoft.com/office/drawing/2017/decorative" val="1"/>
              </a:ext>
            </a:extLst>
          </p:cNvPr>
          <p:cNvSpPr/>
          <p:nvPr/>
        </p:nvSpPr>
        <p:spPr>
          <a:xfrm>
            <a:off x="1440384" y="2484165"/>
            <a:ext cx="2001175" cy="1646882"/>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bg1"/>
                </a:solidFill>
                <a:latin typeface="Arial Narrow" pitchFamily="34" charset="0"/>
              </a:rPr>
              <a:t>Aktivität</a:t>
            </a:r>
            <a:endParaRPr lang="de-AT" sz="2400" b="1" dirty="0">
              <a:solidFill>
                <a:schemeClr val="bg1"/>
              </a:solidFill>
              <a:latin typeface="Arial Narrow" pitchFamily="34" charset="0"/>
            </a:endParaRPr>
          </a:p>
        </p:txBody>
      </p:sp>
      <p:sp>
        <p:nvSpPr>
          <p:cNvPr id="10" name="Ellipse 9">
            <a:extLst>
              <a:ext uri="{C183D7F6-B498-43B3-948B-1728B52AA6E4}">
                <adec:decorative xmlns:adec="http://schemas.microsoft.com/office/drawing/2017/decorative" val="1"/>
              </a:ext>
            </a:extLst>
          </p:cNvPr>
          <p:cNvSpPr/>
          <p:nvPr/>
        </p:nvSpPr>
        <p:spPr>
          <a:xfrm>
            <a:off x="6830886" y="2484165"/>
            <a:ext cx="2001175" cy="1646882"/>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bg1"/>
                </a:solidFill>
                <a:latin typeface="Arial Narrow" pitchFamily="34" charset="0"/>
              </a:rPr>
              <a:t>Aktivität</a:t>
            </a:r>
            <a:endParaRPr lang="de-AT" sz="2400" b="1" dirty="0">
              <a:solidFill>
                <a:schemeClr val="bg1"/>
              </a:solidFill>
              <a:latin typeface="Arial Narrow" pitchFamily="34" charset="0"/>
            </a:endParaRPr>
          </a:p>
        </p:txBody>
      </p:sp>
      <p:cxnSp>
        <p:nvCxnSpPr>
          <p:cNvPr id="15" name="Gerade Verbindung mit Pfeil 14">
            <a:extLst>
              <a:ext uri="{C183D7F6-B498-43B3-948B-1728B52AA6E4}">
                <adec:decorative xmlns:adec="http://schemas.microsoft.com/office/drawing/2017/decorative" val="1"/>
              </a:ext>
            </a:extLst>
          </p:cNvPr>
          <p:cNvCxnSpPr/>
          <p:nvPr/>
        </p:nvCxnSpPr>
        <p:spPr>
          <a:xfrm>
            <a:off x="3264411" y="3307606"/>
            <a:ext cx="983426" cy="0"/>
          </a:xfrm>
          <a:prstGeom prst="straightConnector1">
            <a:avLst/>
          </a:prstGeom>
          <a:ln w="127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1" name="Textfeld 10">
            <a:extLst>
              <a:ext uri="{C183D7F6-B498-43B3-948B-1728B52AA6E4}">
                <adec:decorative xmlns:adec="http://schemas.microsoft.com/office/drawing/2017/decorative" val="0"/>
              </a:ext>
            </a:extLst>
          </p:cNvPr>
          <p:cNvSpPr txBox="1"/>
          <p:nvPr/>
        </p:nvSpPr>
        <p:spPr>
          <a:xfrm>
            <a:off x="3563761" y="4830812"/>
            <a:ext cx="3144922" cy="461665"/>
          </a:xfrm>
          <a:prstGeom prst="rect">
            <a:avLst/>
          </a:prstGeom>
          <a:noFill/>
        </p:spPr>
        <p:txBody>
          <a:bodyPr wrap="square" rtlCol="0">
            <a:spAutoFit/>
          </a:bodyPr>
          <a:lstStyle/>
          <a:p>
            <a:pPr algn="ctr"/>
            <a:r>
              <a:rPr lang="de-AT" sz="2400" dirty="0">
                <a:latin typeface="Arial Narrow" pitchFamily="34" charset="0"/>
              </a:rPr>
              <a:t>Activity on Node</a:t>
            </a:r>
          </a:p>
        </p:txBody>
      </p:sp>
      <p:sp>
        <p:nvSpPr>
          <p:cNvPr id="2" name="Titel 1"/>
          <p:cNvSpPr>
            <a:spLocks noGrp="1"/>
          </p:cNvSpPr>
          <p:nvPr>
            <p:ph type="title"/>
          </p:nvPr>
        </p:nvSpPr>
        <p:spPr/>
        <p:txBody>
          <a:bodyPr/>
          <a:lstStyle/>
          <a:p>
            <a:pPr>
              <a:lnSpc>
                <a:spcPts val="2800"/>
              </a:lnSpc>
            </a:pPr>
            <a:r>
              <a:rPr lang="de-AT" sz="2800" dirty="0"/>
              <a:t>Prinzipielle Darstellungslogik der Vorgangsknotennetzplantechnik </a:t>
            </a:r>
          </a:p>
        </p:txBody>
      </p:sp>
      <p:sp>
        <p:nvSpPr>
          <p:cNvPr id="4" name="Foliennummernplatzhalter 3"/>
          <p:cNvSpPr>
            <a:spLocks noGrp="1"/>
          </p:cNvSpPr>
          <p:nvPr>
            <p:ph type="sldNum" sz="quarter" idx="11"/>
          </p:nvPr>
        </p:nvSpPr>
        <p:spPr/>
        <p:txBody>
          <a:bodyPr/>
          <a:lstStyle/>
          <a:p>
            <a:fld id="{1B0257E5-75A0-4F46-BAAD-A8D9FF434F26}" type="slidenum">
              <a:rPr lang="en-US" smtClean="0"/>
              <a:pPr/>
              <a:t>26</a:t>
            </a:fld>
            <a:endParaRPr lang="en-US" dirty="0"/>
          </a:p>
        </p:txBody>
      </p:sp>
    </p:spTree>
    <p:extLst>
      <p:ext uri="{BB962C8B-B14F-4D97-AF65-F5344CB8AC3E}">
        <p14:creationId xmlns:p14="http://schemas.microsoft.com/office/powerpoint/2010/main" val="1313880888"/>
      </p:ext>
    </p:extLst>
  </p:cSld>
  <p:clrMapOvr>
    <a:masterClrMapping/>
  </p:clrMapOvr>
  <p:transition>
    <p:zo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 name="Tabelle 38">
            <a:extLs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2539877193"/>
              </p:ext>
            </p:extLst>
          </p:nvPr>
        </p:nvGraphicFramePr>
        <p:xfrm>
          <a:off x="1822374" y="2148026"/>
          <a:ext cx="7056784" cy="4104843"/>
        </p:xfrm>
        <a:graphic>
          <a:graphicData uri="http://schemas.openxmlformats.org/drawingml/2006/table">
            <a:tbl>
              <a:tblPr firstRow="1">
                <a:tableStyleId>{5C22544A-7EE6-4342-B048-85BDC9FD1C3A}</a:tableStyleId>
              </a:tblPr>
              <a:tblGrid>
                <a:gridCol w="2529774">
                  <a:extLst>
                    <a:ext uri="{9D8B030D-6E8A-4147-A177-3AD203B41FA5}">
                      <a16:colId xmlns:a16="http://schemas.microsoft.com/office/drawing/2014/main" val="20000"/>
                    </a:ext>
                  </a:extLst>
                </a:gridCol>
                <a:gridCol w="2241957">
                  <a:extLst>
                    <a:ext uri="{9D8B030D-6E8A-4147-A177-3AD203B41FA5}">
                      <a16:colId xmlns:a16="http://schemas.microsoft.com/office/drawing/2014/main" val="20001"/>
                    </a:ext>
                  </a:extLst>
                </a:gridCol>
                <a:gridCol w="2285053">
                  <a:extLst>
                    <a:ext uri="{9D8B030D-6E8A-4147-A177-3AD203B41FA5}">
                      <a16:colId xmlns:a16="http://schemas.microsoft.com/office/drawing/2014/main" val="20002"/>
                    </a:ext>
                  </a:extLst>
                </a:gridCol>
              </a:tblGrid>
              <a:tr h="663909">
                <a:tc>
                  <a:txBody>
                    <a:bodyPr/>
                    <a:lstStyle/>
                    <a:p>
                      <a:pPr algn="ctr">
                        <a:lnSpc>
                          <a:spcPts val="1800"/>
                        </a:lnSpc>
                      </a:pPr>
                      <a:r>
                        <a:rPr lang="de-DE" sz="2500" b="0" spc="-20" baseline="0" dirty="0">
                          <a:solidFill>
                            <a:schemeClr val="tx1"/>
                          </a:solidFill>
                          <a:latin typeface="+mj-lt"/>
                        </a:rPr>
                        <a:t>Vorgangsnummer</a:t>
                      </a:r>
                    </a:p>
                  </a:txBody>
                  <a:tcPr marL="0" marR="0" marT="180000" marB="180000" anchor="ctr">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rowSpan="2" gridSpan="2">
                  <a:txBody>
                    <a:bodyPr/>
                    <a:lstStyle/>
                    <a:p>
                      <a:pPr algn="l"/>
                      <a:r>
                        <a:rPr lang="de-AT" sz="2500" b="0" dirty="0">
                          <a:solidFill>
                            <a:schemeClr val="bg1"/>
                          </a:solidFill>
                          <a:latin typeface="+mj-lt"/>
                        </a:rPr>
                        <a:t>   Vorgangsbezeichnung</a:t>
                      </a:r>
                      <a:endParaRPr lang="en-US" sz="2500" b="0" dirty="0">
                        <a:solidFill>
                          <a:schemeClr val="bg1"/>
                        </a:solidFill>
                        <a:latin typeface="+mj-lt"/>
                      </a:endParaRPr>
                    </a:p>
                  </a:txBody>
                  <a:tcPr marT="180000" marB="180000" anchor="ctr">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2D4E75"/>
                    </a:solidFill>
                  </a:tcPr>
                </a:tc>
                <a:tc rowSpan="2" hMerge="1">
                  <a:txBody>
                    <a:bodyPr/>
                    <a:lstStyle/>
                    <a:p>
                      <a:endParaRPr lang="en-US"/>
                    </a:p>
                  </a:txBody>
                  <a:tcPr/>
                </a:tc>
                <a:extLst>
                  <a:ext uri="{0D108BD9-81ED-4DB2-BD59-A6C34878D82A}">
                    <a16:rowId xmlns:a16="http://schemas.microsoft.com/office/drawing/2014/main" val="10000"/>
                  </a:ext>
                </a:extLst>
              </a:tr>
              <a:tr h="620934">
                <a:tc>
                  <a:txBody>
                    <a:bodyPr/>
                    <a:lstStyle/>
                    <a:p>
                      <a:pPr algn="ctr">
                        <a:lnSpc>
                          <a:spcPts val="1500"/>
                        </a:lnSpc>
                      </a:pPr>
                      <a:endParaRPr lang="de-DE" sz="2500" b="0" dirty="0">
                        <a:solidFill>
                          <a:schemeClr val="tx1"/>
                        </a:solidFill>
                        <a:latin typeface="+mj-lt"/>
                      </a:endParaRPr>
                    </a:p>
                  </a:txBody>
                  <a:tcPr marT="180000" marB="180000" anchor="ctr">
                    <a:lnL w="6350" cap="flat" cmpd="sng" algn="ctr">
                      <a:solidFill>
                        <a:srgbClr val="2D4E75"/>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2D4E75"/>
                    </a:solidFill>
                  </a:tcPr>
                </a:tc>
                <a:tc gridSpan="2" vMerge="1">
                  <a:txBody>
                    <a:bodyPr/>
                    <a:lstStyle/>
                    <a:p>
                      <a:endParaRPr lang="en-US" dirty="0"/>
                    </a:p>
                  </a:txBody>
                  <a:tcPr marT="72000" marB="36000" anchor="ctr">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hMerge="1" vMerge="1">
                  <a:txBody>
                    <a:bodyPr/>
                    <a:lstStyle/>
                    <a:p>
                      <a:endParaRPr lang="en-US"/>
                    </a:p>
                  </a:txBody>
                  <a:tcPr/>
                </a:tc>
                <a:extLst>
                  <a:ext uri="{0D108BD9-81ED-4DB2-BD59-A6C34878D82A}">
                    <a16:rowId xmlns:a16="http://schemas.microsoft.com/office/drawing/2014/main" val="10001"/>
                  </a:ext>
                </a:extLst>
              </a:tr>
              <a:tr h="1262005">
                <a:tc>
                  <a:txBody>
                    <a:bodyPr/>
                    <a:lstStyle/>
                    <a:p>
                      <a:pPr marL="0" algn="ctr" defTabSz="914400" rtl="0" eaLnBrk="1" latinLnBrk="0" hangingPunct="1">
                        <a:lnSpc>
                          <a:spcPct val="100000"/>
                        </a:lnSpc>
                      </a:pPr>
                      <a:r>
                        <a:rPr lang="de-DE" sz="2500" b="0" kern="1200" dirty="0">
                          <a:solidFill>
                            <a:schemeClr val="tx1"/>
                          </a:solidFill>
                          <a:latin typeface="+mj-lt"/>
                          <a:ea typeface="+mn-ea"/>
                          <a:cs typeface="+mn-cs"/>
                        </a:rPr>
                        <a:t>frühester Anfang</a:t>
                      </a:r>
                    </a:p>
                    <a:p>
                      <a:pPr marL="0" algn="ctr" defTabSz="914400" rtl="0" eaLnBrk="1" latinLnBrk="0" hangingPunct="1">
                        <a:lnSpc>
                          <a:spcPct val="100000"/>
                        </a:lnSpc>
                      </a:pPr>
                      <a:r>
                        <a:rPr lang="de-DE" sz="2500" b="0" kern="1200" dirty="0">
                          <a:solidFill>
                            <a:schemeClr val="tx1"/>
                          </a:solidFill>
                          <a:latin typeface="+mj-lt"/>
                          <a:ea typeface="+mn-ea"/>
                          <a:cs typeface="+mn-cs"/>
                        </a:rPr>
                        <a:t>(FAZ)</a:t>
                      </a:r>
                    </a:p>
                  </a:txBody>
                  <a:tcPr marL="0" marR="0" marT="324000" marB="324000" anchor="ctr">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2500" b="0" kern="1200" dirty="0">
                          <a:solidFill>
                            <a:schemeClr val="tx1"/>
                          </a:solidFill>
                          <a:latin typeface="+mj-lt"/>
                          <a:ea typeface="+mn-ea"/>
                          <a:cs typeface="+mn-cs"/>
                        </a:rPr>
                        <a:t>Dauer</a:t>
                      </a:r>
                    </a:p>
                    <a:p>
                      <a:pPr marL="0" algn="ctr" defTabSz="914400" rtl="0" eaLnBrk="1" latinLnBrk="0" hangingPunct="1">
                        <a:lnSpc>
                          <a:spcPct val="100000"/>
                        </a:lnSpc>
                      </a:pPr>
                      <a:r>
                        <a:rPr lang="de-DE" sz="2500" b="0" kern="1200" dirty="0">
                          <a:solidFill>
                            <a:schemeClr val="tx1"/>
                          </a:solidFill>
                          <a:latin typeface="+mj-lt"/>
                          <a:ea typeface="+mn-ea"/>
                          <a:cs typeface="+mn-cs"/>
                        </a:rPr>
                        <a:t>(D)</a:t>
                      </a:r>
                    </a:p>
                  </a:txBody>
                  <a:tcPr marL="0" marR="0" marT="324000" marB="324000" anchor="ctr">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2500" b="0" kern="1200" dirty="0">
                          <a:solidFill>
                            <a:schemeClr val="tx1"/>
                          </a:solidFill>
                          <a:latin typeface="+mn-lt"/>
                          <a:ea typeface="+mn-ea"/>
                          <a:cs typeface="+mn-cs"/>
                        </a:rPr>
                        <a:t>frühestes</a:t>
                      </a:r>
                      <a:r>
                        <a:rPr lang="de-DE" sz="2500" b="0" kern="1200" baseline="0" dirty="0">
                          <a:solidFill>
                            <a:schemeClr val="tx1"/>
                          </a:solidFill>
                          <a:latin typeface="+mn-lt"/>
                          <a:ea typeface="+mn-ea"/>
                          <a:cs typeface="+mn-cs"/>
                        </a:rPr>
                        <a:t> Ende</a:t>
                      </a:r>
                    </a:p>
                    <a:p>
                      <a:pPr marL="0" algn="ctr" defTabSz="914400" rtl="0" eaLnBrk="1" latinLnBrk="0" hangingPunct="1">
                        <a:lnSpc>
                          <a:spcPct val="100000"/>
                        </a:lnSpc>
                      </a:pPr>
                      <a:r>
                        <a:rPr lang="de-DE" sz="2500" b="0" kern="1200" baseline="0" dirty="0">
                          <a:solidFill>
                            <a:schemeClr val="tx1"/>
                          </a:solidFill>
                          <a:latin typeface="+mn-lt"/>
                          <a:ea typeface="+mn-ea"/>
                          <a:cs typeface="+mn-cs"/>
                        </a:rPr>
                        <a:t>(FEZ)</a:t>
                      </a:r>
                      <a:endParaRPr lang="de-DE" sz="2500" b="0" kern="1200" dirty="0">
                        <a:solidFill>
                          <a:schemeClr val="tx1"/>
                        </a:solidFill>
                        <a:latin typeface="+mn-lt"/>
                        <a:ea typeface="+mn-ea"/>
                        <a:cs typeface="+mn-cs"/>
                      </a:endParaRPr>
                    </a:p>
                  </a:txBody>
                  <a:tcPr marL="0" marR="0" marT="324000" marB="324000" anchor="ctr">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extLst>
                  <a:ext uri="{0D108BD9-81ED-4DB2-BD59-A6C34878D82A}">
                    <a16:rowId xmlns:a16="http://schemas.microsoft.com/office/drawing/2014/main" val="10002"/>
                  </a:ext>
                </a:extLst>
              </a:tr>
              <a:tr h="1262005">
                <a:tc>
                  <a:txBody>
                    <a:bodyPr/>
                    <a:lstStyle/>
                    <a:p>
                      <a:pPr marL="0" algn="ctr" defTabSz="914400" rtl="0" eaLnBrk="1" latinLnBrk="0" hangingPunct="1">
                        <a:lnSpc>
                          <a:spcPct val="100000"/>
                        </a:lnSpc>
                      </a:pPr>
                      <a:r>
                        <a:rPr lang="de-DE" sz="2500" b="0" kern="1200" dirty="0">
                          <a:solidFill>
                            <a:schemeClr val="tx1"/>
                          </a:solidFill>
                          <a:latin typeface="+mn-lt"/>
                          <a:ea typeface="+mn-ea"/>
                          <a:cs typeface="+mn-cs"/>
                        </a:rPr>
                        <a:t>spätester Anfang</a:t>
                      </a:r>
                    </a:p>
                    <a:p>
                      <a:pPr marL="0" algn="ctr" defTabSz="914400" rtl="0" eaLnBrk="1" latinLnBrk="0" hangingPunct="1">
                        <a:lnSpc>
                          <a:spcPct val="100000"/>
                        </a:lnSpc>
                      </a:pPr>
                      <a:r>
                        <a:rPr lang="de-DE" sz="2500" b="0" kern="1200" dirty="0">
                          <a:solidFill>
                            <a:schemeClr val="tx1"/>
                          </a:solidFill>
                          <a:latin typeface="+mn-lt"/>
                          <a:ea typeface="+mn-ea"/>
                          <a:cs typeface="+mn-cs"/>
                        </a:rPr>
                        <a:t>(SAZ)</a:t>
                      </a:r>
                    </a:p>
                  </a:txBody>
                  <a:tcPr marL="0" marR="0" marT="324000" marB="324000" anchor="ctr">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2500" b="0" kern="1200" dirty="0">
                          <a:solidFill>
                            <a:schemeClr val="tx1"/>
                          </a:solidFill>
                          <a:latin typeface="+mj-lt"/>
                          <a:ea typeface="+mn-ea"/>
                          <a:cs typeface="+mn-cs"/>
                        </a:rPr>
                        <a:t>Puffer</a:t>
                      </a:r>
                    </a:p>
                    <a:p>
                      <a:pPr marL="0" algn="ctr" defTabSz="914400" rtl="0" eaLnBrk="1" latinLnBrk="0" hangingPunct="1">
                        <a:lnSpc>
                          <a:spcPct val="100000"/>
                        </a:lnSpc>
                      </a:pPr>
                      <a:r>
                        <a:rPr lang="de-DE" sz="2500" b="0" kern="1200" dirty="0">
                          <a:solidFill>
                            <a:schemeClr val="tx1"/>
                          </a:solidFill>
                          <a:latin typeface="+mj-lt"/>
                          <a:ea typeface="+mn-ea"/>
                          <a:cs typeface="+mn-cs"/>
                        </a:rPr>
                        <a:t>(P)</a:t>
                      </a:r>
                    </a:p>
                  </a:txBody>
                  <a:tcPr marL="0" marR="0" marT="324000" marB="324000" anchor="ctr">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2500" b="0" kern="1200" dirty="0">
                          <a:solidFill>
                            <a:schemeClr val="tx1"/>
                          </a:solidFill>
                          <a:latin typeface="+mn-lt"/>
                          <a:ea typeface="+mn-ea"/>
                          <a:cs typeface="+mn-cs"/>
                        </a:rPr>
                        <a:t>spätestes</a:t>
                      </a:r>
                      <a:r>
                        <a:rPr lang="de-DE" sz="2500" b="0" kern="1200" baseline="0" dirty="0">
                          <a:solidFill>
                            <a:schemeClr val="tx1"/>
                          </a:solidFill>
                          <a:latin typeface="+mn-lt"/>
                          <a:ea typeface="+mn-ea"/>
                          <a:cs typeface="+mn-cs"/>
                        </a:rPr>
                        <a:t> Ende</a:t>
                      </a:r>
                    </a:p>
                    <a:p>
                      <a:pPr marL="0" algn="ctr" defTabSz="914400" rtl="0" eaLnBrk="1" latinLnBrk="0" hangingPunct="1">
                        <a:lnSpc>
                          <a:spcPct val="100000"/>
                        </a:lnSpc>
                      </a:pPr>
                      <a:r>
                        <a:rPr lang="de-DE" sz="2500" b="0" kern="1200" baseline="0" dirty="0">
                          <a:solidFill>
                            <a:schemeClr val="tx1"/>
                          </a:solidFill>
                          <a:latin typeface="+mn-lt"/>
                          <a:ea typeface="+mn-ea"/>
                          <a:cs typeface="+mn-cs"/>
                        </a:rPr>
                        <a:t>(SEZ)</a:t>
                      </a:r>
                      <a:endParaRPr lang="de-DE" sz="2500" b="0" kern="1200" dirty="0">
                        <a:solidFill>
                          <a:schemeClr val="tx1"/>
                        </a:solidFill>
                        <a:latin typeface="+mn-lt"/>
                        <a:ea typeface="+mn-ea"/>
                        <a:cs typeface="+mn-cs"/>
                      </a:endParaRPr>
                    </a:p>
                  </a:txBody>
                  <a:tcPr marL="0" marR="0" marT="324000" marB="324000" anchor="ctr">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extLst>
                  <a:ext uri="{0D108BD9-81ED-4DB2-BD59-A6C34878D82A}">
                    <a16:rowId xmlns:a16="http://schemas.microsoft.com/office/drawing/2014/main" val="10003"/>
                  </a:ext>
                </a:extLst>
              </a:tr>
            </a:tbl>
          </a:graphicData>
        </a:graphic>
      </p:graphicFrame>
      <p:sp>
        <p:nvSpPr>
          <p:cNvPr id="3" name="Inhaltsplatzhalter 2"/>
          <p:cNvSpPr>
            <a:spLocks noGrp="1"/>
          </p:cNvSpPr>
          <p:nvPr>
            <p:ph idx="1"/>
          </p:nvPr>
        </p:nvSpPr>
        <p:spPr>
          <a:xfrm>
            <a:off x="1318318" y="1548061"/>
            <a:ext cx="8064896" cy="4010794"/>
          </a:xfrm>
        </p:spPr>
        <p:txBody>
          <a:bodyPr/>
          <a:lstStyle/>
          <a:p>
            <a:pPr marL="0" indent="0">
              <a:lnSpc>
                <a:spcPct val="100000"/>
              </a:lnSpc>
              <a:spcBef>
                <a:spcPts val="600"/>
              </a:spcBef>
              <a:buNone/>
            </a:pPr>
            <a:r>
              <a:rPr lang="de-AT" sz="2650" b="1" dirty="0">
                <a:solidFill>
                  <a:srgbClr val="2D4E75"/>
                </a:solidFill>
              </a:rPr>
              <a:t>Aufbau eines Vorgangsnetzknotens</a:t>
            </a:r>
          </a:p>
        </p:txBody>
      </p:sp>
      <p:sp>
        <p:nvSpPr>
          <p:cNvPr id="2" name="Titel 1"/>
          <p:cNvSpPr>
            <a:spLocks noGrp="1"/>
          </p:cNvSpPr>
          <p:nvPr>
            <p:ph type="title"/>
          </p:nvPr>
        </p:nvSpPr>
        <p:spPr/>
        <p:txBody>
          <a:bodyPr/>
          <a:lstStyle/>
          <a:p>
            <a:r>
              <a:rPr lang="de-AT" dirty="0"/>
              <a:t>Vorgangsknotennetzplantechnik </a:t>
            </a:r>
          </a:p>
        </p:txBody>
      </p:sp>
      <p:sp>
        <p:nvSpPr>
          <p:cNvPr id="4" name="Foliennummernplatzhalter 3"/>
          <p:cNvSpPr>
            <a:spLocks noGrp="1"/>
          </p:cNvSpPr>
          <p:nvPr>
            <p:ph type="sldNum" sz="quarter" idx="11"/>
          </p:nvPr>
        </p:nvSpPr>
        <p:spPr/>
        <p:txBody>
          <a:bodyPr/>
          <a:lstStyle/>
          <a:p>
            <a:fld id="{1B0257E5-75A0-4F46-BAAD-A8D9FF434F26}" type="slidenum">
              <a:rPr lang="de-AT" smtClean="0"/>
              <a:pPr/>
              <a:t>27</a:t>
            </a:fld>
            <a:endParaRPr lang="de-AT" dirty="0"/>
          </a:p>
        </p:txBody>
      </p:sp>
    </p:spTree>
    <p:extLst>
      <p:ext uri="{BB962C8B-B14F-4D97-AF65-F5344CB8AC3E}">
        <p14:creationId xmlns:p14="http://schemas.microsoft.com/office/powerpoint/2010/main" val="1042260195"/>
      </p:ext>
    </p:extLst>
  </p:cSld>
  <p:clrMapOvr>
    <a:masterClrMapping/>
  </p:clrMapOvr>
  <p:transition>
    <p:zo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008336" y="1497707"/>
            <a:ext cx="8280920" cy="4514850"/>
          </a:xfrm>
        </p:spPr>
        <p:txBody>
          <a:bodyPr/>
          <a:lstStyle/>
          <a:p>
            <a:pPr marL="0" indent="0">
              <a:lnSpc>
                <a:spcPct val="100000"/>
              </a:lnSpc>
              <a:spcBef>
                <a:spcPts val="600"/>
              </a:spcBef>
              <a:buNone/>
            </a:pPr>
            <a:r>
              <a:rPr lang="de-AT" sz="2500" b="1" dirty="0">
                <a:solidFill>
                  <a:srgbClr val="2D4E75"/>
                </a:solidFill>
              </a:rPr>
              <a:t>Berechnung der frühesten Start- und </a:t>
            </a:r>
            <a:br>
              <a:rPr lang="de-AT" sz="2500" b="1" dirty="0">
                <a:solidFill>
                  <a:srgbClr val="2D4E75"/>
                </a:solidFill>
              </a:rPr>
            </a:br>
            <a:r>
              <a:rPr lang="de-AT" sz="2500" b="1" dirty="0">
                <a:solidFill>
                  <a:srgbClr val="2D4E75"/>
                </a:solidFill>
              </a:rPr>
              <a:t>frühesten Endzeitpunkte</a:t>
            </a:r>
            <a:r>
              <a:rPr lang="de-AT" sz="2500" dirty="0">
                <a:solidFill>
                  <a:srgbClr val="2D4E75"/>
                </a:solidFill>
              </a:rPr>
              <a:t> </a:t>
            </a:r>
            <a:r>
              <a:rPr lang="de-AT" sz="2400" dirty="0">
                <a:solidFill>
                  <a:srgbClr val="2D4E75"/>
                </a:solidFill>
              </a:rPr>
              <a:t>→</a:t>
            </a:r>
            <a:r>
              <a:rPr lang="de-AT" sz="2400" dirty="0"/>
              <a:t> </a:t>
            </a:r>
            <a:r>
              <a:rPr lang="de-AT" b="1" dirty="0">
                <a:solidFill>
                  <a:srgbClr val="2D4E75"/>
                </a:solidFill>
                <a:effectLst>
                  <a:outerShdw blurRad="38100" dist="38100" dir="2700000" algn="tl">
                    <a:srgbClr val="000000">
                      <a:alpha val="43137"/>
                    </a:srgbClr>
                  </a:outerShdw>
                </a:effectLst>
              </a:rPr>
              <a:t>Vorwärtsrechnung</a:t>
            </a:r>
          </a:p>
          <a:p>
            <a:pPr>
              <a:lnSpc>
                <a:spcPct val="110000"/>
              </a:lnSpc>
              <a:spcBef>
                <a:spcPts val="2400"/>
              </a:spcBef>
            </a:pPr>
            <a:r>
              <a:rPr lang="de-AT" sz="2250" dirty="0"/>
              <a:t>erste Tätigkeit </a:t>
            </a:r>
            <a:r>
              <a:rPr lang="de-AT" sz="2250" dirty="0">
                <a:solidFill>
                  <a:srgbClr val="2D4E75"/>
                </a:solidFill>
              </a:rPr>
              <a:t>→</a:t>
            </a:r>
            <a:r>
              <a:rPr lang="de-AT" sz="2250" dirty="0"/>
              <a:t> frühester Startzeitpunkt = 0</a:t>
            </a:r>
          </a:p>
          <a:p>
            <a:pPr>
              <a:lnSpc>
                <a:spcPct val="110000"/>
              </a:lnSpc>
              <a:spcBef>
                <a:spcPts val="1800"/>
              </a:spcBef>
            </a:pPr>
            <a:r>
              <a:rPr lang="de-AT" sz="2250" dirty="0"/>
              <a:t>früheste Startzeit + Dauer der Tätigkeit = früheste Endzeit der Tätigkeit</a:t>
            </a:r>
          </a:p>
          <a:p>
            <a:pPr>
              <a:lnSpc>
                <a:spcPct val="110000"/>
              </a:lnSpc>
              <a:spcBef>
                <a:spcPts val="1800"/>
              </a:spcBef>
            </a:pPr>
            <a:r>
              <a:rPr lang="de-AT" sz="2250" dirty="0"/>
              <a:t>früheste Endzeit einer Vorgängertätigkeit = früheste Startzeit der Nachfolgetätigkeit</a:t>
            </a:r>
          </a:p>
          <a:p>
            <a:pPr>
              <a:lnSpc>
                <a:spcPct val="110000"/>
              </a:lnSpc>
              <a:spcBef>
                <a:spcPts val="1800"/>
              </a:spcBef>
            </a:pPr>
            <a:r>
              <a:rPr lang="de-AT" sz="2250" dirty="0"/>
              <a:t>liegen vor einer Aktivität mehrere parallele Aktivitäten, wird als </a:t>
            </a:r>
            <a:br>
              <a:rPr lang="de-AT" sz="2250" dirty="0"/>
            </a:br>
            <a:r>
              <a:rPr lang="de-AT" sz="2250" dirty="0"/>
              <a:t>früheste Startzeit für diese Nachfolgeaktivität der höchste Wert </a:t>
            </a:r>
            <a:br>
              <a:rPr lang="de-AT" sz="2250" dirty="0"/>
            </a:br>
            <a:r>
              <a:rPr lang="de-AT" sz="2250" dirty="0"/>
              <a:t>aller für die unmittelbaren Vorgängertätigkeiten errechneten </a:t>
            </a:r>
            <a:br>
              <a:rPr lang="de-AT" sz="2250" dirty="0"/>
            </a:br>
            <a:r>
              <a:rPr lang="de-AT" sz="2250" dirty="0"/>
              <a:t>frühesten Endzeitpunkte herangezogen</a:t>
            </a:r>
          </a:p>
          <a:p>
            <a:pPr>
              <a:lnSpc>
                <a:spcPct val="100000"/>
              </a:lnSpc>
              <a:spcBef>
                <a:spcPts val="600"/>
              </a:spcBef>
            </a:pPr>
            <a:endParaRPr lang="de-AT" sz="2000" dirty="0"/>
          </a:p>
        </p:txBody>
      </p:sp>
      <p:sp>
        <p:nvSpPr>
          <p:cNvPr id="2" name="Titel 1"/>
          <p:cNvSpPr>
            <a:spLocks noGrp="1"/>
          </p:cNvSpPr>
          <p:nvPr>
            <p:ph type="title"/>
          </p:nvPr>
        </p:nvSpPr>
        <p:spPr/>
        <p:txBody>
          <a:bodyPr/>
          <a:lstStyle/>
          <a:p>
            <a:r>
              <a:rPr lang="de-AT" dirty="0"/>
              <a:t>Vorgangsknotennetzplantechnik </a:t>
            </a:r>
          </a:p>
        </p:txBody>
      </p:sp>
      <p:sp>
        <p:nvSpPr>
          <p:cNvPr id="4" name="Foliennummernplatzhalter 3"/>
          <p:cNvSpPr>
            <a:spLocks noGrp="1"/>
          </p:cNvSpPr>
          <p:nvPr>
            <p:ph type="sldNum" sz="quarter" idx="11"/>
          </p:nvPr>
        </p:nvSpPr>
        <p:spPr/>
        <p:txBody>
          <a:bodyPr/>
          <a:lstStyle/>
          <a:p>
            <a:fld id="{1B0257E5-75A0-4F46-BAAD-A8D9FF434F26}" type="slidenum">
              <a:rPr lang="de-AT" smtClean="0"/>
              <a:pPr/>
              <a:t>28</a:t>
            </a:fld>
            <a:endParaRPr lang="de-AT" dirty="0"/>
          </a:p>
        </p:txBody>
      </p:sp>
    </p:spTree>
    <p:extLst>
      <p:ext uri="{BB962C8B-B14F-4D97-AF65-F5344CB8AC3E}">
        <p14:creationId xmlns:p14="http://schemas.microsoft.com/office/powerpoint/2010/main" val="280001748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008336" y="1425699"/>
            <a:ext cx="8280920" cy="4514850"/>
          </a:xfrm>
        </p:spPr>
        <p:txBody>
          <a:bodyPr/>
          <a:lstStyle/>
          <a:p>
            <a:pPr marL="0" indent="0">
              <a:lnSpc>
                <a:spcPct val="100000"/>
              </a:lnSpc>
              <a:spcBef>
                <a:spcPts val="600"/>
              </a:spcBef>
              <a:buNone/>
            </a:pPr>
            <a:r>
              <a:rPr lang="de-AT" sz="2500" b="1" dirty="0">
                <a:solidFill>
                  <a:srgbClr val="2D4E75"/>
                </a:solidFill>
              </a:rPr>
              <a:t>Berechnung des spätesten Start- und des spätesten </a:t>
            </a:r>
            <a:br>
              <a:rPr lang="de-AT" sz="2500" b="1" dirty="0">
                <a:solidFill>
                  <a:srgbClr val="2D4E75"/>
                </a:solidFill>
              </a:rPr>
            </a:br>
            <a:r>
              <a:rPr lang="de-AT" sz="2500" b="1" dirty="0">
                <a:solidFill>
                  <a:srgbClr val="2D4E75"/>
                </a:solidFill>
              </a:rPr>
              <a:t>Endzeitpunktes</a:t>
            </a:r>
            <a:r>
              <a:rPr lang="de-AT" sz="2500" dirty="0">
                <a:solidFill>
                  <a:srgbClr val="2D4E75"/>
                </a:solidFill>
              </a:rPr>
              <a:t> →</a:t>
            </a:r>
            <a:r>
              <a:rPr lang="de-AT" sz="2500" dirty="0"/>
              <a:t> </a:t>
            </a:r>
            <a:r>
              <a:rPr lang="de-AT" b="1" dirty="0">
                <a:solidFill>
                  <a:srgbClr val="2D4E75"/>
                </a:solidFill>
                <a:effectLst>
                  <a:outerShdw blurRad="38100" dist="38100" dir="2700000" algn="tl">
                    <a:srgbClr val="000000">
                      <a:alpha val="43137"/>
                    </a:srgbClr>
                  </a:outerShdw>
                </a:effectLst>
              </a:rPr>
              <a:t>Rückwärtsrechnung</a:t>
            </a:r>
          </a:p>
          <a:p>
            <a:pPr>
              <a:lnSpc>
                <a:spcPct val="100000"/>
              </a:lnSpc>
              <a:spcBef>
                <a:spcPts val="1100"/>
              </a:spcBef>
            </a:pPr>
            <a:r>
              <a:rPr lang="de-AT" sz="2100" dirty="0"/>
              <a:t>spätestes Ende der letzten Tätigkeit = spätester Zeitpunkt, zu dem das </a:t>
            </a:r>
            <a:br>
              <a:rPr lang="de-AT" sz="2100" dirty="0"/>
            </a:br>
            <a:r>
              <a:rPr lang="de-AT" sz="2100" dirty="0"/>
              <a:t>Projekt beendet werden soll, gleich dem frühesten Ende der Tätigkeit</a:t>
            </a:r>
          </a:p>
          <a:p>
            <a:pPr>
              <a:lnSpc>
                <a:spcPct val="100000"/>
              </a:lnSpc>
              <a:spcBef>
                <a:spcPts val="1030"/>
              </a:spcBef>
            </a:pPr>
            <a:r>
              <a:rPr lang="de-AT" sz="2100" dirty="0"/>
              <a:t>spätestes Ende – Dauer der Tätigkeit = späteste Startzeit der Tätigkeit</a:t>
            </a:r>
          </a:p>
          <a:p>
            <a:pPr>
              <a:lnSpc>
                <a:spcPct val="100000"/>
              </a:lnSpc>
              <a:spcBef>
                <a:spcPts val="1030"/>
              </a:spcBef>
            </a:pPr>
            <a:r>
              <a:rPr lang="de-AT" sz="2100" dirty="0"/>
              <a:t>späteste Startzeit einer Tätigkeit = späteste Endzeit der vorhergehenden Tätigkeit</a:t>
            </a:r>
          </a:p>
          <a:p>
            <a:pPr>
              <a:lnSpc>
                <a:spcPct val="100000"/>
              </a:lnSpc>
              <a:spcBef>
                <a:spcPts val="1030"/>
              </a:spcBef>
            </a:pPr>
            <a:r>
              <a:rPr lang="de-AT" sz="2100" dirty="0"/>
              <a:t>liegen nach einer Aktivität mehrere parallele Aktivitäten, ist bei der </a:t>
            </a:r>
            <a:br>
              <a:rPr lang="de-AT" sz="2100" dirty="0"/>
            </a:br>
            <a:r>
              <a:rPr lang="de-AT" sz="2100" dirty="0"/>
              <a:t>betreffenden Aktivität als spätestes Ende die niedrigste späteste Startzeit </a:t>
            </a:r>
            <a:br>
              <a:rPr lang="de-AT" sz="2100" dirty="0"/>
            </a:br>
            <a:r>
              <a:rPr lang="de-AT" sz="2100" dirty="0"/>
              <a:t>aller Nachfolgeaktivitäten zu übernehmen</a:t>
            </a:r>
          </a:p>
          <a:p>
            <a:pPr>
              <a:lnSpc>
                <a:spcPct val="100000"/>
              </a:lnSpc>
              <a:spcBef>
                <a:spcPts val="1030"/>
              </a:spcBef>
            </a:pPr>
            <a:r>
              <a:rPr lang="de-AT" sz="2100" dirty="0"/>
              <a:t>Pufferzeitberechnung erfolgt für jede Tätigkeit durch subtrahieren der </a:t>
            </a:r>
            <a:br>
              <a:rPr lang="de-AT" sz="2100" dirty="0"/>
            </a:br>
            <a:r>
              <a:rPr lang="de-AT" sz="2100" dirty="0"/>
              <a:t>frühesten von der spätesten Endzeit</a:t>
            </a:r>
          </a:p>
          <a:p>
            <a:pPr>
              <a:lnSpc>
                <a:spcPct val="100000"/>
              </a:lnSpc>
              <a:spcBef>
                <a:spcPts val="1030"/>
              </a:spcBef>
            </a:pPr>
            <a:r>
              <a:rPr lang="de-AT" sz="2100" dirty="0"/>
              <a:t>kritischer Pfad ergibt sich durch Verbindung aller Tätigkeiten mit Pufferzeit 0.</a:t>
            </a:r>
          </a:p>
          <a:p>
            <a:pPr>
              <a:lnSpc>
                <a:spcPct val="100000"/>
              </a:lnSpc>
              <a:spcBef>
                <a:spcPts val="600"/>
              </a:spcBef>
            </a:pPr>
            <a:endParaRPr lang="de-AT" sz="2000" dirty="0"/>
          </a:p>
        </p:txBody>
      </p:sp>
      <p:sp>
        <p:nvSpPr>
          <p:cNvPr id="2" name="Titel 1"/>
          <p:cNvSpPr>
            <a:spLocks noGrp="1"/>
          </p:cNvSpPr>
          <p:nvPr>
            <p:ph type="title"/>
          </p:nvPr>
        </p:nvSpPr>
        <p:spPr/>
        <p:txBody>
          <a:bodyPr/>
          <a:lstStyle/>
          <a:p>
            <a:r>
              <a:rPr lang="de-AT" dirty="0"/>
              <a:t>Vorgangsknotennetzplantechnik </a:t>
            </a:r>
          </a:p>
        </p:txBody>
      </p:sp>
      <p:sp>
        <p:nvSpPr>
          <p:cNvPr id="4" name="Foliennummernplatzhalter 3"/>
          <p:cNvSpPr>
            <a:spLocks noGrp="1"/>
          </p:cNvSpPr>
          <p:nvPr>
            <p:ph type="sldNum" sz="quarter" idx="11"/>
          </p:nvPr>
        </p:nvSpPr>
        <p:spPr/>
        <p:txBody>
          <a:bodyPr/>
          <a:lstStyle/>
          <a:p>
            <a:fld id="{1B0257E5-75A0-4F46-BAAD-A8D9FF434F26}" type="slidenum">
              <a:rPr lang="de-AT" smtClean="0"/>
              <a:pPr/>
              <a:t>29</a:t>
            </a:fld>
            <a:endParaRPr lang="de-AT" dirty="0"/>
          </a:p>
        </p:txBody>
      </p:sp>
    </p:spTree>
    <p:extLst>
      <p:ext uri="{BB962C8B-B14F-4D97-AF65-F5344CB8AC3E}">
        <p14:creationId xmlns:p14="http://schemas.microsoft.com/office/powerpoint/2010/main" val="3207058204"/>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uppieren 2">
            <a:extLst>
              <a:ext uri="{C183D7F6-B498-43B3-948B-1728B52AA6E4}">
                <adec:decorative xmlns:adec="http://schemas.microsoft.com/office/drawing/2017/decorative" val="1"/>
              </a:ext>
            </a:extLst>
          </p:cNvPr>
          <p:cNvGrpSpPr/>
          <p:nvPr/>
        </p:nvGrpSpPr>
        <p:grpSpPr>
          <a:xfrm>
            <a:off x="1226090" y="2049699"/>
            <a:ext cx="502326" cy="505265"/>
            <a:chOff x="1226090" y="2049699"/>
            <a:chExt cx="502326" cy="505265"/>
          </a:xfrm>
        </p:grpSpPr>
        <p:sp>
          <p:nvSpPr>
            <p:cNvPr id="26" name="Oval 26"/>
            <p:cNvSpPr>
              <a:spLocks noChangeArrowheads="1"/>
            </p:cNvSpPr>
            <p:nvPr/>
          </p:nvSpPr>
          <p:spPr bwMode="auto">
            <a:xfrm>
              <a:off x="1310832" y="2132971"/>
              <a:ext cx="333088" cy="333088"/>
            </a:xfrm>
            <a:prstGeom prst="ellipse">
              <a:avLst/>
            </a:prstGeom>
            <a:solidFill>
              <a:schemeClr val="bg1"/>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sp>
          <p:nvSpPr>
            <p:cNvPr id="27" name="Oval 26"/>
            <p:cNvSpPr>
              <a:spLocks noChangeArrowheads="1"/>
            </p:cNvSpPr>
            <p:nvPr/>
          </p:nvSpPr>
          <p:spPr bwMode="auto">
            <a:xfrm>
              <a:off x="1375175" y="2200376"/>
              <a:ext cx="204156" cy="204156"/>
            </a:xfrm>
            <a:prstGeom prst="ellipse">
              <a:avLst/>
            </a:prstGeom>
            <a:solidFill>
              <a:srgbClr val="D9E2EF"/>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cxnSp>
          <p:nvCxnSpPr>
            <p:cNvPr id="28" name="Gerade Verbindung 27"/>
            <p:cNvCxnSpPr/>
            <p:nvPr/>
          </p:nvCxnSpPr>
          <p:spPr>
            <a:xfrm flipV="1">
              <a:off x="1226090" y="2296821"/>
              <a:ext cx="502326" cy="5633"/>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cxnSp>
          <p:nvCxnSpPr>
            <p:cNvPr id="29" name="Gerade Verbindung 28"/>
            <p:cNvCxnSpPr/>
            <p:nvPr/>
          </p:nvCxnSpPr>
          <p:spPr>
            <a:xfrm>
              <a:off x="1477375" y="2049699"/>
              <a:ext cx="0" cy="505265"/>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sp>
          <p:nvSpPr>
            <p:cNvPr id="30" name="Oval 26"/>
            <p:cNvSpPr>
              <a:spLocks noChangeArrowheads="1"/>
            </p:cNvSpPr>
            <p:nvPr/>
          </p:nvSpPr>
          <p:spPr bwMode="auto">
            <a:xfrm>
              <a:off x="1442967" y="2266454"/>
              <a:ext cx="72000" cy="72000"/>
            </a:xfrm>
            <a:prstGeom prst="ellipse">
              <a:avLst/>
            </a:prstGeom>
            <a:solidFill>
              <a:srgbClr val="2D4E75"/>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grpSp>
      <p:grpSp>
        <p:nvGrpSpPr>
          <p:cNvPr id="42" name="Gruppieren 41">
            <a:extLst>
              <a:ext uri="{C183D7F6-B498-43B3-948B-1728B52AA6E4}">
                <adec:decorative xmlns:adec="http://schemas.microsoft.com/office/drawing/2017/decorative" val="1"/>
              </a:ext>
            </a:extLst>
          </p:cNvPr>
          <p:cNvGrpSpPr/>
          <p:nvPr/>
        </p:nvGrpSpPr>
        <p:grpSpPr>
          <a:xfrm>
            <a:off x="1226090" y="3544312"/>
            <a:ext cx="502326" cy="505265"/>
            <a:chOff x="1226090" y="2049699"/>
            <a:chExt cx="502326" cy="505265"/>
          </a:xfrm>
        </p:grpSpPr>
        <p:sp>
          <p:nvSpPr>
            <p:cNvPr id="43" name="Oval 26"/>
            <p:cNvSpPr>
              <a:spLocks noChangeArrowheads="1"/>
            </p:cNvSpPr>
            <p:nvPr/>
          </p:nvSpPr>
          <p:spPr bwMode="auto">
            <a:xfrm>
              <a:off x="1310832" y="2132971"/>
              <a:ext cx="333088" cy="333088"/>
            </a:xfrm>
            <a:prstGeom prst="ellipse">
              <a:avLst/>
            </a:prstGeom>
            <a:solidFill>
              <a:schemeClr val="bg1"/>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sp>
          <p:nvSpPr>
            <p:cNvPr id="44" name="Oval 26"/>
            <p:cNvSpPr>
              <a:spLocks noChangeArrowheads="1"/>
            </p:cNvSpPr>
            <p:nvPr/>
          </p:nvSpPr>
          <p:spPr bwMode="auto">
            <a:xfrm>
              <a:off x="1375175" y="2200376"/>
              <a:ext cx="204156" cy="204156"/>
            </a:xfrm>
            <a:prstGeom prst="ellipse">
              <a:avLst/>
            </a:prstGeom>
            <a:solidFill>
              <a:srgbClr val="D9E2EF"/>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cxnSp>
          <p:nvCxnSpPr>
            <p:cNvPr id="45" name="Gerade Verbindung 44"/>
            <p:cNvCxnSpPr/>
            <p:nvPr/>
          </p:nvCxnSpPr>
          <p:spPr>
            <a:xfrm flipV="1">
              <a:off x="1226090" y="2296821"/>
              <a:ext cx="502326" cy="5633"/>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cxnSp>
          <p:nvCxnSpPr>
            <p:cNvPr id="46" name="Gerade Verbindung 45"/>
            <p:cNvCxnSpPr/>
            <p:nvPr/>
          </p:nvCxnSpPr>
          <p:spPr>
            <a:xfrm>
              <a:off x="1477375" y="2049699"/>
              <a:ext cx="0" cy="505265"/>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sp>
          <p:nvSpPr>
            <p:cNvPr id="47" name="Oval 26"/>
            <p:cNvSpPr>
              <a:spLocks noChangeArrowheads="1"/>
            </p:cNvSpPr>
            <p:nvPr/>
          </p:nvSpPr>
          <p:spPr bwMode="auto">
            <a:xfrm>
              <a:off x="1442967" y="2266454"/>
              <a:ext cx="72000" cy="72000"/>
            </a:xfrm>
            <a:prstGeom prst="ellipse">
              <a:avLst/>
            </a:prstGeom>
            <a:solidFill>
              <a:srgbClr val="2D4E75"/>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grpSp>
      <p:grpSp>
        <p:nvGrpSpPr>
          <p:cNvPr id="48" name="Gruppieren 47">
            <a:extLst>
              <a:ext uri="{C183D7F6-B498-43B3-948B-1728B52AA6E4}">
                <adec:decorative xmlns:adec="http://schemas.microsoft.com/office/drawing/2017/decorative" val="1"/>
              </a:ext>
            </a:extLst>
          </p:cNvPr>
          <p:cNvGrpSpPr/>
          <p:nvPr/>
        </p:nvGrpSpPr>
        <p:grpSpPr>
          <a:xfrm>
            <a:off x="1226090" y="4932437"/>
            <a:ext cx="502326" cy="505265"/>
            <a:chOff x="1226090" y="2049699"/>
            <a:chExt cx="502326" cy="505265"/>
          </a:xfrm>
        </p:grpSpPr>
        <p:sp>
          <p:nvSpPr>
            <p:cNvPr id="49" name="Oval 26"/>
            <p:cNvSpPr>
              <a:spLocks noChangeArrowheads="1"/>
            </p:cNvSpPr>
            <p:nvPr/>
          </p:nvSpPr>
          <p:spPr bwMode="auto">
            <a:xfrm>
              <a:off x="1310832" y="2132971"/>
              <a:ext cx="333088" cy="333088"/>
            </a:xfrm>
            <a:prstGeom prst="ellipse">
              <a:avLst/>
            </a:prstGeom>
            <a:solidFill>
              <a:schemeClr val="bg1"/>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sp>
          <p:nvSpPr>
            <p:cNvPr id="50" name="Oval 26"/>
            <p:cNvSpPr>
              <a:spLocks noChangeArrowheads="1"/>
            </p:cNvSpPr>
            <p:nvPr/>
          </p:nvSpPr>
          <p:spPr bwMode="auto">
            <a:xfrm>
              <a:off x="1375175" y="2200376"/>
              <a:ext cx="204156" cy="204156"/>
            </a:xfrm>
            <a:prstGeom prst="ellipse">
              <a:avLst/>
            </a:prstGeom>
            <a:solidFill>
              <a:srgbClr val="D9E2EF"/>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cxnSp>
          <p:nvCxnSpPr>
            <p:cNvPr id="51" name="Gerade Verbindung 50"/>
            <p:cNvCxnSpPr/>
            <p:nvPr/>
          </p:nvCxnSpPr>
          <p:spPr>
            <a:xfrm flipV="1">
              <a:off x="1226090" y="2296821"/>
              <a:ext cx="502326" cy="5633"/>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cxnSp>
          <p:nvCxnSpPr>
            <p:cNvPr id="52" name="Gerade Verbindung 51"/>
            <p:cNvCxnSpPr/>
            <p:nvPr/>
          </p:nvCxnSpPr>
          <p:spPr>
            <a:xfrm>
              <a:off x="1477375" y="2049699"/>
              <a:ext cx="0" cy="505265"/>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sp>
          <p:nvSpPr>
            <p:cNvPr id="53" name="Oval 26"/>
            <p:cNvSpPr>
              <a:spLocks noChangeArrowheads="1"/>
            </p:cNvSpPr>
            <p:nvPr/>
          </p:nvSpPr>
          <p:spPr bwMode="auto">
            <a:xfrm>
              <a:off x="1442967" y="2266454"/>
              <a:ext cx="72000" cy="72000"/>
            </a:xfrm>
            <a:prstGeom prst="ellipse">
              <a:avLst/>
            </a:prstGeom>
            <a:solidFill>
              <a:srgbClr val="2D4E75"/>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grpSp>
      <p:sp>
        <p:nvSpPr>
          <p:cNvPr id="24" name="Inhaltsplatzhalter 2"/>
          <p:cNvSpPr>
            <a:spLocks noGrp="1"/>
          </p:cNvSpPr>
          <p:nvPr>
            <p:ph idx="1"/>
          </p:nvPr>
        </p:nvSpPr>
        <p:spPr>
          <a:xfrm>
            <a:off x="1872432" y="2001763"/>
            <a:ext cx="5328592" cy="4514850"/>
          </a:xfrm>
        </p:spPr>
        <p:txBody>
          <a:bodyPr/>
          <a:lstStyle/>
          <a:p>
            <a:pPr marL="0" indent="0">
              <a:lnSpc>
                <a:spcPct val="130000"/>
              </a:lnSpc>
              <a:spcBef>
                <a:spcPts val="4200"/>
              </a:spcBef>
              <a:buNone/>
            </a:pPr>
            <a:r>
              <a:rPr lang="de-AT" sz="2600" dirty="0"/>
              <a:t>Kenntnisse von Methoden </a:t>
            </a:r>
            <a:br>
              <a:rPr lang="de-AT" sz="2600" dirty="0"/>
            </a:br>
            <a:r>
              <a:rPr lang="de-AT" sz="2600" dirty="0"/>
              <a:t>der Terminplanung</a:t>
            </a:r>
          </a:p>
          <a:p>
            <a:pPr marL="0" indent="0">
              <a:spcBef>
                <a:spcPts val="3600"/>
              </a:spcBef>
              <a:buNone/>
            </a:pPr>
            <a:r>
              <a:rPr lang="de-AT" sz="2600" dirty="0"/>
              <a:t>Verständnis zeitkritischer Projektkonstellationen </a:t>
            </a:r>
          </a:p>
          <a:p>
            <a:pPr marL="0" indent="0">
              <a:spcBef>
                <a:spcPts val="3600"/>
              </a:spcBef>
              <a:buNone/>
            </a:pPr>
            <a:r>
              <a:rPr lang="de-AT" dirty="0"/>
              <a:t>Tools zur Zeitbedarfsermittlung</a:t>
            </a:r>
            <a:endParaRPr lang="en-US" sz="2600" dirty="0"/>
          </a:p>
        </p:txBody>
      </p:sp>
      <p:sp>
        <p:nvSpPr>
          <p:cNvPr id="2" name="Titel 1"/>
          <p:cNvSpPr>
            <a:spLocks noGrp="1"/>
          </p:cNvSpPr>
          <p:nvPr>
            <p:ph type="title"/>
          </p:nvPr>
        </p:nvSpPr>
        <p:spPr/>
        <p:txBody>
          <a:bodyPr/>
          <a:lstStyle/>
          <a:p>
            <a:pPr>
              <a:lnSpc>
                <a:spcPts val="2800"/>
              </a:lnSpc>
            </a:pPr>
            <a:r>
              <a:rPr lang="de-AT" sz="2800" dirty="0"/>
              <a:t>Lehr- und Lernziele – Projektterminplanung</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3</a:t>
            </a:fld>
            <a:endParaRPr lang="en-US" dirty="0"/>
          </a:p>
        </p:txBody>
      </p:sp>
    </p:spTree>
    <p:extLst>
      <p:ext uri="{BB962C8B-B14F-4D97-AF65-F5344CB8AC3E}">
        <p14:creationId xmlns:p14="http://schemas.microsoft.com/office/powerpoint/2010/main" val="401192468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4">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4">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152353" y="3204245"/>
            <a:ext cx="6336703" cy="3050059"/>
          </a:xfrm>
        </p:spPr>
        <p:txBody>
          <a:bodyPr/>
          <a:lstStyle/>
          <a:p>
            <a:r>
              <a:rPr lang="de-AT" sz="2350" dirty="0"/>
              <a:t>nicht zu verwechseln mit Zeitpolster oder Zeitreserve (die manche bei der Schätzung von Vorgangsdauern sicherheitshalber einplanen)</a:t>
            </a:r>
          </a:p>
          <a:p>
            <a:pPr>
              <a:spcBef>
                <a:spcPts val="3000"/>
              </a:spcBef>
            </a:pPr>
            <a:r>
              <a:rPr lang="de-AT" sz="2350" dirty="0"/>
              <a:t>verschiedene </a:t>
            </a:r>
            <a:r>
              <a:rPr lang="de-AT" sz="2450" b="1" dirty="0">
                <a:solidFill>
                  <a:srgbClr val="2D4E75"/>
                </a:solidFill>
              </a:rPr>
              <a:t>Pufferzeitarten</a:t>
            </a:r>
          </a:p>
          <a:p>
            <a:pPr lvl="1"/>
            <a:r>
              <a:rPr lang="de-AT" sz="2200" dirty="0"/>
              <a:t>gesamte Pufferzeit</a:t>
            </a:r>
          </a:p>
          <a:p>
            <a:pPr lvl="1"/>
            <a:r>
              <a:rPr lang="de-AT" sz="2200" dirty="0"/>
              <a:t>freie Pufferzeit</a:t>
            </a:r>
            <a:endParaRPr lang="en-US" sz="2200" dirty="0"/>
          </a:p>
        </p:txBody>
      </p:sp>
      <p:sp>
        <p:nvSpPr>
          <p:cNvPr id="5" name="Text Box 15"/>
          <p:cNvSpPr txBox="1">
            <a:spLocks noChangeArrowheads="1"/>
          </p:cNvSpPr>
          <p:nvPr/>
        </p:nvSpPr>
        <p:spPr bwMode="auto">
          <a:xfrm>
            <a:off x="1083967" y="1548062"/>
            <a:ext cx="7916100" cy="1296143"/>
          </a:xfrm>
          <a:prstGeom prst="rect">
            <a:avLst/>
          </a:prstGeom>
          <a:solidFill>
            <a:srgbClr val="2D4E75"/>
          </a:solidFill>
          <a:ln>
            <a:no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110000"/>
              </a:lnSpc>
              <a:buClr>
                <a:srgbClr val="FF8307"/>
              </a:buClr>
              <a:buFont typeface="Wingdings" charset="2"/>
              <a:buNone/>
            </a:pPr>
            <a:r>
              <a:rPr lang="de-AT" altLang="en-US" sz="2100" dirty="0">
                <a:solidFill>
                  <a:schemeClr val="bg1"/>
                </a:solidFill>
                <a:latin typeface="Arial Narrow" charset="0"/>
              </a:rPr>
              <a:t>In der Netzplantechnik: Zeitspanne, um die unter bestimmten Bedingungen die Lage eines Ereignisses bzw. Vorganges verändert oder die Dauer eines Vor-ganges verlängert werden kann (ohne die Gesamtprojektdauer zu tangieren).</a:t>
            </a:r>
          </a:p>
          <a:p>
            <a:pPr eaLnBrk="1" hangingPunct="1">
              <a:lnSpc>
                <a:spcPct val="110000"/>
              </a:lnSpc>
              <a:buClr>
                <a:srgbClr val="FF8307"/>
              </a:buClr>
              <a:buFont typeface="Wingdings" charset="2"/>
              <a:buNone/>
            </a:pPr>
            <a:endParaRPr lang="de-AT" altLang="en-US" sz="2100" b="1" dirty="0">
              <a:solidFill>
                <a:schemeClr val="bg1"/>
              </a:solidFill>
              <a:latin typeface="Arial Narrow" charset="0"/>
            </a:endParaRPr>
          </a:p>
        </p:txBody>
      </p:sp>
      <p:sp>
        <p:nvSpPr>
          <p:cNvPr id="2" name="Titel 1"/>
          <p:cNvSpPr>
            <a:spLocks noGrp="1"/>
          </p:cNvSpPr>
          <p:nvPr>
            <p:ph type="title"/>
          </p:nvPr>
        </p:nvSpPr>
        <p:spPr/>
        <p:txBody>
          <a:bodyPr/>
          <a:lstStyle/>
          <a:p>
            <a:r>
              <a:rPr lang="de-AT" dirty="0"/>
              <a:t>Puffer(-zeit) – Definition </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de-AT" noProof="0" smtClean="0"/>
              <a:pPr/>
              <a:t>30</a:t>
            </a:fld>
            <a:endParaRPr lang="de-AT" noProof="0" dirty="0"/>
          </a:p>
        </p:txBody>
      </p:sp>
    </p:spTree>
    <p:extLst>
      <p:ext uri="{BB962C8B-B14F-4D97-AF65-F5344CB8AC3E}">
        <p14:creationId xmlns:p14="http://schemas.microsoft.com/office/powerpoint/2010/main" val="2677458188"/>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5">
            <a:extLst>
              <a:ext uri="{C183D7F6-B498-43B3-948B-1728B52AA6E4}">
                <adec:decorative xmlns:adec="http://schemas.microsoft.com/office/drawing/2017/decorative" val="1"/>
              </a:ext>
            </a:extLst>
          </p:cNvPr>
          <p:cNvSpPr txBox="1">
            <a:spLocks noChangeArrowheads="1"/>
          </p:cNvSpPr>
          <p:nvPr/>
        </p:nvSpPr>
        <p:spPr bwMode="auto">
          <a:xfrm>
            <a:off x="1152352" y="4902762"/>
            <a:ext cx="4176464" cy="576064"/>
          </a:xfrm>
          <a:prstGeom prst="rect">
            <a:avLst/>
          </a:prstGeom>
          <a:solidFill>
            <a:srgbClr val="2D4E75"/>
          </a:solidFill>
          <a:ln>
            <a:no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110000"/>
              </a:lnSpc>
              <a:buClr>
                <a:srgbClr val="FF8307"/>
              </a:buClr>
              <a:buFont typeface="Wingdings" charset="2"/>
              <a:buNone/>
            </a:pPr>
            <a:endParaRPr lang="de-AT" altLang="en-US" sz="2100" b="1" dirty="0">
              <a:solidFill>
                <a:schemeClr val="bg1"/>
              </a:solidFill>
              <a:latin typeface="Arial Narrow" charset="0"/>
            </a:endParaRPr>
          </a:p>
        </p:txBody>
      </p:sp>
      <p:sp>
        <p:nvSpPr>
          <p:cNvPr id="3" name="Inhaltsplatzhalter 2"/>
          <p:cNvSpPr>
            <a:spLocks noGrp="1"/>
          </p:cNvSpPr>
          <p:nvPr>
            <p:ph idx="1"/>
          </p:nvPr>
        </p:nvSpPr>
        <p:spPr>
          <a:xfrm>
            <a:off x="1152353" y="1692077"/>
            <a:ext cx="7272807" cy="4562227"/>
          </a:xfrm>
        </p:spPr>
        <p:txBody>
          <a:bodyPr/>
          <a:lstStyle/>
          <a:p>
            <a:pPr marL="0" indent="0">
              <a:buNone/>
            </a:pPr>
            <a:r>
              <a:rPr lang="de-AT" sz="2350" dirty="0"/>
              <a:t>(GP; engl. total float)</a:t>
            </a:r>
          </a:p>
          <a:p>
            <a:pPr marL="0" indent="0">
              <a:spcBef>
                <a:spcPts val="3600"/>
              </a:spcBef>
              <a:buNone/>
            </a:pPr>
            <a:r>
              <a:rPr lang="de-AT" sz="2350" dirty="0"/>
              <a:t>Zeitspanne, um die Vorgang gegenüber seiner frühesten Lage verschoben oder die Vorgangsdauer verlängert werden kann, ohne die späteste Lage anderer Vorgänge zu beeinflussen.</a:t>
            </a:r>
          </a:p>
          <a:p>
            <a:pPr marL="0" indent="0">
              <a:spcBef>
                <a:spcPts val="3600"/>
              </a:spcBef>
              <a:buNone/>
            </a:pPr>
            <a:r>
              <a:rPr lang="de-AT" sz="2350" dirty="0"/>
              <a:t>Berechnungsformel für Vorgang n:</a:t>
            </a:r>
          </a:p>
          <a:p>
            <a:pPr marL="0" indent="0">
              <a:buNone/>
            </a:pPr>
            <a:r>
              <a:rPr lang="de-AT" sz="2350" dirty="0">
                <a:solidFill>
                  <a:schemeClr val="bg1"/>
                </a:solidFill>
              </a:rPr>
              <a:t>GP</a:t>
            </a:r>
            <a:r>
              <a:rPr lang="de-AT" sz="3200" baseline="-25000" dirty="0">
                <a:solidFill>
                  <a:schemeClr val="bg1"/>
                </a:solidFill>
              </a:rPr>
              <a:t>n </a:t>
            </a:r>
            <a:r>
              <a:rPr lang="de-AT" sz="2350" dirty="0">
                <a:solidFill>
                  <a:schemeClr val="bg1"/>
                </a:solidFill>
              </a:rPr>
              <a:t>= SAZ</a:t>
            </a:r>
            <a:r>
              <a:rPr lang="de-AT" sz="3200" baseline="-25000" dirty="0">
                <a:solidFill>
                  <a:schemeClr val="bg1"/>
                </a:solidFill>
              </a:rPr>
              <a:t>n</a:t>
            </a:r>
            <a:r>
              <a:rPr lang="de-AT" sz="2350" dirty="0">
                <a:solidFill>
                  <a:schemeClr val="bg1"/>
                </a:solidFill>
              </a:rPr>
              <a:t> – FAZ</a:t>
            </a:r>
            <a:r>
              <a:rPr lang="de-AT" sz="3200" baseline="-25000" dirty="0">
                <a:solidFill>
                  <a:schemeClr val="bg1"/>
                </a:solidFill>
              </a:rPr>
              <a:t>n</a:t>
            </a:r>
            <a:r>
              <a:rPr lang="de-AT" sz="2350" dirty="0">
                <a:solidFill>
                  <a:schemeClr val="bg1"/>
                </a:solidFill>
              </a:rPr>
              <a:t> = SEZ</a:t>
            </a:r>
            <a:r>
              <a:rPr lang="de-AT" sz="3200" baseline="-25000" dirty="0">
                <a:solidFill>
                  <a:schemeClr val="bg1"/>
                </a:solidFill>
              </a:rPr>
              <a:t>n</a:t>
            </a:r>
            <a:r>
              <a:rPr lang="de-AT" sz="2350" dirty="0">
                <a:solidFill>
                  <a:schemeClr val="bg1"/>
                </a:solidFill>
              </a:rPr>
              <a:t> – FEZ</a:t>
            </a:r>
            <a:r>
              <a:rPr lang="de-AT" sz="3200" baseline="-25000" dirty="0">
                <a:solidFill>
                  <a:schemeClr val="bg1"/>
                </a:solidFill>
              </a:rPr>
              <a:t>n</a:t>
            </a:r>
          </a:p>
          <a:p>
            <a:pPr marL="0" indent="0">
              <a:buNone/>
            </a:pPr>
            <a:r>
              <a:rPr lang="de-AT" sz="2350" dirty="0"/>
              <a:t>wenn GP = 0 </a:t>
            </a:r>
            <a:r>
              <a:rPr lang="de-AT" sz="2350" dirty="0">
                <a:latin typeface="Arial Black"/>
              </a:rPr>
              <a:t>→</a:t>
            </a:r>
            <a:r>
              <a:rPr lang="de-AT" sz="2350" dirty="0"/>
              <a:t> kritischer Vorgang</a:t>
            </a:r>
            <a:endParaRPr lang="en-US" sz="2200" dirty="0"/>
          </a:p>
        </p:txBody>
      </p:sp>
      <p:sp>
        <p:nvSpPr>
          <p:cNvPr id="2" name="Titel 1"/>
          <p:cNvSpPr>
            <a:spLocks noGrp="1"/>
          </p:cNvSpPr>
          <p:nvPr>
            <p:ph type="title"/>
          </p:nvPr>
        </p:nvSpPr>
        <p:spPr>
          <a:xfrm>
            <a:off x="864321" y="396430"/>
            <a:ext cx="6624735" cy="863600"/>
          </a:xfrm>
        </p:spPr>
        <p:txBody>
          <a:bodyPr/>
          <a:lstStyle/>
          <a:p>
            <a:pPr>
              <a:lnSpc>
                <a:spcPts val="2800"/>
              </a:lnSpc>
            </a:pPr>
            <a:r>
              <a:rPr lang="de-AT" sz="2800" dirty="0"/>
              <a:t>Gesamtpuffer(-zeit) und ihre Berechnung</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de-AT" noProof="0" smtClean="0"/>
              <a:pPr/>
              <a:t>31</a:t>
            </a:fld>
            <a:endParaRPr lang="de-AT" noProof="0" dirty="0"/>
          </a:p>
        </p:txBody>
      </p:sp>
    </p:spTree>
    <p:extLst>
      <p:ext uri="{BB962C8B-B14F-4D97-AF65-F5344CB8AC3E}">
        <p14:creationId xmlns:p14="http://schemas.microsoft.com/office/powerpoint/2010/main" val="145961770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5">
            <a:extLst>
              <a:ext uri="{C183D7F6-B498-43B3-948B-1728B52AA6E4}">
                <adec:decorative xmlns:adec="http://schemas.microsoft.com/office/drawing/2017/decorative" val="1"/>
              </a:ext>
            </a:extLst>
          </p:cNvPr>
          <p:cNvSpPr txBox="1">
            <a:spLocks noChangeArrowheads="1"/>
          </p:cNvSpPr>
          <p:nvPr/>
        </p:nvSpPr>
        <p:spPr bwMode="auto">
          <a:xfrm>
            <a:off x="1152352" y="4894296"/>
            <a:ext cx="2592288" cy="576064"/>
          </a:xfrm>
          <a:prstGeom prst="rect">
            <a:avLst/>
          </a:prstGeom>
          <a:solidFill>
            <a:srgbClr val="2D4E75"/>
          </a:solidFill>
          <a:ln>
            <a:no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110000"/>
              </a:lnSpc>
              <a:buClr>
                <a:srgbClr val="FF8307"/>
              </a:buClr>
              <a:buFont typeface="Wingdings" charset="2"/>
              <a:buNone/>
            </a:pPr>
            <a:endParaRPr lang="de-AT" altLang="en-US" sz="2100" b="1" dirty="0">
              <a:solidFill>
                <a:schemeClr val="bg1"/>
              </a:solidFill>
              <a:latin typeface="Arial Narrow" charset="0"/>
            </a:endParaRPr>
          </a:p>
        </p:txBody>
      </p:sp>
      <p:sp>
        <p:nvSpPr>
          <p:cNvPr id="3" name="Inhaltsplatzhalter 2"/>
          <p:cNvSpPr>
            <a:spLocks noGrp="1"/>
          </p:cNvSpPr>
          <p:nvPr>
            <p:ph idx="1"/>
          </p:nvPr>
        </p:nvSpPr>
        <p:spPr>
          <a:xfrm>
            <a:off x="1152353" y="1692077"/>
            <a:ext cx="7272807" cy="4562227"/>
          </a:xfrm>
        </p:spPr>
        <p:txBody>
          <a:bodyPr/>
          <a:lstStyle/>
          <a:p>
            <a:pPr marL="0" indent="0">
              <a:buNone/>
            </a:pPr>
            <a:r>
              <a:rPr lang="de-AT" sz="2350" dirty="0"/>
              <a:t>(FP; engl. free float)</a:t>
            </a:r>
          </a:p>
          <a:p>
            <a:pPr marL="0" indent="0">
              <a:spcBef>
                <a:spcPts val="3600"/>
              </a:spcBef>
              <a:buNone/>
            </a:pPr>
            <a:r>
              <a:rPr lang="de-AT" sz="2350" dirty="0"/>
              <a:t>Zeitspanne, um die Vorgang verschoben werden kann, </a:t>
            </a:r>
            <a:br>
              <a:rPr lang="de-AT" sz="2350" dirty="0"/>
            </a:br>
            <a:r>
              <a:rPr lang="de-AT" sz="2350" dirty="0"/>
              <a:t>ohne die früheste Lage anderer Vorgänge zu beeinflussen.</a:t>
            </a:r>
          </a:p>
          <a:p>
            <a:pPr marL="0" indent="0">
              <a:spcBef>
                <a:spcPts val="3600"/>
              </a:spcBef>
              <a:buNone/>
            </a:pPr>
            <a:r>
              <a:rPr lang="de-AT" sz="2350" dirty="0"/>
              <a:t>Berechnungsformel für Vorgang n mit Normalfolge und </a:t>
            </a:r>
            <a:br>
              <a:rPr lang="de-AT" sz="2350" dirty="0"/>
            </a:br>
            <a:r>
              <a:rPr lang="de-AT" sz="2350" dirty="0"/>
              <a:t>ohne Zeitabstand zum Nachfolger n+1:</a:t>
            </a:r>
          </a:p>
          <a:p>
            <a:pPr marL="0" indent="0">
              <a:buNone/>
            </a:pPr>
            <a:r>
              <a:rPr lang="de-AT" sz="2350" dirty="0">
                <a:solidFill>
                  <a:schemeClr val="bg1"/>
                </a:solidFill>
              </a:rPr>
              <a:t>FP</a:t>
            </a:r>
            <a:r>
              <a:rPr lang="de-AT" sz="3200" baseline="-25000" dirty="0">
                <a:solidFill>
                  <a:schemeClr val="bg1"/>
                </a:solidFill>
              </a:rPr>
              <a:t>n </a:t>
            </a:r>
            <a:r>
              <a:rPr lang="de-AT" sz="2350" dirty="0">
                <a:solidFill>
                  <a:schemeClr val="bg1"/>
                </a:solidFill>
              </a:rPr>
              <a:t>= FAZ</a:t>
            </a:r>
            <a:r>
              <a:rPr lang="de-AT" sz="3200" baseline="-25000" dirty="0">
                <a:solidFill>
                  <a:schemeClr val="bg1"/>
                </a:solidFill>
              </a:rPr>
              <a:t>n+1</a:t>
            </a:r>
            <a:r>
              <a:rPr lang="de-AT" sz="2350" dirty="0">
                <a:solidFill>
                  <a:schemeClr val="bg1"/>
                </a:solidFill>
              </a:rPr>
              <a:t> – FEZ</a:t>
            </a:r>
            <a:r>
              <a:rPr lang="de-AT" sz="3200" baseline="-25000" dirty="0">
                <a:solidFill>
                  <a:schemeClr val="bg1"/>
                </a:solidFill>
              </a:rPr>
              <a:t>n</a:t>
            </a:r>
            <a:r>
              <a:rPr lang="de-AT" sz="2350" dirty="0">
                <a:solidFill>
                  <a:schemeClr val="bg1"/>
                </a:solidFill>
              </a:rPr>
              <a:t> </a:t>
            </a:r>
            <a:endParaRPr lang="en-US" sz="2200" dirty="0"/>
          </a:p>
        </p:txBody>
      </p:sp>
      <p:sp>
        <p:nvSpPr>
          <p:cNvPr id="2" name="Titel 1"/>
          <p:cNvSpPr>
            <a:spLocks noGrp="1"/>
          </p:cNvSpPr>
          <p:nvPr>
            <p:ph type="title"/>
          </p:nvPr>
        </p:nvSpPr>
        <p:spPr/>
        <p:txBody>
          <a:bodyPr/>
          <a:lstStyle/>
          <a:p>
            <a:pPr>
              <a:lnSpc>
                <a:spcPts val="2800"/>
              </a:lnSpc>
            </a:pPr>
            <a:r>
              <a:rPr lang="de-AT" sz="2800" dirty="0"/>
              <a:t>Freie Puffer(-zeit) und ihre Berechnung</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de-AT" noProof="0" smtClean="0"/>
              <a:pPr/>
              <a:t>32</a:t>
            </a:fld>
            <a:endParaRPr lang="de-AT" noProof="0" dirty="0"/>
          </a:p>
        </p:txBody>
      </p:sp>
    </p:spTree>
    <p:extLst>
      <p:ext uri="{BB962C8B-B14F-4D97-AF65-F5344CB8AC3E}">
        <p14:creationId xmlns:p14="http://schemas.microsoft.com/office/powerpoint/2010/main" val="404304799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75" name="Picture 655">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65663" y="3406775"/>
            <a:ext cx="28575" cy="20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776" name="Picture 656">
            <a:extLs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2312" y="3708301"/>
            <a:ext cx="1504848"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Tabelle 4">
            <a:extLs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3787125973"/>
              </p:ext>
            </p:extLst>
          </p:nvPr>
        </p:nvGraphicFramePr>
        <p:xfrm>
          <a:off x="792312" y="1260029"/>
          <a:ext cx="2338121" cy="2670400"/>
        </p:xfrm>
        <a:graphic>
          <a:graphicData uri="http://schemas.openxmlformats.org/drawingml/2006/table">
            <a:tbl>
              <a:tblPr/>
              <a:tblGrid>
                <a:gridCol w="814024">
                  <a:extLst>
                    <a:ext uri="{9D8B030D-6E8A-4147-A177-3AD203B41FA5}">
                      <a16:colId xmlns:a16="http://schemas.microsoft.com/office/drawing/2014/main" val="20000"/>
                    </a:ext>
                  </a:extLst>
                </a:gridCol>
                <a:gridCol w="539625">
                  <a:extLst>
                    <a:ext uri="{9D8B030D-6E8A-4147-A177-3AD203B41FA5}">
                      <a16:colId xmlns:a16="http://schemas.microsoft.com/office/drawing/2014/main" val="20001"/>
                    </a:ext>
                  </a:extLst>
                </a:gridCol>
                <a:gridCol w="984472">
                  <a:extLst>
                    <a:ext uri="{9D8B030D-6E8A-4147-A177-3AD203B41FA5}">
                      <a16:colId xmlns:a16="http://schemas.microsoft.com/office/drawing/2014/main" val="20002"/>
                    </a:ext>
                  </a:extLst>
                </a:gridCol>
              </a:tblGrid>
              <a:tr h="329279">
                <a:tc>
                  <a:txBody>
                    <a:bodyPr/>
                    <a:lstStyle/>
                    <a:p>
                      <a:pPr marL="0" marR="0" lvl="0" indent="0" algn="ctr" defTabSz="457200" rtl="0" eaLnBrk="1" fontAlgn="b" latinLnBrk="0" hangingPunct="1">
                        <a:lnSpc>
                          <a:spcPts val="1400"/>
                        </a:lnSpc>
                        <a:spcBef>
                          <a:spcPct val="0"/>
                        </a:spcBef>
                        <a:spcAft>
                          <a:spcPct val="0"/>
                        </a:spcAft>
                        <a:buClrTx/>
                        <a:buSzTx/>
                        <a:buFontTx/>
                        <a:buNone/>
                        <a:tabLst/>
                      </a:pPr>
                      <a:r>
                        <a:rPr kumimoji="0" lang="de-DE" sz="1500" b="1" i="0" u="none" strike="noStrike" cap="none" normalizeH="0" baseline="0" dirty="0">
                          <a:ln>
                            <a:noFill/>
                          </a:ln>
                          <a:solidFill>
                            <a:schemeClr val="bg1"/>
                          </a:solidFill>
                          <a:effectLst/>
                          <a:latin typeface="+mn-lt"/>
                          <a:ea typeface="ＭＳ Ｐゴシック" charset="-128"/>
                        </a:rPr>
                        <a:t>Arbeitspaket </a:t>
                      </a:r>
                    </a:p>
                  </a:txBody>
                  <a:tcPr marL="12700" marR="12700" marT="36000" marB="18000" anchor="b" horzOverflow="overflow">
                    <a:lnL>
                      <a:noFill/>
                    </a:lnL>
                    <a:lnR w="12700" cap="flat" cmpd="sng" algn="ctr">
                      <a:solidFill>
                        <a:schemeClr val="bg1"/>
                      </a:solidFill>
                      <a:prstDash val="solid"/>
                      <a:round/>
                      <a:headEnd type="none" w="med" len="med"/>
                      <a:tailEnd type="none" w="med" len="med"/>
                    </a:lnR>
                    <a:lnT>
                      <a:noFill/>
                    </a:lnT>
                    <a:lnB w="12700" cap="flat" cmpd="sng" algn="ctr">
                      <a:solidFill>
                        <a:srgbClr val="2D4E75"/>
                      </a:solidFill>
                      <a:prstDash val="solid"/>
                      <a:round/>
                      <a:headEnd type="none" w="med" len="med"/>
                      <a:tailEnd type="none" w="med" len="med"/>
                    </a:lnB>
                    <a:lnTlToBr>
                      <a:noFill/>
                    </a:lnTlToBr>
                    <a:lnBlToTr>
                      <a:noFill/>
                    </a:lnBlToTr>
                    <a:solidFill>
                      <a:srgbClr val="2D4E75"/>
                    </a:solidFill>
                  </a:tcPr>
                </a:tc>
                <a:tc>
                  <a:txBody>
                    <a:bodyPr/>
                    <a:lstStyle/>
                    <a:p>
                      <a:pPr marL="0" marR="0" lvl="0" indent="0" algn="ctr" defTabSz="457200" rtl="0" eaLnBrk="1" fontAlgn="b" latinLnBrk="0" hangingPunct="1">
                        <a:lnSpc>
                          <a:spcPts val="1400"/>
                        </a:lnSpc>
                        <a:spcBef>
                          <a:spcPct val="0"/>
                        </a:spcBef>
                        <a:spcAft>
                          <a:spcPct val="0"/>
                        </a:spcAft>
                        <a:buClrTx/>
                        <a:buSzTx/>
                        <a:buFontTx/>
                        <a:buNone/>
                        <a:tabLst/>
                      </a:pPr>
                      <a:r>
                        <a:rPr kumimoji="0" lang="de-DE" sz="1500" b="1" i="0" u="none" strike="noStrike" cap="none" normalizeH="0" baseline="0" dirty="0">
                          <a:ln>
                            <a:noFill/>
                          </a:ln>
                          <a:solidFill>
                            <a:schemeClr val="bg1"/>
                          </a:solidFill>
                          <a:effectLst/>
                          <a:latin typeface="+mn-lt"/>
                          <a:ea typeface="ＭＳ Ｐゴシック" charset="-128"/>
                        </a:rPr>
                        <a:t>Dauer </a:t>
                      </a:r>
                    </a:p>
                  </a:txBody>
                  <a:tcPr marL="12700" marR="12700" marT="36000" marB="1800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12700" cap="flat" cmpd="sng" algn="ctr">
                      <a:solidFill>
                        <a:srgbClr val="2D4E75"/>
                      </a:solidFill>
                      <a:prstDash val="solid"/>
                      <a:round/>
                      <a:headEnd type="none" w="med" len="med"/>
                      <a:tailEnd type="none" w="med" len="med"/>
                    </a:lnB>
                    <a:lnTlToBr>
                      <a:noFill/>
                    </a:lnTlToBr>
                    <a:lnBlToTr>
                      <a:noFill/>
                    </a:lnBlToTr>
                    <a:solidFill>
                      <a:srgbClr val="2D4E75"/>
                    </a:solidFill>
                  </a:tcPr>
                </a:tc>
                <a:tc>
                  <a:txBody>
                    <a:bodyPr/>
                    <a:lstStyle/>
                    <a:p>
                      <a:pPr marL="0" marR="0" lvl="0" indent="0" algn="ctr" defTabSz="457200" rtl="0" eaLnBrk="1" fontAlgn="b" latinLnBrk="0" hangingPunct="1">
                        <a:lnSpc>
                          <a:spcPts val="1400"/>
                        </a:lnSpc>
                        <a:spcBef>
                          <a:spcPct val="0"/>
                        </a:spcBef>
                        <a:spcAft>
                          <a:spcPct val="0"/>
                        </a:spcAft>
                        <a:buClrTx/>
                        <a:buSzTx/>
                        <a:buFontTx/>
                        <a:buNone/>
                        <a:tabLst/>
                      </a:pPr>
                      <a:r>
                        <a:rPr kumimoji="0" lang="de-DE" sz="1500" b="1" i="0" u="none" strike="noStrike" cap="none" normalizeH="0" baseline="0" dirty="0">
                          <a:ln>
                            <a:noFill/>
                          </a:ln>
                          <a:solidFill>
                            <a:schemeClr val="bg1"/>
                          </a:solidFill>
                          <a:effectLst/>
                          <a:latin typeface="+mn-lt"/>
                          <a:ea typeface="ＭＳ Ｐゴシック" charset="-128"/>
                        </a:rPr>
                        <a:t>Abhängigkeiten</a:t>
                      </a:r>
                    </a:p>
                  </a:txBody>
                  <a:tcPr marL="12700" marR="12700" marT="36000" marB="18000" anchor="b" horzOverflow="overflow">
                    <a:lnL w="12700" cap="flat" cmpd="sng" algn="ctr">
                      <a:solidFill>
                        <a:schemeClr val="bg1"/>
                      </a:solidFill>
                      <a:prstDash val="solid"/>
                      <a:round/>
                      <a:headEnd type="none" w="med" len="med"/>
                      <a:tailEnd type="none" w="med" len="med"/>
                    </a:lnL>
                    <a:lnR>
                      <a:noFill/>
                    </a:lnR>
                    <a:lnT>
                      <a:noFill/>
                    </a:lnT>
                    <a:lnB w="12700" cap="flat" cmpd="sng" algn="ctr">
                      <a:solidFill>
                        <a:srgbClr val="2D4E75"/>
                      </a:solidFill>
                      <a:prstDash val="solid"/>
                      <a:round/>
                      <a:headEnd type="none" w="med" len="med"/>
                      <a:tailEnd type="none" w="med" len="med"/>
                    </a:lnB>
                    <a:lnTlToBr>
                      <a:noFill/>
                    </a:lnTlToBr>
                    <a:lnBlToTr>
                      <a:noFill/>
                    </a:lnBlToTr>
                    <a:solidFill>
                      <a:srgbClr val="2D4E75"/>
                    </a:solidFill>
                  </a:tcPr>
                </a:tc>
                <a:extLst>
                  <a:ext uri="{0D108BD9-81ED-4DB2-BD59-A6C34878D82A}">
                    <a16:rowId xmlns:a16="http://schemas.microsoft.com/office/drawing/2014/main" val="10000"/>
                  </a:ext>
                </a:extLst>
              </a:tr>
              <a:tr h="151456">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1</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2</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51456">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2</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2</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4</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51456">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3</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1</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2</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51456">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4</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3</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1</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51456">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5</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5</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4</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151456">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6</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2</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9, 12</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151456">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7</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4</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5</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151456">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8</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2</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7</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151456">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9</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3</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8</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151456">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10</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2</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7</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151456">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11</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2</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6</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151456">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12</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1</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 latinLnBrk="0" hangingPunct="1">
                        <a:lnSpc>
                          <a:spcPts val="1200"/>
                        </a:lnSpc>
                        <a:spcBef>
                          <a:spcPct val="0"/>
                        </a:spcBef>
                        <a:spcAft>
                          <a:spcPct val="0"/>
                        </a:spcAft>
                        <a:buClrTx/>
                        <a:buSzTx/>
                        <a:buFontTx/>
                        <a:buNone/>
                        <a:tabLst/>
                      </a:pPr>
                      <a:r>
                        <a:rPr kumimoji="0" lang="de-DE" sz="1500" b="0" i="0" u="none" strike="noStrike" cap="none" normalizeH="0" baseline="0" dirty="0">
                          <a:ln>
                            <a:noFill/>
                          </a:ln>
                          <a:solidFill>
                            <a:schemeClr val="tx1"/>
                          </a:solidFill>
                          <a:effectLst/>
                          <a:latin typeface="+mn-lt"/>
                          <a:ea typeface="ＭＳ Ｐゴシック" charset="-128"/>
                        </a:rPr>
                        <a:t>3, 10</a:t>
                      </a:r>
                    </a:p>
                  </a:txBody>
                  <a:tcPr marL="12700" marR="12700" marT="36000" marB="0" anchor="b"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bl>
          </a:graphicData>
        </a:graphic>
      </p:graphicFrame>
      <p:grpSp>
        <p:nvGrpSpPr>
          <p:cNvPr id="3" name="Gruppieren 2">
            <a:extLst>
              <a:ext uri="{C183D7F6-B498-43B3-948B-1728B52AA6E4}">
                <adec:decorative xmlns:adec="http://schemas.microsoft.com/office/drawing/2017/decorative" val="1"/>
              </a:ext>
            </a:extLst>
          </p:cNvPr>
          <p:cNvGrpSpPr/>
          <p:nvPr/>
        </p:nvGrpSpPr>
        <p:grpSpPr>
          <a:xfrm>
            <a:off x="792312" y="2582756"/>
            <a:ext cx="9207747" cy="3852317"/>
            <a:chOff x="792312" y="3528392"/>
            <a:chExt cx="9207747" cy="3852317"/>
          </a:xfrm>
        </p:grpSpPr>
        <p:pic>
          <p:nvPicPr>
            <p:cNvPr id="6" name="Picture 7">
              <a:extLst>
                <a:ext uri="{C183D7F6-B498-43B3-948B-1728B52AA6E4}">
                  <adec:decorative xmlns:adec="http://schemas.microsoft.com/office/drawing/2017/decorative" val="1"/>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7579"/>
            <a:stretch/>
          </p:blipFill>
          <p:spPr>
            <a:xfrm>
              <a:off x="792312" y="3528392"/>
              <a:ext cx="9207747" cy="3852317"/>
            </a:xfrm>
            <a:prstGeom prst="rect">
              <a:avLst/>
            </a:prstGeom>
            <a:noFill/>
          </p:spPr>
        </p:pic>
        <p:sp>
          <p:nvSpPr>
            <p:cNvPr id="711" name="Textfeld 710">
              <a:extLst>
                <a:ext uri="{C183D7F6-B498-43B3-948B-1728B52AA6E4}">
                  <adec:decorative xmlns:adec="http://schemas.microsoft.com/office/drawing/2017/decorative" val="1"/>
                </a:ext>
              </a:extLst>
            </p:cNvPr>
            <p:cNvSpPr txBox="1"/>
            <p:nvPr/>
          </p:nvSpPr>
          <p:spPr>
            <a:xfrm>
              <a:off x="821457" y="4956249"/>
              <a:ext cx="576064" cy="216024"/>
            </a:xfrm>
            <a:prstGeom prst="rect">
              <a:avLst/>
            </a:prstGeom>
            <a:solidFill>
              <a:srgbClr val="2D4E75"/>
            </a:solidFill>
            <a:ln w="12700">
              <a:solidFill>
                <a:srgbClr val="2D4E75"/>
              </a:solidFill>
            </a:ln>
          </p:spPr>
          <p:txBody>
            <a:bodyPr wrap="square" lIns="0" tIns="0" rIns="0" bIns="0" rtlCol="0">
              <a:noAutofit/>
            </a:bodyPr>
            <a:lstStyle/>
            <a:p>
              <a:pPr algn="ctr"/>
              <a:r>
                <a:rPr lang="de-AT" sz="1500" b="1" dirty="0">
                  <a:solidFill>
                    <a:schemeClr val="bg1"/>
                  </a:solidFill>
                </a:rPr>
                <a:t>Start</a:t>
              </a:r>
              <a:endParaRPr lang="en-US" sz="1500" b="1" dirty="0">
                <a:solidFill>
                  <a:schemeClr val="bg1"/>
                </a:solidFill>
              </a:endParaRPr>
            </a:p>
          </p:txBody>
        </p:sp>
        <p:sp>
          <p:nvSpPr>
            <p:cNvPr id="712" name="Textfeld 711">
              <a:extLst>
                <a:ext uri="{C183D7F6-B498-43B3-948B-1728B52AA6E4}">
                  <adec:decorative xmlns:adec="http://schemas.microsoft.com/office/drawing/2017/decorative" val="1"/>
                </a:ext>
              </a:extLst>
            </p:cNvPr>
            <p:cNvSpPr txBox="1"/>
            <p:nvPr/>
          </p:nvSpPr>
          <p:spPr>
            <a:xfrm>
              <a:off x="1684986" y="4956249"/>
              <a:ext cx="576064" cy="216024"/>
            </a:xfrm>
            <a:prstGeom prst="rect">
              <a:avLst/>
            </a:prstGeom>
            <a:solidFill>
              <a:srgbClr val="2D4E75"/>
            </a:solidFill>
            <a:ln w="12700">
              <a:solidFill>
                <a:srgbClr val="2D4E75"/>
              </a:solidFill>
            </a:ln>
          </p:spPr>
          <p:txBody>
            <a:bodyPr wrap="square" lIns="0" tIns="0" rIns="0" bIns="0" rtlCol="0">
              <a:noAutofit/>
            </a:bodyPr>
            <a:lstStyle/>
            <a:p>
              <a:pPr algn="ctr"/>
              <a:r>
                <a:rPr lang="de-AT" sz="1500" b="1" dirty="0">
                  <a:solidFill>
                    <a:schemeClr val="bg1"/>
                  </a:solidFill>
                </a:rPr>
                <a:t>1</a:t>
              </a:r>
              <a:endParaRPr lang="en-US" sz="1500" b="1" dirty="0">
                <a:solidFill>
                  <a:schemeClr val="bg1"/>
                </a:solidFill>
              </a:endParaRPr>
            </a:p>
          </p:txBody>
        </p:sp>
        <p:sp>
          <p:nvSpPr>
            <p:cNvPr id="713" name="Textfeld 712">
              <a:extLst>
                <a:ext uri="{C183D7F6-B498-43B3-948B-1728B52AA6E4}">
                  <adec:decorative xmlns:adec="http://schemas.microsoft.com/office/drawing/2017/decorative" val="1"/>
                </a:ext>
              </a:extLst>
            </p:cNvPr>
            <p:cNvSpPr txBox="1"/>
            <p:nvPr/>
          </p:nvSpPr>
          <p:spPr>
            <a:xfrm>
              <a:off x="2559175" y="4956249"/>
              <a:ext cx="576064" cy="216024"/>
            </a:xfrm>
            <a:prstGeom prst="rect">
              <a:avLst/>
            </a:prstGeom>
            <a:solidFill>
              <a:srgbClr val="2D4E75"/>
            </a:solidFill>
            <a:ln w="12700">
              <a:solidFill>
                <a:srgbClr val="2D4E75"/>
              </a:solidFill>
            </a:ln>
          </p:spPr>
          <p:txBody>
            <a:bodyPr wrap="square" lIns="0" tIns="0" rIns="0" bIns="0" rtlCol="0">
              <a:noAutofit/>
            </a:bodyPr>
            <a:lstStyle/>
            <a:p>
              <a:pPr algn="ctr"/>
              <a:r>
                <a:rPr lang="de-AT" sz="1500" b="1" dirty="0">
                  <a:solidFill>
                    <a:schemeClr val="bg1"/>
                  </a:solidFill>
                </a:rPr>
                <a:t>4</a:t>
              </a:r>
              <a:endParaRPr lang="en-US" sz="1500" b="1" dirty="0">
                <a:solidFill>
                  <a:schemeClr val="bg1"/>
                </a:solidFill>
              </a:endParaRPr>
            </a:p>
          </p:txBody>
        </p:sp>
        <p:sp>
          <p:nvSpPr>
            <p:cNvPr id="714" name="Textfeld 713">
              <a:extLst>
                <a:ext uri="{C183D7F6-B498-43B3-948B-1728B52AA6E4}">
                  <adec:decorative xmlns:adec="http://schemas.microsoft.com/office/drawing/2017/decorative" val="1"/>
                </a:ext>
              </a:extLst>
            </p:cNvPr>
            <p:cNvSpPr txBox="1"/>
            <p:nvPr/>
          </p:nvSpPr>
          <p:spPr>
            <a:xfrm>
              <a:off x="3430800" y="3870000"/>
              <a:ext cx="576064" cy="216024"/>
            </a:xfrm>
            <a:prstGeom prst="rect">
              <a:avLst/>
            </a:prstGeom>
            <a:solidFill>
              <a:srgbClr val="2D4E75"/>
            </a:solidFill>
            <a:ln w="12700">
              <a:solidFill>
                <a:srgbClr val="2D4E75"/>
              </a:solidFill>
            </a:ln>
          </p:spPr>
          <p:txBody>
            <a:bodyPr wrap="square" lIns="0" tIns="0" rIns="0" bIns="0" rtlCol="0">
              <a:noAutofit/>
            </a:bodyPr>
            <a:lstStyle/>
            <a:p>
              <a:pPr algn="ctr"/>
              <a:r>
                <a:rPr lang="de-AT" sz="1500" b="1" dirty="0">
                  <a:solidFill>
                    <a:schemeClr val="bg1"/>
                  </a:solidFill>
                </a:rPr>
                <a:t>2</a:t>
              </a:r>
              <a:endParaRPr lang="en-US" sz="1500" b="1" dirty="0">
                <a:solidFill>
                  <a:schemeClr val="bg1"/>
                </a:solidFill>
              </a:endParaRPr>
            </a:p>
          </p:txBody>
        </p:sp>
        <p:sp>
          <p:nvSpPr>
            <p:cNvPr id="715" name="Textfeld 714">
              <a:extLst>
                <a:ext uri="{C183D7F6-B498-43B3-948B-1728B52AA6E4}">
                  <adec:decorative xmlns:adec="http://schemas.microsoft.com/office/drawing/2017/decorative" val="1"/>
                </a:ext>
              </a:extLst>
            </p:cNvPr>
            <p:cNvSpPr txBox="1"/>
            <p:nvPr/>
          </p:nvSpPr>
          <p:spPr>
            <a:xfrm>
              <a:off x="4302000" y="3870000"/>
              <a:ext cx="576064" cy="216024"/>
            </a:xfrm>
            <a:prstGeom prst="rect">
              <a:avLst/>
            </a:prstGeom>
            <a:solidFill>
              <a:srgbClr val="2D4E75"/>
            </a:solidFill>
            <a:ln w="12700">
              <a:solidFill>
                <a:srgbClr val="2D4E75"/>
              </a:solidFill>
            </a:ln>
          </p:spPr>
          <p:txBody>
            <a:bodyPr wrap="square" lIns="0" tIns="0" rIns="0" bIns="0" rtlCol="0">
              <a:noAutofit/>
            </a:bodyPr>
            <a:lstStyle/>
            <a:p>
              <a:pPr algn="ctr"/>
              <a:r>
                <a:rPr lang="de-AT" sz="1500" b="1" dirty="0">
                  <a:solidFill>
                    <a:schemeClr val="bg1"/>
                  </a:solidFill>
                </a:rPr>
                <a:t>3</a:t>
              </a:r>
              <a:endParaRPr lang="en-US" sz="1500" b="1" dirty="0">
                <a:solidFill>
                  <a:schemeClr val="bg1"/>
                </a:solidFill>
              </a:endParaRPr>
            </a:p>
          </p:txBody>
        </p:sp>
        <p:sp>
          <p:nvSpPr>
            <p:cNvPr id="716" name="Textfeld 715">
              <a:extLst>
                <a:ext uri="{C183D7F6-B498-43B3-948B-1728B52AA6E4}">
                  <adec:decorative xmlns:adec="http://schemas.microsoft.com/office/drawing/2017/decorative" val="1"/>
                </a:ext>
              </a:extLst>
            </p:cNvPr>
            <p:cNvSpPr txBox="1"/>
            <p:nvPr/>
          </p:nvSpPr>
          <p:spPr>
            <a:xfrm>
              <a:off x="6049631" y="3870000"/>
              <a:ext cx="576064" cy="216024"/>
            </a:xfrm>
            <a:prstGeom prst="rect">
              <a:avLst/>
            </a:prstGeom>
            <a:solidFill>
              <a:srgbClr val="2D4E75"/>
            </a:solidFill>
            <a:ln w="12700">
              <a:solidFill>
                <a:srgbClr val="2D4E75"/>
              </a:solidFill>
            </a:ln>
          </p:spPr>
          <p:txBody>
            <a:bodyPr wrap="square" lIns="0" tIns="0" rIns="0" bIns="0" rtlCol="0">
              <a:noAutofit/>
            </a:bodyPr>
            <a:lstStyle/>
            <a:p>
              <a:pPr algn="ctr"/>
              <a:r>
                <a:rPr lang="de-AT" sz="1500" b="1" dirty="0">
                  <a:solidFill>
                    <a:schemeClr val="bg1"/>
                  </a:solidFill>
                </a:rPr>
                <a:t>12</a:t>
              </a:r>
              <a:endParaRPr lang="en-US" sz="1500" b="1" dirty="0">
                <a:solidFill>
                  <a:schemeClr val="bg1"/>
                </a:solidFill>
              </a:endParaRPr>
            </a:p>
          </p:txBody>
        </p:sp>
        <p:sp>
          <p:nvSpPr>
            <p:cNvPr id="717" name="Textfeld 716">
              <a:extLst>
                <a:ext uri="{C183D7F6-B498-43B3-948B-1728B52AA6E4}">
                  <adec:decorative xmlns:adec="http://schemas.microsoft.com/office/drawing/2017/decorative" val="1"/>
                </a:ext>
              </a:extLst>
            </p:cNvPr>
            <p:cNvSpPr txBox="1"/>
            <p:nvPr/>
          </p:nvSpPr>
          <p:spPr>
            <a:xfrm>
              <a:off x="5173200" y="4956249"/>
              <a:ext cx="576064" cy="216024"/>
            </a:xfrm>
            <a:prstGeom prst="rect">
              <a:avLst/>
            </a:prstGeom>
            <a:solidFill>
              <a:srgbClr val="2D4E75"/>
            </a:solidFill>
            <a:ln w="12700">
              <a:solidFill>
                <a:srgbClr val="2D4E75"/>
              </a:solidFill>
            </a:ln>
          </p:spPr>
          <p:txBody>
            <a:bodyPr wrap="square" lIns="0" tIns="0" rIns="0" bIns="0" rtlCol="0">
              <a:noAutofit/>
            </a:bodyPr>
            <a:lstStyle/>
            <a:p>
              <a:pPr algn="ctr"/>
              <a:r>
                <a:rPr lang="de-AT" sz="1500" b="1" dirty="0">
                  <a:solidFill>
                    <a:schemeClr val="bg1"/>
                  </a:solidFill>
                </a:rPr>
                <a:t>10</a:t>
              </a:r>
              <a:endParaRPr lang="en-US" sz="1500" b="1" dirty="0">
                <a:solidFill>
                  <a:schemeClr val="bg1"/>
                </a:solidFill>
              </a:endParaRPr>
            </a:p>
          </p:txBody>
        </p:sp>
        <p:sp>
          <p:nvSpPr>
            <p:cNvPr id="718" name="Textfeld 717">
              <a:extLst>
                <a:ext uri="{C183D7F6-B498-43B3-948B-1728B52AA6E4}">
                  <adec:decorative xmlns:adec="http://schemas.microsoft.com/office/drawing/2017/decorative" val="1"/>
                </a:ext>
              </a:extLst>
            </p:cNvPr>
            <p:cNvSpPr txBox="1"/>
            <p:nvPr/>
          </p:nvSpPr>
          <p:spPr>
            <a:xfrm>
              <a:off x="6912992" y="4956249"/>
              <a:ext cx="583200" cy="216024"/>
            </a:xfrm>
            <a:prstGeom prst="rect">
              <a:avLst/>
            </a:prstGeom>
            <a:solidFill>
              <a:srgbClr val="2D4E75"/>
            </a:solidFill>
            <a:ln w="12700">
              <a:solidFill>
                <a:srgbClr val="2D4E75"/>
              </a:solidFill>
            </a:ln>
          </p:spPr>
          <p:txBody>
            <a:bodyPr wrap="square" lIns="0" tIns="0" rIns="0" bIns="0" rtlCol="0">
              <a:noAutofit/>
            </a:bodyPr>
            <a:lstStyle/>
            <a:p>
              <a:pPr algn="ctr"/>
              <a:r>
                <a:rPr lang="de-AT" sz="1500" b="1" dirty="0">
                  <a:solidFill>
                    <a:schemeClr val="bg1"/>
                  </a:solidFill>
                </a:rPr>
                <a:t>6</a:t>
              </a:r>
              <a:endParaRPr lang="en-US" sz="1500" b="1" dirty="0">
                <a:solidFill>
                  <a:schemeClr val="bg1"/>
                </a:solidFill>
              </a:endParaRPr>
            </a:p>
          </p:txBody>
        </p:sp>
        <p:sp>
          <p:nvSpPr>
            <p:cNvPr id="719" name="Textfeld 718">
              <a:extLst>
                <a:ext uri="{C183D7F6-B498-43B3-948B-1728B52AA6E4}">
                  <adec:decorative xmlns:adec="http://schemas.microsoft.com/office/drawing/2017/decorative" val="1"/>
                </a:ext>
              </a:extLst>
            </p:cNvPr>
            <p:cNvSpPr txBox="1"/>
            <p:nvPr/>
          </p:nvSpPr>
          <p:spPr>
            <a:xfrm>
              <a:off x="7785769" y="4956249"/>
              <a:ext cx="583200" cy="216024"/>
            </a:xfrm>
            <a:prstGeom prst="rect">
              <a:avLst/>
            </a:prstGeom>
            <a:solidFill>
              <a:srgbClr val="2D4E75"/>
            </a:solidFill>
            <a:ln w="12700">
              <a:solidFill>
                <a:srgbClr val="2D4E75"/>
              </a:solidFill>
            </a:ln>
          </p:spPr>
          <p:txBody>
            <a:bodyPr wrap="square" lIns="0" tIns="0" rIns="0" bIns="0" rtlCol="0">
              <a:noAutofit/>
            </a:bodyPr>
            <a:lstStyle/>
            <a:p>
              <a:pPr algn="ctr"/>
              <a:r>
                <a:rPr lang="de-AT" sz="1500" b="1" dirty="0">
                  <a:solidFill>
                    <a:schemeClr val="bg1"/>
                  </a:solidFill>
                </a:rPr>
                <a:t>11</a:t>
              </a:r>
              <a:endParaRPr lang="en-US" sz="1500" b="1" dirty="0">
                <a:solidFill>
                  <a:schemeClr val="bg1"/>
                </a:solidFill>
              </a:endParaRPr>
            </a:p>
          </p:txBody>
        </p:sp>
        <p:sp>
          <p:nvSpPr>
            <p:cNvPr id="720" name="Textfeld 719">
              <a:extLst>
                <a:ext uri="{C183D7F6-B498-43B3-948B-1728B52AA6E4}">
                  <adec:decorative xmlns:adec="http://schemas.microsoft.com/office/drawing/2017/decorative" val="1"/>
                </a:ext>
              </a:extLst>
            </p:cNvPr>
            <p:cNvSpPr txBox="1"/>
            <p:nvPr/>
          </p:nvSpPr>
          <p:spPr>
            <a:xfrm>
              <a:off x="8658000" y="4956249"/>
              <a:ext cx="518400" cy="216024"/>
            </a:xfrm>
            <a:prstGeom prst="rect">
              <a:avLst/>
            </a:prstGeom>
            <a:solidFill>
              <a:srgbClr val="2D4E75"/>
            </a:solidFill>
            <a:ln w="12700">
              <a:solidFill>
                <a:srgbClr val="2D4E75"/>
              </a:solidFill>
            </a:ln>
          </p:spPr>
          <p:txBody>
            <a:bodyPr wrap="square" lIns="0" tIns="0" rIns="0" bIns="0" rtlCol="0">
              <a:noAutofit/>
            </a:bodyPr>
            <a:lstStyle/>
            <a:p>
              <a:pPr algn="ctr"/>
              <a:r>
                <a:rPr lang="de-AT" sz="1500" b="1" dirty="0">
                  <a:solidFill>
                    <a:schemeClr val="bg1"/>
                  </a:solidFill>
                </a:rPr>
                <a:t>Ende</a:t>
              </a:r>
              <a:endParaRPr lang="en-US" sz="1500" b="1" dirty="0">
                <a:solidFill>
                  <a:schemeClr val="bg1"/>
                </a:solidFill>
              </a:endParaRPr>
            </a:p>
          </p:txBody>
        </p:sp>
        <p:sp>
          <p:nvSpPr>
            <p:cNvPr id="721" name="Textfeld 720">
              <a:extLst>
                <a:ext uri="{C183D7F6-B498-43B3-948B-1728B52AA6E4}">
                  <adec:decorative xmlns:adec="http://schemas.microsoft.com/office/drawing/2017/decorative" val="1"/>
                </a:ext>
              </a:extLst>
            </p:cNvPr>
            <p:cNvSpPr txBox="1"/>
            <p:nvPr/>
          </p:nvSpPr>
          <p:spPr>
            <a:xfrm>
              <a:off x="3430800" y="6058800"/>
              <a:ext cx="576064" cy="216024"/>
            </a:xfrm>
            <a:prstGeom prst="rect">
              <a:avLst/>
            </a:prstGeom>
            <a:solidFill>
              <a:srgbClr val="2D4E75"/>
            </a:solidFill>
            <a:ln w="12700">
              <a:solidFill>
                <a:srgbClr val="2D4E75"/>
              </a:solidFill>
            </a:ln>
          </p:spPr>
          <p:txBody>
            <a:bodyPr wrap="square" lIns="0" tIns="0" rIns="0" bIns="0" rtlCol="0">
              <a:noAutofit/>
            </a:bodyPr>
            <a:lstStyle/>
            <a:p>
              <a:pPr algn="ctr"/>
              <a:r>
                <a:rPr lang="de-AT" sz="1500" b="1" dirty="0">
                  <a:solidFill>
                    <a:schemeClr val="bg1"/>
                  </a:solidFill>
                </a:rPr>
                <a:t>5</a:t>
              </a:r>
              <a:endParaRPr lang="en-US" sz="1500" b="1" dirty="0">
                <a:solidFill>
                  <a:schemeClr val="bg1"/>
                </a:solidFill>
              </a:endParaRPr>
            </a:p>
          </p:txBody>
        </p:sp>
        <p:sp>
          <p:nvSpPr>
            <p:cNvPr id="722" name="Textfeld 721">
              <a:extLst>
                <a:ext uri="{C183D7F6-B498-43B3-948B-1728B52AA6E4}">
                  <adec:decorative xmlns:adec="http://schemas.microsoft.com/office/drawing/2017/decorative" val="1"/>
                </a:ext>
              </a:extLst>
            </p:cNvPr>
            <p:cNvSpPr txBox="1"/>
            <p:nvPr/>
          </p:nvSpPr>
          <p:spPr>
            <a:xfrm>
              <a:off x="4305026" y="6058800"/>
              <a:ext cx="576064" cy="216024"/>
            </a:xfrm>
            <a:prstGeom prst="rect">
              <a:avLst/>
            </a:prstGeom>
            <a:solidFill>
              <a:srgbClr val="2D4E75"/>
            </a:solidFill>
            <a:ln w="12700">
              <a:solidFill>
                <a:srgbClr val="2D4E75"/>
              </a:solidFill>
            </a:ln>
          </p:spPr>
          <p:txBody>
            <a:bodyPr wrap="square" lIns="0" tIns="0" rIns="0" bIns="0" rtlCol="0">
              <a:noAutofit/>
            </a:bodyPr>
            <a:lstStyle/>
            <a:p>
              <a:pPr algn="ctr"/>
              <a:r>
                <a:rPr lang="de-AT" sz="1500" b="1" dirty="0">
                  <a:solidFill>
                    <a:schemeClr val="bg1"/>
                  </a:solidFill>
                </a:rPr>
                <a:t>7</a:t>
              </a:r>
              <a:endParaRPr lang="en-US" sz="1500" b="1" dirty="0">
                <a:solidFill>
                  <a:schemeClr val="bg1"/>
                </a:solidFill>
              </a:endParaRPr>
            </a:p>
          </p:txBody>
        </p:sp>
        <p:sp>
          <p:nvSpPr>
            <p:cNvPr id="723" name="Textfeld 722">
              <a:extLst>
                <a:ext uri="{C183D7F6-B498-43B3-948B-1728B52AA6E4}">
                  <adec:decorative xmlns:adec="http://schemas.microsoft.com/office/drawing/2017/decorative" val="1"/>
                </a:ext>
              </a:extLst>
            </p:cNvPr>
            <p:cNvSpPr txBox="1"/>
            <p:nvPr/>
          </p:nvSpPr>
          <p:spPr>
            <a:xfrm>
              <a:off x="5173200" y="6058800"/>
              <a:ext cx="576064" cy="216024"/>
            </a:xfrm>
            <a:prstGeom prst="rect">
              <a:avLst/>
            </a:prstGeom>
            <a:solidFill>
              <a:srgbClr val="2D4E75"/>
            </a:solidFill>
            <a:ln w="12700">
              <a:solidFill>
                <a:srgbClr val="2D4E75"/>
              </a:solidFill>
            </a:ln>
          </p:spPr>
          <p:txBody>
            <a:bodyPr wrap="square" lIns="0" tIns="0" rIns="0" bIns="0" rtlCol="0">
              <a:noAutofit/>
            </a:bodyPr>
            <a:lstStyle/>
            <a:p>
              <a:pPr algn="ctr"/>
              <a:r>
                <a:rPr lang="de-AT" sz="1500" b="1" dirty="0">
                  <a:solidFill>
                    <a:schemeClr val="bg1"/>
                  </a:solidFill>
                </a:rPr>
                <a:t>8</a:t>
              </a:r>
              <a:endParaRPr lang="en-US" sz="1500" b="1" dirty="0">
                <a:solidFill>
                  <a:schemeClr val="bg1"/>
                </a:solidFill>
              </a:endParaRPr>
            </a:p>
          </p:txBody>
        </p:sp>
        <p:sp>
          <p:nvSpPr>
            <p:cNvPr id="724" name="Textfeld 723">
              <a:extLst>
                <a:ext uri="{C183D7F6-B498-43B3-948B-1728B52AA6E4}">
                  <adec:decorative xmlns:adec="http://schemas.microsoft.com/office/drawing/2017/decorative" val="1"/>
                </a:ext>
              </a:extLst>
            </p:cNvPr>
            <p:cNvSpPr txBox="1"/>
            <p:nvPr/>
          </p:nvSpPr>
          <p:spPr>
            <a:xfrm>
              <a:off x="6042953" y="6058800"/>
              <a:ext cx="576064" cy="216024"/>
            </a:xfrm>
            <a:prstGeom prst="rect">
              <a:avLst/>
            </a:prstGeom>
            <a:solidFill>
              <a:srgbClr val="2D4E75"/>
            </a:solidFill>
            <a:ln w="12700">
              <a:solidFill>
                <a:srgbClr val="2D4E75"/>
              </a:solidFill>
            </a:ln>
          </p:spPr>
          <p:txBody>
            <a:bodyPr wrap="square" lIns="0" tIns="0" rIns="0" bIns="0" rtlCol="0">
              <a:noAutofit/>
            </a:bodyPr>
            <a:lstStyle/>
            <a:p>
              <a:pPr algn="ctr"/>
              <a:r>
                <a:rPr lang="de-AT" sz="1500" b="1" dirty="0">
                  <a:solidFill>
                    <a:schemeClr val="bg1"/>
                  </a:solidFill>
                </a:rPr>
                <a:t>9</a:t>
              </a:r>
              <a:endParaRPr lang="en-US" sz="1500" b="1" dirty="0">
                <a:solidFill>
                  <a:schemeClr val="bg1"/>
                </a:solidFill>
              </a:endParaRPr>
            </a:p>
          </p:txBody>
        </p:sp>
      </p:grpSp>
      <p:sp>
        <p:nvSpPr>
          <p:cNvPr id="31" name="Smiley 30">
            <a:extLst>
              <a:ext uri="{C183D7F6-B498-43B3-948B-1728B52AA6E4}">
                <adec:decorative xmlns:adec="http://schemas.microsoft.com/office/drawing/2017/decorative" val="1"/>
              </a:ext>
            </a:extLst>
          </p:cNvPr>
          <p:cNvSpPr/>
          <p:nvPr/>
        </p:nvSpPr>
        <p:spPr bwMode="auto">
          <a:xfrm>
            <a:off x="792312" y="5896478"/>
            <a:ext cx="683142" cy="661039"/>
          </a:xfrm>
          <a:prstGeom prst="smileyFace">
            <a:avLst/>
          </a:prstGeom>
          <a:solidFill>
            <a:srgbClr val="54812B"/>
          </a:solidFill>
          <a:ln w="38100">
            <a:solidFill>
              <a:schemeClr val="bg1"/>
            </a:solid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a:ln>
                <a:noFill/>
              </a:ln>
              <a:solidFill>
                <a:schemeClr val="tx1"/>
              </a:solidFill>
              <a:effectLst/>
              <a:latin typeface="Arial Narrow" pitchFamily="34" charset="0"/>
            </a:endParaRPr>
          </a:p>
        </p:txBody>
      </p:sp>
      <p:sp>
        <p:nvSpPr>
          <p:cNvPr id="32" name="Smiley 31">
            <a:extLst>
              <a:ext uri="{C183D7F6-B498-43B3-948B-1728B52AA6E4}">
                <adec:decorative xmlns:adec="http://schemas.microsoft.com/office/drawing/2017/decorative" val="1"/>
              </a:ext>
            </a:extLst>
          </p:cNvPr>
          <p:cNvSpPr/>
          <p:nvPr/>
        </p:nvSpPr>
        <p:spPr bwMode="auto">
          <a:xfrm>
            <a:off x="5107004" y="5931238"/>
            <a:ext cx="683142" cy="661039"/>
          </a:xfrm>
          <a:prstGeom prst="smileyFace">
            <a:avLst>
              <a:gd name="adj" fmla="val -4653"/>
            </a:avLst>
          </a:prstGeom>
          <a:solidFill>
            <a:srgbClr val="C00000"/>
          </a:solidFill>
          <a:ln w="38100">
            <a:solidFill>
              <a:schemeClr val="bg1"/>
            </a:solid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ts val="2000"/>
              </a:lnSpc>
              <a:spcBef>
                <a:spcPct val="0"/>
              </a:spcBef>
              <a:spcAft>
                <a:spcPct val="0"/>
              </a:spcAft>
              <a:buClrTx/>
              <a:buSzTx/>
              <a:buFontTx/>
              <a:buNone/>
              <a:tabLst/>
            </a:pPr>
            <a:endParaRPr kumimoji="0" lang="de-AT" sz="3600" b="0" i="0" u="none" strike="noStrike" cap="none" normalizeH="0" baseline="0" dirty="0">
              <a:ln>
                <a:noFill/>
              </a:ln>
              <a:solidFill>
                <a:schemeClr val="tx1"/>
              </a:solidFill>
              <a:effectLst/>
              <a:latin typeface="Arial Narrow" pitchFamily="34" charset="0"/>
            </a:endParaRPr>
          </a:p>
        </p:txBody>
      </p:sp>
      <p:sp>
        <p:nvSpPr>
          <p:cNvPr id="34" name="Text Box 6">
            <a:extLst>
              <a:ext uri="{C183D7F6-B498-43B3-948B-1728B52AA6E4}">
                <adec:decorative xmlns:adec="http://schemas.microsoft.com/office/drawing/2017/decorative" val="1"/>
              </a:ext>
            </a:extLst>
          </p:cNvPr>
          <p:cNvSpPr txBox="1">
            <a:spLocks noChangeArrowheads="1"/>
          </p:cNvSpPr>
          <p:nvPr/>
        </p:nvSpPr>
        <p:spPr bwMode="auto">
          <a:xfrm>
            <a:off x="5814403" y="5904399"/>
            <a:ext cx="3546861"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tabLst>
                <a:tab pos="7897813" algn="r"/>
              </a:tabLst>
              <a:defRPr sz="2400">
                <a:solidFill>
                  <a:schemeClr val="tx1"/>
                </a:solidFill>
                <a:latin typeface="Arial" charset="0"/>
                <a:ea typeface="ＭＳ Ｐゴシック" charset="-128"/>
              </a:defRPr>
            </a:lvl1pPr>
            <a:lvl2pPr marL="742950" indent="-285750" eaLnBrk="0" hangingPunct="0">
              <a:tabLst>
                <a:tab pos="7897813" algn="r"/>
              </a:tabLst>
              <a:defRPr sz="2400">
                <a:solidFill>
                  <a:schemeClr val="tx1"/>
                </a:solidFill>
                <a:latin typeface="Arial" charset="0"/>
                <a:ea typeface="ＭＳ Ｐゴシック" charset="-128"/>
              </a:defRPr>
            </a:lvl2pPr>
            <a:lvl3pPr marL="1143000" indent="-228600" eaLnBrk="0" hangingPunct="0">
              <a:tabLst>
                <a:tab pos="7897813" algn="r"/>
              </a:tabLst>
              <a:defRPr sz="2400">
                <a:solidFill>
                  <a:schemeClr val="tx1"/>
                </a:solidFill>
                <a:latin typeface="Arial" charset="0"/>
                <a:ea typeface="ＭＳ Ｐゴシック" charset="-128"/>
              </a:defRPr>
            </a:lvl3pPr>
            <a:lvl4pPr marL="1600200" indent="-228600" eaLnBrk="0" hangingPunct="0">
              <a:tabLst>
                <a:tab pos="7897813" algn="r"/>
              </a:tabLst>
              <a:defRPr sz="2400">
                <a:solidFill>
                  <a:schemeClr val="tx1"/>
                </a:solidFill>
                <a:latin typeface="Arial" charset="0"/>
                <a:ea typeface="ＭＳ Ｐゴシック" charset="-128"/>
              </a:defRPr>
            </a:lvl4pPr>
            <a:lvl5pPr marL="2057400" indent="-228600" eaLnBrk="0" hangingPunct="0">
              <a:tabLst>
                <a:tab pos="7897813" algn="r"/>
              </a:tabLst>
              <a:defRPr sz="2400">
                <a:solidFill>
                  <a:schemeClr val="tx1"/>
                </a:solidFill>
                <a:latin typeface="Arial" charset="0"/>
                <a:ea typeface="ＭＳ Ｐゴシック" charset="-128"/>
              </a:defRPr>
            </a:lvl5pPr>
            <a:lvl6pPr marL="2514600" indent="-228600" eaLnBrk="0" fontAlgn="base" hangingPunct="0">
              <a:spcBef>
                <a:spcPct val="0"/>
              </a:spcBef>
              <a:spcAft>
                <a:spcPct val="0"/>
              </a:spcAft>
              <a:tabLst>
                <a:tab pos="7897813" algn="r"/>
              </a:tabLst>
              <a:defRPr sz="2400">
                <a:solidFill>
                  <a:schemeClr val="tx1"/>
                </a:solidFill>
                <a:latin typeface="Arial" charset="0"/>
                <a:ea typeface="ＭＳ Ｐゴシック" charset="-128"/>
              </a:defRPr>
            </a:lvl6pPr>
            <a:lvl7pPr marL="2971800" indent="-228600" eaLnBrk="0" fontAlgn="base" hangingPunct="0">
              <a:spcBef>
                <a:spcPct val="0"/>
              </a:spcBef>
              <a:spcAft>
                <a:spcPct val="0"/>
              </a:spcAft>
              <a:tabLst>
                <a:tab pos="7897813" algn="r"/>
              </a:tabLst>
              <a:defRPr sz="2400">
                <a:solidFill>
                  <a:schemeClr val="tx1"/>
                </a:solidFill>
                <a:latin typeface="Arial" charset="0"/>
                <a:ea typeface="ＭＳ Ｐゴシック" charset="-128"/>
              </a:defRPr>
            </a:lvl7pPr>
            <a:lvl8pPr marL="3429000" indent="-228600" eaLnBrk="0" fontAlgn="base" hangingPunct="0">
              <a:spcBef>
                <a:spcPct val="0"/>
              </a:spcBef>
              <a:spcAft>
                <a:spcPct val="0"/>
              </a:spcAft>
              <a:tabLst>
                <a:tab pos="7897813" algn="r"/>
              </a:tabLst>
              <a:defRPr sz="2400">
                <a:solidFill>
                  <a:schemeClr val="tx1"/>
                </a:solidFill>
                <a:latin typeface="Arial" charset="0"/>
                <a:ea typeface="ＭＳ Ｐゴシック" charset="-128"/>
              </a:defRPr>
            </a:lvl8pPr>
            <a:lvl9pPr marL="3886200" indent="-228600" eaLnBrk="0" fontAlgn="base" hangingPunct="0">
              <a:spcBef>
                <a:spcPct val="0"/>
              </a:spcBef>
              <a:spcAft>
                <a:spcPct val="0"/>
              </a:spcAft>
              <a:tabLst>
                <a:tab pos="7897813" algn="r"/>
              </a:tabLst>
              <a:defRPr sz="2400">
                <a:solidFill>
                  <a:schemeClr val="tx1"/>
                </a:solidFill>
                <a:latin typeface="Arial" charset="0"/>
                <a:ea typeface="ＭＳ Ｐゴシック" charset="-128"/>
              </a:defRPr>
            </a:lvl9pPr>
          </a:lstStyle>
          <a:p>
            <a:pPr eaLnBrk="1" hangingPunct="1">
              <a:lnSpc>
                <a:spcPts val="2000"/>
              </a:lnSpc>
              <a:spcBef>
                <a:spcPts val="300"/>
              </a:spcBef>
              <a:tabLst>
                <a:tab pos="631825" algn="l"/>
                <a:tab pos="7897813" algn="r"/>
              </a:tabLst>
            </a:pPr>
            <a:r>
              <a:rPr lang="de-AT" altLang="en-US" sz="1900" dirty="0">
                <a:latin typeface="+mn-lt"/>
                <a:sym typeface="Wingdings" charset="2"/>
              </a:rPr>
              <a:t>Ziemlich aufwendig</a:t>
            </a:r>
            <a:br>
              <a:rPr lang="de-AT" altLang="en-US" sz="1900" dirty="0">
                <a:latin typeface="+mn-lt"/>
                <a:sym typeface="Wingdings" charset="2"/>
              </a:rPr>
            </a:br>
            <a:r>
              <a:rPr lang="de-AT" altLang="en-US" sz="1900" dirty="0">
                <a:latin typeface="+mn-lt"/>
                <a:sym typeface="Wingdings" charset="2"/>
              </a:rPr>
              <a:t>Bei hohem Detaillierungsgrad eventuell etwas schwerfällig</a:t>
            </a:r>
          </a:p>
        </p:txBody>
      </p:sp>
      <p:sp>
        <p:nvSpPr>
          <p:cNvPr id="33" name="Text Box 6">
            <a:extLst>
              <a:ext uri="{C183D7F6-B498-43B3-948B-1728B52AA6E4}">
                <adec:decorative xmlns:adec="http://schemas.microsoft.com/office/drawing/2017/decorative" val="1"/>
              </a:ext>
            </a:extLst>
          </p:cNvPr>
          <p:cNvSpPr txBox="1">
            <a:spLocks noChangeArrowheads="1"/>
          </p:cNvSpPr>
          <p:nvPr/>
        </p:nvSpPr>
        <p:spPr bwMode="auto">
          <a:xfrm>
            <a:off x="1420325" y="5904399"/>
            <a:ext cx="3546861"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tabLst>
                <a:tab pos="7897813" algn="r"/>
              </a:tabLst>
              <a:defRPr sz="2400">
                <a:solidFill>
                  <a:schemeClr val="tx1"/>
                </a:solidFill>
                <a:latin typeface="Arial" charset="0"/>
                <a:ea typeface="ＭＳ Ｐゴシック" charset="-128"/>
              </a:defRPr>
            </a:lvl1pPr>
            <a:lvl2pPr marL="742950" indent="-285750" eaLnBrk="0" hangingPunct="0">
              <a:tabLst>
                <a:tab pos="7897813" algn="r"/>
              </a:tabLst>
              <a:defRPr sz="2400">
                <a:solidFill>
                  <a:schemeClr val="tx1"/>
                </a:solidFill>
                <a:latin typeface="Arial" charset="0"/>
                <a:ea typeface="ＭＳ Ｐゴシック" charset="-128"/>
              </a:defRPr>
            </a:lvl2pPr>
            <a:lvl3pPr marL="1143000" indent="-228600" eaLnBrk="0" hangingPunct="0">
              <a:tabLst>
                <a:tab pos="7897813" algn="r"/>
              </a:tabLst>
              <a:defRPr sz="2400">
                <a:solidFill>
                  <a:schemeClr val="tx1"/>
                </a:solidFill>
                <a:latin typeface="Arial" charset="0"/>
                <a:ea typeface="ＭＳ Ｐゴシック" charset="-128"/>
              </a:defRPr>
            </a:lvl3pPr>
            <a:lvl4pPr marL="1600200" indent="-228600" eaLnBrk="0" hangingPunct="0">
              <a:tabLst>
                <a:tab pos="7897813" algn="r"/>
              </a:tabLst>
              <a:defRPr sz="2400">
                <a:solidFill>
                  <a:schemeClr val="tx1"/>
                </a:solidFill>
                <a:latin typeface="Arial" charset="0"/>
                <a:ea typeface="ＭＳ Ｐゴシック" charset="-128"/>
              </a:defRPr>
            </a:lvl4pPr>
            <a:lvl5pPr marL="2057400" indent="-228600" eaLnBrk="0" hangingPunct="0">
              <a:tabLst>
                <a:tab pos="7897813" algn="r"/>
              </a:tabLst>
              <a:defRPr sz="2400">
                <a:solidFill>
                  <a:schemeClr val="tx1"/>
                </a:solidFill>
                <a:latin typeface="Arial" charset="0"/>
                <a:ea typeface="ＭＳ Ｐゴシック" charset="-128"/>
              </a:defRPr>
            </a:lvl5pPr>
            <a:lvl6pPr marL="2514600" indent="-228600" eaLnBrk="0" fontAlgn="base" hangingPunct="0">
              <a:spcBef>
                <a:spcPct val="0"/>
              </a:spcBef>
              <a:spcAft>
                <a:spcPct val="0"/>
              </a:spcAft>
              <a:tabLst>
                <a:tab pos="7897813" algn="r"/>
              </a:tabLst>
              <a:defRPr sz="2400">
                <a:solidFill>
                  <a:schemeClr val="tx1"/>
                </a:solidFill>
                <a:latin typeface="Arial" charset="0"/>
                <a:ea typeface="ＭＳ Ｐゴシック" charset="-128"/>
              </a:defRPr>
            </a:lvl6pPr>
            <a:lvl7pPr marL="2971800" indent="-228600" eaLnBrk="0" fontAlgn="base" hangingPunct="0">
              <a:spcBef>
                <a:spcPct val="0"/>
              </a:spcBef>
              <a:spcAft>
                <a:spcPct val="0"/>
              </a:spcAft>
              <a:tabLst>
                <a:tab pos="7897813" algn="r"/>
              </a:tabLst>
              <a:defRPr sz="2400">
                <a:solidFill>
                  <a:schemeClr val="tx1"/>
                </a:solidFill>
                <a:latin typeface="Arial" charset="0"/>
                <a:ea typeface="ＭＳ Ｐゴシック" charset="-128"/>
              </a:defRPr>
            </a:lvl7pPr>
            <a:lvl8pPr marL="3429000" indent="-228600" eaLnBrk="0" fontAlgn="base" hangingPunct="0">
              <a:spcBef>
                <a:spcPct val="0"/>
              </a:spcBef>
              <a:spcAft>
                <a:spcPct val="0"/>
              </a:spcAft>
              <a:tabLst>
                <a:tab pos="7897813" algn="r"/>
              </a:tabLst>
              <a:defRPr sz="2400">
                <a:solidFill>
                  <a:schemeClr val="tx1"/>
                </a:solidFill>
                <a:latin typeface="Arial" charset="0"/>
                <a:ea typeface="ＭＳ Ｐゴシック" charset="-128"/>
              </a:defRPr>
            </a:lvl8pPr>
            <a:lvl9pPr marL="3886200" indent="-228600" eaLnBrk="0" fontAlgn="base" hangingPunct="0">
              <a:spcBef>
                <a:spcPct val="0"/>
              </a:spcBef>
              <a:spcAft>
                <a:spcPct val="0"/>
              </a:spcAft>
              <a:tabLst>
                <a:tab pos="7897813" algn="r"/>
              </a:tabLst>
              <a:defRPr sz="2400">
                <a:solidFill>
                  <a:schemeClr val="tx1"/>
                </a:solidFill>
                <a:latin typeface="Arial" charset="0"/>
                <a:ea typeface="ＭＳ Ｐゴシック" charset="-128"/>
              </a:defRPr>
            </a:lvl9pPr>
          </a:lstStyle>
          <a:p>
            <a:pPr eaLnBrk="1" hangingPunct="1">
              <a:lnSpc>
                <a:spcPts val="2000"/>
              </a:lnSpc>
              <a:spcBef>
                <a:spcPts val="300"/>
              </a:spcBef>
              <a:tabLst>
                <a:tab pos="631825" algn="l"/>
                <a:tab pos="7897813" algn="r"/>
              </a:tabLst>
            </a:pPr>
            <a:r>
              <a:rPr lang="de-AT" altLang="en-US" sz="1900" dirty="0">
                <a:latin typeface="+mn-lt"/>
                <a:sym typeface="Wingdings" charset="2"/>
              </a:rPr>
              <a:t>Identifikation zeitkritischer Vorgänge</a:t>
            </a:r>
            <a:br>
              <a:rPr lang="de-AT" altLang="en-US" sz="1900" dirty="0">
                <a:latin typeface="+mn-lt"/>
                <a:sym typeface="Wingdings" charset="2"/>
              </a:rPr>
            </a:br>
            <a:r>
              <a:rPr lang="de-AT" altLang="en-US" sz="1900" dirty="0">
                <a:latin typeface="+mn-lt"/>
                <a:sym typeface="Wingdings" charset="2"/>
              </a:rPr>
              <a:t>Simulationsmöglichkeit variierender Vorgangsdauern</a:t>
            </a:r>
          </a:p>
        </p:txBody>
      </p:sp>
      <p:grpSp>
        <p:nvGrpSpPr>
          <p:cNvPr id="6293" name="Gruppieren 6292">
            <a:extLst>
              <a:ext uri="{C183D7F6-B498-43B3-948B-1728B52AA6E4}">
                <adec:decorative xmlns:adec="http://schemas.microsoft.com/office/drawing/2017/decorative" val="0"/>
              </a:ext>
            </a:extLst>
          </p:cNvPr>
          <p:cNvGrpSpPr/>
          <p:nvPr/>
        </p:nvGrpSpPr>
        <p:grpSpPr>
          <a:xfrm>
            <a:off x="4987032" y="1284697"/>
            <a:ext cx="1524463" cy="1260065"/>
            <a:chOff x="7417048" y="1908101"/>
            <a:chExt cx="1440160" cy="1430811"/>
          </a:xfrm>
        </p:grpSpPr>
        <p:sp>
          <p:nvSpPr>
            <p:cNvPr id="6292" name="Textfeld 6291"/>
            <p:cNvSpPr txBox="1"/>
            <p:nvPr/>
          </p:nvSpPr>
          <p:spPr>
            <a:xfrm>
              <a:off x="7417048" y="1908101"/>
              <a:ext cx="1440160" cy="360039"/>
            </a:xfrm>
            <a:prstGeom prst="rect">
              <a:avLst/>
            </a:prstGeom>
            <a:solidFill>
              <a:srgbClr val="2D4E75"/>
            </a:solidFill>
            <a:ln w="12700">
              <a:solidFill>
                <a:srgbClr val="2D4E75"/>
              </a:solidFill>
            </a:ln>
          </p:spPr>
          <p:txBody>
            <a:bodyPr wrap="square" rtlCol="0">
              <a:noAutofit/>
            </a:bodyPr>
            <a:lstStyle/>
            <a:p>
              <a:pPr algn="ctr"/>
              <a:r>
                <a:rPr lang="de-AT" sz="1800" b="1" dirty="0">
                  <a:solidFill>
                    <a:schemeClr val="bg1"/>
                  </a:solidFill>
                </a:rPr>
                <a:t>Arbeitsschritt</a:t>
              </a:r>
              <a:endParaRPr lang="en-US" sz="1800" b="1" dirty="0">
                <a:solidFill>
                  <a:schemeClr val="bg1"/>
                </a:solidFill>
              </a:endParaRPr>
            </a:p>
          </p:txBody>
        </p:sp>
        <p:sp>
          <p:nvSpPr>
            <p:cNvPr id="704" name="Textfeld 703"/>
            <p:cNvSpPr txBox="1"/>
            <p:nvPr/>
          </p:nvSpPr>
          <p:spPr>
            <a:xfrm>
              <a:off x="7417048" y="2258795"/>
              <a:ext cx="720000" cy="360039"/>
            </a:xfrm>
            <a:prstGeom prst="rect">
              <a:avLst/>
            </a:prstGeom>
            <a:noFill/>
            <a:ln w="12700">
              <a:solidFill>
                <a:srgbClr val="2D4E75"/>
              </a:solidFill>
            </a:ln>
          </p:spPr>
          <p:txBody>
            <a:bodyPr wrap="square" rtlCol="0">
              <a:noAutofit/>
            </a:bodyPr>
            <a:lstStyle/>
            <a:p>
              <a:pPr algn="ctr"/>
              <a:r>
                <a:rPr lang="de-AT" sz="1800" dirty="0"/>
                <a:t>Dauer</a:t>
              </a:r>
              <a:endParaRPr lang="en-US" sz="1800" dirty="0"/>
            </a:p>
          </p:txBody>
        </p:sp>
        <p:sp>
          <p:nvSpPr>
            <p:cNvPr id="705" name="Textfeld 704"/>
            <p:cNvSpPr txBox="1"/>
            <p:nvPr/>
          </p:nvSpPr>
          <p:spPr>
            <a:xfrm>
              <a:off x="8137208" y="2258795"/>
              <a:ext cx="720000" cy="360039"/>
            </a:xfrm>
            <a:prstGeom prst="rect">
              <a:avLst/>
            </a:prstGeom>
            <a:noFill/>
            <a:ln w="12700">
              <a:solidFill>
                <a:srgbClr val="2D4E75"/>
              </a:solidFill>
            </a:ln>
          </p:spPr>
          <p:txBody>
            <a:bodyPr wrap="square" rtlCol="0">
              <a:noAutofit/>
            </a:bodyPr>
            <a:lstStyle/>
            <a:p>
              <a:pPr algn="ctr"/>
              <a:r>
                <a:rPr lang="de-AT" sz="1800" dirty="0"/>
                <a:t>Puffer</a:t>
              </a:r>
              <a:endParaRPr lang="en-US" sz="1800" dirty="0"/>
            </a:p>
          </p:txBody>
        </p:sp>
        <p:sp>
          <p:nvSpPr>
            <p:cNvPr id="706" name="Textfeld 705"/>
            <p:cNvSpPr txBox="1"/>
            <p:nvPr/>
          </p:nvSpPr>
          <p:spPr>
            <a:xfrm>
              <a:off x="7417048" y="2618834"/>
              <a:ext cx="720000" cy="360039"/>
            </a:xfrm>
            <a:prstGeom prst="rect">
              <a:avLst/>
            </a:prstGeom>
            <a:noFill/>
            <a:ln w="12700">
              <a:solidFill>
                <a:srgbClr val="2D4E75"/>
              </a:solidFill>
            </a:ln>
          </p:spPr>
          <p:txBody>
            <a:bodyPr wrap="square" rtlCol="0">
              <a:noAutofit/>
            </a:bodyPr>
            <a:lstStyle/>
            <a:p>
              <a:pPr algn="ctr"/>
              <a:r>
                <a:rPr lang="de-AT" sz="1800" dirty="0"/>
                <a:t>FA</a:t>
              </a:r>
              <a:endParaRPr lang="en-US" sz="1800" dirty="0"/>
            </a:p>
          </p:txBody>
        </p:sp>
        <p:sp>
          <p:nvSpPr>
            <p:cNvPr id="707" name="Textfeld 706"/>
            <p:cNvSpPr txBox="1"/>
            <p:nvPr/>
          </p:nvSpPr>
          <p:spPr>
            <a:xfrm>
              <a:off x="8137208" y="2618834"/>
              <a:ext cx="720000" cy="360039"/>
            </a:xfrm>
            <a:prstGeom prst="rect">
              <a:avLst/>
            </a:prstGeom>
            <a:noFill/>
            <a:ln w="12700">
              <a:solidFill>
                <a:srgbClr val="2D4E75"/>
              </a:solidFill>
            </a:ln>
          </p:spPr>
          <p:txBody>
            <a:bodyPr wrap="square" rtlCol="0">
              <a:noAutofit/>
            </a:bodyPr>
            <a:lstStyle/>
            <a:p>
              <a:pPr algn="ctr"/>
              <a:r>
                <a:rPr lang="de-AT" sz="1800" dirty="0"/>
                <a:t>SA</a:t>
              </a:r>
              <a:endParaRPr lang="en-US" sz="1800" dirty="0"/>
            </a:p>
          </p:txBody>
        </p:sp>
        <p:sp>
          <p:nvSpPr>
            <p:cNvPr id="708" name="Textfeld 707"/>
            <p:cNvSpPr txBox="1"/>
            <p:nvPr/>
          </p:nvSpPr>
          <p:spPr>
            <a:xfrm>
              <a:off x="7417048" y="2978873"/>
              <a:ext cx="720000" cy="360039"/>
            </a:xfrm>
            <a:prstGeom prst="rect">
              <a:avLst/>
            </a:prstGeom>
            <a:noFill/>
            <a:ln w="12700">
              <a:solidFill>
                <a:srgbClr val="2D4E75"/>
              </a:solidFill>
            </a:ln>
          </p:spPr>
          <p:txBody>
            <a:bodyPr wrap="square" rtlCol="0">
              <a:noAutofit/>
            </a:bodyPr>
            <a:lstStyle/>
            <a:p>
              <a:pPr algn="ctr"/>
              <a:r>
                <a:rPr lang="de-AT" sz="1800" dirty="0"/>
                <a:t>FE</a:t>
              </a:r>
              <a:endParaRPr lang="en-US" sz="1800" dirty="0"/>
            </a:p>
          </p:txBody>
        </p:sp>
        <p:sp>
          <p:nvSpPr>
            <p:cNvPr id="709" name="Textfeld 708"/>
            <p:cNvSpPr txBox="1"/>
            <p:nvPr/>
          </p:nvSpPr>
          <p:spPr>
            <a:xfrm>
              <a:off x="8137208" y="2978873"/>
              <a:ext cx="720000" cy="360039"/>
            </a:xfrm>
            <a:prstGeom prst="rect">
              <a:avLst/>
            </a:prstGeom>
            <a:noFill/>
            <a:ln w="12700">
              <a:solidFill>
                <a:srgbClr val="2D4E75"/>
              </a:solidFill>
            </a:ln>
          </p:spPr>
          <p:txBody>
            <a:bodyPr wrap="square" rtlCol="0">
              <a:noAutofit/>
            </a:bodyPr>
            <a:lstStyle/>
            <a:p>
              <a:pPr algn="ctr"/>
              <a:r>
                <a:rPr lang="de-AT" sz="1800" dirty="0"/>
                <a:t>SE</a:t>
              </a:r>
              <a:endParaRPr lang="en-US" sz="1800" dirty="0"/>
            </a:p>
          </p:txBody>
        </p:sp>
      </p:grpSp>
      <p:sp>
        <p:nvSpPr>
          <p:cNvPr id="2" name="Titel 1"/>
          <p:cNvSpPr>
            <a:spLocks noGrp="1"/>
          </p:cNvSpPr>
          <p:nvPr>
            <p:ph type="title"/>
          </p:nvPr>
        </p:nvSpPr>
        <p:spPr/>
        <p:txBody>
          <a:bodyPr/>
          <a:lstStyle/>
          <a:p>
            <a:r>
              <a:rPr lang="de-AT" dirty="0"/>
              <a:t>Netzplan – Beispiel </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33</a:t>
            </a:fld>
            <a:endParaRPr lang="en-US" dirty="0"/>
          </a:p>
        </p:txBody>
      </p:sp>
    </p:spTree>
    <p:extLst>
      <p:ext uri="{BB962C8B-B14F-4D97-AF65-F5344CB8AC3E}">
        <p14:creationId xmlns:p14="http://schemas.microsoft.com/office/powerpoint/2010/main" val="2553666034"/>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animBg="1"/>
      <p:bldP spid="34" grpId="0"/>
      <p:bldP spid="3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a:extLs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3928536522"/>
              </p:ext>
            </p:extLst>
          </p:nvPr>
        </p:nvGraphicFramePr>
        <p:xfrm>
          <a:off x="1044340" y="2990671"/>
          <a:ext cx="1465744" cy="1919322"/>
        </p:xfrm>
        <a:graphic>
          <a:graphicData uri="http://schemas.openxmlformats.org/drawingml/2006/table">
            <a:tbl>
              <a:tblPr firstRow="1" bandRow="1">
                <a:tableStyleId>{5C22544A-7EE6-4342-B048-85BDC9FD1C3A}</a:tableStyleId>
              </a:tblPr>
              <a:tblGrid>
                <a:gridCol w="488581">
                  <a:extLst>
                    <a:ext uri="{9D8B030D-6E8A-4147-A177-3AD203B41FA5}">
                      <a16:colId xmlns:a16="http://schemas.microsoft.com/office/drawing/2014/main" val="20000"/>
                    </a:ext>
                  </a:extLst>
                </a:gridCol>
                <a:gridCol w="488582">
                  <a:extLst>
                    <a:ext uri="{9D8B030D-6E8A-4147-A177-3AD203B41FA5}">
                      <a16:colId xmlns:a16="http://schemas.microsoft.com/office/drawing/2014/main" val="20001"/>
                    </a:ext>
                  </a:extLst>
                </a:gridCol>
                <a:gridCol w="488581">
                  <a:extLst>
                    <a:ext uri="{9D8B030D-6E8A-4147-A177-3AD203B41FA5}">
                      <a16:colId xmlns:a16="http://schemas.microsoft.com/office/drawing/2014/main" val="20002"/>
                    </a:ext>
                  </a:extLst>
                </a:gridCol>
              </a:tblGrid>
              <a:tr h="360040">
                <a:tc gridSpan="3">
                  <a:txBody>
                    <a:bodyPr/>
                    <a:lstStyle/>
                    <a:p>
                      <a:pPr algn="ctr">
                        <a:lnSpc>
                          <a:spcPts val="1800"/>
                        </a:lnSpc>
                      </a:pPr>
                      <a:r>
                        <a:rPr lang="de-DE" sz="1700" dirty="0">
                          <a:solidFill>
                            <a:schemeClr val="bg1"/>
                          </a:solidFill>
                          <a:latin typeface="Arial Narrow" pitchFamily="34" charset="0"/>
                        </a:rPr>
                        <a:t>AP Nr.</a:t>
                      </a:r>
                      <a:r>
                        <a:rPr lang="de-DE" sz="1700" baseline="0" dirty="0">
                          <a:solidFill>
                            <a:schemeClr val="bg1"/>
                          </a:solidFill>
                          <a:latin typeface="Arial Narrow" pitchFamily="34" charset="0"/>
                        </a:rPr>
                        <a:t> 1 </a:t>
                      </a:r>
                      <a:r>
                        <a:rPr lang="de-DE" sz="1700" dirty="0">
                          <a:solidFill>
                            <a:schemeClr val="bg1"/>
                          </a:solidFill>
                          <a:latin typeface="Arial Narrow" pitchFamily="34" charset="0"/>
                        </a:rPr>
                        <a:t>Festlegung des Themas</a:t>
                      </a:r>
                    </a:p>
                  </a:txBody>
                  <a:tcPr marT="72000" marB="36000" anchor="ctr">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2D4E75"/>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62761">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0</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2</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2</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extLst>
                  <a:ext uri="{0D108BD9-81ED-4DB2-BD59-A6C34878D82A}">
                    <a16:rowId xmlns:a16="http://schemas.microsoft.com/office/drawing/2014/main" val="10001"/>
                  </a:ext>
                </a:extLst>
              </a:tr>
              <a:tr h="562761">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0</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0</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2</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extLst>
                  <a:ext uri="{0D108BD9-81ED-4DB2-BD59-A6C34878D82A}">
                    <a16:rowId xmlns:a16="http://schemas.microsoft.com/office/drawing/2014/main" val="10002"/>
                  </a:ext>
                </a:extLst>
              </a:tr>
            </a:tbl>
          </a:graphicData>
        </a:graphic>
      </p:graphicFrame>
      <p:cxnSp>
        <p:nvCxnSpPr>
          <p:cNvPr id="6" name="Gewinkelte Verbindung 5">
            <a:extLst>
              <a:ext uri="{C183D7F6-B498-43B3-948B-1728B52AA6E4}">
                <adec:decorative xmlns:adec="http://schemas.microsoft.com/office/drawing/2017/decorative" val="1"/>
              </a:ext>
            </a:extLst>
          </p:cNvPr>
          <p:cNvCxnSpPr>
            <a:stCxn id="12" idx="3"/>
            <a:endCxn id="18" idx="1"/>
          </p:cNvCxnSpPr>
          <p:nvPr/>
        </p:nvCxnSpPr>
        <p:spPr>
          <a:xfrm flipV="1">
            <a:off x="2510084" y="2609446"/>
            <a:ext cx="694496" cy="1088937"/>
          </a:xfrm>
          <a:prstGeom prst="bentConnector3">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7" name="Tabelle 6">
            <a:extLs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823255232"/>
              </p:ext>
            </p:extLst>
          </p:nvPr>
        </p:nvGraphicFramePr>
        <p:xfrm>
          <a:off x="7607488" y="2990671"/>
          <a:ext cx="1465744" cy="1919322"/>
        </p:xfrm>
        <a:graphic>
          <a:graphicData uri="http://schemas.openxmlformats.org/drawingml/2006/table">
            <a:tbl>
              <a:tblPr firstRow="1" bandRow="1">
                <a:tableStyleId>{5C22544A-7EE6-4342-B048-85BDC9FD1C3A}</a:tableStyleId>
              </a:tblPr>
              <a:tblGrid>
                <a:gridCol w="488581">
                  <a:extLst>
                    <a:ext uri="{9D8B030D-6E8A-4147-A177-3AD203B41FA5}">
                      <a16:colId xmlns:a16="http://schemas.microsoft.com/office/drawing/2014/main" val="20000"/>
                    </a:ext>
                  </a:extLst>
                </a:gridCol>
                <a:gridCol w="488582">
                  <a:extLst>
                    <a:ext uri="{9D8B030D-6E8A-4147-A177-3AD203B41FA5}">
                      <a16:colId xmlns:a16="http://schemas.microsoft.com/office/drawing/2014/main" val="20001"/>
                    </a:ext>
                  </a:extLst>
                </a:gridCol>
                <a:gridCol w="488581">
                  <a:extLst>
                    <a:ext uri="{9D8B030D-6E8A-4147-A177-3AD203B41FA5}">
                      <a16:colId xmlns:a16="http://schemas.microsoft.com/office/drawing/2014/main" val="20002"/>
                    </a:ext>
                  </a:extLst>
                </a:gridCol>
              </a:tblGrid>
              <a:tr h="396044">
                <a:tc gridSpan="3">
                  <a:txBody>
                    <a:bodyPr/>
                    <a:lstStyle/>
                    <a:p>
                      <a:pPr marL="0" algn="ctr" defTabSz="914400" rtl="0" eaLnBrk="1" latinLnBrk="0" hangingPunct="1">
                        <a:lnSpc>
                          <a:spcPts val="1800"/>
                        </a:lnSpc>
                      </a:pPr>
                      <a:r>
                        <a:rPr lang="de-DE" sz="1700" b="1" kern="1200" dirty="0">
                          <a:solidFill>
                            <a:schemeClr val="bg1"/>
                          </a:solidFill>
                          <a:latin typeface="Arial Narrow" pitchFamily="34" charset="0"/>
                          <a:ea typeface="+mn-ea"/>
                          <a:cs typeface="+mn-cs"/>
                        </a:rPr>
                        <a:t>AP Nr. 6 Schreiben </a:t>
                      </a:r>
                      <a:br>
                        <a:rPr lang="de-DE" sz="1700" b="1" kern="1200" dirty="0">
                          <a:solidFill>
                            <a:schemeClr val="bg1"/>
                          </a:solidFill>
                          <a:latin typeface="Arial Narrow" pitchFamily="34" charset="0"/>
                          <a:ea typeface="+mn-ea"/>
                          <a:cs typeface="+mn-cs"/>
                        </a:rPr>
                      </a:br>
                      <a:r>
                        <a:rPr lang="de-DE" sz="1700" b="1" kern="1200" dirty="0">
                          <a:solidFill>
                            <a:schemeClr val="bg1"/>
                          </a:solidFill>
                          <a:latin typeface="Arial Narrow" pitchFamily="34" charset="0"/>
                          <a:ea typeface="+mn-ea"/>
                          <a:cs typeface="+mn-cs"/>
                        </a:rPr>
                        <a:t>des Texts</a:t>
                      </a:r>
                    </a:p>
                  </a:txBody>
                  <a:tcPr marT="72000" marB="36000" anchor="ctr">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D4E75"/>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62761">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27</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30</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57</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extLst>
                  <a:ext uri="{0D108BD9-81ED-4DB2-BD59-A6C34878D82A}">
                    <a16:rowId xmlns:a16="http://schemas.microsoft.com/office/drawing/2014/main" val="10001"/>
                  </a:ext>
                </a:extLst>
              </a:tr>
              <a:tr h="562761">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27</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0</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57</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extLst>
                  <a:ext uri="{0D108BD9-81ED-4DB2-BD59-A6C34878D82A}">
                    <a16:rowId xmlns:a16="http://schemas.microsoft.com/office/drawing/2014/main" val="10002"/>
                  </a:ext>
                </a:extLst>
              </a:tr>
            </a:tbl>
          </a:graphicData>
        </a:graphic>
      </p:graphicFrame>
      <p:graphicFrame>
        <p:nvGraphicFramePr>
          <p:cNvPr id="8" name="Tabelle 7">
            <a:extLs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4067650750"/>
              </p:ext>
            </p:extLst>
          </p:nvPr>
        </p:nvGraphicFramePr>
        <p:xfrm>
          <a:off x="3210448" y="1764085"/>
          <a:ext cx="1465744" cy="1919322"/>
        </p:xfrm>
        <a:graphic>
          <a:graphicData uri="http://schemas.openxmlformats.org/drawingml/2006/table">
            <a:tbl>
              <a:tblPr firstRow="1" bandRow="1">
                <a:tableStyleId>{5C22544A-7EE6-4342-B048-85BDC9FD1C3A}</a:tableStyleId>
              </a:tblPr>
              <a:tblGrid>
                <a:gridCol w="488581">
                  <a:extLst>
                    <a:ext uri="{9D8B030D-6E8A-4147-A177-3AD203B41FA5}">
                      <a16:colId xmlns:a16="http://schemas.microsoft.com/office/drawing/2014/main" val="20000"/>
                    </a:ext>
                  </a:extLst>
                </a:gridCol>
                <a:gridCol w="488582">
                  <a:extLst>
                    <a:ext uri="{9D8B030D-6E8A-4147-A177-3AD203B41FA5}">
                      <a16:colId xmlns:a16="http://schemas.microsoft.com/office/drawing/2014/main" val="20001"/>
                    </a:ext>
                  </a:extLst>
                </a:gridCol>
                <a:gridCol w="488581">
                  <a:extLst>
                    <a:ext uri="{9D8B030D-6E8A-4147-A177-3AD203B41FA5}">
                      <a16:colId xmlns:a16="http://schemas.microsoft.com/office/drawing/2014/main" val="20002"/>
                    </a:ext>
                  </a:extLst>
                </a:gridCol>
              </a:tblGrid>
              <a:tr h="360040">
                <a:tc gridSpan="3">
                  <a:txBody>
                    <a:bodyPr/>
                    <a:lstStyle/>
                    <a:p>
                      <a:pPr marL="0" algn="ctr" defTabSz="914400" rtl="0" eaLnBrk="1" latinLnBrk="0" hangingPunct="1">
                        <a:lnSpc>
                          <a:spcPts val="1800"/>
                        </a:lnSpc>
                      </a:pPr>
                      <a:r>
                        <a:rPr lang="de-DE" sz="1700" b="1" kern="1200" dirty="0">
                          <a:solidFill>
                            <a:schemeClr val="bg1"/>
                          </a:solidFill>
                          <a:latin typeface="Arial Narrow" pitchFamily="34" charset="0"/>
                          <a:ea typeface="+mn-ea"/>
                          <a:cs typeface="+mn-cs"/>
                        </a:rPr>
                        <a:t>AP Nr. 2 Literatur-</a:t>
                      </a:r>
                      <a:br>
                        <a:rPr lang="de-DE" sz="1700" b="1" kern="1200" dirty="0">
                          <a:solidFill>
                            <a:schemeClr val="bg1"/>
                          </a:solidFill>
                          <a:latin typeface="Arial Narrow" pitchFamily="34" charset="0"/>
                          <a:ea typeface="+mn-ea"/>
                          <a:cs typeface="+mn-cs"/>
                        </a:rPr>
                      </a:br>
                      <a:r>
                        <a:rPr lang="de-DE" sz="1700" b="1" kern="1200" dirty="0">
                          <a:solidFill>
                            <a:schemeClr val="bg1"/>
                          </a:solidFill>
                          <a:latin typeface="Arial Narrow" pitchFamily="34" charset="0"/>
                          <a:ea typeface="+mn-ea"/>
                          <a:cs typeface="+mn-cs"/>
                        </a:rPr>
                        <a:t>recherche</a:t>
                      </a:r>
                    </a:p>
                  </a:txBody>
                  <a:tcPr marT="72000" marB="36000" anchor="ctr">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D4E75"/>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62761">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2</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12</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14</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extLst>
                  <a:ext uri="{0D108BD9-81ED-4DB2-BD59-A6C34878D82A}">
                    <a16:rowId xmlns:a16="http://schemas.microsoft.com/office/drawing/2014/main" val="10001"/>
                  </a:ext>
                </a:extLst>
              </a:tr>
              <a:tr h="562761">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10</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8</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22</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extLst>
                  <a:ext uri="{0D108BD9-81ED-4DB2-BD59-A6C34878D82A}">
                    <a16:rowId xmlns:a16="http://schemas.microsoft.com/office/drawing/2014/main" val="10002"/>
                  </a:ext>
                </a:extLst>
              </a:tr>
            </a:tbl>
          </a:graphicData>
        </a:graphic>
      </p:graphicFrame>
      <p:graphicFrame>
        <p:nvGraphicFramePr>
          <p:cNvPr id="9" name="Tabelle 8">
            <a:extLs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4004878205"/>
              </p:ext>
            </p:extLst>
          </p:nvPr>
        </p:nvGraphicFramePr>
        <p:xfrm>
          <a:off x="5411244" y="1764085"/>
          <a:ext cx="1465744" cy="1919322"/>
        </p:xfrm>
        <a:graphic>
          <a:graphicData uri="http://schemas.openxmlformats.org/drawingml/2006/table">
            <a:tbl>
              <a:tblPr firstRow="1" bandRow="1">
                <a:tableStyleId>{5C22544A-7EE6-4342-B048-85BDC9FD1C3A}</a:tableStyleId>
              </a:tblPr>
              <a:tblGrid>
                <a:gridCol w="488581">
                  <a:extLst>
                    <a:ext uri="{9D8B030D-6E8A-4147-A177-3AD203B41FA5}">
                      <a16:colId xmlns:a16="http://schemas.microsoft.com/office/drawing/2014/main" val="20000"/>
                    </a:ext>
                  </a:extLst>
                </a:gridCol>
                <a:gridCol w="488582">
                  <a:extLst>
                    <a:ext uri="{9D8B030D-6E8A-4147-A177-3AD203B41FA5}">
                      <a16:colId xmlns:a16="http://schemas.microsoft.com/office/drawing/2014/main" val="20001"/>
                    </a:ext>
                  </a:extLst>
                </a:gridCol>
                <a:gridCol w="488581">
                  <a:extLst>
                    <a:ext uri="{9D8B030D-6E8A-4147-A177-3AD203B41FA5}">
                      <a16:colId xmlns:a16="http://schemas.microsoft.com/office/drawing/2014/main" val="20002"/>
                    </a:ext>
                  </a:extLst>
                </a:gridCol>
              </a:tblGrid>
              <a:tr h="432048">
                <a:tc gridSpan="3">
                  <a:txBody>
                    <a:bodyPr/>
                    <a:lstStyle/>
                    <a:p>
                      <a:pPr marL="0" algn="ctr" defTabSz="914400" rtl="0" eaLnBrk="1" latinLnBrk="0" hangingPunct="1">
                        <a:lnSpc>
                          <a:spcPts val="1800"/>
                        </a:lnSpc>
                      </a:pPr>
                      <a:r>
                        <a:rPr lang="de-DE" sz="1700" b="1" kern="1200" dirty="0">
                          <a:solidFill>
                            <a:schemeClr val="bg1"/>
                          </a:solidFill>
                          <a:latin typeface="Arial Narrow" pitchFamily="34" charset="0"/>
                          <a:ea typeface="+mn-ea"/>
                          <a:cs typeface="+mn-cs"/>
                        </a:rPr>
                        <a:t>AP Nr. 5 Ergebnis-vergleich</a:t>
                      </a:r>
                    </a:p>
                  </a:txBody>
                  <a:tcPr marT="72000" marB="36000" anchor="ctr">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D4E75"/>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62761">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22</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5</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27</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extLst>
                  <a:ext uri="{0D108BD9-81ED-4DB2-BD59-A6C34878D82A}">
                    <a16:rowId xmlns:a16="http://schemas.microsoft.com/office/drawing/2014/main" val="10001"/>
                  </a:ext>
                </a:extLst>
              </a:tr>
              <a:tr h="562761">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22</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0</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27</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extLst>
                  <a:ext uri="{0D108BD9-81ED-4DB2-BD59-A6C34878D82A}">
                    <a16:rowId xmlns:a16="http://schemas.microsoft.com/office/drawing/2014/main" val="10002"/>
                  </a:ext>
                </a:extLst>
              </a:tr>
            </a:tbl>
          </a:graphicData>
        </a:graphic>
      </p:graphicFrame>
      <p:graphicFrame>
        <p:nvGraphicFramePr>
          <p:cNvPr id="10" name="Tabelle 9">
            <a:extLs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3127424182"/>
              </p:ext>
            </p:extLst>
          </p:nvPr>
        </p:nvGraphicFramePr>
        <p:xfrm>
          <a:off x="3210448" y="4250811"/>
          <a:ext cx="1465744" cy="1919322"/>
        </p:xfrm>
        <a:graphic>
          <a:graphicData uri="http://schemas.openxmlformats.org/drawingml/2006/table">
            <a:tbl>
              <a:tblPr firstRow="1" bandRow="1">
                <a:tableStyleId>{5C22544A-7EE6-4342-B048-85BDC9FD1C3A}</a:tableStyleId>
              </a:tblPr>
              <a:tblGrid>
                <a:gridCol w="488581">
                  <a:extLst>
                    <a:ext uri="{9D8B030D-6E8A-4147-A177-3AD203B41FA5}">
                      <a16:colId xmlns:a16="http://schemas.microsoft.com/office/drawing/2014/main" val="20000"/>
                    </a:ext>
                  </a:extLst>
                </a:gridCol>
                <a:gridCol w="488582">
                  <a:extLst>
                    <a:ext uri="{9D8B030D-6E8A-4147-A177-3AD203B41FA5}">
                      <a16:colId xmlns:a16="http://schemas.microsoft.com/office/drawing/2014/main" val="20001"/>
                    </a:ext>
                  </a:extLst>
                </a:gridCol>
                <a:gridCol w="488581">
                  <a:extLst>
                    <a:ext uri="{9D8B030D-6E8A-4147-A177-3AD203B41FA5}">
                      <a16:colId xmlns:a16="http://schemas.microsoft.com/office/drawing/2014/main" val="20002"/>
                    </a:ext>
                  </a:extLst>
                </a:gridCol>
              </a:tblGrid>
              <a:tr h="396044">
                <a:tc gridSpan="3">
                  <a:txBody>
                    <a:bodyPr/>
                    <a:lstStyle/>
                    <a:p>
                      <a:pPr algn="ctr">
                        <a:lnSpc>
                          <a:spcPts val="1800"/>
                        </a:lnSpc>
                      </a:pPr>
                      <a:r>
                        <a:rPr lang="de-DE" sz="1700" dirty="0">
                          <a:solidFill>
                            <a:schemeClr val="bg1"/>
                          </a:solidFill>
                          <a:latin typeface="Arial Narrow" pitchFamily="34" charset="0"/>
                        </a:rPr>
                        <a:t>AP Nr. 3</a:t>
                      </a:r>
                      <a:r>
                        <a:rPr lang="de-DE" sz="1700" baseline="0" dirty="0">
                          <a:solidFill>
                            <a:schemeClr val="bg1"/>
                          </a:solidFill>
                          <a:latin typeface="Arial Narrow" pitchFamily="34" charset="0"/>
                        </a:rPr>
                        <a:t> </a:t>
                      </a:r>
                      <a:r>
                        <a:rPr lang="de-DE" sz="1700" dirty="0">
                          <a:solidFill>
                            <a:schemeClr val="bg1"/>
                          </a:solidFill>
                          <a:latin typeface="Arial Narrow" pitchFamily="34" charset="0"/>
                        </a:rPr>
                        <a:t>Theoretische Modellannahme</a:t>
                      </a:r>
                    </a:p>
                  </a:txBody>
                  <a:tcPr marL="0" marR="0" marT="72000" marB="36000" anchor="ctr">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D4E75"/>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62761">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2</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10</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12</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extLst>
                  <a:ext uri="{0D108BD9-81ED-4DB2-BD59-A6C34878D82A}">
                    <a16:rowId xmlns:a16="http://schemas.microsoft.com/office/drawing/2014/main" val="10001"/>
                  </a:ext>
                </a:extLst>
              </a:tr>
              <a:tr h="562761">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2</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0</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12</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extLst>
                  <a:ext uri="{0D108BD9-81ED-4DB2-BD59-A6C34878D82A}">
                    <a16:rowId xmlns:a16="http://schemas.microsoft.com/office/drawing/2014/main" val="10002"/>
                  </a:ext>
                </a:extLst>
              </a:tr>
            </a:tbl>
          </a:graphicData>
        </a:graphic>
      </p:graphicFrame>
      <p:graphicFrame>
        <p:nvGraphicFramePr>
          <p:cNvPr id="11" name="Tabelle 10">
            <a:extLs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1572518578"/>
              </p:ext>
            </p:extLst>
          </p:nvPr>
        </p:nvGraphicFramePr>
        <p:xfrm>
          <a:off x="5411244" y="4250811"/>
          <a:ext cx="1465744" cy="1919322"/>
        </p:xfrm>
        <a:graphic>
          <a:graphicData uri="http://schemas.openxmlformats.org/drawingml/2006/table">
            <a:tbl>
              <a:tblPr firstRow="1" bandRow="1">
                <a:tableStyleId>{5C22544A-7EE6-4342-B048-85BDC9FD1C3A}</a:tableStyleId>
              </a:tblPr>
              <a:tblGrid>
                <a:gridCol w="488581">
                  <a:extLst>
                    <a:ext uri="{9D8B030D-6E8A-4147-A177-3AD203B41FA5}">
                      <a16:colId xmlns:a16="http://schemas.microsoft.com/office/drawing/2014/main" val="20000"/>
                    </a:ext>
                  </a:extLst>
                </a:gridCol>
                <a:gridCol w="488582">
                  <a:extLst>
                    <a:ext uri="{9D8B030D-6E8A-4147-A177-3AD203B41FA5}">
                      <a16:colId xmlns:a16="http://schemas.microsoft.com/office/drawing/2014/main" val="20001"/>
                    </a:ext>
                  </a:extLst>
                </a:gridCol>
                <a:gridCol w="488581">
                  <a:extLst>
                    <a:ext uri="{9D8B030D-6E8A-4147-A177-3AD203B41FA5}">
                      <a16:colId xmlns:a16="http://schemas.microsoft.com/office/drawing/2014/main" val="20002"/>
                    </a:ext>
                  </a:extLst>
                </a:gridCol>
              </a:tblGrid>
              <a:tr h="252028">
                <a:tc gridSpan="3">
                  <a:txBody>
                    <a:bodyPr/>
                    <a:lstStyle/>
                    <a:p>
                      <a:pPr algn="ctr">
                        <a:lnSpc>
                          <a:spcPts val="1800"/>
                        </a:lnSpc>
                      </a:pPr>
                      <a:r>
                        <a:rPr lang="de-DE" sz="1700" b="1" kern="1200" dirty="0">
                          <a:solidFill>
                            <a:schemeClr val="bg1"/>
                          </a:solidFill>
                          <a:latin typeface="Arial Narrow" pitchFamily="34" charset="0"/>
                          <a:ea typeface="+mn-ea"/>
                          <a:cs typeface="+mn-cs"/>
                        </a:rPr>
                        <a:t>AP Nr. 4</a:t>
                      </a:r>
                      <a:r>
                        <a:rPr lang="de-DE" sz="1700" b="1" kern="1200" baseline="0" dirty="0">
                          <a:solidFill>
                            <a:schemeClr val="bg1"/>
                          </a:solidFill>
                          <a:latin typeface="Arial Narrow" pitchFamily="34" charset="0"/>
                          <a:ea typeface="+mn-ea"/>
                          <a:cs typeface="+mn-cs"/>
                        </a:rPr>
                        <a:t> </a:t>
                      </a:r>
                      <a:r>
                        <a:rPr lang="de-DE" sz="1700" b="1" kern="1200" dirty="0">
                          <a:solidFill>
                            <a:schemeClr val="bg1"/>
                          </a:solidFill>
                          <a:latin typeface="Arial Narrow" pitchFamily="34" charset="0"/>
                          <a:ea typeface="+mn-ea"/>
                          <a:cs typeface="+mn-cs"/>
                        </a:rPr>
                        <a:t>Datensammlung und Analyse</a:t>
                      </a:r>
                    </a:p>
                  </a:txBody>
                  <a:tcPr marL="0" marR="0" marT="72000" marB="36000" anchor="ctr">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D4E75"/>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62761">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12</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10</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22</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extLst>
                  <a:ext uri="{0D108BD9-81ED-4DB2-BD59-A6C34878D82A}">
                    <a16:rowId xmlns:a16="http://schemas.microsoft.com/office/drawing/2014/main" val="10001"/>
                  </a:ext>
                </a:extLst>
              </a:tr>
              <a:tr h="562761">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12</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0</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tc>
                  <a:txBody>
                    <a:bodyPr/>
                    <a:lstStyle/>
                    <a:p>
                      <a:pPr marL="0" algn="ctr" defTabSz="914400" rtl="0" eaLnBrk="1" latinLnBrk="0" hangingPunct="1">
                        <a:lnSpc>
                          <a:spcPct val="100000"/>
                        </a:lnSpc>
                      </a:pPr>
                      <a:r>
                        <a:rPr lang="de-DE" sz="1700" kern="1200" dirty="0">
                          <a:solidFill>
                            <a:schemeClr val="tx1"/>
                          </a:solidFill>
                          <a:latin typeface="Arial Narrow" pitchFamily="34" charset="0"/>
                          <a:ea typeface="+mn-ea"/>
                          <a:cs typeface="+mn-cs"/>
                        </a:rPr>
                        <a:t>22</a:t>
                      </a:r>
                    </a:p>
                  </a:txBody>
                  <a:tcPr marL="0" marR="0" marT="144000" marB="108000">
                    <a:lnL w="6350" cap="flat" cmpd="sng" algn="ctr">
                      <a:solidFill>
                        <a:srgbClr val="2D4E75"/>
                      </a:solidFill>
                      <a:prstDash val="solid"/>
                      <a:round/>
                      <a:headEnd type="none" w="med" len="med"/>
                      <a:tailEnd type="none" w="med" len="med"/>
                    </a:lnL>
                    <a:lnR w="6350" cap="flat" cmpd="sng" algn="ctr">
                      <a:solidFill>
                        <a:srgbClr val="2D4E75"/>
                      </a:solidFill>
                      <a:prstDash val="solid"/>
                      <a:round/>
                      <a:headEnd type="none" w="med" len="med"/>
                      <a:tailEnd type="none" w="med" len="med"/>
                    </a:lnR>
                    <a:lnT w="6350" cap="flat" cmpd="sng" algn="ctr">
                      <a:solidFill>
                        <a:srgbClr val="2D4E75"/>
                      </a:solidFill>
                      <a:prstDash val="solid"/>
                      <a:round/>
                      <a:headEnd type="none" w="med" len="med"/>
                      <a:tailEnd type="none" w="med" len="med"/>
                    </a:lnT>
                    <a:lnB w="6350" cap="flat" cmpd="sng" algn="ctr">
                      <a:solidFill>
                        <a:srgbClr val="2D4E75"/>
                      </a:solidFill>
                      <a:prstDash val="solid"/>
                      <a:round/>
                      <a:headEnd type="none" w="med" len="med"/>
                      <a:tailEnd type="none" w="med" len="med"/>
                    </a:lnB>
                    <a:lnTlToBr w="12700" cmpd="sng">
                      <a:noFill/>
                      <a:prstDash val="solid"/>
                    </a:lnTlToBr>
                    <a:lnBlToTr w="12700" cmpd="sng">
                      <a:noFill/>
                      <a:prstDash val="solid"/>
                    </a:lnBlToTr>
                    <a:solidFill>
                      <a:srgbClr val="D9E2EF"/>
                    </a:solidFill>
                  </a:tcPr>
                </a:tc>
                <a:extLst>
                  <a:ext uri="{0D108BD9-81ED-4DB2-BD59-A6C34878D82A}">
                    <a16:rowId xmlns:a16="http://schemas.microsoft.com/office/drawing/2014/main" val="10002"/>
                  </a:ext>
                </a:extLst>
              </a:tr>
            </a:tbl>
          </a:graphicData>
        </a:graphic>
      </p:graphicFrame>
      <p:sp>
        <p:nvSpPr>
          <p:cNvPr id="12" name="Rechteck 11">
            <a:extLst>
              <a:ext uri="{C183D7F6-B498-43B3-948B-1728B52AA6E4}">
                <adec:decorative xmlns:adec="http://schemas.microsoft.com/office/drawing/2017/decorative" val="1"/>
              </a:ext>
            </a:extLst>
          </p:cNvPr>
          <p:cNvSpPr/>
          <p:nvPr/>
        </p:nvSpPr>
        <p:spPr>
          <a:xfrm>
            <a:off x="1655928" y="3001939"/>
            <a:ext cx="854156" cy="139288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hteck 12">
            <a:extLst>
              <a:ext uri="{C183D7F6-B498-43B3-948B-1728B52AA6E4}">
                <adec:decorative xmlns:adec="http://schemas.microsoft.com/office/drawing/2017/decorative" val="1"/>
              </a:ext>
            </a:extLst>
          </p:cNvPr>
          <p:cNvSpPr/>
          <p:nvPr/>
        </p:nvSpPr>
        <p:spPr>
          <a:xfrm>
            <a:off x="2232472" y="3698383"/>
            <a:ext cx="277612" cy="57959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hteck 14">
            <a:extLst>
              <a:ext uri="{C183D7F6-B498-43B3-948B-1728B52AA6E4}">
                <adec:decorative xmlns:adec="http://schemas.microsoft.com/office/drawing/2017/decorative" val="1"/>
              </a:ext>
            </a:extLst>
          </p:cNvPr>
          <p:cNvSpPr/>
          <p:nvPr/>
        </p:nvSpPr>
        <p:spPr>
          <a:xfrm>
            <a:off x="3210448" y="4806377"/>
            <a:ext cx="277612" cy="57959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hteck 15">
            <a:extLst>
              <a:ext uri="{C183D7F6-B498-43B3-948B-1728B52AA6E4}">
                <adec:decorative xmlns:adec="http://schemas.microsoft.com/office/drawing/2017/decorative" val="1"/>
              </a:ext>
            </a:extLst>
          </p:cNvPr>
          <p:cNvSpPr/>
          <p:nvPr/>
        </p:nvSpPr>
        <p:spPr>
          <a:xfrm>
            <a:off x="5411244" y="4806377"/>
            <a:ext cx="277612" cy="57959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hteck 16">
            <a:extLst>
              <a:ext uri="{C183D7F6-B498-43B3-948B-1728B52AA6E4}">
                <adec:decorative xmlns:adec="http://schemas.microsoft.com/office/drawing/2017/decorative" val="1"/>
              </a:ext>
            </a:extLst>
          </p:cNvPr>
          <p:cNvSpPr/>
          <p:nvPr/>
        </p:nvSpPr>
        <p:spPr>
          <a:xfrm>
            <a:off x="5400824" y="2319651"/>
            <a:ext cx="277612" cy="57959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hteck 17">
            <a:extLst>
              <a:ext uri="{C183D7F6-B498-43B3-948B-1728B52AA6E4}">
                <adec:decorative xmlns:adec="http://schemas.microsoft.com/office/drawing/2017/decorative" val="1"/>
              </a:ext>
            </a:extLst>
          </p:cNvPr>
          <p:cNvSpPr/>
          <p:nvPr/>
        </p:nvSpPr>
        <p:spPr>
          <a:xfrm>
            <a:off x="3204580" y="2319651"/>
            <a:ext cx="277612" cy="57959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hteck 19">
            <a:extLst>
              <a:ext uri="{C183D7F6-B498-43B3-948B-1728B52AA6E4}">
                <adec:decorative xmlns:adec="http://schemas.microsoft.com/office/drawing/2017/decorative" val="1"/>
              </a:ext>
            </a:extLst>
          </p:cNvPr>
          <p:cNvSpPr/>
          <p:nvPr/>
        </p:nvSpPr>
        <p:spPr>
          <a:xfrm>
            <a:off x="6588956" y="2319651"/>
            <a:ext cx="277612" cy="57959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hteck 20">
            <a:extLst>
              <a:ext uri="{C183D7F6-B498-43B3-948B-1728B52AA6E4}">
                <adec:decorative xmlns:adec="http://schemas.microsoft.com/office/drawing/2017/decorative" val="1"/>
              </a:ext>
            </a:extLst>
          </p:cNvPr>
          <p:cNvSpPr/>
          <p:nvPr/>
        </p:nvSpPr>
        <p:spPr>
          <a:xfrm>
            <a:off x="7607488" y="3546237"/>
            <a:ext cx="277612" cy="57959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hteck 21">
            <a:extLst>
              <a:ext uri="{C183D7F6-B498-43B3-948B-1728B52AA6E4}">
                <adec:decorative xmlns:adec="http://schemas.microsoft.com/office/drawing/2017/decorative" val="1"/>
              </a:ext>
            </a:extLst>
          </p:cNvPr>
          <p:cNvSpPr/>
          <p:nvPr/>
        </p:nvSpPr>
        <p:spPr>
          <a:xfrm>
            <a:off x="6592378" y="4934887"/>
            <a:ext cx="277612" cy="57959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hteck 22">
            <a:extLst>
              <a:ext uri="{C183D7F6-B498-43B3-948B-1728B52AA6E4}">
                <adec:decorative xmlns:adec="http://schemas.microsoft.com/office/drawing/2017/decorative" val="1"/>
              </a:ext>
            </a:extLst>
          </p:cNvPr>
          <p:cNvSpPr/>
          <p:nvPr/>
        </p:nvSpPr>
        <p:spPr>
          <a:xfrm>
            <a:off x="4398579" y="4806377"/>
            <a:ext cx="277612" cy="57959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hteck 24">
            <a:extLst>
              <a:ext uri="{C183D7F6-B498-43B3-948B-1728B52AA6E4}">
                <adec:decorative xmlns:adec="http://schemas.microsoft.com/office/drawing/2017/decorative" val="1"/>
              </a:ext>
            </a:extLst>
          </p:cNvPr>
          <p:cNvSpPr/>
          <p:nvPr/>
        </p:nvSpPr>
        <p:spPr>
          <a:xfrm>
            <a:off x="5411244" y="2879133"/>
            <a:ext cx="277612" cy="57959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6" name="Gerade Verbindung mit Pfeil 25">
            <a:extLst>
              <a:ext uri="{C183D7F6-B498-43B3-948B-1728B52AA6E4}">
                <adec:decorative xmlns:adec="http://schemas.microsoft.com/office/drawing/2017/decorative" val="1"/>
              </a:ext>
            </a:extLst>
          </p:cNvPr>
          <p:cNvCxnSpPr>
            <a:stCxn id="8" idx="3"/>
            <a:endCxn id="9" idx="1"/>
          </p:cNvCxnSpPr>
          <p:nvPr/>
        </p:nvCxnSpPr>
        <p:spPr>
          <a:xfrm>
            <a:off x="4676192" y="2723746"/>
            <a:ext cx="735052"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Rechteck 26">
            <a:extLst>
              <a:ext uri="{C183D7F6-B498-43B3-948B-1728B52AA6E4}">
                <adec:decorative xmlns:adec="http://schemas.microsoft.com/office/drawing/2017/decorative" val="1"/>
              </a:ext>
            </a:extLst>
          </p:cNvPr>
          <p:cNvSpPr/>
          <p:nvPr/>
        </p:nvSpPr>
        <p:spPr>
          <a:xfrm>
            <a:off x="4403398" y="2319651"/>
            <a:ext cx="277612" cy="57959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9" name="Gerade Verbindung mit Pfeil 28">
            <a:extLst>
              <a:ext uri="{C183D7F6-B498-43B3-948B-1728B52AA6E4}">
                <adec:decorative xmlns:adec="http://schemas.microsoft.com/office/drawing/2017/decorative" val="1"/>
              </a:ext>
            </a:extLst>
          </p:cNvPr>
          <p:cNvCxnSpPr/>
          <p:nvPr/>
        </p:nvCxnSpPr>
        <p:spPr>
          <a:xfrm>
            <a:off x="1044340" y="6267634"/>
            <a:ext cx="324036" cy="0"/>
          </a:xfrm>
          <a:prstGeom prst="straightConnector1">
            <a:avLst/>
          </a:prstGeom>
          <a:ln w="50800">
            <a:solidFill>
              <a:srgbClr val="2D4E75"/>
            </a:solidFill>
            <a:tailEnd type="triangle"/>
          </a:ln>
        </p:spPr>
        <p:style>
          <a:lnRef idx="1">
            <a:schemeClr val="accent1"/>
          </a:lnRef>
          <a:fillRef idx="0">
            <a:schemeClr val="accent1"/>
          </a:fillRef>
          <a:effectRef idx="0">
            <a:schemeClr val="accent1"/>
          </a:effectRef>
          <a:fontRef idx="minor">
            <a:schemeClr val="tx1"/>
          </a:fontRef>
        </p:style>
      </p:cxnSp>
      <p:sp>
        <p:nvSpPr>
          <p:cNvPr id="30" name="Textfeld 29">
            <a:extLst>
              <a:ext uri="{C183D7F6-B498-43B3-948B-1728B52AA6E4}">
                <adec:decorative xmlns:adec="http://schemas.microsoft.com/office/drawing/2017/decorative" val="1"/>
              </a:ext>
            </a:extLst>
          </p:cNvPr>
          <p:cNvSpPr txBox="1"/>
          <p:nvPr/>
        </p:nvSpPr>
        <p:spPr>
          <a:xfrm>
            <a:off x="1368376" y="6090662"/>
            <a:ext cx="1317990" cy="353943"/>
          </a:xfrm>
          <a:prstGeom prst="rect">
            <a:avLst/>
          </a:prstGeom>
          <a:noFill/>
        </p:spPr>
        <p:txBody>
          <a:bodyPr wrap="none" rtlCol="0">
            <a:spAutoFit/>
          </a:bodyPr>
          <a:lstStyle/>
          <a:p>
            <a:r>
              <a:rPr lang="de-AT" sz="1700" dirty="0">
                <a:latin typeface="Arial Narrow" pitchFamily="34" charset="0"/>
              </a:rPr>
              <a:t>kritischer Pfad</a:t>
            </a:r>
            <a:endParaRPr lang="en-US" sz="1700" dirty="0">
              <a:latin typeface="Arial Narrow" pitchFamily="34" charset="0"/>
            </a:endParaRPr>
          </a:p>
        </p:txBody>
      </p:sp>
      <p:cxnSp>
        <p:nvCxnSpPr>
          <p:cNvPr id="32" name="Gewinkelte Verbindung 31">
            <a:extLst>
              <a:ext uri="{C183D7F6-B498-43B3-948B-1728B52AA6E4}">
                <adec:decorative xmlns:adec="http://schemas.microsoft.com/office/drawing/2017/decorative" val="1"/>
              </a:ext>
            </a:extLst>
          </p:cNvPr>
          <p:cNvCxnSpPr>
            <a:stCxn id="5" idx="3"/>
            <a:endCxn id="10" idx="1"/>
          </p:cNvCxnSpPr>
          <p:nvPr/>
        </p:nvCxnSpPr>
        <p:spPr>
          <a:xfrm>
            <a:off x="2510084" y="3950332"/>
            <a:ext cx="700364" cy="1260140"/>
          </a:xfrm>
          <a:prstGeom prst="bentConnector3">
            <a:avLst>
              <a:gd name="adj1" fmla="val 50000"/>
            </a:avLst>
          </a:prstGeom>
          <a:ln w="50800">
            <a:solidFill>
              <a:srgbClr val="2D4E75"/>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33" name="Gewinkelte Verbindung 32">
            <a:extLst>
              <a:ext uri="{C183D7F6-B498-43B3-948B-1728B52AA6E4}">
                <adec:decorative xmlns:adec="http://schemas.microsoft.com/office/drawing/2017/decorative" val="1"/>
              </a:ext>
            </a:extLst>
          </p:cNvPr>
          <p:cNvCxnSpPr>
            <a:stCxn id="20" idx="3"/>
            <a:endCxn id="52" idx="1"/>
          </p:cNvCxnSpPr>
          <p:nvPr/>
        </p:nvCxnSpPr>
        <p:spPr>
          <a:xfrm>
            <a:off x="6866568" y="2609446"/>
            <a:ext cx="796975" cy="1226586"/>
          </a:xfrm>
          <a:prstGeom prst="bentConnector3">
            <a:avLst>
              <a:gd name="adj1" fmla="val 47268"/>
            </a:avLst>
          </a:prstGeom>
          <a:ln w="50800">
            <a:solidFill>
              <a:srgbClr val="2D4E75"/>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34" name="Gewinkelte Verbindung 33">
            <a:extLst>
              <a:ext uri="{C183D7F6-B498-43B3-948B-1728B52AA6E4}">
                <adec:decorative xmlns:adec="http://schemas.microsoft.com/office/drawing/2017/decorative" val="1"/>
              </a:ext>
            </a:extLst>
          </p:cNvPr>
          <p:cNvCxnSpPr>
            <a:stCxn id="11" idx="3"/>
            <a:endCxn id="47" idx="1"/>
          </p:cNvCxnSpPr>
          <p:nvPr/>
        </p:nvCxnSpPr>
        <p:spPr>
          <a:xfrm flipH="1" flipV="1">
            <a:off x="5472832" y="3168928"/>
            <a:ext cx="1404156" cy="2041544"/>
          </a:xfrm>
          <a:prstGeom prst="bentConnector5">
            <a:avLst>
              <a:gd name="adj1" fmla="val -16280"/>
              <a:gd name="adj2" fmla="val 66406"/>
              <a:gd name="adj3" fmla="val 130056"/>
            </a:avLst>
          </a:prstGeom>
          <a:ln w="50800">
            <a:solidFill>
              <a:srgbClr val="2D4E75"/>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35" name="Gerade Verbindung mit Pfeil 34">
            <a:extLst>
              <a:ext uri="{C183D7F6-B498-43B3-948B-1728B52AA6E4}">
                <adec:decorative xmlns:adec="http://schemas.microsoft.com/office/drawing/2017/decorative" val="1"/>
              </a:ext>
            </a:extLst>
          </p:cNvPr>
          <p:cNvCxnSpPr/>
          <p:nvPr/>
        </p:nvCxnSpPr>
        <p:spPr>
          <a:xfrm>
            <a:off x="4665772" y="5220469"/>
            <a:ext cx="828000" cy="0"/>
          </a:xfrm>
          <a:prstGeom prst="straightConnector1">
            <a:avLst/>
          </a:prstGeom>
          <a:ln w="50800">
            <a:solidFill>
              <a:srgbClr val="2D4E75"/>
            </a:solidFill>
            <a:tailEnd type="triangle" w="med" len="lg"/>
          </a:ln>
        </p:spPr>
        <p:style>
          <a:lnRef idx="1">
            <a:schemeClr val="accent1"/>
          </a:lnRef>
          <a:fillRef idx="0">
            <a:schemeClr val="accent1"/>
          </a:fillRef>
          <a:effectRef idx="0">
            <a:schemeClr val="accent1"/>
          </a:effectRef>
          <a:fontRef idx="minor">
            <a:schemeClr val="tx1"/>
          </a:fontRef>
        </p:style>
      </p:cxnSp>
      <p:sp>
        <p:nvSpPr>
          <p:cNvPr id="47" name="Rechteck 46">
            <a:extLst>
              <a:ext uri="{C183D7F6-B498-43B3-948B-1728B52AA6E4}">
                <adec:decorative xmlns:adec="http://schemas.microsoft.com/office/drawing/2017/decorative" val="1"/>
              </a:ext>
            </a:extLst>
          </p:cNvPr>
          <p:cNvSpPr/>
          <p:nvPr/>
        </p:nvSpPr>
        <p:spPr>
          <a:xfrm>
            <a:off x="5472832" y="2879133"/>
            <a:ext cx="277612" cy="57959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hteck 51">
            <a:extLst>
              <a:ext uri="{C183D7F6-B498-43B3-948B-1728B52AA6E4}">
                <adec:decorative xmlns:adec="http://schemas.microsoft.com/office/drawing/2017/decorative" val="1"/>
              </a:ext>
            </a:extLst>
          </p:cNvPr>
          <p:cNvSpPr/>
          <p:nvPr/>
        </p:nvSpPr>
        <p:spPr>
          <a:xfrm>
            <a:off x="7663543" y="3546237"/>
            <a:ext cx="247140" cy="57959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p:cNvSpPr>
            <a:spLocks noGrp="1"/>
          </p:cNvSpPr>
          <p:nvPr>
            <p:ph type="title"/>
          </p:nvPr>
        </p:nvSpPr>
        <p:spPr/>
        <p:txBody>
          <a:bodyPr/>
          <a:lstStyle/>
          <a:p>
            <a:r>
              <a:rPr lang="de-AT" dirty="0"/>
              <a:t>Berechnung des kritischen Pfades</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34</a:t>
            </a:fld>
            <a:endParaRPr lang="en-US" dirty="0"/>
          </a:p>
        </p:txBody>
      </p:sp>
    </p:spTree>
    <p:extLst>
      <p:ext uri="{BB962C8B-B14F-4D97-AF65-F5344CB8AC3E}">
        <p14:creationId xmlns:p14="http://schemas.microsoft.com/office/powerpoint/2010/main" val="236013548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a:extLst>
              <a:ext uri="{C183D7F6-B498-43B3-948B-1728B52AA6E4}">
                <adec:decorative xmlns:adec="http://schemas.microsoft.com/office/drawing/2017/decorative" val="1"/>
              </a:ext>
            </a:extLst>
          </p:cNvPr>
          <p:cNvSpPr/>
          <p:nvPr/>
        </p:nvSpPr>
        <p:spPr bwMode="auto">
          <a:xfrm rot="10800000">
            <a:off x="2592512" y="1692077"/>
            <a:ext cx="6174804" cy="4790449"/>
          </a:xfrm>
          <a:prstGeom prst="rect">
            <a:avLst/>
          </a:prstGeom>
          <a:solidFill>
            <a:srgbClr val="2D4E75"/>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a:ln>
                <a:noFill/>
              </a:ln>
              <a:solidFill>
                <a:schemeClr val="bg1"/>
              </a:solidFill>
              <a:effectLst/>
              <a:latin typeface="Corbel" panose="020B0503020204020204" pitchFamily="34" charset="0"/>
            </a:endParaRPr>
          </a:p>
        </p:txBody>
      </p:sp>
      <p:pic>
        <p:nvPicPr>
          <p:cNvPr id="12" name="Grafik 11">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0836" y="1351005"/>
            <a:ext cx="727449" cy="848893"/>
          </a:xfrm>
          <a:prstGeom prst="rect">
            <a:avLst/>
          </a:prstGeom>
        </p:spPr>
      </p:pic>
      <p:pic>
        <p:nvPicPr>
          <p:cNvPr id="15" name="Grafik 14">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0836" y="2270809"/>
            <a:ext cx="727449" cy="848893"/>
          </a:xfrm>
          <a:prstGeom prst="rect">
            <a:avLst/>
          </a:prstGeom>
        </p:spPr>
      </p:pic>
      <p:pic>
        <p:nvPicPr>
          <p:cNvPr id="16" name="Grafik 15">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41792" y="1839918"/>
            <a:ext cx="727449" cy="848893"/>
          </a:xfrm>
          <a:prstGeom prst="rect">
            <a:avLst/>
          </a:prstGeom>
        </p:spPr>
      </p:pic>
      <p:sp>
        <p:nvSpPr>
          <p:cNvPr id="11" name="Inhaltsplatzhalter 2"/>
          <p:cNvSpPr txBox="1">
            <a:spLocks/>
          </p:cNvSpPr>
          <p:nvPr/>
        </p:nvSpPr>
        <p:spPr>
          <a:xfrm>
            <a:off x="2640148" y="1824728"/>
            <a:ext cx="6217060" cy="1218094"/>
          </a:xfrm>
          <a:prstGeom prst="rect">
            <a:avLst/>
          </a:prstGeom>
        </p:spPr>
        <p:txBody>
          <a:bodyPr/>
          <a:lstStyle>
            <a:lvl1pPr marL="342900" indent="-342900" algn="l" rtl="0" fontAlgn="base">
              <a:lnSpc>
                <a:spcPct val="120000"/>
              </a:lnSpc>
              <a:spcBef>
                <a:spcPts val="1200"/>
              </a:spcBef>
              <a:spcAft>
                <a:spcPct val="0"/>
              </a:spcAft>
              <a:buClr>
                <a:srgbClr val="953735"/>
              </a:buClr>
              <a:buSzPct val="110000"/>
              <a:buFont typeface="Wingdings" pitchFamily="2" charset="2"/>
              <a:buChar char="§"/>
              <a:defRPr sz="2600">
                <a:solidFill>
                  <a:schemeClr val="tx1"/>
                </a:solidFill>
                <a:latin typeface="+mn-lt"/>
                <a:ea typeface="+mn-ea"/>
                <a:cs typeface="+mn-cs"/>
              </a:defRPr>
            </a:lvl1pPr>
            <a:lvl2pPr marL="742950" indent="-285750" algn="l" rtl="0" fontAlgn="base">
              <a:lnSpc>
                <a:spcPct val="120000"/>
              </a:lnSpc>
              <a:spcBef>
                <a:spcPts val="1200"/>
              </a:spcBef>
              <a:spcAft>
                <a:spcPct val="0"/>
              </a:spcAft>
              <a:buClr>
                <a:srgbClr val="953735"/>
              </a:buClr>
              <a:buSzPct val="110000"/>
              <a:buFont typeface="Arial Narrow" panose="020B0606020202030204" pitchFamily="34" charset="0"/>
              <a:buChar char="–"/>
              <a:defRPr sz="2400">
                <a:solidFill>
                  <a:schemeClr val="tx1"/>
                </a:solidFill>
                <a:latin typeface="+mn-lt"/>
              </a:defRPr>
            </a:lvl2pPr>
            <a:lvl3pPr marL="1143000" indent="-228600" algn="l" rtl="0" fontAlgn="base">
              <a:lnSpc>
                <a:spcPct val="120000"/>
              </a:lnSpc>
              <a:spcBef>
                <a:spcPts val="600"/>
              </a:spcBef>
              <a:spcAft>
                <a:spcPct val="0"/>
              </a:spcAft>
              <a:buClr>
                <a:srgbClr val="953735"/>
              </a:buClr>
              <a:buSzPct val="110000"/>
              <a:buFont typeface="Wingdings" pitchFamily="2" charset="2"/>
              <a:buChar char="§"/>
              <a:defRPr sz="2200">
                <a:solidFill>
                  <a:schemeClr val="tx1"/>
                </a:solidFill>
                <a:latin typeface="+mn-lt"/>
              </a:defRPr>
            </a:lvl3pPr>
            <a:lvl4pPr marL="1600200" indent="-228600" algn="l" rtl="0" fontAlgn="base">
              <a:lnSpc>
                <a:spcPct val="120000"/>
              </a:lnSpc>
              <a:spcBef>
                <a:spcPts val="600"/>
              </a:spcBef>
              <a:spcAft>
                <a:spcPct val="0"/>
              </a:spcAft>
              <a:buClr>
                <a:srgbClr val="953735"/>
              </a:buClr>
              <a:buSzPct val="110000"/>
              <a:buFont typeface="Wingdings" pitchFamily="2" charset="2"/>
              <a:buChar char="§"/>
              <a:defRPr sz="2000">
                <a:solidFill>
                  <a:schemeClr val="tx1"/>
                </a:solidFill>
                <a:latin typeface="+mn-lt"/>
              </a:defRPr>
            </a:lvl4pPr>
            <a:lvl5pPr marL="2057400" indent="-228600" algn="l" rtl="0" fontAlgn="base">
              <a:lnSpc>
                <a:spcPct val="120000"/>
              </a:lnSpc>
              <a:spcBef>
                <a:spcPct val="20000"/>
              </a:spcBef>
              <a:spcAft>
                <a:spcPct val="0"/>
              </a:spcAft>
              <a:buClr>
                <a:srgbClr val="953735"/>
              </a:buClr>
              <a:buSzPct val="110000"/>
              <a:buFont typeface="Wingdings" pitchFamily="2" charset="2"/>
              <a:buChar char="§"/>
              <a:defRPr sz="1600">
                <a:solidFill>
                  <a:schemeClr val="tx1"/>
                </a:solidFill>
                <a:latin typeface="+mn-lt"/>
              </a:defRPr>
            </a:lvl5pPr>
            <a:lvl6pPr marL="25146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6pPr>
            <a:lvl7pPr marL="29718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7pPr>
            <a:lvl8pPr marL="34290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8pPr>
            <a:lvl9pPr marL="38862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9pPr>
          </a:lstStyle>
          <a:p>
            <a:pPr marL="0" indent="0">
              <a:lnSpc>
                <a:spcPct val="100000"/>
              </a:lnSpc>
              <a:spcBef>
                <a:spcPts val="2400"/>
              </a:spcBef>
              <a:buClr>
                <a:schemeClr val="bg1"/>
              </a:buClr>
              <a:buSzPct val="100000"/>
              <a:buNone/>
              <a:tabLst>
                <a:tab pos="541338" algn="l"/>
              </a:tabLst>
            </a:pPr>
            <a:r>
              <a:rPr lang="de-AT" altLang="en-US" sz="2200" kern="0" dirty="0">
                <a:solidFill>
                  <a:schemeClr val="bg1"/>
                </a:solidFill>
                <a:ea typeface="ＭＳ Ｐゴシック" pitchFamily="34" charset="-128"/>
              </a:rPr>
              <a:t>Erstellen Sie einen Projektterminplan für das schon bisher von Ihnen bearbeitete Vorhaben. Entscheiden Sie sich für eines der vorgestellten Terminplanwerkzeuge:</a:t>
            </a:r>
          </a:p>
          <a:p>
            <a:pPr>
              <a:lnSpc>
                <a:spcPct val="100000"/>
              </a:lnSpc>
              <a:spcBef>
                <a:spcPts val="300"/>
              </a:spcBef>
              <a:buClr>
                <a:schemeClr val="bg1"/>
              </a:buClr>
              <a:buSzPct val="100000"/>
              <a:buFont typeface="Arial Narrow" panose="020B0606020202030204" pitchFamily="34" charset="0"/>
              <a:buChar char="–"/>
              <a:tabLst>
                <a:tab pos="541338" algn="l"/>
              </a:tabLst>
            </a:pPr>
            <a:r>
              <a:rPr lang="de-AT" altLang="en-US" sz="2200" kern="0" dirty="0">
                <a:solidFill>
                  <a:schemeClr val="bg1"/>
                </a:solidFill>
                <a:ea typeface="ＭＳ Ｐゴシック" pitchFamily="34" charset="-128"/>
              </a:rPr>
              <a:t>Terminliste</a:t>
            </a:r>
          </a:p>
          <a:p>
            <a:pPr>
              <a:lnSpc>
                <a:spcPct val="100000"/>
              </a:lnSpc>
              <a:spcBef>
                <a:spcPts val="300"/>
              </a:spcBef>
              <a:buClr>
                <a:schemeClr val="bg1"/>
              </a:buClr>
              <a:buSzPct val="100000"/>
              <a:buFont typeface="Arial Narrow" panose="020B0606020202030204" pitchFamily="34" charset="0"/>
              <a:buChar char="–"/>
              <a:tabLst>
                <a:tab pos="541338" algn="l"/>
              </a:tabLst>
            </a:pPr>
            <a:r>
              <a:rPr lang="de-AT" altLang="en-US" sz="2200" kern="0" dirty="0">
                <a:solidFill>
                  <a:schemeClr val="bg1"/>
                </a:solidFill>
                <a:ea typeface="ＭＳ Ｐゴシック" pitchFamily="34" charset="-128"/>
              </a:rPr>
              <a:t>Balkenplan</a:t>
            </a:r>
          </a:p>
          <a:p>
            <a:pPr>
              <a:lnSpc>
                <a:spcPct val="100000"/>
              </a:lnSpc>
              <a:spcBef>
                <a:spcPts val="300"/>
              </a:spcBef>
              <a:buClr>
                <a:schemeClr val="bg1"/>
              </a:buClr>
              <a:buSzPct val="100000"/>
              <a:buFont typeface="Arial Narrow" panose="020B0606020202030204" pitchFamily="34" charset="0"/>
              <a:buChar char="–"/>
              <a:tabLst>
                <a:tab pos="541338" algn="l"/>
              </a:tabLst>
            </a:pPr>
            <a:r>
              <a:rPr lang="de-AT" altLang="en-US" sz="2200" kern="0" dirty="0">
                <a:solidFill>
                  <a:schemeClr val="bg1"/>
                </a:solidFill>
                <a:ea typeface="ＭＳ Ｐゴシック" pitchFamily="34" charset="-128"/>
              </a:rPr>
              <a:t>Vernetzter Balkenplan</a:t>
            </a:r>
          </a:p>
          <a:p>
            <a:pPr>
              <a:lnSpc>
                <a:spcPct val="100000"/>
              </a:lnSpc>
              <a:spcBef>
                <a:spcPts val="300"/>
              </a:spcBef>
              <a:buClr>
                <a:schemeClr val="bg1"/>
              </a:buClr>
              <a:buSzPct val="100000"/>
              <a:buFont typeface="Arial Narrow" panose="020B0606020202030204" pitchFamily="34" charset="0"/>
              <a:buChar char="–"/>
              <a:tabLst>
                <a:tab pos="541338" algn="l"/>
              </a:tabLst>
            </a:pPr>
            <a:r>
              <a:rPr lang="de-AT" altLang="en-US" sz="2200" kern="0" dirty="0">
                <a:solidFill>
                  <a:schemeClr val="bg1"/>
                </a:solidFill>
                <a:ea typeface="ＭＳ Ｐゴシック" pitchFamily="34" charset="-128"/>
              </a:rPr>
              <a:t>Netzplan</a:t>
            </a:r>
          </a:p>
          <a:p>
            <a:pPr marL="0" indent="0">
              <a:lnSpc>
                <a:spcPct val="100000"/>
              </a:lnSpc>
              <a:buClr>
                <a:schemeClr val="bg1"/>
              </a:buClr>
              <a:buSzPct val="100000"/>
              <a:buNone/>
              <a:tabLst>
                <a:tab pos="541338" algn="l"/>
              </a:tabLst>
            </a:pPr>
            <a:r>
              <a:rPr lang="de-AT" altLang="en-US" sz="2200" kern="0" dirty="0">
                <a:solidFill>
                  <a:schemeClr val="bg1"/>
                </a:solidFill>
                <a:ea typeface="ＭＳ Ｐゴシック" pitchFamily="34" charset="-128"/>
              </a:rPr>
              <a:t>Begründen Sie, warum Sie gerade dieses Instrument ausgewählt haben. </a:t>
            </a:r>
            <a:r>
              <a:rPr lang="de-AT" sz="2200" kern="0" dirty="0">
                <a:solidFill>
                  <a:schemeClr val="bg1"/>
                </a:solidFill>
                <a:ea typeface="ＭＳ Ｐゴシック" pitchFamily="34" charset="-128"/>
              </a:rPr>
              <a:t>Machen Sie wenigstens bei einigen Vorgängen nachvollziehbar, wie Sie zu Ihren Annahmen über deren Dauer kommen.</a:t>
            </a:r>
          </a:p>
          <a:p>
            <a:pPr marL="0" indent="0">
              <a:lnSpc>
                <a:spcPct val="100000"/>
              </a:lnSpc>
              <a:buClr>
                <a:schemeClr val="bg1"/>
              </a:buClr>
              <a:buSzPct val="100000"/>
              <a:buNone/>
              <a:tabLst>
                <a:tab pos="541338" algn="l"/>
              </a:tabLst>
            </a:pPr>
            <a:r>
              <a:rPr lang="de-AT" sz="2200" kern="0" dirty="0">
                <a:solidFill>
                  <a:schemeClr val="bg1"/>
                </a:solidFill>
                <a:ea typeface="ＭＳ Ｐゴシック" pitchFamily="34" charset="-128"/>
              </a:rPr>
              <a:t>Zeitrahmen: 30 Minuten</a:t>
            </a:r>
            <a:endParaRPr lang="de-AT" sz="2200" kern="0" dirty="0">
              <a:solidFill>
                <a:srgbClr val="953735"/>
              </a:solidFill>
            </a:endParaRPr>
          </a:p>
          <a:p>
            <a:pPr>
              <a:lnSpc>
                <a:spcPct val="100000"/>
              </a:lnSpc>
            </a:pPr>
            <a:endParaRPr lang="en-US" sz="2200" kern="0" dirty="0">
              <a:solidFill>
                <a:srgbClr val="953735"/>
              </a:solidFill>
            </a:endParaRPr>
          </a:p>
        </p:txBody>
      </p:sp>
      <p:sp>
        <p:nvSpPr>
          <p:cNvPr id="2" name="Titel 1"/>
          <p:cNvSpPr>
            <a:spLocks noGrp="1"/>
          </p:cNvSpPr>
          <p:nvPr>
            <p:ph type="title"/>
          </p:nvPr>
        </p:nvSpPr>
        <p:spPr>
          <a:xfrm>
            <a:off x="720306" y="421200"/>
            <a:ext cx="6336703" cy="863600"/>
          </a:xfrm>
        </p:spPr>
        <p:txBody>
          <a:bodyPr/>
          <a:lstStyle/>
          <a:p>
            <a:pPr>
              <a:lnSpc>
                <a:spcPts val="2700"/>
              </a:lnSpc>
            </a:pPr>
            <a:r>
              <a:rPr lang="de-AT" sz="2800" dirty="0"/>
              <a:t>Übung  </a:t>
            </a:r>
            <a:r>
              <a:rPr lang="de-AT" sz="2800" dirty="0">
                <a:latin typeface="Arial Narrow"/>
              </a:rPr>
              <a:t>–</a:t>
            </a:r>
            <a:r>
              <a:rPr lang="de-AT" sz="2800" dirty="0"/>
              <a:t> </a:t>
            </a:r>
            <a:br>
              <a:rPr lang="de-AT" sz="2800" dirty="0"/>
            </a:br>
            <a:r>
              <a:rPr lang="de-AT" sz="2800" dirty="0"/>
              <a:t>Erstellen eines Projektterminplanes </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35</a:t>
            </a:fld>
            <a:endParaRPr lang="en-US" dirty="0"/>
          </a:p>
        </p:txBody>
      </p:sp>
    </p:spTree>
    <p:extLst>
      <p:ext uri="{BB962C8B-B14F-4D97-AF65-F5344CB8AC3E}">
        <p14:creationId xmlns:p14="http://schemas.microsoft.com/office/powerpoint/2010/main" val="2121797331"/>
      </p:ext>
    </p:extLst>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Inhaltsplatzhalter 2"/>
          <p:cNvSpPr txBox="1">
            <a:spLocks/>
          </p:cNvSpPr>
          <p:nvPr/>
        </p:nvSpPr>
        <p:spPr>
          <a:xfrm>
            <a:off x="1069887" y="1857747"/>
            <a:ext cx="6203145" cy="4514850"/>
          </a:xfrm>
          <a:prstGeom prst="rect">
            <a:avLst/>
          </a:prstGeom>
        </p:spPr>
        <p:txBody>
          <a:bodyPr/>
          <a:lstStyle>
            <a:lvl1pPr marL="342900" indent="-342900" algn="l" rtl="0" fontAlgn="base">
              <a:lnSpc>
                <a:spcPct val="120000"/>
              </a:lnSpc>
              <a:spcBef>
                <a:spcPts val="1200"/>
              </a:spcBef>
              <a:spcAft>
                <a:spcPct val="0"/>
              </a:spcAft>
              <a:buClr>
                <a:srgbClr val="953735"/>
              </a:buClr>
              <a:buSzPct val="110000"/>
              <a:buFont typeface="Wingdings" pitchFamily="2" charset="2"/>
              <a:buChar char="§"/>
              <a:defRPr sz="2600">
                <a:solidFill>
                  <a:schemeClr val="tx1"/>
                </a:solidFill>
                <a:latin typeface="+mn-lt"/>
                <a:ea typeface="+mn-ea"/>
                <a:cs typeface="+mn-cs"/>
              </a:defRPr>
            </a:lvl1pPr>
            <a:lvl2pPr marL="742950" indent="-285750" algn="l" rtl="0" fontAlgn="base">
              <a:lnSpc>
                <a:spcPct val="120000"/>
              </a:lnSpc>
              <a:spcBef>
                <a:spcPts val="1200"/>
              </a:spcBef>
              <a:spcAft>
                <a:spcPct val="0"/>
              </a:spcAft>
              <a:buClr>
                <a:srgbClr val="953735"/>
              </a:buClr>
              <a:buSzPct val="110000"/>
              <a:buFont typeface="Arial Narrow" panose="020B0606020202030204" pitchFamily="34" charset="0"/>
              <a:buChar char="–"/>
              <a:defRPr sz="2400">
                <a:solidFill>
                  <a:schemeClr val="tx1"/>
                </a:solidFill>
                <a:latin typeface="+mn-lt"/>
              </a:defRPr>
            </a:lvl2pPr>
            <a:lvl3pPr marL="1143000" indent="-228600" algn="l" rtl="0" fontAlgn="base">
              <a:lnSpc>
                <a:spcPct val="120000"/>
              </a:lnSpc>
              <a:spcBef>
                <a:spcPts val="600"/>
              </a:spcBef>
              <a:spcAft>
                <a:spcPct val="0"/>
              </a:spcAft>
              <a:buClr>
                <a:srgbClr val="953735"/>
              </a:buClr>
              <a:buSzPct val="110000"/>
              <a:buFont typeface="Wingdings" pitchFamily="2" charset="2"/>
              <a:buChar char="§"/>
              <a:defRPr sz="2200">
                <a:solidFill>
                  <a:schemeClr val="tx1"/>
                </a:solidFill>
                <a:latin typeface="+mn-lt"/>
              </a:defRPr>
            </a:lvl3pPr>
            <a:lvl4pPr marL="1600200" indent="-228600" algn="l" rtl="0" fontAlgn="base">
              <a:lnSpc>
                <a:spcPct val="120000"/>
              </a:lnSpc>
              <a:spcBef>
                <a:spcPts val="600"/>
              </a:spcBef>
              <a:spcAft>
                <a:spcPct val="0"/>
              </a:spcAft>
              <a:buClr>
                <a:srgbClr val="953735"/>
              </a:buClr>
              <a:buSzPct val="110000"/>
              <a:buFont typeface="Wingdings" pitchFamily="2" charset="2"/>
              <a:buChar char="§"/>
              <a:defRPr sz="2000">
                <a:solidFill>
                  <a:schemeClr val="tx1"/>
                </a:solidFill>
                <a:latin typeface="+mn-lt"/>
              </a:defRPr>
            </a:lvl4pPr>
            <a:lvl5pPr marL="2057400" indent="-228600" algn="l" rtl="0" fontAlgn="base">
              <a:lnSpc>
                <a:spcPct val="120000"/>
              </a:lnSpc>
              <a:spcBef>
                <a:spcPct val="20000"/>
              </a:spcBef>
              <a:spcAft>
                <a:spcPct val="0"/>
              </a:spcAft>
              <a:buClr>
                <a:srgbClr val="953735"/>
              </a:buClr>
              <a:buSzPct val="110000"/>
              <a:buFont typeface="Wingdings" pitchFamily="2" charset="2"/>
              <a:buChar char="§"/>
              <a:defRPr sz="1600">
                <a:solidFill>
                  <a:schemeClr val="tx1"/>
                </a:solidFill>
                <a:latin typeface="+mn-lt"/>
              </a:defRPr>
            </a:lvl5pPr>
            <a:lvl6pPr marL="25146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6pPr>
            <a:lvl7pPr marL="29718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7pPr>
            <a:lvl8pPr marL="34290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8pPr>
            <a:lvl9pPr marL="38862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9pPr>
          </a:lstStyle>
          <a:p>
            <a:pPr marL="533400" indent="-533400">
              <a:spcBef>
                <a:spcPts val="2700"/>
              </a:spcBef>
              <a:buClr>
                <a:srgbClr val="2D4E75"/>
              </a:buClr>
              <a:buFont typeface="Wingdings" panose="05000000000000000000" pitchFamily="2" charset="2"/>
              <a:buChar char=""/>
            </a:pPr>
            <a:r>
              <a:rPr lang="de-AT" kern="0" dirty="0"/>
              <a:t>mindestens 3 Terminplanungstools praktisch anwenden können</a:t>
            </a:r>
          </a:p>
          <a:p>
            <a:pPr marL="533400" indent="-533400">
              <a:spcBef>
                <a:spcPts val="2700"/>
              </a:spcBef>
              <a:buClr>
                <a:srgbClr val="2D4E75"/>
              </a:buClr>
              <a:buFont typeface="Wingdings" panose="05000000000000000000" pitchFamily="2" charset="2"/>
              <a:buChar char=""/>
            </a:pPr>
            <a:r>
              <a:rPr lang="de-AT" kern="0" dirty="0"/>
              <a:t>die voraussichtliche Dauer von Vorgängen nach wenigstens 5 verschiedenen Ansätzen ermitteln können</a:t>
            </a:r>
          </a:p>
          <a:p>
            <a:pPr marL="533400" indent="-533400">
              <a:spcBef>
                <a:spcPts val="2700"/>
              </a:spcBef>
              <a:buClr>
                <a:srgbClr val="2D4E75"/>
              </a:buClr>
              <a:buFont typeface="Wingdings" panose="05000000000000000000" pitchFamily="2" charset="2"/>
              <a:buChar char=""/>
            </a:pPr>
            <a:r>
              <a:rPr lang="de-AT" kern="0" dirty="0"/>
              <a:t>im Stande sein, allfällige Mangelhaftigkeit </a:t>
            </a:r>
            <a:br>
              <a:rPr lang="de-AT" kern="0" dirty="0"/>
            </a:br>
            <a:r>
              <a:rPr lang="de-AT" kern="0" dirty="0"/>
              <a:t>von Terminplänen zu identifizieren und </a:t>
            </a:r>
            <a:br>
              <a:rPr lang="de-AT" kern="0" dirty="0"/>
            </a:br>
            <a:r>
              <a:rPr lang="de-AT" kern="0" dirty="0"/>
              <a:t>zu beheben</a:t>
            </a:r>
          </a:p>
        </p:txBody>
      </p:sp>
      <p:sp>
        <p:nvSpPr>
          <p:cNvPr id="2" name="Titel 1"/>
          <p:cNvSpPr>
            <a:spLocks noGrp="1"/>
          </p:cNvSpPr>
          <p:nvPr>
            <p:ph type="title"/>
          </p:nvPr>
        </p:nvSpPr>
        <p:spPr>
          <a:xfrm>
            <a:off x="864320" y="396429"/>
            <a:ext cx="6336704" cy="863600"/>
          </a:xfrm>
        </p:spPr>
        <p:txBody>
          <a:bodyPr/>
          <a:lstStyle/>
          <a:p>
            <a:pPr>
              <a:lnSpc>
                <a:spcPts val="2800"/>
              </a:lnSpc>
            </a:pPr>
            <a:r>
              <a:rPr lang="de-AT" sz="2800" dirty="0"/>
              <a:t>Learning Outcomes – Projektterminplanung</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4</a:t>
            </a:fld>
            <a:endParaRPr lang="en-US" dirty="0"/>
          </a:p>
        </p:txBody>
      </p:sp>
    </p:spTree>
    <p:extLst>
      <p:ext uri="{BB962C8B-B14F-4D97-AF65-F5344CB8AC3E}">
        <p14:creationId xmlns:p14="http://schemas.microsoft.com/office/powerpoint/2010/main" val="73537225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8">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3951034056"/>
              </p:ext>
            </p:extLst>
          </p:nvPr>
        </p:nvGraphicFramePr>
        <p:xfrm>
          <a:off x="1368376" y="1404045"/>
          <a:ext cx="7298881" cy="5362897"/>
        </p:xfrm>
        <a:graphic>
          <a:graphicData uri="http://schemas.openxmlformats.org/presentationml/2006/ole">
            <mc:AlternateContent xmlns:mc="http://schemas.openxmlformats.org/markup-compatibility/2006">
              <mc:Choice xmlns:v="urn:schemas-microsoft-com:vml" Requires="v">
                <p:oleObj spid="_x0000_s9355" name="Präsentation" r:id="rId4" imgW="4570656" imgH="3427323" progId="PowerPoint.Show.8">
                  <p:embed/>
                </p:oleObj>
              </mc:Choice>
              <mc:Fallback>
                <p:oleObj name="Präsentation" r:id="rId4" imgW="4570656" imgH="3427323" progId="PowerPoint.Show.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t="2104"/>
                      <a:stretch>
                        <a:fillRect/>
                      </a:stretch>
                    </p:blipFill>
                    <p:spPr bwMode="auto">
                      <a:xfrm>
                        <a:off x="1368376" y="1404045"/>
                        <a:ext cx="7298881" cy="5362897"/>
                      </a:xfrm>
                      <a:prstGeom prst="rect">
                        <a:avLst/>
                      </a:prstGeom>
                      <a:noFill/>
                    </p:spPr>
                  </p:pic>
                </p:oleObj>
              </mc:Fallback>
            </mc:AlternateContent>
          </a:graphicData>
        </a:graphic>
      </p:graphicFrame>
      <p:sp>
        <p:nvSpPr>
          <p:cNvPr id="7" name="Rechteck 6">
            <a:extLst>
              <a:ext uri="{C183D7F6-B498-43B3-948B-1728B52AA6E4}">
                <adec:decorative xmlns:adec="http://schemas.microsoft.com/office/drawing/2017/decorative" val="1"/>
              </a:ext>
            </a:extLst>
          </p:cNvPr>
          <p:cNvSpPr/>
          <p:nvPr/>
        </p:nvSpPr>
        <p:spPr bwMode="auto">
          <a:xfrm>
            <a:off x="3906240" y="3751385"/>
            <a:ext cx="2937308" cy="742028"/>
          </a:xfrm>
          <a:prstGeom prst="rect">
            <a:avLst/>
          </a:prstGeom>
          <a:noFill/>
          <a:ln w="31750" cap="flat" cmpd="sng" algn="ctr">
            <a:solidFill>
              <a:srgbClr val="C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a:ln>
                <a:noFill/>
              </a:ln>
              <a:solidFill>
                <a:schemeClr val="tx1"/>
              </a:solidFill>
              <a:effectLst/>
              <a:latin typeface="Arial Narrow" pitchFamily="34" charset="0"/>
            </a:endParaRPr>
          </a:p>
        </p:txBody>
      </p:sp>
      <p:sp>
        <p:nvSpPr>
          <p:cNvPr id="2" name="Titel 1"/>
          <p:cNvSpPr>
            <a:spLocks noGrp="1"/>
          </p:cNvSpPr>
          <p:nvPr>
            <p:ph type="title"/>
          </p:nvPr>
        </p:nvSpPr>
        <p:spPr/>
        <p:txBody>
          <a:bodyPr/>
          <a:lstStyle/>
          <a:p>
            <a:pPr>
              <a:lnSpc>
                <a:spcPts val="2800"/>
              </a:lnSpc>
            </a:pPr>
            <a:r>
              <a:rPr lang="de-AT" sz="2800" dirty="0"/>
              <a:t>Stellung der Projektterminplanung</a:t>
            </a:r>
            <a:br>
              <a:rPr lang="de-AT" sz="2800" dirty="0"/>
            </a:br>
            <a:r>
              <a:rPr lang="de-AT" sz="2800" dirty="0"/>
              <a:t>im Prozess der Projektplanung </a:t>
            </a:r>
          </a:p>
        </p:txBody>
      </p:sp>
      <p:sp>
        <p:nvSpPr>
          <p:cNvPr id="4" name="Foliennummernplatzhalter 3"/>
          <p:cNvSpPr>
            <a:spLocks noGrp="1"/>
          </p:cNvSpPr>
          <p:nvPr>
            <p:ph type="sldNum" sz="quarter" idx="11"/>
          </p:nvPr>
        </p:nvSpPr>
        <p:spPr/>
        <p:txBody>
          <a:bodyPr/>
          <a:lstStyle/>
          <a:p>
            <a:fld id="{1B0257E5-75A0-4F46-BAAD-A8D9FF434F26}" type="slidenum">
              <a:rPr lang="de-AT" smtClean="0"/>
              <a:pPr/>
              <a:t>5</a:t>
            </a:fld>
            <a:endParaRPr lang="de-AT" dirty="0"/>
          </a:p>
        </p:txBody>
      </p:sp>
    </p:spTree>
    <p:extLst>
      <p:ext uri="{BB962C8B-B14F-4D97-AF65-F5344CB8AC3E}">
        <p14:creationId xmlns:p14="http://schemas.microsoft.com/office/powerpoint/2010/main" val="350329464"/>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008336" y="4860429"/>
            <a:ext cx="8281144" cy="1609899"/>
          </a:xfrm>
        </p:spPr>
        <p:txBody>
          <a:bodyPr/>
          <a:lstStyle/>
          <a:p>
            <a:pPr>
              <a:lnSpc>
                <a:spcPct val="90000"/>
              </a:lnSpc>
              <a:spcBef>
                <a:spcPct val="40000"/>
              </a:spcBef>
              <a:buSzPct val="120000"/>
              <a:buFont typeface="Wingdings" charset="2"/>
              <a:buChar char="§"/>
            </a:pPr>
            <a:r>
              <a:rPr lang="de-AT" altLang="en-US" sz="2100" dirty="0">
                <a:latin typeface="Arial Narrow" charset="0"/>
              </a:rPr>
              <a:t>Welche Laufzeit fällt für das </a:t>
            </a:r>
            <a:r>
              <a:rPr lang="de-AT" altLang="en-US" sz="2100" b="1" dirty="0">
                <a:solidFill>
                  <a:srgbClr val="2D4E75"/>
                </a:solidFill>
                <a:latin typeface="Arial Narrow" charset="0"/>
              </a:rPr>
              <a:t>Gesamtvorhaben</a:t>
            </a:r>
            <a:r>
              <a:rPr lang="de-AT" altLang="en-US" sz="2100" dirty="0">
                <a:solidFill>
                  <a:srgbClr val="2D4E75"/>
                </a:solidFill>
                <a:latin typeface="Arial Narrow" charset="0"/>
              </a:rPr>
              <a:t> </a:t>
            </a:r>
            <a:r>
              <a:rPr lang="de-AT" altLang="en-US" sz="2100" dirty="0">
                <a:latin typeface="Arial Narrow" charset="0"/>
              </a:rPr>
              <a:t>an?</a:t>
            </a:r>
          </a:p>
          <a:p>
            <a:pPr>
              <a:lnSpc>
                <a:spcPct val="90000"/>
              </a:lnSpc>
              <a:spcBef>
                <a:spcPct val="40000"/>
              </a:spcBef>
              <a:buSzPct val="120000"/>
              <a:buFont typeface="Wingdings" charset="2"/>
              <a:buChar char="§"/>
            </a:pPr>
            <a:r>
              <a:rPr lang="de-AT" altLang="en-US" sz="2100" dirty="0">
                <a:latin typeface="Arial Narrow" charset="0"/>
              </a:rPr>
              <a:t>Wie viel Zeit ist für die Durchführung der </a:t>
            </a:r>
            <a:r>
              <a:rPr lang="de-AT" altLang="en-US" sz="2100" b="1" dirty="0">
                <a:solidFill>
                  <a:srgbClr val="2D4E75"/>
                </a:solidFill>
                <a:latin typeface="Arial Narrow" charset="0"/>
              </a:rPr>
              <a:t>einzelnen</a:t>
            </a:r>
            <a:r>
              <a:rPr lang="de-AT" altLang="en-US" sz="2100" b="1" dirty="0">
                <a:latin typeface="Arial Narrow" charset="0"/>
              </a:rPr>
              <a:t> </a:t>
            </a:r>
            <a:r>
              <a:rPr lang="de-AT" altLang="en-US" sz="2100" b="1" dirty="0">
                <a:solidFill>
                  <a:srgbClr val="2D4E75"/>
                </a:solidFill>
                <a:latin typeface="Arial Narrow" charset="0"/>
              </a:rPr>
              <a:t>Tätigkeiten</a:t>
            </a:r>
            <a:r>
              <a:rPr lang="de-AT" altLang="en-US" sz="2100" b="1" dirty="0">
                <a:latin typeface="Arial Narrow" charset="0"/>
              </a:rPr>
              <a:t> </a:t>
            </a:r>
            <a:r>
              <a:rPr lang="de-AT" altLang="en-US" sz="2100" dirty="0">
                <a:latin typeface="Arial Narrow" charset="0"/>
              </a:rPr>
              <a:t>erforderlich?</a:t>
            </a:r>
          </a:p>
          <a:p>
            <a:pPr>
              <a:lnSpc>
                <a:spcPct val="90000"/>
              </a:lnSpc>
              <a:spcBef>
                <a:spcPct val="40000"/>
              </a:spcBef>
              <a:buSzPct val="120000"/>
              <a:buFont typeface="Wingdings" charset="2"/>
              <a:buChar char="§"/>
            </a:pPr>
            <a:r>
              <a:rPr lang="de-AT" altLang="en-US" sz="2100" dirty="0">
                <a:latin typeface="Arial Narrow" charset="0"/>
              </a:rPr>
              <a:t>Welche </a:t>
            </a:r>
            <a:r>
              <a:rPr lang="de-AT" altLang="en-US" sz="2100" b="1" dirty="0">
                <a:solidFill>
                  <a:srgbClr val="2D4E75"/>
                </a:solidFill>
                <a:latin typeface="Arial Narrow" charset="0"/>
              </a:rPr>
              <a:t>Anfangs-</a:t>
            </a:r>
            <a:r>
              <a:rPr lang="de-AT" altLang="en-US" sz="2100" b="1" dirty="0">
                <a:latin typeface="Arial Narrow" charset="0"/>
              </a:rPr>
              <a:t> </a:t>
            </a:r>
            <a:r>
              <a:rPr lang="de-AT" altLang="en-US" sz="2100" b="1" dirty="0">
                <a:solidFill>
                  <a:srgbClr val="2D4E75"/>
                </a:solidFill>
                <a:latin typeface="Arial Narrow" charset="0"/>
              </a:rPr>
              <a:t>und</a:t>
            </a:r>
            <a:r>
              <a:rPr lang="de-AT" altLang="en-US" sz="2100" b="1" dirty="0">
                <a:latin typeface="Arial Narrow" charset="0"/>
              </a:rPr>
              <a:t> </a:t>
            </a:r>
            <a:r>
              <a:rPr lang="de-AT" altLang="en-US" sz="2100" b="1" dirty="0">
                <a:solidFill>
                  <a:srgbClr val="2D4E75"/>
                </a:solidFill>
                <a:latin typeface="Arial Narrow" charset="0"/>
              </a:rPr>
              <a:t>Endtermine</a:t>
            </a:r>
            <a:r>
              <a:rPr lang="de-AT" altLang="en-US" sz="2100" b="1" dirty="0">
                <a:latin typeface="Arial Narrow" charset="0"/>
              </a:rPr>
              <a:t> </a:t>
            </a:r>
            <a:r>
              <a:rPr lang="de-AT" altLang="en-US" sz="2100" dirty="0">
                <a:latin typeface="Arial Narrow" charset="0"/>
              </a:rPr>
              <a:t>haben die einzelnen Arbeitspakete?</a:t>
            </a:r>
          </a:p>
          <a:p>
            <a:pPr>
              <a:lnSpc>
                <a:spcPct val="90000"/>
              </a:lnSpc>
              <a:spcBef>
                <a:spcPct val="40000"/>
              </a:spcBef>
              <a:buSzPct val="120000"/>
              <a:buFont typeface="Wingdings" charset="2"/>
              <a:buChar char="§"/>
            </a:pPr>
            <a:r>
              <a:rPr lang="de-AT" altLang="en-US" sz="2100" dirty="0">
                <a:latin typeface="Arial Narrow" charset="0"/>
              </a:rPr>
              <a:t>Wann müssen von wem welche </a:t>
            </a:r>
            <a:r>
              <a:rPr lang="de-AT" altLang="en-US" sz="2100" b="1" dirty="0">
                <a:solidFill>
                  <a:srgbClr val="2D4E75"/>
                </a:solidFill>
                <a:latin typeface="Arial Narrow" charset="0"/>
              </a:rPr>
              <a:t>Arbeitsergebnisse</a:t>
            </a:r>
            <a:r>
              <a:rPr lang="de-AT" altLang="en-US" sz="2100" dirty="0">
                <a:latin typeface="Arial Narrow" charset="0"/>
              </a:rPr>
              <a:t> vorliegen?</a:t>
            </a:r>
          </a:p>
          <a:p>
            <a:pPr>
              <a:buSzPct val="120000"/>
            </a:pPr>
            <a:endParaRPr lang="de-AT" sz="2100" dirty="0"/>
          </a:p>
        </p:txBody>
      </p:sp>
      <p:sp>
        <p:nvSpPr>
          <p:cNvPr id="10" name="AutoShape 21">
            <a:extLst>
              <a:ext uri="{C183D7F6-B498-43B3-948B-1728B52AA6E4}">
                <adec:decorative xmlns:adec="http://schemas.microsoft.com/office/drawing/2017/decorative" val="1"/>
              </a:ext>
            </a:extLst>
          </p:cNvPr>
          <p:cNvSpPr>
            <a:spLocks noChangeArrowheads="1"/>
          </p:cNvSpPr>
          <p:nvPr/>
        </p:nvSpPr>
        <p:spPr bwMode="auto">
          <a:xfrm>
            <a:off x="5832180" y="3593359"/>
            <a:ext cx="674688" cy="61753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3354 w 21600"/>
              <a:gd name="T13" fmla="*/ 5386 h 21600"/>
              <a:gd name="T14" fmla="*/ 18906 w 21600"/>
              <a:gd name="T15" fmla="*/ 16214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2D4E7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44000" anchor="ctr"/>
          <a:lstStyle/>
          <a:p>
            <a:endParaRPr lang="de-AT" sz="2100" dirty="0"/>
          </a:p>
        </p:txBody>
      </p:sp>
      <p:sp>
        <p:nvSpPr>
          <p:cNvPr id="11" name="Text Box 22"/>
          <p:cNvSpPr txBox="1">
            <a:spLocks noChangeArrowheads="1"/>
          </p:cNvSpPr>
          <p:nvPr/>
        </p:nvSpPr>
        <p:spPr bwMode="auto">
          <a:xfrm>
            <a:off x="6506868" y="3383809"/>
            <a:ext cx="1671638" cy="1189039"/>
          </a:xfrm>
          <a:prstGeom prst="rect">
            <a:avLst/>
          </a:prstGeom>
          <a:solidFill>
            <a:srgbClr val="D9E2EF"/>
          </a:solidFill>
          <a:ln w="12700">
            <a:solidFill>
              <a:srgbClr val="2D4E75"/>
            </a:solidFill>
            <a:miter lim="800000"/>
            <a:headEnd/>
            <a:tailEnd/>
          </a:ln>
        </p:spPr>
        <p:txBody>
          <a:bodyPr wrap="square" lIns="144000" tIns="1440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de-AT" altLang="en-US" sz="2100" dirty="0">
                <a:latin typeface="Arial Narrow" charset="0"/>
              </a:rPr>
              <a:t>Zuweisung </a:t>
            </a:r>
            <a:br>
              <a:rPr lang="de-AT" altLang="en-US" sz="2100" dirty="0">
                <a:latin typeface="Arial Narrow" charset="0"/>
              </a:rPr>
            </a:br>
            <a:r>
              <a:rPr lang="de-AT" altLang="en-US" sz="2100" dirty="0">
                <a:latin typeface="Arial Narrow" charset="0"/>
              </a:rPr>
              <a:t>von Start- und Endterminen</a:t>
            </a:r>
          </a:p>
        </p:txBody>
      </p:sp>
      <p:sp>
        <p:nvSpPr>
          <p:cNvPr id="7" name="AutoShape 18">
            <a:extLst>
              <a:ext uri="{C183D7F6-B498-43B3-948B-1728B52AA6E4}">
                <adec:decorative xmlns:adec="http://schemas.microsoft.com/office/drawing/2017/decorative" val="1"/>
              </a:ext>
            </a:extLst>
          </p:cNvPr>
          <p:cNvSpPr>
            <a:spLocks noChangeArrowheads="1"/>
          </p:cNvSpPr>
          <p:nvPr/>
        </p:nvSpPr>
        <p:spPr bwMode="auto">
          <a:xfrm rot="5400000">
            <a:off x="1091614" y="2791461"/>
            <a:ext cx="536995" cy="642485"/>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3354 w 21600"/>
              <a:gd name="T13" fmla="*/ 5386 h 21600"/>
              <a:gd name="T14" fmla="*/ 18906 w 21600"/>
              <a:gd name="T15" fmla="*/ 16214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2D4E7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44000" anchor="ctr"/>
          <a:lstStyle/>
          <a:p>
            <a:endParaRPr lang="de-AT" sz="2100" dirty="0"/>
          </a:p>
        </p:txBody>
      </p:sp>
      <p:sp>
        <p:nvSpPr>
          <p:cNvPr id="8" name="Text Box 19"/>
          <p:cNvSpPr txBox="1">
            <a:spLocks noChangeArrowheads="1"/>
          </p:cNvSpPr>
          <p:nvPr/>
        </p:nvSpPr>
        <p:spPr bwMode="auto">
          <a:xfrm>
            <a:off x="1031578" y="3396506"/>
            <a:ext cx="4801294" cy="1175891"/>
          </a:xfrm>
          <a:prstGeom prst="rect">
            <a:avLst/>
          </a:prstGeom>
          <a:solidFill>
            <a:srgbClr val="D9E2EF"/>
          </a:solidFill>
          <a:ln w="12700">
            <a:solidFill>
              <a:srgbClr val="2D4E75"/>
            </a:solidFill>
            <a:miter lim="800000"/>
            <a:headEnd/>
            <a:tailEnd/>
          </a:ln>
        </p:spPr>
        <p:txBody>
          <a:bodyPr wrap="square" lIns="144000" tIns="1080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de-AT" altLang="en-US" sz="2100" dirty="0">
                <a:latin typeface="Arial Narrow" charset="0"/>
              </a:rPr>
              <a:t>Frage: Wie viel Zeit beansprucht jede einzelne Tätigkeit und wie lange wird somit das Projekt dauern (Summe aller Tätigkeiten)?</a:t>
            </a:r>
          </a:p>
        </p:txBody>
      </p:sp>
      <p:sp>
        <p:nvSpPr>
          <p:cNvPr id="5" name="Text Box 15"/>
          <p:cNvSpPr txBox="1">
            <a:spLocks noChangeArrowheads="1"/>
          </p:cNvSpPr>
          <p:nvPr/>
        </p:nvSpPr>
        <p:spPr bwMode="auto">
          <a:xfrm>
            <a:off x="1083967" y="1548061"/>
            <a:ext cx="8133282" cy="1287884"/>
          </a:xfrm>
          <a:prstGeom prst="rect">
            <a:avLst/>
          </a:prstGeom>
          <a:solidFill>
            <a:srgbClr val="2D4E75"/>
          </a:solidFill>
          <a:ln>
            <a:no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110000"/>
              </a:lnSpc>
              <a:buClr>
                <a:srgbClr val="FF8307"/>
              </a:buClr>
              <a:buFont typeface="Wingdings" charset="2"/>
              <a:buNone/>
            </a:pPr>
            <a:r>
              <a:rPr lang="de-AT" altLang="en-US" sz="2100" b="1" dirty="0">
                <a:solidFill>
                  <a:schemeClr val="bg1"/>
                </a:solidFill>
                <a:latin typeface="Arial Narrow" charset="0"/>
              </a:rPr>
              <a:t>Projektterminplanung: </a:t>
            </a:r>
            <a:r>
              <a:rPr lang="de-AT" altLang="en-US" sz="2100" dirty="0">
                <a:solidFill>
                  <a:schemeClr val="bg1"/>
                </a:solidFill>
                <a:latin typeface="Arial Narrow" charset="0"/>
              </a:rPr>
              <a:t>Erarbeitung einer </a:t>
            </a:r>
            <a:r>
              <a:rPr lang="de-AT" altLang="en-US" sz="2100" b="1" dirty="0">
                <a:solidFill>
                  <a:schemeClr val="bg1"/>
                </a:solidFill>
                <a:latin typeface="Arial Narrow" charset="0"/>
              </a:rPr>
              <a:t>realistischen</a:t>
            </a:r>
            <a:r>
              <a:rPr lang="de-AT" altLang="en-US" sz="2100" dirty="0">
                <a:solidFill>
                  <a:schemeClr val="bg1"/>
                </a:solidFill>
                <a:latin typeface="Arial Narrow" charset="0"/>
              </a:rPr>
              <a:t> Vorstellung über die benötigte </a:t>
            </a:r>
            <a:r>
              <a:rPr lang="de-AT" altLang="en-US" sz="2100" b="1" i="1" dirty="0">
                <a:solidFill>
                  <a:schemeClr val="bg1"/>
                </a:solidFill>
                <a:latin typeface="Arial Narrow" charset="0"/>
              </a:rPr>
              <a:t>Projektlaufzeit</a:t>
            </a:r>
            <a:r>
              <a:rPr lang="de-AT" altLang="en-US" sz="2100" dirty="0">
                <a:solidFill>
                  <a:schemeClr val="bg1"/>
                </a:solidFill>
                <a:latin typeface="Arial Narrow" charset="0"/>
              </a:rPr>
              <a:t> auf Basis der Liste der zu erledigenden Arbeiten (PSP) und auf Grundlage der zweckmäßigen Reihenfolge der Arbeitserledigung (PAP).</a:t>
            </a:r>
          </a:p>
        </p:txBody>
      </p:sp>
      <p:sp>
        <p:nvSpPr>
          <p:cNvPr id="2" name="Titel 1"/>
          <p:cNvSpPr>
            <a:spLocks noGrp="1"/>
          </p:cNvSpPr>
          <p:nvPr>
            <p:ph type="title"/>
          </p:nvPr>
        </p:nvSpPr>
        <p:spPr/>
        <p:txBody>
          <a:bodyPr/>
          <a:lstStyle/>
          <a:p>
            <a:r>
              <a:rPr lang="de-AT" dirty="0"/>
              <a:t>Übergang Ablauf-/Terminplanung </a:t>
            </a:r>
          </a:p>
        </p:txBody>
      </p:sp>
      <p:sp>
        <p:nvSpPr>
          <p:cNvPr id="4" name="Foliennummernplatzhalter 3"/>
          <p:cNvSpPr>
            <a:spLocks noGrp="1"/>
          </p:cNvSpPr>
          <p:nvPr>
            <p:ph type="sldNum" sz="quarter" idx="11"/>
          </p:nvPr>
        </p:nvSpPr>
        <p:spPr/>
        <p:txBody>
          <a:bodyPr/>
          <a:lstStyle/>
          <a:p>
            <a:fld id="{1B0257E5-75A0-4F46-BAAD-A8D9FF434F26}" type="slidenum">
              <a:rPr lang="de-AT" smtClean="0"/>
              <a:pPr/>
              <a:t>6</a:t>
            </a:fld>
            <a:endParaRPr lang="de-AT" dirty="0"/>
          </a:p>
        </p:txBody>
      </p:sp>
    </p:spTree>
    <p:extLst>
      <p:ext uri="{BB962C8B-B14F-4D97-AF65-F5344CB8AC3E}">
        <p14:creationId xmlns:p14="http://schemas.microsoft.com/office/powerpoint/2010/main" val="337228368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C183D7F6-B498-43B3-948B-1728B52AA6E4}">
                <adec:decorative xmlns:adec="http://schemas.microsoft.com/office/drawing/2017/decorative" val="1"/>
              </a:ext>
            </a:extLst>
          </p:cNvPr>
          <p:cNvSpPr>
            <a:spLocks noChangeArrowheads="1"/>
          </p:cNvSpPr>
          <p:nvPr/>
        </p:nvSpPr>
        <p:spPr bwMode="auto">
          <a:xfrm>
            <a:off x="2080298" y="3557765"/>
            <a:ext cx="422995" cy="506848"/>
          </a:xfrm>
          <a:prstGeom prst="downArrow">
            <a:avLst>
              <a:gd name="adj1" fmla="val 50000"/>
              <a:gd name="adj2" fmla="val 29956"/>
            </a:avLst>
          </a:prstGeom>
          <a:solidFill>
            <a:srgbClr val="2D4E75"/>
          </a:solidFill>
          <a:ln w="9525">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de-AT" altLang="en-US" sz="1800" dirty="0"/>
          </a:p>
        </p:txBody>
      </p:sp>
      <p:sp>
        <p:nvSpPr>
          <p:cNvPr id="7" name="Text Box 15"/>
          <p:cNvSpPr txBox="1">
            <a:spLocks noChangeArrowheads="1"/>
          </p:cNvSpPr>
          <p:nvPr/>
        </p:nvSpPr>
        <p:spPr bwMode="auto">
          <a:xfrm>
            <a:off x="1656408" y="4932437"/>
            <a:ext cx="6552727" cy="1440160"/>
          </a:xfrm>
          <a:prstGeom prst="rect">
            <a:avLst/>
          </a:prstGeom>
          <a:solidFill>
            <a:srgbClr val="2D4E75"/>
          </a:solidFill>
          <a:ln>
            <a:no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110000"/>
              </a:lnSpc>
              <a:buClr>
                <a:srgbClr val="FF8307"/>
              </a:buClr>
              <a:buFont typeface="Wingdings" charset="2"/>
              <a:buNone/>
            </a:pPr>
            <a:r>
              <a:rPr lang="de-AT" altLang="en-US" sz="2300" dirty="0">
                <a:solidFill>
                  <a:schemeClr val="bg1"/>
                </a:solidFill>
                <a:latin typeface="Arial Narrow" charset="0"/>
              </a:rPr>
              <a:t>Vorgehensweise: </a:t>
            </a:r>
            <a:br>
              <a:rPr lang="de-AT" altLang="en-US" sz="2300" dirty="0">
                <a:solidFill>
                  <a:schemeClr val="bg1"/>
                </a:solidFill>
                <a:latin typeface="Arial Narrow" charset="0"/>
              </a:rPr>
            </a:br>
            <a:r>
              <a:rPr lang="de-AT" altLang="en-US" sz="2300" dirty="0">
                <a:solidFill>
                  <a:schemeClr val="bg1"/>
                </a:solidFill>
                <a:latin typeface="Arial Narrow" charset="0"/>
              </a:rPr>
              <a:t>Möglichst </a:t>
            </a:r>
            <a:r>
              <a:rPr lang="de-AT" altLang="en-US" sz="2300" b="1" dirty="0">
                <a:solidFill>
                  <a:schemeClr val="bg1"/>
                </a:solidFill>
                <a:latin typeface="Arial Narrow" charset="0"/>
              </a:rPr>
              <a:t>realistische Abschätzung </a:t>
            </a:r>
            <a:r>
              <a:rPr lang="de-AT" altLang="en-US" sz="2300" dirty="0">
                <a:solidFill>
                  <a:schemeClr val="bg1"/>
                </a:solidFill>
                <a:latin typeface="Arial Narrow" charset="0"/>
              </a:rPr>
              <a:t>der Zeiterfordernisse für jede Teilaufgabe &amp; Kalkulation der Gesamtprojektdauer</a:t>
            </a:r>
          </a:p>
        </p:txBody>
      </p:sp>
      <p:sp>
        <p:nvSpPr>
          <p:cNvPr id="3" name="Inhaltsplatzhalter 2"/>
          <p:cNvSpPr>
            <a:spLocks noGrp="1"/>
          </p:cNvSpPr>
          <p:nvPr>
            <p:ph idx="1"/>
          </p:nvPr>
        </p:nvSpPr>
        <p:spPr>
          <a:xfrm>
            <a:off x="1224361" y="1836092"/>
            <a:ext cx="7128791" cy="4274195"/>
          </a:xfrm>
        </p:spPr>
        <p:txBody>
          <a:bodyPr/>
          <a:lstStyle/>
          <a:p>
            <a:pPr eaLnBrk="1" hangingPunct="1">
              <a:lnSpc>
                <a:spcPct val="114000"/>
              </a:lnSpc>
              <a:spcBef>
                <a:spcPts val="3000"/>
              </a:spcBef>
            </a:pPr>
            <a:r>
              <a:rPr lang="de-AT" altLang="en-US" sz="2300" dirty="0"/>
              <a:t>Erforderlich für das rechtzeitige Erledigen von Aufgaben und somit für die </a:t>
            </a:r>
            <a:r>
              <a:rPr lang="de-AT" altLang="en-US" sz="2300" b="1" dirty="0">
                <a:solidFill>
                  <a:srgbClr val="2D4E75"/>
                </a:solidFill>
              </a:rPr>
              <a:t>termingerechte Durchführung </a:t>
            </a:r>
            <a:r>
              <a:rPr lang="de-AT" altLang="en-US" sz="2300" dirty="0"/>
              <a:t>eines Projektes.</a:t>
            </a:r>
          </a:p>
          <a:p>
            <a:pPr eaLnBrk="1" hangingPunct="1">
              <a:lnSpc>
                <a:spcPct val="114000"/>
              </a:lnSpc>
              <a:spcBef>
                <a:spcPts val="3000"/>
              </a:spcBef>
            </a:pPr>
            <a:r>
              <a:rPr lang="de-AT" altLang="en-US" sz="2300" dirty="0"/>
              <a:t>Enthält Termine aller zu erledigenden Arbeiten.</a:t>
            </a:r>
          </a:p>
          <a:p>
            <a:pPr eaLnBrk="1" hangingPunct="1">
              <a:lnSpc>
                <a:spcPct val="114000"/>
              </a:lnSpc>
              <a:spcBef>
                <a:spcPts val="5000"/>
              </a:spcBef>
              <a:buFont typeface="Wingdings" charset="2"/>
              <a:buNone/>
            </a:pPr>
            <a:r>
              <a:rPr lang="de-AT" altLang="en-US" sz="2300" b="1" dirty="0">
                <a:solidFill>
                  <a:srgbClr val="FF8307"/>
                </a:solidFill>
              </a:rPr>
              <a:t>	</a:t>
            </a:r>
            <a:r>
              <a:rPr lang="de-AT" altLang="en-US" sz="2300" b="1" dirty="0">
                <a:solidFill>
                  <a:srgbClr val="2D4E75"/>
                </a:solidFill>
              </a:rPr>
              <a:t>Basis: Ablaufplan, erweitert um klare Zeitangaben</a:t>
            </a:r>
          </a:p>
          <a:p>
            <a:endParaRPr lang="de-AT" sz="2300" dirty="0"/>
          </a:p>
        </p:txBody>
      </p:sp>
      <p:sp>
        <p:nvSpPr>
          <p:cNvPr id="2" name="Titel 1"/>
          <p:cNvSpPr>
            <a:spLocks noGrp="1"/>
          </p:cNvSpPr>
          <p:nvPr>
            <p:ph type="title"/>
          </p:nvPr>
        </p:nvSpPr>
        <p:spPr/>
        <p:txBody>
          <a:bodyPr/>
          <a:lstStyle/>
          <a:p>
            <a:r>
              <a:rPr lang="de-AT" dirty="0"/>
              <a:t>Zweck der Terminplanung</a:t>
            </a:r>
          </a:p>
        </p:txBody>
      </p:sp>
      <p:sp>
        <p:nvSpPr>
          <p:cNvPr id="4" name="Foliennummernplatzhalter 3"/>
          <p:cNvSpPr>
            <a:spLocks noGrp="1"/>
          </p:cNvSpPr>
          <p:nvPr>
            <p:ph type="sldNum" sz="quarter" idx="11"/>
          </p:nvPr>
        </p:nvSpPr>
        <p:spPr/>
        <p:txBody>
          <a:bodyPr/>
          <a:lstStyle/>
          <a:p>
            <a:fld id="{1B0257E5-75A0-4F46-BAAD-A8D9FF434F26}" type="slidenum">
              <a:rPr lang="de-AT" smtClean="0"/>
              <a:pPr/>
              <a:t>7</a:t>
            </a:fld>
            <a:endParaRPr lang="de-AT" dirty="0"/>
          </a:p>
        </p:txBody>
      </p:sp>
    </p:spTree>
    <p:extLst>
      <p:ext uri="{BB962C8B-B14F-4D97-AF65-F5344CB8AC3E}">
        <p14:creationId xmlns:p14="http://schemas.microsoft.com/office/powerpoint/2010/main" val="304319357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792312" y="1332037"/>
            <a:ext cx="8208912" cy="4634235"/>
          </a:xfrm>
        </p:spPr>
        <p:txBody>
          <a:bodyPr/>
          <a:lstStyle/>
          <a:p>
            <a:pPr eaLnBrk="1" hangingPunct="1">
              <a:lnSpc>
                <a:spcPct val="100000"/>
              </a:lnSpc>
            </a:pPr>
            <a:r>
              <a:rPr lang="de-AT" altLang="en-US" sz="2000" b="1" dirty="0">
                <a:solidFill>
                  <a:srgbClr val="2D4E75"/>
                </a:solidFill>
              </a:rPr>
              <a:t>Analogienbildungen</a:t>
            </a:r>
            <a:r>
              <a:rPr lang="de-AT" altLang="en-US" sz="2000" dirty="0">
                <a:solidFill>
                  <a:srgbClr val="2D4E75"/>
                </a:solidFill>
              </a:rPr>
              <a:t>: </a:t>
            </a:r>
            <a:r>
              <a:rPr lang="de-AT" altLang="en-US" sz="2000" dirty="0"/>
              <a:t>d.h. man überträgt Erfahrungen, die</a:t>
            </a:r>
            <a:br>
              <a:rPr lang="de-AT" altLang="en-US" sz="2000" dirty="0"/>
            </a:br>
            <a:r>
              <a:rPr lang="de-AT" altLang="en-US" sz="2000" dirty="0"/>
              <a:t>bei vergleichbaren Tätigkeiten hinsichtlich des Zeitbedarfs gesammelt wurden.</a:t>
            </a:r>
          </a:p>
          <a:p>
            <a:pPr eaLnBrk="1" hangingPunct="1">
              <a:lnSpc>
                <a:spcPct val="100000"/>
              </a:lnSpc>
            </a:pPr>
            <a:r>
              <a:rPr lang="de-AT" altLang="en-US" sz="2000" b="1" dirty="0">
                <a:solidFill>
                  <a:srgbClr val="2D4E75"/>
                </a:solidFill>
              </a:rPr>
              <a:t>Kennzahlenanalyse</a:t>
            </a:r>
            <a:r>
              <a:rPr lang="de-AT" altLang="en-US" sz="2000" dirty="0">
                <a:solidFill>
                  <a:srgbClr val="2D4E75"/>
                </a:solidFill>
              </a:rPr>
              <a:t>:</a:t>
            </a:r>
            <a:r>
              <a:rPr lang="de-AT" altLang="en-US" sz="2000" b="1" dirty="0">
                <a:solidFill>
                  <a:srgbClr val="2D4E75"/>
                </a:solidFill>
              </a:rPr>
              <a:t> </a:t>
            </a:r>
            <a:r>
              <a:rPr lang="de-AT" altLang="en-US" sz="2000" dirty="0"/>
              <a:t>Leistungsmerkmale (z.B. Herstellungszeit pro Einheit) werden zur Schätzung herangezogen</a:t>
            </a:r>
          </a:p>
          <a:p>
            <a:pPr eaLnBrk="1" hangingPunct="1">
              <a:lnSpc>
                <a:spcPct val="100000"/>
              </a:lnSpc>
            </a:pPr>
            <a:r>
              <a:rPr lang="de-AT" altLang="en-US" sz="2000" b="1" dirty="0">
                <a:solidFill>
                  <a:srgbClr val="2D4E75"/>
                </a:solidFill>
              </a:rPr>
              <a:t>Richtwertsammlung</a:t>
            </a:r>
            <a:r>
              <a:rPr lang="de-AT" altLang="en-US" sz="2000" dirty="0"/>
              <a:t> oder extern vorgegebene Lieferzeiten</a:t>
            </a:r>
          </a:p>
          <a:p>
            <a:pPr eaLnBrk="1" hangingPunct="1">
              <a:lnSpc>
                <a:spcPct val="100000"/>
              </a:lnSpc>
            </a:pPr>
            <a:r>
              <a:rPr lang="de-AT" altLang="en-US" sz="2000" b="1" dirty="0">
                <a:solidFill>
                  <a:srgbClr val="2D4E75"/>
                </a:solidFill>
              </a:rPr>
              <a:t>Probeläufe</a:t>
            </a:r>
            <a:r>
              <a:rPr lang="de-AT" altLang="en-US" sz="2000" dirty="0"/>
              <a:t> einzelner Arbeitsgänge</a:t>
            </a:r>
          </a:p>
          <a:p>
            <a:pPr eaLnBrk="1" hangingPunct="1">
              <a:lnSpc>
                <a:spcPct val="100000"/>
              </a:lnSpc>
            </a:pPr>
            <a:r>
              <a:rPr lang="de-AT" altLang="en-US" sz="2000" b="1" dirty="0">
                <a:solidFill>
                  <a:srgbClr val="2D4E75"/>
                </a:solidFill>
              </a:rPr>
              <a:t>Schätzungen</a:t>
            </a:r>
            <a:r>
              <a:rPr lang="de-AT" altLang="en-US" sz="2000" dirty="0"/>
              <a:t> durch Experten oder Mitarbeiter</a:t>
            </a:r>
          </a:p>
          <a:p>
            <a:pPr lvl="1" eaLnBrk="1" hangingPunct="1">
              <a:lnSpc>
                <a:spcPct val="100000"/>
              </a:lnSpc>
              <a:spcBef>
                <a:spcPts val="600"/>
              </a:spcBef>
            </a:pPr>
            <a:r>
              <a:rPr lang="de-AT" altLang="en-US" sz="2000" dirty="0"/>
              <a:t>Pessimistisch („sich warm anziehen“)</a:t>
            </a:r>
          </a:p>
          <a:p>
            <a:pPr lvl="1" eaLnBrk="1" hangingPunct="1">
              <a:lnSpc>
                <a:spcPct val="100000"/>
              </a:lnSpc>
              <a:spcBef>
                <a:spcPts val="600"/>
              </a:spcBef>
            </a:pPr>
            <a:r>
              <a:rPr lang="de-AT" altLang="en-US" sz="2000" dirty="0"/>
              <a:t>Optimistisch („sich selbst unter Druck setzen“)</a:t>
            </a:r>
          </a:p>
          <a:p>
            <a:pPr lvl="1" eaLnBrk="1" hangingPunct="1">
              <a:lnSpc>
                <a:spcPct val="100000"/>
              </a:lnSpc>
              <a:spcBef>
                <a:spcPts val="600"/>
              </a:spcBef>
            </a:pPr>
            <a:r>
              <a:rPr lang="de-AT" altLang="en-US" sz="2000" dirty="0"/>
              <a:t>Ausweichend („sich nie festlegen“)</a:t>
            </a:r>
          </a:p>
          <a:p>
            <a:pPr eaLnBrk="1" hangingPunct="1">
              <a:lnSpc>
                <a:spcPct val="100000"/>
              </a:lnSpc>
            </a:pPr>
            <a:r>
              <a:rPr lang="de-AT" altLang="en-US" sz="2000" b="1" dirty="0">
                <a:solidFill>
                  <a:srgbClr val="2D4E75"/>
                </a:solidFill>
              </a:rPr>
              <a:t>Planungsbesprechungen</a:t>
            </a:r>
            <a:r>
              <a:rPr lang="de-AT" altLang="en-US" sz="2000" dirty="0">
                <a:solidFill>
                  <a:srgbClr val="2D4E75"/>
                </a:solidFill>
              </a:rPr>
              <a:t>:</a:t>
            </a:r>
            <a:r>
              <a:rPr lang="de-AT" altLang="en-US" sz="2000" b="1" dirty="0">
                <a:solidFill>
                  <a:srgbClr val="2D4E75"/>
                </a:solidFill>
              </a:rPr>
              <a:t> </a:t>
            </a:r>
            <a:r>
              <a:rPr lang="de-AT" altLang="en-US" sz="2000" dirty="0"/>
              <a:t>Zeitbedarfsvorstellungen von Fachleuten</a:t>
            </a:r>
          </a:p>
          <a:p>
            <a:pPr eaLnBrk="1" hangingPunct="1">
              <a:lnSpc>
                <a:spcPct val="100000"/>
              </a:lnSpc>
              <a:buFont typeface="Wingdings" charset="2"/>
              <a:buNone/>
            </a:pPr>
            <a:r>
              <a:rPr lang="de-AT" altLang="en-US" sz="2000" b="1" dirty="0">
                <a:solidFill>
                  <a:srgbClr val="2D4E75"/>
                </a:solidFill>
                <a:sym typeface="Wingdings" charset="2"/>
              </a:rPr>
              <a:t></a:t>
            </a:r>
            <a:r>
              <a:rPr lang="de-AT" altLang="en-US" sz="2000" b="1" dirty="0">
                <a:solidFill>
                  <a:srgbClr val="FF8307"/>
                </a:solidFill>
                <a:sym typeface="Wingdings" charset="2"/>
              </a:rPr>
              <a:t>  </a:t>
            </a:r>
            <a:r>
              <a:rPr lang="de-AT" altLang="en-US" sz="2000" b="1" dirty="0">
                <a:solidFill>
                  <a:srgbClr val="2D4E75"/>
                </a:solidFill>
              </a:rPr>
              <a:t>WICHTIG</a:t>
            </a:r>
            <a:r>
              <a:rPr lang="de-AT" altLang="en-US" sz="2000" b="1" dirty="0">
                <a:solidFill>
                  <a:srgbClr val="FF8307"/>
                </a:solidFill>
              </a:rPr>
              <a:t> </a:t>
            </a:r>
            <a:r>
              <a:rPr lang="de-AT" altLang="en-US" sz="2000" b="1" dirty="0">
                <a:solidFill>
                  <a:srgbClr val="2D4E75"/>
                </a:solidFill>
              </a:rPr>
              <a:t>sind</a:t>
            </a:r>
            <a:r>
              <a:rPr lang="de-AT" altLang="en-US" sz="2000" b="1" dirty="0">
                <a:solidFill>
                  <a:srgbClr val="FF8307"/>
                </a:solidFill>
              </a:rPr>
              <a:t> </a:t>
            </a:r>
            <a:r>
              <a:rPr lang="de-AT" altLang="en-US" sz="2000" b="1" dirty="0">
                <a:solidFill>
                  <a:srgbClr val="2D4E75"/>
                </a:solidFill>
              </a:rPr>
              <a:t>Zuschläge</a:t>
            </a:r>
            <a:r>
              <a:rPr lang="de-AT" altLang="en-US" sz="2000" dirty="0">
                <a:solidFill>
                  <a:srgbClr val="2D4E75"/>
                </a:solidFill>
              </a:rPr>
              <a:t>:</a:t>
            </a:r>
            <a:r>
              <a:rPr lang="de-AT" altLang="en-US" sz="2000" b="1" dirty="0">
                <a:solidFill>
                  <a:srgbClr val="2D4E75"/>
                </a:solidFill>
              </a:rPr>
              <a:t> </a:t>
            </a:r>
            <a:r>
              <a:rPr lang="de-AT" altLang="en-US" sz="2000" dirty="0"/>
              <a:t>Reservebildungen, Zeitreserven für Tätigkeiten, die regelmäßig anfallen, aber nicht gesondert geplant werden.</a:t>
            </a:r>
          </a:p>
          <a:p>
            <a:pPr>
              <a:lnSpc>
                <a:spcPct val="100000"/>
              </a:lnSpc>
            </a:pPr>
            <a:endParaRPr lang="de-AT" sz="2000" dirty="0"/>
          </a:p>
        </p:txBody>
      </p:sp>
      <p:sp>
        <p:nvSpPr>
          <p:cNvPr id="2" name="Titel 1"/>
          <p:cNvSpPr>
            <a:spLocks noGrp="1"/>
          </p:cNvSpPr>
          <p:nvPr>
            <p:ph type="title"/>
          </p:nvPr>
        </p:nvSpPr>
        <p:spPr/>
        <p:txBody>
          <a:bodyPr/>
          <a:lstStyle/>
          <a:p>
            <a:pPr>
              <a:lnSpc>
                <a:spcPts val="2800"/>
              </a:lnSpc>
            </a:pPr>
            <a:r>
              <a:rPr lang="de-AT" sz="2800" dirty="0"/>
              <a:t>Informationsquellen über Vorgangsdauern</a:t>
            </a:r>
          </a:p>
        </p:txBody>
      </p:sp>
      <p:sp>
        <p:nvSpPr>
          <p:cNvPr id="4" name="Foliennummernplatzhalter 3"/>
          <p:cNvSpPr>
            <a:spLocks noGrp="1"/>
          </p:cNvSpPr>
          <p:nvPr>
            <p:ph type="sldNum" sz="quarter" idx="11"/>
          </p:nvPr>
        </p:nvSpPr>
        <p:spPr/>
        <p:txBody>
          <a:bodyPr/>
          <a:lstStyle/>
          <a:p>
            <a:fld id="{1B0257E5-75A0-4F46-BAAD-A8D9FF434F26}" type="slidenum">
              <a:rPr lang="de-AT" smtClean="0"/>
              <a:pPr/>
              <a:t>8</a:t>
            </a:fld>
            <a:endParaRPr lang="de-AT" dirty="0"/>
          </a:p>
        </p:txBody>
      </p:sp>
    </p:spTree>
    <p:extLst>
      <p:ext uri="{BB962C8B-B14F-4D97-AF65-F5344CB8AC3E}">
        <p14:creationId xmlns:p14="http://schemas.microsoft.com/office/powerpoint/2010/main" val="4090814044"/>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1" name="Grafik 521">
            <a:extLst>
              <a:ext uri="{C183D7F6-B498-43B3-948B-1728B52AA6E4}">
                <adec:decorative xmlns:adec="http://schemas.microsoft.com/office/drawing/2017/decorative" val="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26225" y="2398268"/>
            <a:ext cx="4974799" cy="2666926"/>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p:cNvSpPr>
            <a:spLocks noGrp="1"/>
          </p:cNvSpPr>
          <p:nvPr>
            <p:ph type="title"/>
          </p:nvPr>
        </p:nvSpPr>
        <p:spPr/>
        <p:txBody>
          <a:bodyPr/>
          <a:lstStyle/>
          <a:p>
            <a:r>
              <a:rPr lang="de-AT" dirty="0"/>
              <a:t>Planungspoker-Schätzkartensatz </a:t>
            </a:r>
          </a:p>
        </p:txBody>
      </p:sp>
      <p:sp>
        <p:nvSpPr>
          <p:cNvPr id="4" name="Foliennummernplatzhalter 3"/>
          <p:cNvSpPr>
            <a:spLocks noGrp="1"/>
          </p:cNvSpPr>
          <p:nvPr>
            <p:ph type="sldNum" sz="quarter" idx="11"/>
          </p:nvPr>
        </p:nvSpPr>
        <p:spPr/>
        <p:txBody>
          <a:bodyPr/>
          <a:lstStyle/>
          <a:p>
            <a:fld id="{1B0257E5-75A0-4F46-BAAD-A8D9FF434F26}" type="slidenum">
              <a:rPr lang="de-AT" noProof="0" smtClean="0"/>
              <a:pPr/>
              <a:t>9</a:t>
            </a:fld>
            <a:endParaRPr lang="de-AT" noProof="0" dirty="0"/>
          </a:p>
        </p:txBody>
      </p:sp>
    </p:spTree>
    <p:extLst>
      <p:ext uri="{BB962C8B-B14F-4D97-AF65-F5344CB8AC3E}">
        <p14:creationId xmlns:p14="http://schemas.microsoft.com/office/powerpoint/2010/main" val="989000351"/>
      </p:ext>
    </p:extLst>
  </p:cSld>
  <p:clrMapOvr>
    <a:masterClrMapping/>
  </p:clrMapOvr>
  <p:transition>
    <p:zoom/>
  </p:transition>
</p:sld>
</file>

<file path=ppt/theme/theme1.xml><?xml version="1.0" encoding="utf-8"?>
<a:theme xmlns:a="http://schemas.openxmlformats.org/drawingml/2006/main" name="BOKU-Marketing">
  <a:themeElements>
    <a:clrScheme name="">
      <a:dk1>
        <a:srgbClr val="000000"/>
      </a:dk1>
      <a:lt1>
        <a:srgbClr val="FFFFFF"/>
      </a:lt1>
      <a:dk2>
        <a:srgbClr val="A6173B"/>
      </a:dk2>
      <a:lt2>
        <a:srgbClr val="666369"/>
      </a:lt2>
      <a:accent1>
        <a:srgbClr val="DBDADC"/>
      </a:accent1>
      <a:accent2>
        <a:srgbClr val="D49486"/>
      </a:accent2>
      <a:accent3>
        <a:srgbClr val="FFFFFF"/>
      </a:accent3>
      <a:accent4>
        <a:srgbClr val="000000"/>
      </a:accent4>
      <a:accent5>
        <a:srgbClr val="EAEAEB"/>
      </a:accent5>
      <a:accent6>
        <a:srgbClr val="C08679"/>
      </a:accent6>
      <a:hlink>
        <a:srgbClr val="CCCCFF"/>
      </a:hlink>
      <a:folHlink>
        <a:srgbClr val="B5B3B7"/>
      </a:folHlink>
    </a:clrScheme>
    <a:fontScheme name="BOKU-Marketing">
      <a:majorFont>
        <a:latin typeface="Arial Narrow"/>
        <a:ea typeface=""/>
        <a:cs typeface=""/>
      </a:majorFont>
      <a:minorFont>
        <a:latin typeface="Arial Narrow"/>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AT" sz="36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AT" sz="36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BOKU-Marketing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OKU-Marketing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OKU-Marketing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OKU-Marketing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OKU-Market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OKU-Market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OKU-Market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BOKU-Marketing 8">
        <a:dk1>
          <a:srgbClr val="000000"/>
        </a:dk1>
        <a:lt1>
          <a:srgbClr val="FFFFFF"/>
        </a:lt1>
        <a:dk2>
          <a:srgbClr val="CE0025"/>
        </a:dk2>
        <a:lt2>
          <a:srgbClr val="464646"/>
        </a:lt2>
        <a:accent1>
          <a:srgbClr val="E1E1E1"/>
        </a:accent1>
        <a:accent2>
          <a:srgbClr val="3333CC"/>
        </a:accent2>
        <a:accent3>
          <a:srgbClr val="FFFFFF"/>
        </a:accent3>
        <a:accent4>
          <a:srgbClr val="000000"/>
        </a:accent4>
        <a:accent5>
          <a:srgbClr val="EEEEEE"/>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G:\UL\ULU\daten\martin\_atexte\boku\Vizerektorat\CD\BOKU-Marketing.ppt</Template>
  <TotalTime>0</TotalTime>
  <Words>3764</Words>
  <Application>Microsoft Office PowerPoint</Application>
  <PresentationFormat>Benutzerdefiniert</PresentationFormat>
  <Paragraphs>529</Paragraphs>
  <Slides>35</Slides>
  <Notes>35</Notes>
  <HiddenSlides>0</HiddenSlides>
  <MMClips>0</MMClips>
  <ScaleCrop>false</ScaleCrop>
  <HeadingPairs>
    <vt:vector size="8" baseType="variant">
      <vt:variant>
        <vt:lpstr>Verwendete Schriftarten</vt:lpstr>
      </vt:variant>
      <vt:variant>
        <vt:i4>9</vt:i4>
      </vt:variant>
      <vt:variant>
        <vt:lpstr>Design</vt:lpstr>
      </vt:variant>
      <vt:variant>
        <vt:i4>1</vt:i4>
      </vt:variant>
      <vt:variant>
        <vt:lpstr>Eingebettete OLE-Server</vt:lpstr>
      </vt:variant>
      <vt:variant>
        <vt:i4>2</vt:i4>
      </vt:variant>
      <vt:variant>
        <vt:lpstr>Folientitel</vt:lpstr>
      </vt:variant>
      <vt:variant>
        <vt:i4>35</vt:i4>
      </vt:variant>
    </vt:vector>
  </HeadingPairs>
  <TitlesOfParts>
    <vt:vector size="47" baseType="lpstr">
      <vt:lpstr>ＭＳ Ｐゴシック</vt:lpstr>
      <vt:lpstr>Arial</vt:lpstr>
      <vt:lpstr>Arial Black</vt:lpstr>
      <vt:lpstr>Arial Narrow</vt:lpstr>
      <vt:lpstr>Corbel</vt:lpstr>
      <vt:lpstr>Courier New</vt:lpstr>
      <vt:lpstr>Symbol</vt:lpstr>
      <vt:lpstr>Times New Roman</vt:lpstr>
      <vt:lpstr>Wingdings</vt:lpstr>
      <vt:lpstr>BOKU-Marketing</vt:lpstr>
      <vt:lpstr>Präsentation</vt:lpstr>
      <vt:lpstr>Presentation</vt:lpstr>
      <vt:lpstr>Projektmanagement</vt:lpstr>
      <vt:lpstr>Übersicht – Projektterminplanung </vt:lpstr>
      <vt:lpstr>Lehr- und Lernziele – Projektterminplanung</vt:lpstr>
      <vt:lpstr>Learning Outcomes – Projektterminplanung</vt:lpstr>
      <vt:lpstr>Stellung der Projektterminplanung im Prozess der Projektplanung </vt:lpstr>
      <vt:lpstr>Übergang Ablauf-/Terminplanung </vt:lpstr>
      <vt:lpstr>Zweck der Terminplanung</vt:lpstr>
      <vt:lpstr>Informationsquellen über Vorgangsdauern</vt:lpstr>
      <vt:lpstr>Planungspoker-Schätzkartensatz </vt:lpstr>
      <vt:lpstr>Alternative Vorgehensweisen  bei der Terminplanung  </vt:lpstr>
      <vt:lpstr>Instrumente der Terminplanung</vt:lpstr>
      <vt:lpstr>Terminliste</vt:lpstr>
      <vt:lpstr>Beispiel einer Terminliste</vt:lpstr>
      <vt:lpstr>Balkenplan (Gantt-Chart)</vt:lpstr>
      <vt:lpstr>Beispiel für Balkenplan (Gantt-Chart)</vt:lpstr>
      <vt:lpstr>Vernetzter Balkenplan </vt:lpstr>
      <vt:lpstr>Vom PAP zum vernetzten Balkenplan </vt:lpstr>
      <vt:lpstr>Beispiel – Vernetzter Balkenplan</vt:lpstr>
      <vt:lpstr>Beispiel – Vernetzter Balkenplan </vt:lpstr>
      <vt:lpstr>Netzplantechnik I</vt:lpstr>
      <vt:lpstr>Netzplantechnik II</vt:lpstr>
      <vt:lpstr>Mathematische Terminplanungsmethode –  PERT </vt:lpstr>
      <vt:lpstr>Prinzipielle Darstellungslogik  von PERT-Diagrammen</vt:lpstr>
      <vt:lpstr>Im Zeitmaßstab erstelltes  PERT-Diagramm</vt:lpstr>
      <vt:lpstr>Mathematische Terminplanungsmethode – Vorgangskontennetzplantechnik </vt:lpstr>
      <vt:lpstr>Prinzipielle Darstellungslogik der Vorgangsknotennetzplantechnik </vt:lpstr>
      <vt:lpstr>Vorgangsknotennetzplantechnik </vt:lpstr>
      <vt:lpstr>Vorgangsknotennetzplantechnik </vt:lpstr>
      <vt:lpstr>Vorgangsknotennetzplantechnik </vt:lpstr>
      <vt:lpstr>Puffer(-zeit) – Definition </vt:lpstr>
      <vt:lpstr>Gesamtpuffer(-zeit) und ihre Berechnung</vt:lpstr>
      <vt:lpstr>Freie Puffer(-zeit) und ihre Berechnung</vt:lpstr>
      <vt:lpstr>Netzplan – Beispiel </vt:lpstr>
      <vt:lpstr>Berechnung des kritischen Pfades</vt:lpstr>
      <vt:lpstr>Übung  –  Erstellen eines Projektterminplanes </vt:lpstr>
    </vt:vector>
  </TitlesOfParts>
  <Company>ARC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Begleitende Folien (Einheit 10) zum Lehrbuch Projektmanagement. Der erfolgreiche Einstieg. 6. Auflage, 2023, Facultas, Wien, Österreich</dc:title>
  <dc:creator>Hans Karl Wytrzens</dc:creator>
  <cp:lastModifiedBy>Roder C</cp:lastModifiedBy>
  <cp:revision>589</cp:revision>
  <cp:lastPrinted>2014-09-16T10:00:51Z</cp:lastPrinted>
  <dcterms:created xsi:type="dcterms:W3CDTF">2003-09-23T06:28:36Z</dcterms:created>
  <dcterms:modified xsi:type="dcterms:W3CDTF">2023-06-02T17:51:53Z</dcterms:modified>
</cp:coreProperties>
</file>