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handoutMasterIdLst>
    <p:handoutMasterId r:id="rId28"/>
  </p:handoutMasterIdLst>
  <p:sldIdLst>
    <p:sldId id="260" r:id="rId2"/>
    <p:sldId id="334" r:id="rId3"/>
    <p:sldId id="374" r:id="rId4"/>
    <p:sldId id="375" r:id="rId5"/>
    <p:sldId id="376" r:id="rId6"/>
    <p:sldId id="354" r:id="rId7"/>
    <p:sldId id="355" r:id="rId8"/>
    <p:sldId id="356" r:id="rId9"/>
    <p:sldId id="357" r:id="rId10"/>
    <p:sldId id="358" r:id="rId11"/>
    <p:sldId id="377" r:id="rId12"/>
    <p:sldId id="359" r:id="rId13"/>
    <p:sldId id="360" r:id="rId14"/>
    <p:sldId id="361" r:id="rId15"/>
    <p:sldId id="362" r:id="rId16"/>
    <p:sldId id="363" r:id="rId17"/>
    <p:sldId id="373" r:id="rId18"/>
    <p:sldId id="364" r:id="rId19"/>
    <p:sldId id="366" r:id="rId20"/>
    <p:sldId id="367" r:id="rId21"/>
    <p:sldId id="368" r:id="rId22"/>
    <p:sldId id="369" r:id="rId23"/>
    <p:sldId id="370" r:id="rId24"/>
    <p:sldId id="371" r:id="rId25"/>
    <p:sldId id="372" r:id="rId26"/>
  </p:sldIdLst>
  <p:sldSz cx="9361488" cy="6840538"/>
  <p:notesSz cx="6797675" cy="9926638"/>
  <p:defaultTextStyle>
    <a:defPPr>
      <a:defRPr lang="de-AT"/>
    </a:defPPr>
    <a:lvl1pPr algn="l" rtl="0" fontAlgn="base">
      <a:spcBef>
        <a:spcPct val="0"/>
      </a:spcBef>
      <a:spcAft>
        <a:spcPct val="0"/>
      </a:spcAft>
      <a:defRPr sz="3600" kern="1200">
        <a:solidFill>
          <a:schemeClr val="tx1"/>
        </a:solidFill>
        <a:latin typeface="Arial Narrow" pitchFamily="34" charset="0"/>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793">
          <p15:clr>
            <a:srgbClr val="A4A3A4"/>
          </p15:clr>
        </p15:guide>
        <p15:guide id="2" pos="1043">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7A12"/>
    <a:srgbClr val="DEA2AF"/>
    <a:srgbClr val="D78D9D"/>
    <a:srgbClr val="98DCA8"/>
    <a:srgbClr val="79D18E"/>
    <a:srgbClr val="296938"/>
    <a:srgbClr val="E27100"/>
    <a:srgbClr val="EEC4CD"/>
    <a:srgbClr val="B2DE82"/>
    <a:srgbClr val="2D4E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07" autoAdjust="0"/>
    <p:restoredTop sz="87003" autoAdjust="0"/>
  </p:normalViewPr>
  <p:slideViewPr>
    <p:cSldViewPr>
      <p:cViewPr varScale="1">
        <p:scale>
          <a:sx n="49" d="100"/>
          <a:sy n="49" d="100"/>
        </p:scale>
        <p:origin x="1467" y="24"/>
      </p:cViewPr>
      <p:guideLst>
        <p:guide orient="horz" pos="793"/>
        <p:guide pos="10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80" d="100"/>
          <a:sy n="80" d="100"/>
        </p:scale>
        <p:origin x="1467" y="-155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16387"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16388"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16389" name="Rectangle 5"/>
          <p:cNvSpPr>
            <a:spLocks noGrp="1" noChangeArrowheads="1"/>
          </p:cNvSpPr>
          <p:nvPr>
            <p:ph type="sldNum" sz="quarter" idx="3"/>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C90508D-DE0F-4D09-B693-73E2DC2DC1D6}" type="slidenum">
              <a:rPr lang="de-DE"/>
              <a:pPr/>
              <a:t>‹Nr.›</a:t>
            </a:fld>
            <a:endParaRPr lang="de-DE" dirty="0"/>
          </a:p>
        </p:txBody>
      </p:sp>
    </p:spTree>
    <p:extLst>
      <p:ext uri="{BB962C8B-B14F-4D97-AF65-F5344CB8AC3E}">
        <p14:creationId xmlns:p14="http://schemas.microsoft.com/office/powerpoint/2010/main" val="41035558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5123"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5124" name="Rectangle 4"/>
          <p:cNvSpPr>
            <a:spLocks noGrp="1" noRot="1" noChangeAspect="1" noChangeArrowheads="1" noTextEdit="1"/>
          </p:cNvSpPr>
          <p:nvPr>
            <p:ph type="sldImg" idx="2"/>
          </p:nvPr>
        </p:nvSpPr>
        <p:spPr bwMode="auto">
          <a:xfrm>
            <a:off x="850900" y="744538"/>
            <a:ext cx="509587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806549" y="4714875"/>
            <a:ext cx="5184576"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126"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5127"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50"/>
            </a:lvl1pPr>
          </a:lstStyle>
          <a:p>
            <a:fld id="{8F4A2D7C-1F6E-46F1-B0EA-93B973014C5E}" type="slidenum">
              <a:rPr lang="de-DE" smtClean="0"/>
              <a:pPr/>
              <a:t>‹Nr.›</a:t>
            </a:fld>
            <a:endParaRPr lang="de-DE" dirty="0"/>
          </a:p>
        </p:txBody>
      </p:sp>
    </p:spTree>
    <p:extLst>
      <p:ext uri="{BB962C8B-B14F-4D97-AF65-F5344CB8AC3E}">
        <p14:creationId xmlns:p14="http://schemas.microsoft.com/office/powerpoint/2010/main" val="2646043023"/>
      </p:ext>
    </p:extLst>
  </p:cSld>
  <p:clrMap bg1="lt1" tx1="dk1" bg2="lt2" tx2="dk2" accent1="accent1" accent2="accent2" accent3="accent3" accent4="accent4" accent5="accent5" accent6="accent6" hlink="hlink" folHlink="folHlink"/>
  <p:hf hdr="0" ftr="0" dt="0"/>
  <p:notesStyle>
    <a:lvl1pPr algn="l" rtl="0" fontAlgn="base">
      <a:spcBef>
        <a:spcPts val="600"/>
      </a:spcBef>
      <a:spcAft>
        <a:spcPct val="0"/>
      </a:spcAft>
      <a:defRPr sz="1100" kern="1200" baseline="0">
        <a:solidFill>
          <a:schemeClr val="tx1"/>
        </a:solidFill>
        <a:latin typeface="Arial Narrow" panose="020B0606020202030204" pitchFamily="34" charset="0"/>
        <a:ea typeface="+mn-ea"/>
        <a:cs typeface="+mn-cs"/>
      </a:defRPr>
    </a:lvl1pPr>
    <a:lvl2pPr marL="457200" algn="l" rtl="0" fontAlgn="base">
      <a:spcBef>
        <a:spcPts val="600"/>
      </a:spcBef>
      <a:spcAft>
        <a:spcPct val="0"/>
      </a:spcAft>
      <a:defRPr sz="1100" kern="1200">
        <a:solidFill>
          <a:schemeClr val="tx1"/>
        </a:solidFill>
        <a:latin typeface="Arial Narrow" panose="020B0606020202030204" pitchFamily="34" charset="0"/>
        <a:ea typeface="+mn-ea"/>
        <a:cs typeface="+mn-cs"/>
      </a:defRPr>
    </a:lvl2pPr>
    <a:lvl3pPr marL="914400" algn="l" rtl="0" fontAlgn="base">
      <a:spcBef>
        <a:spcPts val="600"/>
      </a:spcBef>
      <a:spcAft>
        <a:spcPct val="0"/>
      </a:spcAft>
      <a:defRPr sz="1100" kern="1200">
        <a:solidFill>
          <a:schemeClr val="tx1"/>
        </a:solidFill>
        <a:latin typeface="Arial Narrow" panose="020B0606020202030204" pitchFamily="34" charset="0"/>
        <a:ea typeface="+mn-ea"/>
        <a:cs typeface="+mn-cs"/>
      </a:defRPr>
    </a:lvl3pPr>
    <a:lvl4pPr marL="1371600" algn="l" rtl="0" fontAlgn="base">
      <a:spcBef>
        <a:spcPts val="600"/>
      </a:spcBef>
      <a:spcAft>
        <a:spcPct val="0"/>
      </a:spcAft>
      <a:defRPr sz="1100" kern="1200">
        <a:solidFill>
          <a:schemeClr val="tx1"/>
        </a:solidFill>
        <a:latin typeface="Arial Narrow" panose="020B0606020202030204" pitchFamily="34" charset="0"/>
        <a:ea typeface="+mn-ea"/>
        <a:cs typeface="+mn-cs"/>
      </a:defRPr>
    </a:lvl4pPr>
    <a:lvl5pPr marL="1828800" algn="l" rtl="0" fontAlgn="base">
      <a:spcBef>
        <a:spcPts val="600"/>
      </a:spcBef>
      <a:spcAft>
        <a:spcPct val="0"/>
      </a:spcAft>
      <a:defRPr sz="1100" kern="1200">
        <a:solidFill>
          <a:schemeClr val="tx1"/>
        </a:solidFill>
        <a:latin typeface="Arial Narrow" panose="020B0606020202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a:xfrm>
            <a:off x="806549" y="4714875"/>
            <a:ext cx="5184576" cy="4467225"/>
          </a:xfrm>
        </p:spPr>
        <p:txBody>
          <a:bodyPr/>
          <a:lstStyle/>
          <a:p>
            <a:pPr>
              <a:spcBef>
                <a:spcPts val="600"/>
              </a:spcBef>
            </a:pPr>
            <a:endParaRPr lang="en-US" sz="1100"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a:t>
            </a:fld>
            <a:endParaRPr lang="de-DE" dirty="0"/>
          </a:p>
        </p:txBody>
      </p:sp>
    </p:spTree>
    <p:extLst>
      <p:ext uri="{BB962C8B-B14F-4D97-AF65-F5344CB8AC3E}">
        <p14:creationId xmlns:p14="http://schemas.microsoft.com/office/powerpoint/2010/main" val="1983469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Beim Planungsprozess selbst sollte man </a:t>
            </a:r>
            <a:r>
              <a:rPr lang="de-DE" altLang="en-US" i="1" dirty="0"/>
              <a:t>schrittweise</a:t>
            </a:r>
            <a:r>
              <a:rPr lang="de-DE" altLang="en-US" dirty="0"/>
              <a:t> vorgehen und zunächst nur die Bedarfsermittlung machen. </a:t>
            </a:r>
          </a:p>
          <a:p>
            <a:r>
              <a:rPr lang="de-DE" dirty="0"/>
              <a:t>Erst in einem zweiten, separaten Schritt ist zu prüfen, was und wieviel an Ressourcen zur Verfügung steht. Dabei sollte eines der Ziele der Ressourcen- und Kapazitätsplanung darin bestehen, möglichst unvoreingenommen Kapazitätsengpasse und Kapazitätsreserven zu orten. </a:t>
            </a:r>
          </a:p>
          <a:p>
            <a:r>
              <a:rPr lang="de-DE" dirty="0"/>
              <a:t>Von einer gleichzeitigen Betrachtung beider Dinge in einem Zug ist abzuraten, weil sonst die Versuchung besteht, die Bedarfsziffern von Haus aus so „hinzubiegen“, dass sie sich mit dem Ressourcenvorrat in Einklang bringen lassen.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10</a:t>
            </a:fld>
            <a:endParaRPr lang="de-DE" dirty="0"/>
          </a:p>
        </p:txBody>
      </p:sp>
    </p:spTree>
    <p:extLst>
      <p:ext uri="{BB962C8B-B14F-4D97-AF65-F5344CB8AC3E}">
        <p14:creationId xmlns:p14="http://schemas.microsoft.com/office/powerpoint/2010/main" val="2031015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Auf diese Weise werden z.B. für Personalressourcen frühzeitig Engpässe und Leerläufe entdeckt. </a:t>
            </a:r>
          </a:p>
          <a:p>
            <a:r>
              <a:rPr lang="de-AT" dirty="0"/>
              <a:t>Allenfalls gelingt dann in einem weiteren Schritt durch </a:t>
            </a:r>
            <a:r>
              <a:rPr lang="de-AT" i="1" dirty="0"/>
              <a:t>Umplanung</a:t>
            </a:r>
            <a:r>
              <a:rPr lang="de-AT" dirty="0"/>
              <a:t> des Ablaufes oder/und der Termine eine </a:t>
            </a:r>
            <a:r>
              <a:rPr lang="de-AT" i="1" dirty="0"/>
              <a:t>Ausschöpfung ansonsten ungenutzt bleibender Reserven</a:t>
            </a:r>
            <a:r>
              <a:rPr lang="de-AT"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11</a:t>
            </a:fld>
            <a:endParaRPr lang="de-DE" dirty="0"/>
          </a:p>
        </p:txBody>
      </p:sp>
    </p:spTree>
    <p:extLst>
      <p:ext uri="{BB962C8B-B14F-4D97-AF65-F5344CB8AC3E}">
        <p14:creationId xmlns:p14="http://schemas.microsoft.com/office/powerpoint/2010/main" val="2637981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Die Gegenüberstellung von Bedarfsprofil und Bestandsprofil veranlasst Überlegungen, was man tun kann, damit Engpässe und Überkapazitäten ausgeglichen werden.</a:t>
            </a:r>
          </a:p>
          <a:p>
            <a:r>
              <a:rPr lang="de-DE" altLang="en-US" i="1" dirty="0"/>
              <a:t>Ansatzpunkte</a:t>
            </a:r>
            <a:r>
              <a:rPr lang="de-DE" altLang="en-US" dirty="0"/>
              <a:t> wären:</a:t>
            </a:r>
          </a:p>
          <a:p>
            <a:pPr marL="171450" indent="-171450">
              <a:spcBef>
                <a:spcPts val="300"/>
              </a:spcBef>
              <a:buFont typeface="Arial" panose="020B0604020202020204" pitchFamily="34" charset="0"/>
              <a:buChar char="•"/>
            </a:pPr>
            <a:r>
              <a:rPr lang="de-DE" altLang="en-US" i="1" dirty="0"/>
              <a:t>Vorgangsdauer</a:t>
            </a:r>
            <a:r>
              <a:rPr lang="de-DE" altLang="en-US" dirty="0"/>
              <a:t> zu strecken, sodass eine Arbeit z.B. statt 8 Wochen 9 oder 10 Wochen dauert;</a:t>
            </a:r>
          </a:p>
          <a:p>
            <a:pPr marL="171450" indent="-171450">
              <a:spcBef>
                <a:spcPts val="300"/>
              </a:spcBef>
              <a:buFont typeface="Arial" panose="020B0604020202020204" pitchFamily="34" charset="0"/>
              <a:buChar char="•"/>
            </a:pPr>
            <a:r>
              <a:rPr lang="de-DE" altLang="en-US" i="1" dirty="0"/>
              <a:t>Kapazitätsgrenze zu erhöhen</a:t>
            </a:r>
            <a:r>
              <a:rPr lang="de-DE" altLang="en-US" dirty="0"/>
              <a:t>, eventuell zusätzliche Mitarbeiter einstellen oder Überstunden anordnen;</a:t>
            </a:r>
          </a:p>
          <a:p>
            <a:pPr marL="171450" indent="-171450">
              <a:spcBef>
                <a:spcPts val="300"/>
              </a:spcBef>
              <a:buFont typeface="Arial" panose="020B0604020202020204" pitchFamily="34" charset="0"/>
              <a:buChar char="•"/>
            </a:pPr>
            <a:r>
              <a:rPr lang="de-DE" altLang="en-US" dirty="0"/>
              <a:t>oder </a:t>
            </a:r>
            <a:r>
              <a:rPr lang="de-DE" altLang="en-US" i="1" dirty="0"/>
              <a:t>Ressourcenzukauf</a:t>
            </a:r>
            <a:r>
              <a:rPr lang="de-DE" altLang="en-US" dirty="0"/>
              <a:t>, etwa Auslagerung von Arbeiten an Externe.</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12</a:t>
            </a:fld>
            <a:endParaRPr lang="de-DE" dirty="0"/>
          </a:p>
        </p:txBody>
      </p:sp>
    </p:spTree>
    <p:extLst>
      <p:ext uri="{BB962C8B-B14F-4D97-AF65-F5344CB8AC3E}">
        <p14:creationId xmlns:p14="http://schemas.microsoft.com/office/powerpoint/2010/main" val="583465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Grundidee des Kapazitätsausgleichs (capacity adjustment)  scheint</a:t>
            </a:r>
            <a:r>
              <a:rPr lang="de-DE" baseline="0" dirty="0"/>
              <a:t> aufs erste </a:t>
            </a:r>
            <a:r>
              <a:rPr lang="de-DE" dirty="0"/>
              <a:t>simpel: Wo sich Engpässe abzeichnen verschiebt man Vorgänge in Zeiten, in denen Kapazitätsreserven vorhanden</a:t>
            </a:r>
            <a:r>
              <a:rPr lang="de-DE" baseline="0" dirty="0"/>
              <a:t> sind.</a:t>
            </a:r>
            <a:r>
              <a:rPr lang="de-DE" dirty="0"/>
              <a:t> Jede zeitliche Verschiebung von Vorgängen zieht aber direkte Konsequenzen nach</a:t>
            </a:r>
            <a:r>
              <a:rPr lang="de-DE" baseline="0" dirty="0"/>
              <a:t> sich, weil Vorgänge </a:t>
            </a:r>
            <a:r>
              <a:rPr lang="de-DE" dirty="0"/>
              <a:t>voneinander abhängen; ihre Reihenfolge lässt</a:t>
            </a:r>
            <a:r>
              <a:rPr lang="de-DE" baseline="0" dirty="0"/>
              <a:t> sich deshalb </a:t>
            </a:r>
            <a:r>
              <a:rPr lang="de-DE" b="0" i="1" u="none" dirty="0">
                <a:effectLst/>
              </a:rPr>
              <a:t>nicht</a:t>
            </a:r>
            <a:r>
              <a:rPr lang="de-DE" b="0" i="1" u="none" dirty="0"/>
              <a:t> </a:t>
            </a:r>
            <a:r>
              <a:rPr lang="de-DE" b="0" i="1" dirty="0"/>
              <a:t>beliebig verändern</a:t>
            </a:r>
            <a:r>
              <a:rPr lang="de-DE" dirty="0"/>
              <a:t>. Die weitreichenden </a:t>
            </a:r>
            <a:r>
              <a:rPr lang="de-DE" b="1" dirty="0"/>
              <a:t>Wechselwirkungen</a:t>
            </a:r>
            <a:r>
              <a:rPr lang="de-DE" dirty="0"/>
              <a:t> müssen beim </a:t>
            </a:r>
            <a:r>
              <a:rPr lang="de-DE" i="1" dirty="0"/>
              <a:t>Belastungsausgleich</a:t>
            </a:r>
            <a:r>
              <a:rPr lang="de-DE" dirty="0"/>
              <a:t> berücksichtigt werden, was je nach Projektgröße schwierig werden kann. Trotzdem empfehlen sich derartige planerische Überlegungen, denn es liegt schließlich im Sinn der Projektplanung, Schwierigkeiten schon zu Beginn zu erkennen und zu minimieren. Ein Verzicht auf Überlegungen zum Kapazitätsausgleich führt dann etwa immer wieder dazu, dass Mitarbeiter Überstunden und Nachtschichten leisten müssen, was deren Motivation und Leistungsfähigkeit in Mitleidenschaft zieht.</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13</a:t>
            </a:fld>
            <a:endParaRPr lang="de-DE" dirty="0"/>
          </a:p>
        </p:txBody>
      </p:sp>
    </p:spTree>
    <p:extLst>
      <p:ext uri="{BB962C8B-B14F-4D97-AF65-F5344CB8AC3E}">
        <p14:creationId xmlns:p14="http://schemas.microsoft.com/office/powerpoint/2010/main" val="571979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 Kapazitätsausgleich (capacity adjustment) lässt sich auf verschiedene Art versuchen,</a:t>
            </a:r>
            <a:r>
              <a:rPr lang="de-DE" baseline="0" dirty="0"/>
              <a:t> etwa </a:t>
            </a:r>
            <a:r>
              <a:rPr lang="de-DE" dirty="0"/>
              <a:t>durch </a:t>
            </a:r>
          </a:p>
          <a:p>
            <a:pPr marL="171450" indent="-171450">
              <a:spcBef>
                <a:spcPts val="400"/>
              </a:spcBef>
              <a:buFont typeface="Arial" panose="020B0604020202020204" pitchFamily="34" charset="0"/>
              <a:buChar char="•"/>
            </a:pPr>
            <a:r>
              <a:rPr lang="de-DE" i="1" dirty="0"/>
              <a:t>Änderung</a:t>
            </a:r>
            <a:r>
              <a:rPr lang="de-DE" dirty="0"/>
              <a:t> der </a:t>
            </a:r>
            <a:r>
              <a:rPr lang="de-DE" i="1" dirty="0"/>
              <a:t>Ressourcenzuordnung</a:t>
            </a:r>
            <a:r>
              <a:rPr lang="de-DE" dirty="0"/>
              <a:t>, </a:t>
            </a:r>
          </a:p>
          <a:p>
            <a:pPr marL="171450" indent="-171450">
              <a:spcBef>
                <a:spcPts val="400"/>
              </a:spcBef>
              <a:buFont typeface="Arial" panose="020B0604020202020204" pitchFamily="34" charset="0"/>
              <a:buChar char="•"/>
            </a:pPr>
            <a:r>
              <a:rPr lang="de-DE" i="1" dirty="0"/>
              <a:t>Änderung </a:t>
            </a:r>
            <a:r>
              <a:rPr lang="de-DE" dirty="0"/>
              <a:t>der </a:t>
            </a:r>
            <a:r>
              <a:rPr lang="de-DE" i="1" dirty="0"/>
              <a:t>Einsatzzeiten </a:t>
            </a:r>
            <a:r>
              <a:rPr lang="de-DE" dirty="0"/>
              <a:t>der Ressource,</a:t>
            </a:r>
          </a:p>
          <a:p>
            <a:pPr marL="171450" indent="-171450">
              <a:spcBef>
                <a:spcPts val="400"/>
              </a:spcBef>
              <a:buFont typeface="Arial" panose="020B0604020202020204" pitchFamily="34" charset="0"/>
              <a:buChar char="•"/>
            </a:pPr>
            <a:r>
              <a:rPr lang="de-DE" i="1" dirty="0"/>
              <a:t>Verzögern</a:t>
            </a:r>
            <a:r>
              <a:rPr lang="de-DE" dirty="0"/>
              <a:t> von Vorgängen,</a:t>
            </a:r>
          </a:p>
          <a:p>
            <a:pPr marL="171450" indent="-171450" algn="l">
              <a:spcBef>
                <a:spcPts val="400"/>
              </a:spcBef>
              <a:buFont typeface="Arial" panose="020B0604020202020204" pitchFamily="34" charset="0"/>
              <a:buChar char="•"/>
            </a:pPr>
            <a:r>
              <a:rPr lang="de-DE" dirty="0"/>
              <a:t>Externen </a:t>
            </a:r>
            <a:r>
              <a:rPr lang="de-DE" i="1" dirty="0"/>
              <a:t>Einkauf</a:t>
            </a:r>
            <a:r>
              <a:rPr lang="de-DE" dirty="0"/>
              <a:t> von Teilfunktionalitäten,</a:t>
            </a:r>
            <a:br>
              <a:rPr lang="de-DE" dirty="0"/>
            </a:br>
            <a:r>
              <a:rPr lang="de-DE" i="1" dirty="0"/>
              <a:t>Reduktion</a:t>
            </a:r>
            <a:r>
              <a:rPr lang="de-DE" i="1" baseline="0" dirty="0"/>
              <a:t> </a:t>
            </a:r>
            <a:r>
              <a:rPr lang="de-DE" baseline="0" dirty="0"/>
              <a:t>des </a:t>
            </a:r>
            <a:r>
              <a:rPr lang="de-DE" i="1" baseline="0" dirty="0"/>
              <a:t>Projektumfang</a:t>
            </a:r>
            <a:r>
              <a:rPr lang="de-DE" baseline="0" dirty="0"/>
              <a:t>s</a:t>
            </a:r>
            <a:r>
              <a:rPr lang="de-DE"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14</a:t>
            </a:fld>
            <a:endParaRPr lang="de-DE" dirty="0"/>
          </a:p>
        </p:txBody>
      </p:sp>
    </p:spTree>
    <p:extLst>
      <p:ext uri="{BB962C8B-B14F-4D97-AF65-F5344CB8AC3E}">
        <p14:creationId xmlns:p14="http://schemas.microsoft.com/office/powerpoint/2010/main" val="174590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Vor allem wenn Arbeitspakete bzw. Vorgänge</a:t>
            </a:r>
            <a:r>
              <a:rPr lang="de-AT" baseline="0" dirty="0"/>
              <a:t> </a:t>
            </a:r>
            <a:r>
              <a:rPr lang="de-AT" i="1" baseline="0" dirty="0"/>
              <a:t>Pufferzeiten </a:t>
            </a:r>
            <a:r>
              <a:rPr lang="de-AT" baseline="0" dirty="0"/>
              <a:t>besitzen, bietet sich beim Auftreten von Engpässen eine </a:t>
            </a:r>
            <a:r>
              <a:rPr lang="de-AT" i="1" baseline="0" dirty="0"/>
              <a:t>Verschiebung i</a:t>
            </a:r>
            <a:r>
              <a:rPr lang="de-AT" baseline="0" dirty="0"/>
              <a:t>n Zeiträume an, in denen sich sonst ungenutzte Kapazitätsreserven abzeichnen. </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15</a:t>
            </a:fld>
            <a:endParaRPr lang="de-DE" dirty="0"/>
          </a:p>
        </p:txBody>
      </p:sp>
    </p:spTree>
    <p:extLst>
      <p:ext uri="{BB962C8B-B14F-4D97-AF65-F5344CB8AC3E}">
        <p14:creationId xmlns:p14="http://schemas.microsoft.com/office/powerpoint/2010/main" val="4108168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DE" altLang="en-US" dirty="0"/>
              <a:t>Ein anderer Ansatz zum Kapazitätsausgleich setzt auf eine Änderung der Vorgangsdauer.</a:t>
            </a:r>
          </a:p>
          <a:p>
            <a:r>
              <a:rPr lang="de-DE" altLang="en-US" dirty="0"/>
              <a:t>In der ursprünglichen Planung wäre der Einsatz von 10 Mitarbeitern vorgesehen, die für die Arbeitsverrichtung jeder 8 Monate brauchen, d.h. in Summe ist ein Aufwand von 80 Mannmonaten zu bedecken. </a:t>
            </a:r>
          </a:p>
          <a:p>
            <a:pPr marL="171450" indent="-171450">
              <a:buFont typeface="Arial" panose="020B0604020202020204" pitchFamily="34" charset="0"/>
              <a:buChar char="•"/>
            </a:pPr>
            <a:r>
              <a:rPr lang="de-DE" altLang="en-US" dirty="0"/>
              <a:t>Man könnte die Vorgangsdauer </a:t>
            </a:r>
            <a:r>
              <a:rPr lang="de-DE" altLang="en-US" i="1" dirty="0"/>
              <a:t>stauchen</a:t>
            </a:r>
            <a:r>
              <a:rPr lang="de-DE" altLang="en-US" dirty="0"/>
              <a:t> und auf 5 Monate halbieren, indem man mehr (doppelt so viele) Mitarbeiter einsetzt, was sinnvoll sein kann, falls man schneller fertig werden muss. </a:t>
            </a:r>
          </a:p>
          <a:p>
            <a:pPr marL="171450" indent="-171450">
              <a:buFont typeface="Arial" panose="020B0604020202020204" pitchFamily="34" charset="0"/>
              <a:buChar char="•"/>
            </a:pPr>
            <a:r>
              <a:rPr lang="de-DE" altLang="en-US" dirty="0"/>
              <a:t>Oder man könnte auch eine </a:t>
            </a:r>
            <a:r>
              <a:rPr lang="de-DE" altLang="en-US" i="1" dirty="0"/>
              <a:t>Streckung</a:t>
            </a:r>
            <a:r>
              <a:rPr lang="de-DE" altLang="en-US" dirty="0"/>
              <a:t> vornehmen, d.h. die Vorgangsdauer verlängern, indem man weniger Mitarbeiter bereitstellt. Das macht u.U. Sinn, wenn es gilt beim Personal Leerlaufzeiten zu vermeiden.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16</a:t>
            </a:fld>
            <a:endParaRPr lang="de-DE" dirty="0"/>
          </a:p>
        </p:txBody>
      </p:sp>
    </p:spTree>
    <p:extLst>
      <p:ext uri="{BB962C8B-B14F-4D97-AF65-F5344CB8AC3E}">
        <p14:creationId xmlns:p14="http://schemas.microsoft.com/office/powerpoint/2010/main" val="2765239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Ein Ressourcen- und  Kapazitätsplan lässt sich in </a:t>
            </a:r>
            <a:r>
              <a:rPr lang="de-AT" b="1" dirty="0"/>
              <a:t>Tabellenform</a:t>
            </a:r>
            <a:r>
              <a:rPr lang="de-AT" dirty="0"/>
              <a:t> erstellen. Für einzelne Zeitspannen werden jeweils Bedarf und Vorrat von</a:t>
            </a:r>
            <a:r>
              <a:rPr lang="de-AT" baseline="0" dirty="0"/>
              <a:t> Engpassressourcen saldiert.</a:t>
            </a:r>
          </a:p>
          <a:p>
            <a:r>
              <a:rPr lang="de-AT" baseline="0" dirty="0"/>
              <a:t>Die Planung sollte solange erfolgen, bis im </a:t>
            </a:r>
            <a:r>
              <a:rPr lang="de-AT" i="1" baseline="0" dirty="0"/>
              <a:t>Idealfall sämtliche Salden  </a:t>
            </a:r>
            <a:r>
              <a:rPr lang="de-AT" baseline="0" dirty="0"/>
              <a:t>den Wert </a:t>
            </a:r>
            <a:r>
              <a:rPr lang="de-AT" i="1" baseline="0" dirty="0"/>
              <a:t>null </a:t>
            </a:r>
            <a:r>
              <a:rPr lang="de-AT" baseline="0" dirty="0"/>
              <a:t>haben.   </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17</a:t>
            </a:fld>
            <a:endParaRPr lang="de-DE" dirty="0"/>
          </a:p>
        </p:txBody>
      </p:sp>
    </p:spTree>
    <p:extLst>
      <p:ext uri="{BB962C8B-B14F-4D97-AF65-F5344CB8AC3E}">
        <p14:creationId xmlns:p14="http://schemas.microsoft.com/office/powerpoint/2010/main" val="1569608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Den Ressourcen und Kapazitätsplan kann man auch graphisch darstellen,</a:t>
            </a:r>
            <a:r>
              <a:rPr lang="de-AT" baseline="0" dirty="0"/>
              <a:t> indem man für Bedarf und Verfügbarkeit einer Kapazität jeweils Balken zeichnet. So können Unter- und Überkapazitäten sichtbar gemacht werden.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18</a:t>
            </a:fld>
            <a:endParaRPr lang="de-DE" dirty="0"/>
          </a:p>
        </p:txBody>
      </p:sp>
    </p:spTree>
    <p:extLst>
      <p:ext uri="{BB962C8B-B14F-4D97-AF65-F5344CB8AC3E}">
        <p14:creationId xmlns:p14="http://schemas.microsoft.com/office/powerpoint/2010/main" val="7738931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marR="0" indent="0" defTabSz="914400" rtl="0" eaLnBrk="1" fontAlgn="base" latinLnBrk="0" hangingPunct="1">
              <a:lnSpc>
                <a:spcPct val="100000"/>
              </a:lnSpc>
              <a:spcBef>
                <a:spcPct val="30000"/>
              </a:spcBef>
              <a:spcAft>
                <a:spcPct val="0"/>
              </a:spcAft>
              <a:buClrTx/>
              <a:buSzTx/>
              <a:buFontTx/>
              <a:buNone/>
              <a:tabLst/>
              <a:defRPr/>
            </a:pPr>
            <a:r>
              <a:rPr lang="de-DE" altLang="en-US" dirty="0"/>
              <a:t>Die Anpassung lässt sich u.a.</a:t>
            </a:r>
            <a:r>
              <a:rPr lang="de-DE" altLang="en-US" baseline="0" dirty="0"/>
              <a:t> so anstreben, dass man e</a:t>
            </a:r>
            <a:r>
              <a:rPr lang="de-DE" altLang="en-US" dirty="0"/>
              <a:t>ntweder die Verfügbarkeit des Mitarbeiters ändert oder den Bedarf</a:t>
            </a:r>
            <a:r>
              <a:rPr lang="de-DE" altLang="en-US" baseline="0" dirty="0"/>
              <a:t> (d.h. einen Vorgang bzw. eine </a:t>
            </a:r>
            <a:r>
              <a:rPr lang="de-DE" altLang="en-US" dirty="0"/>
              <a:t>Tätigkeit) so legt, dass der Mitarbeiter gerade</a:t>
            </a:r>
            <a:r>
              <a:rPr lang="de-DE" altLang="en-US" baseline="0" dirty="0"/>
              <a:t> </a:t>
            </a:r>
            <a:r>
              <a:rPr lang="de-DE" altLang="en-US" dirty="0"/>
              <a:t>frei ist</a:t>
            </a:r>
            <a:r>
              <a:rPr lang="en-US" altLang="en-US" dirty="0"/>
              <a:t>.</a:t>
            </a:r>
            <a:endParaRPr lang="de-DE"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19</a:t>
            </a:fld>
            <a:endParaRPr lang="de-DE" dirty="0"/>
          </a:p>
        </p:txBody>
      </p:sp>
    </p:spTree>
    <p:extLst>
      <p:ext uri="{BB962C8B-B14F-4D97-AF65-F5344CB8AC3E}">
        <p14:creationId xmlns:p14="http://schemas.microsoft.com/office/powerpoint/2010/main" val="1908830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a:xfrm>
            <a:off x="806549" y="4714875"/>
            <a:ext cx="5184576" cy="4467225"/>
          </a:xfrm>
        </p:spPr>
        <p:txBody>
          <a:bodyPr/>
          <a:lstStyle/>
          <a:p>
            <a:pPr eaLnBrk="1" hangingPunct="1"/>
            <a:r>
              <a:rPr lang="de-AT" altLang="en-US" dirty="0"/>
              <a:t>Um ein Projekt möglichst effizient abzuwickeln, sind</a:t>
            </a:r>
            <a:r>
              <a:rPr lang="de-AT" altLang="en-US" baseline="0" dirty="0"/>
              <a:t> nicht nur Termine zu planen, sondern auch der Bedarf an Ressourcen und die vorhandenen Kapazitäten möglichst gut abzugleichen.</a:t>
            </a:r>
            <a:endParaRPr lang="de-AT"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a:t>
            </a:fld>
            <a:endParaRPr lang="de-DE" dirty="0"/>
          </a:p>
        </p:txBody>
      </p:sp>
    </p:spTree>
    <p:extLst>
      <p:ext uri="{BB962C8B-B14F-4D97-AF65-F5344CB8AC3E}">
        <p14:creationId xmlns:p14="http://schemas.microsoft.com/office/powerpoint/2010/main" val="2493733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DE" altLang="en-US" dirty="0"/>
              <a:t>Ist die Verfügbarkeit eines Mitarbeiters – aus welchen Gründen auch</a:t>
            </a:r>
            <a:r>
              <a:rPr lang="de-DE" altLang="en-US" baseline="0" dirty="0"/>
              <a:t> immer – nicht veränderbar, </a:t>
            </a:r>
            <a:r>
              <a:rPr lang="de-DE" altLang="en-US" dirty="0"/>
              <a:t> besteht noch die Option den Bedarf mit anderem Mitarbeiter oder mit externem Personal zu decken.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20</a:t>
            </a:fld>
            <a:endParaRPr lang="de-DE" dirty="0"/>
          </a:p>
        </p:txBody>
      </p:sp>
    </p:spTree>
    <p:extLst>
      <p:ext uri="{BB962C8B-B14F-4D97-AF65-F5344CB8AC3E}">
        <p14:creationId xmlns:p14="http://schemas.microsoft.com/office/powerpoint/2010/main" val="19088306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Eine alternative</a:t>
            </a:r>
            <a:r>
              <a:rPr lang="de-AT" baseline="0" dirty="0"/>
              <a:t> Form tabellarischer Gestaltung eines Ressourcen- und Kapazitätsplanes.</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21</a:t>
            </a:fld>
            <a:endParaRPr lang="de-DE" dirty="0"/>
          </a:p>
        </p:txBody>
      </p:sp>
    </p:spTree>
    <p:extLst>
      <p:ext uri="{BB962C8B-B14F-4D97-AF65-F5344CB8AC3E}">
        <p14:creationId xmlns:p14="http://schemas.microsoft.com/office/powerpoint/2010/main" val="3337138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Zu </a:t>
            </a:r>
            <a:r>
              <a:rPr lang="de-AT" i="1" dirty="0"/>
              <a:t>beachten </a:t>
            </a:r>
            <a:r>
              <a:rPr lang="de-AT" dirty="0"/>
              <a:t>ist bei der Ressourcen- und Kapazitätsplanung nicht nur die quantitative,</a:t>
            </a:r>
            <a:r>
              <a:rPr lang="de-AT" baseline="0" dirty="0"/>
              <a:t> sondern vor allem auch die </a:t>
            </a:r>
            <a:r>
              <a:rPr lang="de-AT" i="1" baseline="0" dirty="0"/>
              <a:t>qualitative Dimension</a:t>
            </a:r>
            <a:r>
              <a:rPr lang="de-AT" baseline="0"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22</a:t>
            </a:fld>
            <a:endParaRPr lang="de-DE" dirty="0"/>
          </a:p>
        </p:txBody>
      </p:sp>
    </p:spTree>
    <p:extLst>
      <p:ext uri="{BB962C8B-B14F-4D97-AF65-F5344CB8AC3E}">
        <p14:creationId xmlns:p14="http://schemas.microsoft.com/office/powerpoint/2010/main" val="34249090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algn="l"/>
            <a:r>
              <a:rPr lang="de-DE" altLang="en-US" dirty="0"/>
              <a:t>Die zur Ressourcenelastizität gehörige </a:t>
            </a:r>
            <a:r>
              <a:rPr lang="de-DE" altLang="en-US" i="1" dirty="0"/>
              <a:t>Grundfrage</a:t>
            </a:r>
            <a:r>
              <a:rPr lang="de-DE" altLang="en-US" dirty="0"/>
              <a:t> lautet: </a:t>
            </a:r>
            <a:br>
              <a:rPr lang="de-DE" altLang="en-US" dirty="0"/>
            </a:br>
            <a:r>
              <a:rPr lang="de-DE" altLang="en-US" dirty="0"/>
              <a:t>Führt ein höherer Einsatz von Ressourcen zu einer Verkürzung der Vorgangsdauer?</a:t>
            </a:r>
          </a:p>
          <a:p>
            <a:r>
              <a:rPr lang="de-DE" altLang="en-US" dirty="0"/>
              <a:t>Beschleunigt die Beschäftigung von mehr Mitarbeitern tatsächlich den Vorgang (oder kommt es womöglich zu einer zusätzlichen Verlängerung der Vorgangsdauer, weil sich die zusätzlichen und die bisherigen Arbeitskräfte beispielsweise gegenseitig behindern).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23</a:t>
            </a:fld>
            <a:endParaRPr lang="de-DE" dirty="0"/>
          </a:p>
        </p:txBody>
      </p:sp>
    </p:spTree>
    <p:extLst>
      <p:ext uri="{BB962C8B-B14F-4D97-AF65-F5344CB8AC3E}">
        <p14:creationId xmlns:p14="http://schemas.microsoft.com/office/powerpoint/2010/main" val="34249090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Ressourcenelastizität lässt sich auch</a:t>
            </a:r>
            <a:r>
              <a:rPr lang="de-AT" baseline="0" dirty="0"/>
              <a:t> nach einer Formel berechnen.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24</a:t>
            </a:fld>
            <a:endParaRPr lang="de-DE" dirty="0"/>
          </a:p>
        </p:txBody>
      </p:sp>
    </p:spTree>
    <p:extLst>
      <p:ext uri="{BB962C8B-B14F-4D97-AF65-F5344CB8AC3E}">
        <p14:creationId xmlns:p14="http://schemas.microsoft.com/office/powerpoint/2010/main" val="38587796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b="1" dirty="0"/>
              <a:t>Feedback zu Gruppenarbeiten</a:t>
            </a:r>
          </a:p>
          <a:p>
            <a:pPr marL="171450" indent="-171450">
              <a:buFont typeface="Arial" panose="020B0604020202020204" pitchFamily="34" charset="0"/>
              <a:buChar char="•"/>
            </a:pPr>
            <a:r>
              <a:rPr lang="de-DE" altLang="en-US" dirty="0"/>
              <a:t>Sind die Überlegungen tatsächlich auf die Engpassressourcen konzentriert?</a:t>
            </a:r>
          </a:p>
          <a:p>
            <a:pPr marL="171450" indent="-171450">
              <a:buFont typeface="Arial" panose="020B0604020202020204" pitchFamily="34" charset="0"/>
              <a:buChar char="•"/>
            </a:pPr>
            <a:r>
              <a:rPr lang="de-DE" altLang="en-US" dirty="0"/>
              <a:t>Ist tatsächlich ein Vorgehen Schritt für Schritt erkennbar? Und wurde zuerst Bedarf festgelegt und dann Verfügbarkeit (d.h. Kapazitätsgrenze)?</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25</a:t>
            </a:fld>
            <a:endParaRPr lang="de-DE" dirty="0"/>
          </a:p>
        </p:txBody>
      </p:sp>
    </p:spTree>
    <p:extLst>
      <p:ext uri="{BB962C8B-B14F-4D97-AF65-F5344CB8AC3E}">
        <p14:creationId xmlns:p14="http://schemas.microsoft.com/office/powerpoint/2010/main" val="912100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a:t>
            </a:fld>
            <a:endParaRPr lang="de-DE" dirty="0"/>
          </a:p>
        </p:txBody>
      </p:sp>
    </p:spTree>
    <p:extLst>
      <p:ext uri="{BB962C8B-B14F-4D97-AF65-F5344CB8AC3E}">
        <p14:creationId xmlns:p14="http://schemas.microsoft.com/office/powerpoint/2010/main" val="2801264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4</a:t>
            </a:fld>
            <a:endParaRPr lang="de-DE" dirty="0"/>
          </a:p>
        </p:txBody>
      </p:sp>
    </p:spTree>
    <p:extLst>
      <p:ext uri="{BB962C8B-B14F-4D97-AF65-F5344CB8AC3E}">
        <p14:creationId xmlns:p14="http://schemas.microsoft.com/office/powerpoint/2010/main" val="3507965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Sobald planlich festgelegt ist, wann die einzelnen zum Projekt gehörigen Vorgänge zeitlich zu liegen kommen, ist zu ermitteln, </a:t>
            </a:r>
          </a:p>
          <a:p>
            <a:pPr marL="171450" indent="-171450">
              <a:spcBef>
                <a:spcPts val="300"/>
              </a:spcBef>
              <a:buFont typeface="Arial" panose="020B0604020202020204" pitchFamily="34" charset="0"/>
              <a:buChar char="•"/>
            </a:pPr>
            <a:r>
              <a:rPr lang="de-DE" altLang="en-US" i="1" dirty="0"/>
              <a:t>welche</a:t>
            </a:r>
            <a:r>
              <a:rPr lang="de-DE" altLang="en-US" dirty="0"/>
              <a:t> und </a:t>
            </a:r>
            <a:r>
              <a:rPr lang="de-DE" altLang="en-US" i="1" dirty="0"/>
              <a:t>wieviele</a:t>
            </a:r>
            <a:r>
              <a:rPr lang="de-DE" altLang="en-US" dirty="0"/>
              <a:t> Personalressourcen bzw. Sachmittel, </a:t>
            </a:r>
          </a:p>
          <a:p>
            <a:pPr marL="171450" indent="-171450">
              <a:spcBef>
                <a:spcPts val="300"/>
              </a:spcBef>
              <a:buFont typeface="Arial" panose="020B0604020202020204" pitchFamily="34" charset="0"/>
              <a:buChar char="•"/>
            </a:pPr>
            <a:r>
              <a:rPr lang="de-DE" altLang="en-US" i="1" dirty="0"/>
              <a:t>wann</a:t>
            </a:r>
            <a:r>
              <a:rPr lang="de-DE" altLang="en-US" dirty="0"/>
              <a:t> gebraucht werden und </a:t>
            </a:r>
          </a:p>
          <a:p>
            <a:pPr marL="171450" indent="-171450">
              <a:spcBef>
                <a:spcPts val="300"/>
              </a:spcBef>
              <a:buFont typeface="Arial" panose="020B0604020202020204" pitchFamily="34" charset="0"/>
              <a:buChar char="•"/>
            </a:pPr>
            <a:r>
              <a:rPr lang="de-DE" altLang="en-US" dirty="0"/>
              <a:t>ob diese Ressourcen zum Bedarfszeitpunkt vermutlich auch </a:t>
            </a:r>
            <a:r>
              <a:rPr lang="de-DE" altLang="en-US" i="1" dirty="0"/>
              <a:t>zur Verfügung stehen </a:t>
            </a:r>
            <a:r>
              <a:rPr lang="de-DE" altLang="en-US" dirty="0"/>
              <a:t>werden.</a:t>
            </a:r>
          </a:p>
          <a:p>
            <a:pPr marL="171450" indent="-171450">
              <a:spcBef>
                <a:spcPts val="300"/>
              </a:spcBef>
              <a:buFont typeface="Arial" panose="020B0604020202020204" pitchFamily="34" charset="0"/>
              <a:buChar char="•"/>
            </a:pPr>
            <a:r>
              <a:rPr lang="de-DE" altLang="en-US" dirty="0"/>
              <a:t>Ebenso</a:t>
            </a:r>
            <a:r>
              <a:rPr lang="de-DE" altLang="en-US" baseline="0" dirty="0"/>
              <a:t> ist zu schauen, ob es </a:t>
            </a:r>
            <a:r>
              <a:rPr lang="de-DE" altLang="en-US" i="1" baseline="0" dirty="0"/>
              <a:t>Zeiträume</a:t>
            </a:r>
            <a:r>
              <a:rPr lang="de-DE" altLang="en-US" baseline="0" dirty="0"/>
              <a:t> gibt, zu denen </a:t>
            </a:r>
            <a:r>
              <a:rPr lang="de-DE" altLang="en-US" i="1" baseline="0" dirty="0"/>
              <a:t>Ressourcen verfügbar </a:t>
            </a:r>
            <a:r>
              <a:rPr lang="de-DE" altLang="en-US" baseline="0" dirty="0"/>
              <a:t>wären, </a:t>
            </a:r>
            <a:r>
              <a:rPr lang="de-DE" altLang="en-US" i="1" baseline="0" dirty="0"/>
              <a:t>aber kein Bedarf </a:t>
            </a:r>
            <a:r>
              <a:rPr lang="de-DE" altLang="en-US" baseline="0" dirty="0"/>
              <a:t>danach besteht.</a:t>
            </a:r>
            <a:endParaRPr lang="de-DE" altLang="en-US" dirty="0"/>
          </a:p>
          <a:p>
            <a:endParaRPr lang="de-DE"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5</a:t>
            </a:fld>
            <a:endParaRPr lang="de-DE" dirty="0"/>
          </a:p>
        </p:txBody>
      </p:sp>
    </p:spTree>
    <p:extLst>
      <p:ext uri="{BB962C8B-B14F-4D97-AF65-F5344CB8AC3E}">
        <p14:creationId xmlns:p14="http://schemas.microsoft.com/office/powerpoint/2010/main" val="2260065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Auf die Ergebnisse der Projektleistungs- und -terminplanung gestützt, sind diejenigen Ressourcen festzustellen, die für eine Umsetzung des Projektes notwendig sind.</a:t>
            </a:r>
          </a:p>
          <a:p>
            <a:r>
              <a:rPr lang="de-DE" altLang="en-US" dirty="0"/>
              <a:t>Den </a:t>
            </a:r>
            <a:r>
              <a:rPr lang="de-DE" altLang="en-US" b="1" dirty="0"/>
              <a:t>Arbeitspaketen</a:t>
            </a:r>
            <a:r>
              <a:rPr lang="de-DE" altLang="en-US" dirty="0"/>
              <a:t> (Aktivitäten/Vorgängen) werden die benötigten </a:t>
            </a:r>
            <a:r>
              <a:rPr lang="de-DE" altLang="en-US" b="1" dirty="0"/>
              <a:t>Ressourcen zugeordnet </a:t>
            </a:r>
            <a:r>
              <a:rPr lang="de-DE" altLang="en-US" dirty="0"/>
              <a:t>und in der Kapazitätsplanung der </a:t>
            </a:r>
            <a:r>
              <a:rPr lang="de-DE" altLang="en-US" i="1" dirty="0"/>
              <a:t>Bestand</a:t>
            </a:r>
            <a:r>
              <a:rPr lang="de-DE" altLang="en-US" dirty="0"/>
              <a:t> an Ressourcen (Personal, Räume, Maschinen, …) dem Kapazitäts</a:t>
            </a:r>
            <a:r>
              <a:rPr lang="de-DE" altLang="en-US" i="1" dirty="0"/>
              <a:t>bedarf zeitabhängig gegenübergestellt</a:t>
            </a:r>
            <a:r>
              <a:rPr lang="de-DE" altLang="en-US" dirty="0"/>
              <a:t>.</a:t>
            </a:r>
          </a:p>
          <a:p>
            <a:r>
              <a:rPr lang="de-DE" altLang="en-US" dirty="0"/>
              <a:t>Mit anderen Worten: Man bilanziert und schaut auf der einen Seite, was braucht man, um zur geplanten Zeit die vorgesehenen Arbeiten (Aktivitäten) ausführen zu können. Und auf der anderen Seite betrachtet man den Vorrat. </a:t>
            </a:r>
          </a:p>
          <a:p>
            <a:r>
              <a:rPr lang="de-DE" altLang="en-US" dirty="0"/>
              <a:t>Außerdem stellt sich die Frage, wie vorhandene Ressourcen optimal einzusetzen sind, sodass </a:t>
            </a:r>
            <a:r>
              <a:rPr lang="de-DE" altLang="en-US" i="1" dirty="0"/>
              <a:t>weder Engpässe noch Überschüsse </a:t>
            </a:r>
            <a:r>
              <a:rPr lang="de-DE" altLang="en-US" dirty="0"/>
              <a:t>auftreten.</a:t>
            </a:r>
            <a:endParaRPr lang="de-AT"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6</a:t>
            </a:fld>
            <a:endParaRPr lang="de-DE" dirty="0"/>
          </a:p>
        </p:txBody>
      </p:sp>
    </p:spTree>
    <p:extLst>
      <p:ext uri="{BB962C8B-B14F-4D97-AF65-F5344CB8AC3E}">
        <p14:creationId xmlns:p14="http://schemas.microsoft.com/office/powerpoint/2010/main" val="1216050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Prinzipiell fielen auch die Finanzen unter den Ressourcenbegriff. Da Geld aber höchste Fungibilität besitzt, werden monetäre Planungen als eigenständige Sparte separat behandelt.</a:t>
            </a:r>
          </a:p>
          <a:p>
            <a:r>
              <a:rPr lang="de-DE" altLang="en-US" dirty="0"/>
              <a:t>Die Einteilung der </a:t>
            </a:r>
            <a:r>
              <a:rPr lang="de-DE" altLang="en-US" b="1" dirty="0"/>
              <a:t>Ressourcen </a:t>
            </a:r>
            <a:r>
              <a:rPr lang="de-DE" altLang="en-US" dirty="0"/>
              <a:t>in </a:t>
            </a:r>
            <a:r>
              <a:rPr lang="de-DE" altLang="en-US" b="1" dirty="0"/>
              <a:t>verschiedene Klassen </a:t>
            </a:r>
            <a:r>
              <a:rPr lang="de-DE" altLang="en-US" dirty="0"/>
              <a:t>soll nicht nur die Erstellung der Ressourcen- und Kapazitätsplanung erleichtern, sondern liefert eine Differenzierung auf die auch nachher die Kostenplanung aufsetzen kann.</a:t>
            </a:r>
          </a:p>
          <a:p>
            <a:r>
              <a:rPr lang="de-DE" altLang="en-US" dirty="0"/>
              <a:t>Dass man bewusst verschiedene Klassen von Ressourcen trennt, soll das Risiko von Fehlplanungen verringern, denn wenn man alle Ressourcen gleichzeitig in einem betrachtet, passieren vermutlich sehr viele Fehler.</a:t>
            </a:r>
          </a:p>
        </p:txBody>
      </p:sp>
      <p:sp>
        <p:nvSpPr>
          <p:cNvPr id="4" name="Foliennummernplatzhalter 3"/>
          <p:cNvSpPr>
            <a:spLocks noGrp="1"/>
          </p:cNvSpPr>
          <p:nvPr>
            <p:ph type="sldNum" sz="quarter" idx="10"/>
          </p:nvPr>
        </p:nvSpPr>
        <p:spPr/>
        <p:txBody>
          <a:bodyPr/>
          <a:lstStyle/>
          <a:p>
            <a:fld id="{8F4A2D7C-1F6E-46F1-B0EA-93B973014C5E}" type="slidenum">
              <a:rPr lang="de-DE" smtClean="0"/>
              <a:pPr/>
              <a:t>7</a:t>
            </a:fld>
            <a:endParaRPr lang="de-DE" dirty="0"/>
          </a:p>
        </p:txBody>
      </p:sp>
    </p:spTree>
    <p:extLst>
      <p:ext uri="{BB962C8B-B14F-4D97-AF65-F5344CB8AC3E}">
        <p14:creationId xmlns:p14="http://schemas.microsoft.com/office/powerpoint/2010/main" val="2404894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ltLang="en-US" dirty="0"/>
              <a:t>Da die Planung selbst ja Zeit und Kosten verursacht, sollte sich die Ressourcen- und Kapazitätsplanung nur auf solche Arten von Ressourcen konzentrieren, wo sich der </a:t>
            </a:r>
            <a:r>
              <a:rPr lang="de-DE" altLang="en-US" i="1" dirty="0"/>
              <a:t>Planungsaufwand lohnt</a:t>
            </a:r>
            <a:r>
              <a:rPr lang="de-DE" altLang="en-US" dirty="0"/>
              <a:t>.</a:t>
            </a:r>
          </a:p>
          <a:p>
            <a:r>
              <a:rPr lang="de-DE" altLang="en-US" dirty="0"/>
              <a:t>Dies ist normalerweise bei sogenannten </a:t>
            </a:r>
            <a:r>
              <a:rPr lang="de-DE" altLang="en-US" i="1" dirty="0"/>
              <a:t>Engpassressourcen</a:t>
            </a:r>
            <a:r>
              <a:rPr lang="de-DE" altLang="en-US" dirty="0"/>
              <a:t> der Fall. Sie sind schwer verfügbar oder /und mit hohen Kosten verbunden und bilden häufig einen </a:t>
            </a:r>
            <a:r>
              <a:rPr lang="de-DE" altLang="en-US" i="1" dirty="0"/>
              <a:t>limitierenden Faktor</a:t>
            </a:r>
            <a:r>
              <a:rPr lang="de-DE" altLang="en-US" dirty="0"/>
              <a:t>.</a:t>
            </a:r>
          </a:p>
        </p:txBody>
      </p:sp>
      <p:sp>
        <p:nvSpPr>
          <p:cNvPr id="4" name="Foliennummernplatzhalter 3"/>
          <p:cNvSpPr>
            <a:spLocks noGrp="1"/>
          </p:cNvSpPr>
          <p:nvPr>
            <p:ph type="sldNum" sz="quarter" idx="10"/>
          </p:nvPr>
        </p:nvSpPr>
        <p:spPr/>
        <p:txBody>
          <a:bodyPr/>
          <a:lstStyle/>
          <a:p>
            <a:fld id="{8F4A2D7C-1F6E-46F1-B0EA-93B973014C5E}" type="slidenum">
              <a:rPr lang="de-DE" smtClean="0"/>
              <a:pPr/>
              <a:t>8</a:t>
            </a:fld>
            <a:endParaRPr lang="de-DE" dirty="0"/>
          </a:p>
        </p:txBody>
      </p:sp>
    </p:spTree>
    <p:extLst>
      <p:ext uri="{BB962C8B-B14F-4D97-AF65-F5344CB8AC3E}">
        <p14:creationId xmlns:p14="http://schemas.microsoft.com/office/powerpoint/2010/main" val="1984215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Mit der Ressourcenplanung gilt es sicherzustellen, dass alles,</a:t>
            </a:r>
            <a:r>
              <a:rPr lang="de-AT" baseline="0" dirty="0"/>
              <a:t> was zur Erledigung von Arbeiten notwendig ist, in der </a:t>
            </a:r>
            <a:r>
              <a:rPr lang="de-AT" i="1" baseline="0" dirty="0"/>
              <a:t>bedarfsgerechten Quantität und Qualität </a:t>
            </a:r>
            <a:r>
              <a:rPr lang="de-AT" baseline="0" dirty="0"/>
              <a:t>rechtzeitig zur Verfügung steht und dass Einsatzmittel auch nicht unausgelastet bleiben.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9</a:t>
            </a:fld>
            <a:endParaRPr lang="de-DE" dirty="0"/>
          </a:p>
        </p:txBody>
      </p:sp>
    </p:spTree>
    <p:extLst>
      <p:ext uri="{BB962C8B-B14F-4D97-AF65-F5344CB8AC3E}">
        <p14:creationId xmlns:p14="http://schemas.microsoft.com/office/powerpoint/2010/main" val="2240890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 y="2125663"/>
            <a:ext cx="9361487" cy="1465262"/>
          </a:xfrm>
        </p:spPr>
        <p:txBody>
          <a:bodyPr/>
          <a:lstStyle>
            <a:lvl1pPr algn="ctr">
              <a:defRPr>
                <a:solidFill>
                  <a:schemeClr val="tx1"/>
                </a:solidFill>
                <a:latin typeface="+mn-lt"/>
              </a:defRPr>
            </a:lvl1pPr>
          </a:lstStyle>
          <a:p>
            <a:r>
              <a:rPr lang="de-DE" dirty="0"/>
              <a:t>Titelmasterformat durch Klicken bearbeiten</a:t>
            </a:r>
            <a:endParaRPr lang="en-US" dirty="0"/>
          </a:p>
        </p:txBody>
      </p:sp>
      <p:sp>
        <p:nvSpPr>
          <p:cNvPr id="3" name="Untertitel 2"/>
          <p:cNvSpPr>
            <a:spLocks noGrp="1"/>
          </p:cNvSpPr>
          <p:nvPr>
            <p:ph type="subTitle" idx="1"/>
          </p:nvPr>
        </p:nvSpPr>
        <p:spPr>
          <a:xfrm>
            <a:off x="0" y="3876675"/>
            <a:ext cx="9361488" cy="1747838"/>
          </a:xfrm>
          <a:prstGeom prst="rect">
            <a:avLst/>
          </a:prstGeom>
        </p:spPr>
        <p:txBody>
          <a:bodyPr/>
          <a:lstStyle>
            <a:lvl1pPr marL="0" indent="0" algn="ctr">
              <a:buNone/>
              <a:defRPr>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endParaRPr lang="en-US" dirty="0"/>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8D8BD725-ED66-4BBE-B172-1E05E7BAC320}" type="slidenum">
              <a:rPr lang="en-US" smtClean="0"/>
              <a:pPr/>
              <a:t>‹Nr.›</a:t>
            </a:fld>
            <a:endParaRPr lang="en-US" dirty="0"/>
          </a:p>
        </p:txBody>
      </p:sp>
    </p:spTree>
    <p:extLst>
      <p:ext uri="{BB962C8B-B14F-4D97-AF65-F5344CB8AC3E}">
        <p14:creationId xmlns:p14="http://schemas.microsoft.com/office/powerpoint/2010/main" val="178797977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595438"/>
            <a:ext cx="7668814" cy="4514850"/>
          </a:xfrm>
          <a:prstGeom prst="rect">
            <a:avLst/>
          </a:prstGeom>
        </p:spPr>
        <p:txBody>
          <a:bodyPr/>
          <a:lstStyle>
            <a:lvl1pPr>
              <a:lnSpc>
                <a:spcPct val="120000"/>
              </a:lnSpc>
              <a:spcBef>
                <a:spcPts val="1200"/>
              </a:spcBef>
              <a:buClr>
                <a:srgbClr val="2D4E75"/>
              </a:buClr>
              <a:defRPr sz="2600">
                <a:latin typeface="+mn-lt"/>
              </a:defRPr>
            </a:lvl1pPr>
            <a:lvl2pPr marL="742950" indent="-285750">
              <a:lnSpc>
                <a:spcPct val="120000"/>
              </a:lnSpc>
              <a:spcBef>
                <a:spcPts val="1200"/>
              </a:spcBef>
              <a:buClr>
                <a:srgbClr val="2D4E75"/>
              </a:buClr>
              <a:buFont typeface="Arial Narrow" panose="020B0606020202030204" pitchFamily="34" charset="0"/>
              <a:buChar char="–"/>
              <a:defRPr sz="2400">
                <a:latin typeface="+mn-lt"/>
              </a:defRPr>
            </a:lvl2pPr>
            <a:lvl3pPr>
              <a:lnSpc>
                <a:spcPct val="120000"/>
              </a:lnSpc>
              <a:spcBef>
                <a:spcPts val="600"/>
              </a:spcBef>
              <a:buClr>
                <a:srgbClr val="2D4E75"/>
              </a:buClr>
              <a:defRPr sz="2200">
                <a:latin typeface="+mn-lt"/>
              </a:defRPr>
            </a:lvl3pPr>
            <a:lvl4pPr>
              <a:lnSpc>
                <a:spcPct val="120000"/>
              </a:lnSpc>
              <a:spcBef>
                <a:spcPts val="600"/>
              </a:spcBef>
              <a:buClr>
                <a:srgbClr val="2D4E75"/>
              </a:buClr>
              <a:defRPr sz="2000">
                <a:latin typeface="+mn-lt"/>
              </a:defRPr>
            </a:lvl4pPr>
            <a:lvl5pPr>
              <a:lnSpc>
                <a:spcPct val="120000"/>
              </a:lnSpc>
              <a:buClr>
                <a:srgbClr val="2D4E75"/>
              </a:buClr>
              <a:defRPr sz="1600">
                <a:latin typeface="+mn-lt"/>
              </a:defRPr>
            </a:lvl5pPr>
          </a:lstStyle>
          <a:p>
            <a:pPr lvl="0"/>
            <a:r>
              <a:rPr lang="de-AT" noProof="0" dirty="0"/>
              <a:t>Textmasterformat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 1"/>
          <p:cNvSpPr>
            <a:spLocks noGrp="1"/>
          </p:cNvSpPr>
          <p:nvPr>
            <p:ph type="title"/>
          </p:nvPr>
        </p:nvSpPr>
        <p:spPr>
          <a:xfrm>
            <a:off x="864321" y="396430"/>
            <a:ext cx="6336703" cy="863600"/>
          </a:xfrm>
        </p:spPr>
        <p:txBody>
          <a:bodyPr/>
          <a:lstStyle>
            <a:lvl1pPr>
              <a:defRPr>
                <a:latin typeface="Corbel" panose="020B0503020204020204" pitchFamily="34" charset="0"/>
              </a:defRPr>
            </a:lvl1pPr>
          </a:lstStyle>
          <a:p>
            <a:r>
              <a:rPr lang="de-AT" noProof="0" dirty="0"/>
              <a:t>Titelmasterformat durch Klicken bearbeiten</a:t>
            </a:r>
          </a:p>
        </p:txBody>
      </p:sp>
      <p:sp>
        <p:nvSpPr>
          <p:cNvPr id="5" name="Foliennummernplatzhalter 4"/>
          <p:cNvSpPr>
            <a:spLocks noGrp="1"/>
          </p:cNvSpPr>
          <p:nvPr>
            <p:ph type="sldNum" sz="quarter" idx="11"/>
          </p:nvPr>
        </p:nvSpPr>
        <p:spPr/>
        <p:txBody>
          <a:bodyPr/>
          <a:lstStyle>
            <a:lvl1pPr>
              <a:defRPr>
                <a:latin typeface="+mn-lt"/>
              </a:defRPr>
            </a:lvl1pPr>
          </a:lstStyle>
          <a:p>
            <a:fld id="{1B0257E5-75A0-4F46-BAAD-A8D9FF434F26}" type="slidenum">
              <a:rPr lang="de-AT" noProof="0" smtClean="0"/>
              <a:pPr/>
              <a:t>‹Nr.›</a:t>
            </a:fld>
            <a:endParaRPr lang="de-AT" noProof="0" dirty="0"/>
          </a:p>
        </p:txBody>
      </p:sp>
    </p:spTree>
    <p:extLst>
      <p:ext uri="{BB962C8B-B14F-4D97-AF65-F5344CB8AC3E}">
        <p14:creationId xmlns:p14="http://schemas.microsoft.com/office/powerpoint/2010/main" val="366162290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9775" y="4395789"/>
            <a:ext cx="7956550" cy="1358900"/>
          </a:xfrm>
        </p:spPr>
        <p:txBody>
          <a:bodyPr anchor="t"/>
          <a:lstStyle>
            <a:lvl1pPr algn="l">
              <a:defRPr sz="4000" b="1" cap="all">
                <a:latin typeface="+mj-lt"/>
              </a:defRPr>
            </a:lvl1pPr>
          </a:lstStyle>
          <a:p>
            <a:r>
              <a:rPr lang="de-DE"/>
              <a:t>Titelmasterformat durch Klicken bearbeiten</a:t>
            </a:r>
            <a:endParaRPr lang="en-US"/>
          </a:p>
        </p:txBody>
      </p:sp>
      <p:sp>
        <p:nvSpPr>
          <p:cNvPr id="3" name="Textplatzhalter 2"/>
          <p:cNvSpPr>
            <a:spLocks noGrp="1"/>
          </p:cNvSpPr>
          <p:nvPr>
            <p:ph type="body" idx="1"/>
          </p:nvPr>
        </p:nvSpPr>
        <p:spPr>
          <a:xfrm>
            <a:off x="1080343" y="2898776"/>
            <a:ext cx="7615982" cy="1497013"/>
          </a:xfrm>
          <a:prstGeom prst="rect">
            <a:avLst/>
          </a:prstGeom>
        </p:spPr>
        <p:txBody>
          <a:bodyPr anchor="b"/>
          <a:lstStyle>
            <a:lvl1pPr marL="0" indent="0">
              <a:buNone/>
              <a:defRPr sz="2000">
                <a:latin typeface="+mj-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FD0C0AE2-3105-42D0-AD1A-FEE4F8F86952}" type="slidenum">
              <a:rPr lang="en-US" smtClean="0"/>
              <a:pPr/>
              <a:t>‹Nr.›</a:t>
            </a:fld>
            <a:endParaRPr lang="en-US" dirty="0"/>
          </a:p>
        </p:txBody>
      </p:sp>
    </p:spTree>
    <p:extLst>
      <p:ext uri="{BB962C8B-B14F-4D97-AF65-F5344CB8AC3E}">
        <p14:creationId xmlns:p14="http://schemas.microsoft.com/office/powerpoint/2010/main" val="2633304684"/>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Corbel" panose="020B0503020204020204" pitchFamily="34" charset="0"/>
              </a:defRPr>
            </a:lvl1pPr>
          </a:lstStyle>
          <a:p>
            <a:r>
              <a:rPr lang="de-DE"/>
              <a:t>Titelmasterformat durch Klicken bearbeiten</a:t>
            </a:r>
            <a:endParaRPr lang="en-US"/>
          </a:p>
        </p:txBody>
      </p:sp>
      <p:sp>
        <p:nvSpPr>
          <p:cNvPr id="3" name="Inhaltsplatzhalter 2"/>
          <p:cNvSpPr>
            <a:spLocks noGrp="1"/>
          </p:cNvSpPr>
          <p:nvPr>
            <p:ph sz="half" idx="1"/>
          </p:nvPr>
        </p:nvSpPr>
        <p:spPr>
          <a:xfrm>
            <a:off x="1013322" y="1595438"/>
            <a:ext cx="3811438"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Inhaltsplatzhalter 3"/>
          <p:cNvSpPr>
            <a:spLocks noGrp="1"/>
          </p:cNvSpPr>
          <p:nvPr>
            <p:ph sz="half" idx="2"/>
          </p:nvPr>
        </p:nvSpPr>
        <p:spPr>
          <a:xfrm>
            <a:off x="5184801" y="1595438"/>
            <a:ext cx="3708375"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Foliennummernplatzhalter 5"/>
          <p:cNvSpPr>
            <a:spLocks noGrp="1"/>
          </p:cNvSpPr>
          <p:nvPr>
            <p:ph type="sldNum" sz="quarter" idx="11"/>
          </p:nvPr>
        </p:nvSpPr>
        <p:spPr/>
        <p:txBody>
          <a:bodyPr/>
          <a:lstStyle>
            <a:lvl1pPr>
              <a:defRPr>
                <a:latin typeface="Corbel" panose="020B0503020204020204" pitchFamily="34" charset="0"/>
              </a:defRPr>
            </a:lvl1pPr>
          </a:lstStyle>
          <a:p>
            <a:fld id="{60820D0C-BEAC-4E7E-9AA1-122991109C25}" type="slidenum">
              <a:rPr lang="en-US" smtClean="0"/>
              <a:pPr/>
              <a:t>‹Nr.›</a:t>
            </a:fld>
            <a:endParaRPr lang="en-US" dirty="0"/>
          </a:p>
        </p:txBody>
      </p:sp>
    </p:spTree>
    <p:extLst>
      <p:ext uri="{BB962C8B-B14F-4D97-AF65-F5344CB8AC3E}">
        <p14:creationId xmlns:p14="http://schemas.microsoft.com/office/powerpoint/2010/main" val="213397655"/>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1008410"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1008410"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platzhalter 4"/>
          <p:cNvSpPr>
            <a:spLocks noGrp="1"/>
          </p:cNvSpPr>
          <p:nvPr>
            <p:ph type="body" sz="quarter" idx="3"/>
          </p:nvPr>
        </p:nvSpPr>
        <p:spPr>
          <a:xfrm>
            <a:off x="5296246"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5296246"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Foliennummernplatzhalter 7"/>
          <p:cNvSpPr>
            <a:spLocks noGrp="1"/>
          </p:cNvSpPr>
          <p:nvPr>
            <p:ph type="sldNum" sz="quarter" idx="11"/>
          </p:nvPr>
        </p:nvSpPr>
        <p:spPr>
          <a:xfrm>
            <a:off x="-2" y="6516613"/>
            <a:ext cx="720308" cy="360363"/>
          </a:xfrm>
        </p:spPr>
        <p:txBody>
          <a:bodyPr/>
          <a:lstStyle>
            <a:lvl1pPr>
              <a:defRPr>
                <a:latin typeface="Corbel" panose="020B0503020204020204" pitchFamily="34" charset="0"/>
              </a:defRPr>
            </a:lvl1pPr>
          </a:lstStyle>
          <a:p>
            <a:fld id="{8B2FED04-6A23-49A4-B121-667DB33F685A}" type="slidenum">
              <a:rPr lang="en-US" smtClean="0"/>
              <a:pPr/>
              <a:t>‹Nr.›</a:t>
            </a:fld>
            <a:endParaRPr lang="en-US" dirty="0"/>
          </a:p>
        </p:txBody>
      </p:sp>
      <p:sp>
        <p:nvSpPr>
          <p:cNvPr id="9" name="Titel 1"/>
          <p:cNvSpPr>
            <a:spLocks noGrp="1"/>
          </p:cNvSpPr>
          <p:nvPr>
            <p:ph type="title"/>
          </p:nvPr>
        </p:nvSpPr>
        <p:spPr>
          <a:xfrm>
            <a:off x="864321" y="396430"/>
            <a:ext cx="6336703" cy="863600"/>
          </a:xfrm>
        </p:spPr>
        <p:txBody>
          <a:bodyPr/>
          <a:lstStyle/>
          <a:p>
            <a:r>
              <a:rPr lang="de-DE" dirty="0"/>
              <a:t>Titelmasterformat durch Klicken bearbeiten</a:t>
            </a:r>
            <a:endParaRPr lang="en-US" dirty="0"/>
          </a:p>
        </p:txBody>
      </p:sp>
    </p:spTree>
    <p:extLst>
      <p:ext uri="{BB962C8B-B14F-4D97-AF65-F5344CB8AC3E}">
        <p14:creationId xmlns:p14="http://schemas.microsoft.com/office/powerpoint/2010/main" val="624637006"/>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en-US" dirty="0"/>
          </a:p>
        </p:txBody>
      </p:sp>
      <p:sp>
        <p:nvSpPr>
          <p:cNvPr id="4" name="Foliennummernplatzhalter 3"/>
          <p:cNvSpPr>
            <a:spLocks noGrp="1"/>
          </p:cNvSpPr>
          <p:nvPr>
            <p:ph type="sldNum" sz="quarter" idx="11"/>
          </p:nvPr>
        </p:nvSpPr>
        <p:spPr/>
        <p:txBody>
          <a:bodyPr/>
          <a:lstStyle>
            <a:lvl1pPr>
              <a:defRPr/>
            </a:lvl1pPr>
          </a:lstStyle>
          <a:p>
            <a:fld id="{1C3BBF09-B2D9-42C4-8A20-AB48CF10CE8C}" type="slidenum">
              <a:rPr lang="en-US"/>
              <a:pPr/>
              <a:t>‹Nr.›</a:t>
            </a:fld>
            <a:endParaRPr lang="en-US" dirty="0"/>
          </a:p>
        </p:txBody>
      </p:sp>
    </p:spTree>
    <p:extLst>
      <p:ext uri="{BB962C8B-B14F-4D97-AF65-F5344CB8AC3E}">
        <p14:creationId xmlns:p14="http://schemas.microsoft.com/office/powerpoint/2010/main" val="2947310933"/>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Foliennummernplatzhalter 2"/>
          <p:cNvSpPr>
            <a:spLocks noGrp="1"/>
          </p:cNvSpPr>
          <p:nvPr>
            <p:ph type="sldNum" sz="quarter" idx="10"/>
          </p:nvPr>
        </p:nvSpPr>
        <p:spPr/>
        <p:txBody>
          <a:bodyPr/>
          <a:lstStyle/>
          <a:p>
            <a:fld id="{0291044B-A642-4523-8418-EF5C5E3C3C1D}" type="slidenum">
              <a:rPr lang="en-US" smtClean="0"/>
              <a:pPr/>
              <a:t>‹Nr.›</a:t>
            </a:fld>
            <a:endParaRPr lang="en-US" dirty="0"/>
          </a:p>
        </p:txBody>
      </p:sp>
    </p:spTree>
    <p:extLst>
      <p:ext uri="{BB962C8B-B14F-4D97-AF65-F5344CB8AC3E}">
        <p14:creationId xmlns:p14="http://schemas.microsoft.com/office/powerpoint/2010/main" val="602030280"/>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hteck 20">
            <a:extLst>
              <a:ext uri="{C183D7F6-B498-43B3-948B-1728B52AA6E4}">
                <adec:decorative xmlns:adec="http://schemas.microsoft.com/office/drawing/2017/decorative" val="1"/>
              </a:ext>
            </a:extLst>
          </p:cNvPr>
          <p:cNvSpPr/>
          <p:nvPr userDrawn="1"/>
        </p:nvSpPr>
        <p:spPr bwMode="auto">
          <a:xfrm rot="10800000">
            <a:off x="-1" y="1044005"/>
            <a:ext cx="720306" cy="5811523"/>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1" i="0" u="none" strike="noStrike" cap="none" normalizeH="0" baseline="0" noProof="0" dirty="0">
              <a:ln>
                <a:noFill/>
              </a:ln>
              <a:solidFill>
                <a:schemeClr val="bg1"/>
              </a:solidFill>
              <a:effectLst/>
              <a:latin typeface="Corbel" panose="020B0503020204020204" pitchFamily="34" charset="0"/>
            </a:endParaRPr>
          </a:p>
        </p:txBody>
      </p:sp>
      <p:pic>
        <p:nvPicPr>
          <p:cNvPr id="12" name="Grafik 11">
            <a:extLst>
              <a:ext uri="{C183D7F6-B498-43B3-948B-1728B52AA6E4}">
                <adec:decorative xmlns:adec="http://schemas.microsoft.com/office/drawing/2017/decorative" val="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5118"/>
            <a:ext cx="9361488" cy="1542788"/>
          </a:xfrm>
          <a:prstGeom prst="rect">
            <a:avLst/>
          </a:prstGeom>
        </p:spPr>
      </p:pic>
      <p:sp>
        <p:nvSpPr>
          <p:cNvPr id="3104" name="Line 32">
            <a:extLst>
              <a:ext uri="{C183D7F6-B498-43B3-948B-1728B52AA6E4}">
                <adec:decorative xmlns:adec="http://schemas.microsoft.com/office/drawing/2017/decorative" val="1"/>
              </a:ext>
            </a:extLst>
          </p:cNvPr>
          <p:cNvSpPr>
            <a:spLocks noChangeShapeType="1"/>
          </p:cNvSpPr>
          <p:nvPr/>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05" name="Line 33">
            <a:extLst>
              <a:ext uri="{C183D7F6-B498-43B3-948B-1728B52AA6E4}">
                <adec:decorative xmlns:adec="http://schemas.microsoft.com/office/drawing/2017/decorative" val="1"/>
              </a:ext>
            </a:extLst>
          </p:cNvPr>
          <p:cNvSpPr>
            <a:spLocks noChangeShapeType="1"/>
          </p:cNvSpPr>
          <p:nvPr/>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4" name="Line 42">
            <a:extLst>
              <a:ext uri="{C183D7F6-B498-43B3-948B-1728B52AA6E4}">
                <adec:decorative xmlns:adec="http://schemas.microsoft.com/office/drawing/2017/decorative" val="1"/>
              </a:ext>
            </a:extLst>
          </p:cNvPr>
          <p:cNvSpPr>
            <a:spLocks noChangeShapeType="1"/>
          </p:cNvSpPr>
          <p:nvPr userDrawn="1"/>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5" name="Line 43">
            <a:extLst>
              <a:ext uri="{C183D7F6-B498-43B3-948B-1728B52AA6E4}">
                <adec:decorative xmlns:adec="http://schemas.microsoft.com/office/drawing/2017/decorative" val="1"/>
              </a:ext>
            </a:extLst>
          </p:cNvPr>
          <p:cNvSpPr>
            <a:spLocks noChangeShapeType="1"/>
          </p:cNvSpPr>
          <p:nvPr userDrawn="1"/>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27" name="Rectangle 5">
            <a:extLst>
              <a:ext uri="{C183D7F6-B498-43B3-948B-1728B52AA6E4}">
                <adec:decorative xmlns:adec="http://schemas.microsoft.com/office/drawing/2017/decorative" val="1"/>
              </a:ext>
            </a:extLst>
          </p:cNvPr>
          <p:cNvSpPr txBox="1">
            <a:spLocks noChangeArrowheads="1"/>
          </p:cNvSpPr>
          <p:nvPr userDrawn="1"/>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noProof="0" dirty="0">
                <a:solidFill>
                  <a:schemeClr val="tx1"/>
                </a:solidFill>
                <a:latin typeface="+mn-lt"/>
              </a:rPr>
              <a:t>© Wytrzens</a:t>
            </a:r>
          </a:p>
        </p:txBody>
      </p:sp>
      <p:sp>
        <p:nvSpPr>
          <p:cNvPr id="14" name="Rectangle 4">
            <a:extLst>
              <a:ext uri="{C183D7F6-B498-43B3-948B-1728B52AA6E4}">
                <adec:decorative xmlns:adec="http://schemas.microsoft.com/office/drawing/2017/decorative" val="1"/>
              </a:ext>
            </a:extLst>
          </p:cNvPr>
          <p:cNvSpPr txBox="1">
            <a:spLocks noChangeArrowheads="1"/>
          </p:cNvSpPr>
          <p:nvPr userDrawn="1"/>
        </p:nvSpPr>
        <p:spPr bwMode="auto">
          <a:xfrm rot="16200000">
            <a:off x="-2144771" y="3651539"/>
            <a:ext cx="513052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l" rtl="0" fontAlgn="base">
              <a:spcBef>
                <a:spcPct val="0"/>
              </a:spcBef>
              <a:spcAft>
                <a:spcPct val="0"/>
              </a:spcAft>
              <a:defRPr sz="1000" b="0" kern="1200">
                <a:solidFill>
                  <a:schemeClr val="tx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l"/>
            <a:r>
              <a:rPr lang="de-AT" sz="1800" b="0" noProof="0" dirty="0">
                <a:solidFill>
                  <a:schemeClr val="bg1"/>
                </a:solidFill>
                <a:latin typeface="Corbel" panose="020B0503020204020204" pitchFamily="34" charset="0"/>
                <a:ea typeface="+mj-ea"/>
                <a:cs typeface="+mj-cs"/>
              </a:rPr>
              <a:t>Projektplanung – Ressourcenplanung</a:t>
            </a:r>
          </a:p>
        </p:txBody>
      </p:sp>
      <p:sp>
        <p:nvSpPr>
          <p:cNvPr id="3128" name="Rectangle 56"/>
          <p:cNvSpPr>
            <a:spLocks noGrp="1" noChangeArrowheads="1"/>
          </p:cNvSpPr>
          <p:nvPr>
            <p:ph type="title"/>
          </p:nvPr>
        </p:nvSpPr>
        <p:spPr bwMode="auto">
          <a:xfrm>
            <a:off x="1008337" y="396430"/>
            <a:ext cx="61926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AT" noProof="0" dirty="0"/>
              <a:t>Titelmasterformat durch Klicken bearbeiten</a:t>
            </a:r>
          </a:p>
        </p:txBody>
      </p:sp>
      <p:sp>
        <p:nvSpPr>
          <p:cNvPr id="3077" name="Rectangle 5"/>
          <p:cNvSpPr>
            <a:spLocks noGrp="1" noChangeArrowheads="1"/>
          </p:cNvSpPr>
          <p:nvPr>
            <p:ph type="sldNum" sz="quarter" idx="4"/>
          </p:nvPr>
        </p:nvSpPr>
        <p:spPr bwMode="auto">
          <a:xfrm>
            <a:off x="-2" y="6516613"/>
            <a:ext cx="72030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solidFill>
                  <a:schemeClr val="bg1"/>
                </a:solidFill>
                <a:latin typeface="+mn-lt"/>
              </a:defRPr>
            </a:lvl1pPr>
          </a:lstStyle>
          <a:p>
            <a:fld id="{0291044B-A642-4523-8418-EF5C5E3C3C1D}" type="slidenum">
              <a:rPr lang="de-AT" noProof="0" smtClean="0"/>
              <a:pPr/>
              <a:t>‹Nr.›</a:t>
            </a:fld>
            <a:endParaRPr lang="de-AT" noProof="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Lst>
  <p:transition>
    <p:zoom/>
  </p:transition>
  <p:hf hdr="0" ftr="0"/>
  <p:txStyles>
    <p:titleStyle>
      <a:lvl1pPr algn="l" rtl="0" fontAlgn="base">
        <a:spcBef>
          <a:spcPct val="0"/>
        </a:spcBef>
        <a:spcAft>
          <a:spcPct val="0"/>
        </a:spcAft>
        <a:defRPr sz="3000" b="1">
          <a:solidFill>
            <a:schemeClr val="bg1"/>
          </a:solidFill>
          <a:latin typeface="Corbel" panose="020B0503020204020204" pitchFamily="34" charset="0"/>
          <a:ea typeface="+mj-ea"/>
          <a:cs typeface="+mj-cs"/>
        </a:defRPr>
      </a:lvl1pPr>
      <a:lvl2pPr algn="l" rtl="0" fontAlgn="base">
        <a:spcBef>
          <a:spcPct val="0"/>
        </a:spcBef>
        <a:spcAft>
          <a:spcPct val="0"/>
        </a:spcAft>
        <a:defRPr sz="3200" b="1">
          <a:solidFill>
            <a:srgbClr val="007E00"/>
          </a:solidFill>
          <a:latin typeface="Arial Narrow" pitchFamily="34" charset="0"/>
        </a:defRPr>
      </a:lvl2pPr>
      <a:lvl3pPr algn="l" rtl="0" fontAlgn="base">
        <a:spcBef>
          <a:spcPct val="0"/>
        </a:spcBef>
        <a:spcAft>
          <a:spcPct val="0"/>
        </a:spcAft>
        <a:defRPr sz="3200" b="1">
          <a:solidFill>
            <a:srgbClr val="007E00"/>
          </a:solidFill>
          <a:latin typeface="Arial Narrow" pitchFamily="34" charset="0"/>
        </a:defRPr>
      </a:lvl3pPr>
      <a:lvl4pPr algn="l" rtl="0" fontAlgn="base">
        <a:spcBef>
          <a:spcPct val="0"/>
        </a:spcBef>
        <a:spcAft>
          <a:spcPct val="0"/>
        </a:spcAft>
        <a:defRPr sz="3200" b="1">
          <a:solidFill>
            <a:srgbClr val="007E00"/>
          </a:solidFill>
          <a:latin typeface="Arial Narrow" pitchFamily="34" charset="0"/>
        </a:defRPr>
      </a:lvl4pPr>
      <a:lvl5pPr algn="l" rtl="0" fontAlgn="base">
        <a:spcBef>
          <a:spcPct val="0"/>
        </a:spcBef>
        <a:spcAft>
          <a:spcPct val="0"/>
        </a:spcAft>
        <a:defRPr sz="3200" b="1">
          <a:solidFill>
            <a:srgbClr val="007E00"/>
          </a:solidFill>
          <a:latin typeface="Arial Narrow" pitchFamily="34" charset="0"/>
        </a:defRPr>
      </a:lvl5pPr>
      <a:lvl6pPr marL="457200" algn="l" rtl="0" fontAlgn="base">
        <a:spcBef>
          <a:spcPct val="0"/>
        </a:spcBef>
        <a:spcAft>
          <a:spcPct val="0"/>
        </a:spcAft>
        <a:defRPr sz="3200" b="1">
          <a:solidFill>
            <a:srgbClr val="007E00"/>
          </a:solidFill>
          <a:latin typeface="Arial Narrow" pitchFamily="34" charset="0"/>
        </a:defRPr>
      </a:lvl6pPr>
      <a:lvl7pPr marL="914400" algn="l" rtl="0" fontAlgn="base">
        <a:spcBef>
          <a:spcPct val="0"/>
        </a:spcBef>
        <a:spcAft>
          <a:spcPct val="0"/>
        </a:spcAft>
        <a:defRPr sz="3200" b="1">
          <a:solidFill>
            <a:srgbClr val="007E00"/>
          </a:solidFill>
          <a:latin typeface="Arial Narrow" pitchFamily="34" charset="0"/>
        </a:defRPr>
      </a:lvl7pPr>
      <a:lvl8pPr marL="1371600" algn="l" rtl="0" fontAlgn="base">
        <a:spcBef>
          <a:spcPct val="0"/>
        </a:spcBef>
        <a:spcAft>
          <a:spcPct val="0"/>
        </a:spcAft>
        <a:defRPr sz="3200" b="1">
          <a:solidFill>
            <a:srgbClr val="007E00"/>
          </a:solidFill>
          <a:latin typeface="Arial Narrow" pitchFamily="34" charset="0"/>
        </a:defRPr>
      </a:lvl8pPr>
      <a:lvl9pPr marL="1828800" algn="l" rtl="0" fontAlgn="base">
        <a:spcBef>
          <a:spcPct val="0"/>
        </a:spcBef>
        <a:spcAft>
          <a:spcPct val="0"/>
        </a:spcAft>
        <a:defRPr sz="3200" b="1">
          <a:solidFill>
            <a:srgbClr val="007E00"/>
          </a:solidFill>
          <a:latin typeface="Arial Narrow" pitchFamily="34" charset="0"/>
        </a:defRPr>
      </a:lvl9pPr>
    </p:titleStyle>
    <p:bodyStyle>
      <a:lvl1pPr marL="342900" indent="-342900" algn="l" rtl="0" fontAlgn="base">
        <a:spcBef>
          <a:spcPct val="20000"/>
        </a:spcBef>
        <a:spcAft>
          <a:spcPct val="0"/>
        </a:spcAft>
        <a:buClr>
          <a:srgbClr val="009900"/>
        </a:buClr>
        <a:buSzPct val="110000"/>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007E00"/>
        </a:buClr>
        <a:buSzPct val="110000"/>
        <a:buFont typeface="Wingdings" pitchFamily="2" charset="2"/>
        <a:buChar char="§"/>
        <a:defRPr sz="2400">
          <a:solidFill>
            <a:schemeClr val="tx1"/>
          </a:solidFill>
          <a:latin typeface="+mn-lt"/>
        </a:defRPr>
      </a:lvl2pPr>
      <a:lvl3pPr marL="1143000" indent="-228600" algn="l" rtl="0" fontAlgn="base">
        <a:spcBef>
          <a:spcPct val="20000"/>
        </a:spcBef>
        <a:spcAft>
          <a:spcPct val="0"/>
        </a:spcAft>
        <a:buClr>
          <a:srgbClr val="007E00"/>
        </a:buClr>
        <a:buSzPct val="110000"/>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rgbClr val="007E00"/>
        </a:buClr>
        <a:buSzPct val="110000"/>
        <a:buFont typeface="Wingdings" pitchFamily="2" charset="2"/>
        <a:buChar char="§"/>
        <a:defRPr sz="1600">
          <a:solidFill>
            <a:schemeClr val="tx1"/>
          </a:solidFill>
          <a:latin typeface="+mn-lt"/>
        </a:defRPr>
      </a:lvl4pPr>
      <a:lvl5pPr marL="20574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2.wmf"/><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Grafik 12">
            <a:extLst>
              <a:ext uri="{FF2B5EF4-FFF2-40B4-BE49-F238E27FC236}">
                <a16:creationId xmlns:a16="http://schemas.microsoft.com/office/drawing/2014/main" id="{D2D76FAB-03B2-4DC9-A216-4A58C917DDA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99989"/>
            <a:ext cx="9361488" cy="1542788"/>
          </a:xfrm>
          <a:prstGeom prst="rect">
            <a:avLst/>
          </a:prstGeom>
        </p:spPr>
      </p:pic>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en-US" smtClean="0"/>
              <a:pPr/>
              <a:t>1</a:t>
            </a:fld>
            <a:endParaRPr lang="en-US" dirty="0"/>
          </a:p>
        </p:txBody>
      </p:sp>
      <p:pic>
        <p:nvPicPr>
          <p:cNvPr id="23" name="Grafik 22">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124125"/>
            <a:ext cx="792312" cy="4688572"/>
          </a:xfrm>
          <a:prstGeom prst="rect">
            <a:avLst/>
          </a:prstGeom>
        </p:spPr>
      </p:pic>
      <p:sp>
        <p:nvSpPr>
          <p:cNvPr id="7" name="Rechteck 6">
            <a:extLst>
              <a:ext uri="{C183D7F6-B498-43B3-948B-1728B52AA6E4}">
                <adec:decorative xmlns:adec="http://schemas.microsoft.com/office/drawing/2017/decorative" val="1"/>
              </a:ext>
            </a:extLst>
          </p:cNvPr>
          <p:cNvSpPr/>
          <p:nvPr/>
        </p:nvSpPr>
        <p:spPr bwMode="auto">
          <a:xfrm rot="5400000">
            <a:off x="2520344" y="35830"/>
            <a:ext cx="4320803" cy="9361488"/>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1"/>
              </a:solidFill>
              <a:effectLst/>
              <a:latin typeface="Arial Narrow" pitchFamily="34" charset="0"/>
            </a:endParaRPr>
          </a:p>
        </p:txBody>
      </p:sp>
      <p:pic>
        <p:nvPicPr>
          <p:cNvPr id="26" name="Grafik 25">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 y="1"/>
            <a:ext cx="9361491" cy="1044004"/>
          </a:xfrm>
          <a:prstGeom prst="rect">
            <a:avLst/>
          </a:prstGeom>
        </p:spPr>
      </p:pic>
      <p:sp>
        <p:nvSpPr>
          <p:cNvPr id="29" name="Rectangle 5">
            <a:extLst>
              <a:ext uri="{C183D7F6-B498-43B3-948B-1728B52AA6E4}">
                <adec:decorative xmlns:adec="http://schemas.microsoft.com/office/drawing/2017/decorative" val="1"/>
              </a:ext>
            </a:extLst>
          </p:cNvPr>
          <p:cNvSpPr txBox="1">
            <a:spLocks noChangeArrowheads="1"/>
          </p:cNvSpPr>
          <p:nvPr/>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en-US" sz="900" b="0" dirty="0"/>
              <a:t>© Wytrzens</a:t>
            </a:r>
          </a:p>
        </p:txBody>
      </p:sp>
      <p:sp>
        <p:nvSpPr>
          <p:cNvPr id="12" name="Untertitel 5"/>
          <p:cNvSpPr txBox="1">
            <a:spLocks/>
          </p:cNvSpPr>
          <p:nvPr/>
        </p:nvSpPr>
        <p:spPr>
          <a:xfrm>
            <a:off x="2" y="3636293"/>
            <a:ext cx="8137128" cy="720192"/>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5500" dirty="0">
                <a:solidFill>
                  <a:schemeClr val="bg1"/>
                </a:solidFill>
                <a:latin typeface="Corbel" panose="020B0503020204020204" pitchFamily="34" charset="0"/>
                <a:ea typeface="+mj-ea"/>
                <a:cs typeface="+mj-cs"/>
              </a:rPr>
              <a:t>Projektplanung</a:t>
            </a:r>
          </a:p>
          <a:p>
            <a:pPr algn="r">
              <a:spcBef>
                <a:spcPts val="2400"/>
              </a:spcBef>
            </a:pPr>
            <a:r>
              <a:rPr lang="de-AT" sz="3450" spc="20" dirty="0">
                <a:solidFill>
                  <a:schemeClr val="bg1"/>
                </a:solidFill>
                <a:latin typeface="Corbel" panose="020B0503020204020204" pitchFamily="34" charset="0"/>
                <a:ea typeface="+mj-ea"/>
                <a:cs typeface="+mj-cs"/>
              </a:rPr>
              <a:t>Ressourcen- und</a:t>
            </a:r>
            <a:br>
              <a:rPr lang="de-AT" sz="3450" spc="20" dirty="0">
                <a:solidFill>
                  <a:schemeClr val="bg1"/>
                </a:solidFill>
                <a:latin typeface="Corbel" panose="020B0503020204020204" pitchFamily="34" charset="0"/>
                <a:ea typeface="+mj-ea"/>
                <a:cs typeface="+mj-cs"/>
              </a:rPr>
            </a:br>
            <a:r>
              <a:rPr lang="de-AT" sz="3450" spc="20" dirty="0">
                <a:solidFill>
                  <a:schemeClr val="bg1"/>
                </a:solidFill>
                <a:latin typeface="Corbel" panose="020B0503020204020204" pitchFamily="34" charset="0"/>
                <a:ea typeface="+mj-ea"/>
                <a:cs typeface="+mj-cs"/>
              </a:rPr>
              <a:t>Kapazitätsplanung</a:t>
            </a:r>
            <a:endParaRPr lang="en-US" sz="3450" spc="20" dirty="0">
              <a:solidFill>
                <a:schemeClr val="bg1"/>
              </a:solidFill>
              <a:latin typeface="Corbel" panose="020B0503020204020204" pitchFamily="34" charset="0"/>
              <a:ea typeface="+mj-ea"/>
              <a:cs typeface="+mj-cs"/>
            </a:endParaRPr>
          </a:p>
        </p:txBody>
      </p:sp>
      <p:sp>
        <p:nvSpPr>
          <p:cNvPr id="11" name="Untertitel 5"/>
          <p:cNvSpPr txBox="1">
            <a:spLocks/>
          </p:cNvSpPr>
          <p:nvPr/>
        </p:nvSpPr>
        <p:spPr>
          <a:xfrm>
            <a:off x="1656408" y="2124126"/>
            <a:ext cx="5112569" cy="60120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1600" kern="0" dirty="0">
                <a:latin typeface="Corbel" panose="020B0503020204020204" pitchFamily="34" charset="0"/>
              </a:rPr>
              <a:t>begleitende Folien zum Lehrbuch von Hans Karl Wytrzens</a:t>
            </a:r>
            <a:endParaRPr lang="en-US" sz="1600" kern="0" dirty="0">
              <a:latin typeface="Corbel" panose="020B0503020204020204" pitchFamily="34" charset="0"/>
            </a:endParaRPr>
          </a:p>
        </p:txBody>
      </p:sp>
      <p:sp>
        <p:nvSpPr>
          <p:cNvPr id="8" name="Untertitel 5"/>
          <p:cNvSpPr txBox="1">
            <a:spLocks/>
          </p:cNvSpPr>
          <p:nvPr/>
        </p:nvSpPr>
        <p:spPr>
          <a:xfrm>
            <a:off x="2448496" y="1404045"/>
            <a:ext cx="5760639" cy="54806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3200" b="1" kern="0" dirty="0">
                <a:solidFill>
                  <a:schemeClr val="bg1"/>
                </a:solidFill>
                <a:latin typeface="Corbel" panose="020B0503020204020204" pitchFamily="34" charset="0"/>
              </a:rPr>
              <a:t>Der erfolgreiche Einstieg</a:t>
            </a:r>
            <a:endParaRPr lang="en-US" sz="3200" b="1" kern="0" dirty="0">
              <a:solidFill>
                <a:schemeClr val="bg1"/>
              </a:solidFill>
              <a:latin typeface="Corbel" panose="020B0503020204020204" pitchFamily="34" charset="0"/>
            </a:endParaRPr>
          </a:p>
        </p:txBody>
      </p:sp>
      <p:sp>
        <p:nvSpPr>
          <p:cNvPr id="5" name="Titel 4"/>
          <p:cNvSpPr>
            <a:spLocks noGrp="1"/>
          </p:cNvSpPr>
          <p:nvPr>
            <p:ph type="ctrTitle"/>
          </p:nvPr>
        </p:nvSpPr>
        <p:spPr>
          <a:xfrm>
            <a:off x="216249" y="35893"/>
            <a:ext cx="7992887" cy="1465262"/>
          </a:xfrm>
        </p:spPr>
        <p:txBody>
          <a:bodyPr/>
          <a:lstStyle/>
          <a:p>
            <a:pPr algn="r"/>
            <a:r>
              <a:rPr lang="de-AT" sz="5580" dirty="0">
                <a:solidFill>
                  <a:srgbClr val="002060"/>
                </a:solidFill>
                <a:latin typeface="Corbel" panose="020B0503020204020204" pitchFamily="34" charset="0"/>
              </a:rPr>
              <a:t>Projektmanagement</a:t>
            </a:r>
            <a:endParaRPr lang="en-US" sz="5580" dirty="0">
              <a:solidFill>
                <a:srgbClr val="002060"/>
              </a:solidFill>
              <a:latin typeface="Corbel" panose="020B0503020204020204" pitchFamily="34" charset="0"/>
            </a:endParaRPr>
          </a:p>
        </p:txBody>
      </p:sp>
    </p:spTree>
    <p:extLst>
      <p:ext uri="{BB962C8B-B14F-4D97-AF65-F5344CB8AC3E}">
        <p14:creationId xmlns:p14="http://schemas.microsoft.com/office/powerpoint/2010/main" val="673464083"/>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79" r="50391"/>
          <a:stretch/>
        </p:blipFill>
        <p:spPr bwMode="auto">
          <a:xfrm flipV="1">
            <a:off x="919138" y="1427274"/>
            <a:ext cx="484137" cy="9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feld 4">
            <a:extLst>
              <a:ext uri="{C183D7F6-B498-43B3-948B-1728B52AA6E4}">
                <adec:decorative xmlns:adec="http://schemas.microsoft.com/office/drawing/2017/decorative" val="1"/>
              </a:ext>
            </a:extLst>
          </p:cNvPr>
          <p:cNvSpPr txBox="1"/>
          <p:nvPr/>
        </p:nvSpPr>
        <p:spPr>
          <a:xfrm>
            <a:off x="919138" y="1764085"/>
            <a:ext cx="359455" cy="553998"/>
          </a:xfrm>
          <a:prstGeom prst="rect">
            <a:avLst/>
          </a:prstGeom>
          <a:noFill/>
        </p:spPr>
        <p:txBody>
          <a:bodyPr wrap="square" rtlCol="0">
            <a:spAutoFit/>
          </a:bodyPr>
          <a:lstStyle/>
          <a:p>
            <a:r>
              <a:rPr lang="de-AT" sz="3000" b="1" dirty="0">
                <a:solidFill>
                  <a:schemeClr val="bg1"/>
                </a:solidFill>
                <a:latin typeface="Corbel" panose="020B0503020204020204" pitchFamily="34" charset="0"/>
              </a:rPr>
              <a:t>1</a:t>
            </a:r>
            <a:endParaRPr lang="en-US" sz="3000" b="1" dirty="0">
              <a:solidFill>
                <a:schemeClr val="bg1"/>
              </a:solidFill>
              <a:latin typeface="Corbel" panose="020B0503020204020204" pitchFamily="34" charset="0"/>
            </a:endParaRP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9609" r="4"/>
          <a:stretch/>
        </p:blipFill>
        <p:spPr bwMode="auto">
          <a:xfrm flipV="1">
            <a:off x="1152352" y="3069771"/>
            <a:ext cx="484138" cy="9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feld 9">
            <a:extLst>
              <a:ext uri="{C183D7F6-B498-43B3-948B-1728B52AA6E4}">
                <adec:decorative xmlns:adec="http://schemas.microsoft.com/office/drawing/2017/decorative" val="1"/>
              </a:ext>
            </a:extLst>
          </p:cNvPr>
          <p:cNvSpPr txBox="1"/>
          <p:nvPr/>
        </p:nvSpPr>
        <p:spPr>
          <a:xfrm>
            <a:off x="1224360" y="3350002"/>
            <a:ext cx="419384" cy="646331"/>
          </a:xfrm>
          <a:prstGeom prst="rect">
            <a:avLst/>
          </a:prstGeom>
          <a:noFill/>
        </p:spPr>
        <p:txBody>
          <a:bodyPr wrap="square" rtlCol="0">
            <a:spAutoFit/>
          </a:bodyPr>
          <a:lstStyle/>
          <a:p>
            <a:pPr algn="r"/>
            <a:r>
              <a:rPr lang="de-AT" b="1" dirty="0">
                <a:solidFill>
                  <a:schemeClr val="bg1"/>
                </a:solidFill>
                <a:latin typeface="Corbel" panose="020B0503020204020204" pitchFamily="34" charset="0"/>
              </a:rPr>
              <a:t>2</a:t>
            </a:r>
            <a:endParaRPr lang="en-US" b="1" dirty="0">
              <a:solidFill>
                <a:schemeClr val="bg1"/>
              </a:solidFill>
              <a:latin typeface="Corbel" panose="020B0503020204020204" pitchFamily="34" charset="0"/>
            </a:endParaRPr>
          </a:p>
        </p:txBody>
      </p:sp>
      <p:pic>
        <p:nvPicPr>
          <p:cNvPr id="11" name="Picture 4">
            <a:extLs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79" r="50391"/>
          <a:stretch/>
        </p:blipFill>
        <p:spPr bwMode="auto">
          <a:xfrm flipV="1">
            <a:off x="919138" y="5459722"/>
            <a:ext cx="484137" cy="984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feld 11">
            <a:extLst>
              <a:ext uri="{C183D7F6-B498-43B3-948B-1728B52AA6E4}">
                <adec:decorative xmlns:adec="http://schemas.microsoft.com/office/drawing/2017/decorative" val="1"/>
              </a:ext>
            </a:extLst>
          </p:cNvPr>
          <p:cNvSpPr txBox="1"/>
          <p:nvPr/>
        </p:nvSpPr>
        <p:spPr>
          <a:xfrm>
            <a:off x="911176" y="5746591"/>
            <a:ext cx="457200" cy="553998"/>
          </a:xfrm>
          <a:prstGeom prst="rect">
            <a:avLst/>
          </a:prstGeom>
          <a:noFill/>
        </p:spPr>
        <p:txBody>
          <a:bodyPr wrap="square" rtlCol="0">
            <a:spAutoFit/>
          </a:bodyPr>
          <a:lstStyle/>
          <a:p>
            <a:r>
              <a:rPr lang="de-AT" sz="3000" b="1" dirty="0">
                <a:solidFill>
                  <a:schemeClr val="bg1"/>
                </a:solidFill>
                <a:latin typeface="Corbel" panose="020B0503020204020204" pitchFamily="34" charset="0"/>
              </a:rPr>
              <a:t>3</a:t>
            </a:r>
            <a:endParaRPr lang="en-US" sz="3000" b="1" dirty="0">
              <a:solidFill>
                <a:schemeClr val="bg1"/>
              </a:solidFill>
              <a:latin typeface="Corbel" panose="020B0503020204020204" pitchFamily="34" charset="0"/>
            </a:endParaRPr>
          </a:p>
        </p:txBody>
      </p:sp>
      <p:sp>
        <p:nvSpPr>
          <p:cNvPr id="3" name="Inhaltsplatzhalter 2"/>
          <p:cNvSpPr>
            <a:spLocks noGrp="1"/>
          </p:cNvSpPr>
          <p:nvPr>
            <p:ph idx="1"/>
          </p:nvPr>
        </p:nvSpPr>
        <p:spPr>
          <a:xfrm>
            <a:off x="1728416" y="1404045"/>
            <a:ext cx="7416824" cy="4514850"/>
          </a:xfrm>
        </p:spPr>
        <p:txBody>
          <a:bodyPr/>
          <a:lstStyle/>
          <a:p>
            <a:pPr marL="0" indent="0">
              <a:lnSpc>
                <a:spcPct val="105000"/>
              </a:lnSpc>
              <a:buNone/>
            </a:pPr>
            <a:r>
              <a:rPr lang="de-AT" sz="2200" b="1" dirty="0">
                <a:solidFill>
                  <a:srgbClr val="2D4E75"/>
                </a:solidFill>
              </a:rPr>
              <a:t>Bedarfsermittlung (SOLL-Bestand)</a:t>
            </a:r>
            <a:br>
              <a:rPr lang="de-AT" sz="2400" b="1" dirty="0">
                <a:solidFill>
                  <a:srgbClr val="2D4E75"/>
                </a:solidFill>
              </a:rPr>
            </a:br>
            <a:r>
              <a:rPr lang="de-AT" sz="2200" dirty="0"/>
              <a:t>Versehen des Ablaufplanes mit den entsprechenden Ressourcen </a:t>
            </a:r>
            <a:br>
              <a:rPr lang="de-AT" sz="2200" dirty="0"/>
            </a:br>
            <a:r>
              <a:rPr lang="de-AT" sz="2200" dirty="0"/>
              <a:t>(für jede Tätigkeit werden die zur Durchführung benötigten Arbeits-kräfte und -mittel bestimmt)</a:t>
            </a:r>
          </a:p>
          <a:p>
            <a:pPr marL="0" indent="0">
              <a:lnSpc>
                <a:spcPct val="105000"/>
              </a:lnSpc>
              <a:spcBef>
                <a:spcPts val="1800"/>
              </a:spcBef>
              <a:buNone/>
            </a:pPr>
            <a:r>
              <a:rPr lang="de-AT" sz="2200" b="1" dirty="0">
                <a:solidFill>
                  <a:srgbClr val="2D4E75"/>
                </a:solidFill>
              </a:rPr>
              <a:t>Ermittlung der Kapazitätsverfügbarkeit (IST-Bestand) </a:t>
            </a:r>
            <a:br>
              <a:rPr lang="de-AT" sz="2200" dirty="0"/>
            </a:br>
            <a:r>
              <a:rPr lang="de-AT" sz="2200" dirty="0"/>
              <a:t>Ermitteln des Vorrats (insbesondere ist festzustellen, wann welche Mitarbeiter für die Arbeit am Vorhaben Zeit erübrigen können)</a:t>
            </a:r>
          </a:p>
          <a:p>
            <a:pPr>
              <a:lnSpc>
                <a:spcPct val="105000"/>
              </a:lnSpc>
              <a:spcBef>
                <a:spcPts val="600"/>
              </a:spcBef>
            </a:pPr>
            <a:r>
              <a:rPr lang="de-AT" sz="2000" dirty="0"/>
              <a:t>Einsatzmittelbestand ist längerfristig nicht konstant </a:t>
            </a:r>
            <a:br>
              <a:rPr lang="de-AT" sz="2000" dirty="0"/>
            </a:br>
            <a:r>
              <a:rPr lang="de-AT" sz="2000" dirty="0"/>
              <a:t>(Mitarbeiterfluktuation, Urlaube, Weiterbildung, Krankheiten, usw.)</a:t>
            </a:r>
          </a:p>
          <a:p>
            <a:pPr>
              <a:lnSpc>
                <a:spcPct val="105000"/>
              </a:lnSpc>
              <a:spcBef>
                <a:spcPts val="600"/>
              </a:spcBef>
            </a:pPr>
            <a:r>
              <a:rPr lang="de-AT" sz="2000" dirty="0"/>
              <a:t>Somit ist die tatsächliche Verfügbarkeit unterhalb der maximalen Kapazität</a:t>
            </a:r>
          </a:p>
          <a:p>
            <a:pPr marL="0" indent="0">
              <a:lnSpc>
                <a:spcPct val="105000"/>
              </a:lnSpc>
              <a:spcBef>
                <a:spcPts val="1800"/>
              </a:spcBef>
              <a:buNone/>
            </a:pPr>
            <a:r>
              <a:rPr lang="de-AT" sz="2200" b="1" dirty="0">
                <a:solidFill>
                  <a:srgbClr val="2D4E75"/>
                </a:solidFill>
              </a:rPr>
              <a:t>Ermittlung von Kapazitätsengpässen und Überkapazitäten </a:t>
            </a:r>
            <a:br>
              <a:rPr lang="de-AT" sz="2200" dirty="0"/>
            </a:br>
            <a:r>
              <a:rPr lang="de-AT" sz="2200" dirty="0"/>
              <a:t>Durch die Gegenüberstellung des SOLL/IST-Bestandes werden Diskrepanzen deutlich</a:t>
            </a:r>
          </a:p>
          <a:p>
            <a:endParaRPr lang="en-US" sz="2100" dirty="0"/>
          </a:p>
        </p:txBody>
      </p:sp>
      <p:sp>
        <p:nvSpPr>
          <p:cNvPr id="2" name="Titel 1"/>
          <p:cNvSpPr>
            <a:spLocks noGrp="1"/>
          </p:cNvSpPr>
          <p:nvPr>
            <p:ph type="title"/>
          </p:nvPr>
        </p:nvSpPr>
        <p:spPr/>
        <p:txBody>
          <a:bodyPr/>
          <a:lstStyle/>
          <a:p>
            <a:r>
              <a:rPr lang="de-AT" dirty="0"/>
              <a:t>Ressourcen-, Kapazitätsanalyse</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10</a:t>
            </a:fld>
            <a:endParaRPr lang="en-US" dirty="0"/>
          </a:p>
        </p:txBody>
      </p:sp>
    </p:spTree>
    <p:extLst>
      <p:ext uri="{BB962C8B-B14F-4D97-AF65-F5344CB8AC3E}">
        <p14:creationId xmlns:p14="http://schemas.microsoft.com/office/powerpoint/2010/main" val="368467935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0" y="1641723"/>
            <a:ext cx="7992887" cy="4514850"/>
          </a:xfrm>
        </p:spPr>
        <p:txBody>
          <a:bodyPr/>
          <a:lstStyle/>
          <a:p>
            <a:pPr>
              <a:lnSpc>
                <a:spcPct val="110000"/>
              </a:lnSpc>
              <a:spcBef>
                <a:spcPts val="1800"/>
              </a:spcBef>
            </a:pPr>
            <a:r>
              <a:rPr lang="de-AT" sz="2350" b="1" dirty="0">
                <a:solidFill>
                  <a:srgbClr val="2D4E75"/>
                </a:solidFill>
              </a:rPr>
              <a:t>graphische Aufbereitung </a:t>
            </a:r>
            <a:r>
              <a:rPr lang="de-AT" sz="2200" dirty="0"/>
              <a:t>der Ressourcen- und Kapazitätsplanung mittels Histogramm zu Darstellung der </a:t>
            </a:r>
            <a:r>
              <a:rPr lang="de-AT" sz="2350" b="1" dirty="0">
                <a:solidFill>
                  <a:srgbClr val="2D4E75"/>
                </a:solidFill>
              </a:rPr>
              <a:t>Auslastung</a:t>
            </a:r>
            <a:r>
              <a:rPr lang="de-AT" sz="2200" dirty="0"/>
              <a:t> </a:t>
            </a:r>
            <a:br>
              <a:rPr lang="de-AT" sz="2200" dirty="0"/>
            </a:br>
            <a:r>
              <a:rPr lang="de-AT" sz="2200" dirty="0"/>
              <a:t>[= Auslastungs-/Belastungsdiagramm]</a:t>
            </a:r>
          </a:p>
          <a:p>
            <a:pPr>
              <a:lnSpc>
                <a:spcPct val="110000"/>
              </a:lnSpc>
              <a:spcBef>
                <a:spcPts val="1800"/>
              </a:spcBef>
            </a:pPr>
            <a:r>
              <a:rPr lang="de-AT" sz="2200" dirty="0"/>
              <a:t>auf </a:t>
            </a:r>
            <a:r>
              <a:rPr lang="de-AT" sz="2350" b="1" dirty="0">
                <a:solidFill>
                  <a:srgbClr val="2D4E75"/>
                </a:solidFill>
              </a:rPr>
              <a:t>x-Achse</a:t>
            </a:r>
            <a:r>
              <a:rPr lang="de-AT" sz="2200" dirty="0"/>
              <a:t> Zeit (</a:t>
            </a:r>
            <a:r>
              <a:rPr lang="de-AT" sz="2350" b="1" dirty="0">
                <a:solidFill>
                  <a:srgbClr val="2D4E75"/>
                </a:solidFill>
              </a:rPr>
              <a:t>Dauer</a:t>
            </a:r>
            <a:r>
              <a:rPr lang="de-AT" sz="2200" dirty="0"/>
              <a:t>)</a:t>
            </a:r>
          </a:p>
          <a:p>
            <a:pPr>
              <a:lnSpc>
                <a:spcPct val="110000"/>
              </a:lnSpc>
              <a:spcBef>
                <a:spcPts val="1800"/>
              </a:spcBef>
            </a:pPr>
            <a:r>
              <a:rPr lang="de-AT" sz="2200" dirty="0"/>
              <a:t>auf </a:t>
            </a:r>
            <a:r>
              <a:rPr lang="de-AT" sz="2350" b="1" dirty="0">
                <a:solidFill>
                  <a:srgbClr val="2D4E75"/>
                </a:solidFill>
              </a:rPr>
              <a:t>y-Achse</a:t>
            </a:r>
            <a:r>
              <a:rPr lang="de-AT" sz="2200" dirty="0"/>
              <a:t> übereinanderliegende Säulen, einmal für den </a:t>
            </a:r>
            <a:r>
              <a:rPr lang="de-AT" sz="2350" b="1" dirty="0">
                <a:solidFill>
                  <a:srgbClr val="2D4E75"/>
                </a:solidFill>
              </a:rPr>
              <a:t>Kapazitätsbedarf</a:t>
            </a:r>
            <a:r>
              <a:rPr lang="de-AT" sz="2200" dirty="0"/>
              <a:t> und einmal für den </a:t>
            </a:r>
            <a:r>
              <a:rPr lang="de-AT" sz="2350" b="1" dirty="0">
                <a:solidFill>
                  <a:srgbClr val="2D4E75"/>
                </a:solidFill>
              </a:rPr>
              <a:t>Kapazitätsbestand</a:t>
            </a:r>
          </a:p>
          <a:p>
            <a:pPr>
              <a:lnSpc>
                <a:spcPct val="110000"/>
              </a:lnSpc>
              <a:spcBef>
                <a:spcPts val="1800"/>
              </a:spcBef>
            </a:pPr>
            <a:r>
              <a:rPr lang="de-AT" sz="2200" dirty="0"/>
              <a:t>wo sich Säule für Bedarf mit jener für Vorrat nicht deckt, </a:t>
            </a:r>
            <a:br>
              <a:rPr lang="de-AT" sz="2200" dirty="0"/>
            </a:br>
            <a:r>
              <a:rPr lang="de-AT" sz="2350" b="1" dirty="0">
                <a:solidFill>
                  <a:srgbClr val="2D4E75"/>
                </a:solidFill>
              </a:rPr>
              <a:t>farbliche</a:t>
            </a:r>
            <a:r>
              <a:rPr lang="de-AT" sz="2200" b="1" dirty="0">
                <a:solidFill>
                  <a:srgbClr val="2D4E75"/>
                </a:solidFill>
              </a:rPr>
              <a:t> </a:t>
            </a:r>
            <a:r>
              <a:rPr lang="de-AT" sz="2350" b="1" dirty="0">
                <a:solidFill>
                  <a:srgbClr val="2D4E75"/>
                </a:solidFill>
              </a:rPr>
              <a:t>Visualisierung</a:t>
            </a:r>
            <a:r>
              <a:rPr lang="de-AT" sz="2200" b="1" dirty="0">
                <a:solidFill>
                  <a:srgbClr val="2D4E75"/>
                </a:solidFill>
              </a:rPr>
              <a:t> </a:t>
            </a:r>
            <a:r>
              <a:rPr lang="de-AT" sz="2200" dirty="0"/>
              <a:t>von</a:t>
            </a:r>
          </a:p>
          <a:p>
            <a:pPr lvl="1">
              <a:lnSpc>
                <a:spcPct val="110000"/>
              </a:lnSpc>
            </a:pPr>
            <a:r>
              <a:rPr lang="de-AT" sz="2200" b="1" dirty="0">
                <a:solidFill>
                  <a:srgbClr val="C00000"/>
                </a:solidFill>
              </a:rPr>
              <a:t>Unterdeckung</a:t>
            </a:r>
            <a:r>
              <a:rPr lang="de-AT" sz="2100" dirty="0">
                <a:solidFill>
                  <a:srgbClr val="C00000"/>
                </a:solidFill>
              </a:rPr>
              <a:t> </a:t>
            </a:r>
            <a:r>
              <a:rPr lang="de-AT" sz="2100" dirty="0"/>
              <a:t>(Engpass)</a:t>
            </a:r>
            <a:r>
              <a:rPr lang="de-AT" sz="2100" dirty="0">
                <a:solidFill>
                  <a:srgbClr val="C00000"/>
                </a:solidFill>
              </a:rPr>
              <a:t> [meist rot]</a:t>
            </a:r>
          </a:p>
          <a:p>
            <a:pPr lvl="1">
              <a:lnSpc>
                <a:spcPct val="110000"/>
              </a:lnSpc>
            </a:pPr>
            <a:r>
              <a:rPr lang="de-AT" sz="2200" b="1" dirty="0">
                <a:solidFill>
                  <a:srgbClr val="296938"/>
                </a:solidFill>
              </a:rPr>
              <a:t>Kapazitätsreserve</a:t>
            </a:r>
            <a:r>
              <a:rPr lang="de-AT" sz="2100" dirty="0">
                <a:solidFill>
                  <a:srgbClr val="296938"/>
                </a:solidFill>
              </a:rPr>
              <a:t> </a:t>
            </a:r>
            <a:r>
              <a:rPr lang="de-AT" sz="2100" dirty="0"/>
              <a:t>(Unterauslastung) </a:t>
            </a:r>
            <a:r>
              <a:rPr lang="de-AT" sz="2100" dirty="0">
                <a:solidFill>
                  <a:srgbClr val="00B050"/>
                </a:solidFill>
              </a:rPr>
              <a:t>[meist grün]</a:t>
            </a:r>
            <a:endParaRPr lang="en-US" sz="2100" dirty="0">
              <a:solidFill>
                <a:srgbClr val="00B050"/>
              </a:solidFill>
            </a:endParaRPr>
          </a:p>
        </p:txBody>
      </p:sp>
      <p:sp>
        <p:nvSpPr>
          <p:cNvPr id="2" name="Titel 1"/>
          <p:cNvSpPr>
            <a:spLocks noGrp="1"/>
          </p:cNvSpPr>
          <p:nvPr>
            <p:ph type="title"/>
          </p:nvPr>
        </p:nvSpPr>
        <p:spPr/>
        <p:txBody>
          <a:bodyPr/>
          <a:lstStyle/>
          <a:p>
            <a:pPr>
              <a:lnSpc>
                <a:spcPts val="2800"/>
              </a:lnSpc>
            </a:pPr>
            <a:r>
              <a:rPr lang="de-AT" sz="2800" dirty="0"/>
              <a:t>Ressourcen- und Kapazitätsplanung mittels Histogrammen</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11</a:t>
            </a:fld>
            <a:endParaRPr lang="de-AT" noProof="0" dirty="0"/>
          </a:p>
        </p:txBody>
      </p:sp>
    </p:spTree>
    <p:extLst>
      <p:ext uri="{BB962C8B-B14F-4D97-AF65-F5344CB8AC3E}">
        <p14:creationId xmlns:p14="http://schemas.microsoft.com/office/powerpoint/2010/main" val="81681851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26" name="Gruppieren 2425">
            <a:extLst>
              <a:ext uri="{C183D7F6-B498-43B3-948B-1728B52AA6E4}">
                <adec:decorative xmlns:adec="http://schemas.microsoft.com/office/drawing/2017/decorative" val="1"/>
              </a:ext>
            </a:extLst>
          </p:cNvPr>
          <p:cNvGrpSpPr/>
          <p:nvPr/>
        </p:nvGrpSpPr>
        <p:grpSpPr>
          <a:xfrm>
            <a:off x="1233139" y="1648812"/>
            <a:ext cx="7912101" cy="5019511"/>
            <a:chOff x="1233139" y="1648812"/>
            <a:chExt cx="7912101" cy="5019511"/>
          </a:xfrm>
        </p:grpSpPr>
        <p:sp>
          <p:nvSpPr>
            <p:cNvPr id="480" name="Rectangle 159"/>
            <p:cNvSpPr>
              <a:spLocks noChangeArrowheads="1"/>
            </p:cNvSpPr>
            <p:nvPr/>
          </p:nvSpPr>
          <p:spPr bwMode="auto">
            <a:xfrm>
              <a:off x="3542317" y="1885088"/>
              <a:ext cx="496889" cy="2425806"/>
            </a:xfrm>
            <a:prstGeom prst="rect">
              <a:avLst/>
            </a:prstGeom>
            <a:solidFill>
              <a:srgbClr val="DEA2AF"/>
            </a:solidFill>
            <a:ln w="12700">
              <a:solidFill>
                <a:schemeClr val="tx2">
                  <a:lumMod val="50000"/>
                </a:schemeClr>
              </a:solidFill>
            </a:ln>
          </p:spPr>
          <p:txBody>
            <a:bodyPr vert="horz" wrap="square" lIns="91440" tIns="45720" rIns="91440" bIns="45720" numCol="1" anchor="t" anchorCtr="0" compatLnSpc="1">
              <a:prstTxWarp prst="textNoShape">
                <a:avLst/>
              </a:prstTxWarp>
            </a:bodyPr>
            <a:lstStyle/>
            <a:p>
              <a:endParaRPr lang="de-AT" dirty="0"/>
            </a:p>
          </p:txBody>
        </p:sp>
        <p:sp>
          <p:nvSpPr>
            <p:cNvPr id="452" name="Rectangle 159"/>
            <p:cNvSpPr>
              <a:spLocks noChangeArrowheads="1"/>
            </p:cNvSpPr>
            <p:nvPr/>
          </p:nvSpPr>
          <p:spPr bwMode="auto">
            <a:xfrm>
              <a:off x="6140075" y="3415541"/>
              <a:ext cx="631058" cy="2706152"/>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82" name="Rectangle 159"/>
            <p:cNvSpPr>
              <a:spLocks noChangeArrowheads="1"/>
            </p:cNvSpPr>
            <p:nvPr/>
          </p:nvSpPr>
          <p:spPr bwMode="auto">
            <a:xfrm>
              <a:off x="6207160" y="3483224"/>
              <a:ext cx="496889" cy="962376"/>
            </a:xfrm>
            <a:prstGeom prst="rect">
              <a:avLst/>
            </a:prstGeom>
            <a:solidFill>
              <a:srgbClr val="98DCA8"/>
            </a:solidFill>
            <a:ln w="12700">
              <a:solidFill>
                <a:srgbClr val="296938"/>
              </a:solidFill>
            </a:ln>
          </p:spPr>
          <p:txBody>
            <a:bodyPr vert="horz" wrap="square" lIns="91440" tIns="45720" rIns="91440" bIns="45720" numCol="1" anchor="t" anchorCtr="0" compatLnSpc="1">
              <a:prstTxWarp prst="textNoShape">
                <a:avLst/>
              </a:prstTxWarp>
            </a:bodyPr>
            <a:lstStyle/>
            <a:p>
              <a:endParaRPr lang="de-AT" dirty="0"/>
            </a:p>
          </p:txBody>
        </p:sp>
        <p:sp>
          <p:nvSpPr>
            <p:cNvPr id="483" name="Rectangle 167"/>
            <p:cNvSpPr>
              <a:spLocks noChangeArrowheads="1"/>
            </p:cNvSpPr>
            <p:nvPr/>
          </p:nvSpPr>
          <p:spPr bwMode="auto">
            <a:xfrm rot="16200000">
              <a:off x="5990414" y="3787749"/>
              <a:ext cx="91157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de-AT" altLang="en-US" sz="1900" dirty="0">
                  <a:solidFill>
                    <a:srgbClr val="296938"/>
                  </a:solidFill>
                  <a:latin typeface="Arial Narrow" pitchFamily="34" charset="0"/>
                </a:rPr>
                <a:t>Reserve</a:t>
              </a:r>
              <a:endParaRPr kumimoji="0" lang="de-AT" altLang="en-US" sz="1900" i="0" u="none" strike="noStrike" cap="none" normalizeH="0" baseline="0" dirty="0">
                <a:ln>
                  <a:noFill/>
                </a:ln>
                <a:solidFill>
                  <a:srgbClr val="296938"/>
                </a:solidFill>
                <a:effectLst/>
              </a:endParaRPr>
            </a:p>
          </p:txBody>
        </p:sp>
        <p:sp>
          <p:nvSpPr>
            <p:cNvPr id="476" name="Rectangle 159"/>
            <p:cNvSpPr>
              <a:spLocks noChangeArrowheads="1"/>
            </p:cNvSpPr>
            <p:nvPr/>
          </p:nvSpPr>
          <p:spPr bwMode="auto">
            <a:xfrm>
              <a:off x="5333017" y="3132568"/>
              <a:ext cx="496889" cy="1178326"/>
            </a:xfrm>
            <a:prstGeom prst="rect">
              <a:avLst/>
            </a:prstGeom>
            <a:solidFill>
              <a:srgbClr val="DEA2AF"/>
            </a:solidFill>
            <a:ln w="12700">
              <a:solidFill>
                <a:schemeClr val="tx2">
                  <a:lumMod val="50000"/>
                </a:schemeClr>
              </a:solidFill>
            </a:ln>
          </p:spPr>
          <p:txBody>
            <a:bodyPr vert="horz" wrap="square" lIns="91440" tIns="45720" rIns="91440" bIns="45720" numCol="1" anchor="t" anchorCtr="0" compatLnSpc="1">
              <a:prstTxWarp prst="textNoShape">
                <a:avLst/>
              </a:prstTxWarp>
            </a:bodyPr>
            <a:lstStyle/>
            <a:p>
              <a:endParaRPr lang="de-AT" dirty="0"/>
            </a:p>
          </p:txBody>
        </p:sp>
        <p:sp>
          <p:nvSpPr>
            <p:cNvPr id="477" name="Rectangle 167"/>
            <p:cNvSpPr>
              <a:spLocks noChangeArrowheads="1"/>
            </p:cNvSpPr>
            <p:nvPr/>
          </p:nvSpPr>
          <p:spPr bwMode="auto">
            <a:xfrm rot="16200000">
              <a:off x="4975682" y="3568324"/>
              <a:ext cx="1192749"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de-AT" altLang="en-US" sz="1900" dirty="0">
                  <a:solidFill>
                    <a:schemeClr val="tx2">
                      <a:lumMod val="75000"/>
                    </a:schemeClr>
                  </a:solidFill>
                  <a:latin typeface="Arial Narrow" pitchFamily="34" charset="0"/>
                </a:rPr>
                <a:t>Engpass</a:t>
              </a:r>
              <a:endParaRPr kumimoji="0" lang="de-AT" altLang="en-US" sz="1900" i="0" u="none" strike="noStrike" cap="none" normalizeH="0" baseline="0" dirty="0">
                <a:ln>
                  <a:noFill/>
                </a:ln>
                <a:solidFill>
                  <a:schemeClr val="tx2">
                    <a:lumMod val="75000"/>
                  </a:schemeClr>
                </a:solidFill>
                <a:effectLst/>
              </a:endParaRPr>
            </a:p>
          </p:txBody>
        </p:sp>
        <p:sp>
          <p:nvSpPr>
            <p:cNvPr id="481" name="Rectangle 167"/>
            <p:cNvSpPr>
              <a:spLocks noChangeArrowheads="1"/>
            </p:cNvSpPr>
            <p:nvPr/>
          </p:nvSpPr>
          <p:spPr bwMode="auto">
            <a:xfrm rot="16200000">
              <a:off x="2504214" y="2966392"/>
              <a:ext cx="255428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de-AT" altLang="en-US" sz="1900" dirty="0">
                  <a:solidFill>
                    <a:schemeClr val="tx2">
                      <a:lumMod val="75000"/>
                    </a:schemeClr>
                  </a:solidFill>
                  <a:latin typeface="Arial Narrow" pitchFamily="34" charset="0"/>
                </a:rPr>
                <a:t>Engpass</a:t>
              </a:r>
              <a:endParaRPr kumimoji="0" lang="de-AT" altLang="en-US" sz="1900" i="0" u="none" strike="noStrike" cap="none" normalizeH="0" baseline="0" dirty="0">
                <a:ln>
                  <a:noFill/>
                </a:ln>
                <a:solidFill>
                  <a:schemeClr val="tx2">
                    <a:lumMod val="75000"/>
                  </a:schemeClr>
                </a:solidFill>
                <a:effectLst/>
              </a:endParaRPr>
            </a:p>
          </p:txBody>
        </p:sp>
        <p:sp>
          <p:nvSpPr>
            <p:cNvPr id="435" name="Rectangle 159"/>
            <p:cNvSpPr>
              <a:spLocks noChangeArrowheads="1"/>
            </p:cNvSpPr>
            <p:nvPr/>
          </p:nvSpPr>
          <p:spPr bwMode="auto">
            <a:xfrm>
              <a:off x="1666500" y="3353251"/>
              <a:ext cx="631058" cy="2768442"/>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2232" name="Rectangle 23"/>
            <p:cNvSpPr>
              <a:spLocks noChangeArrowheads="1"/>
            </p:cNvSpPr>
            <p:nvPr/>
          </p:nvSpPr>
          <p:spPr bwMode="auto">
            <a:xfrm rot="10800000" flipV="1">
              <a:off x="1584400" y="1648812"/>
              <a:ext cx="1489156"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defTabSz="914400" rtl="0" eaLnBrk="1" fontAlgn="base" latinLnBrk="0" hangingPunct="1">
                <a:spcBef>
                  <a:spcPct val="0"/>
                </a:spcBef>
                <a:spcAft>
                  <a:spcPct val="0"/>
                </a:spcAft>
                <a:buClrTx/>
                <a:buSzTx/>
                <a:buFontTx/>
                <a:buNone/>
                <a:tabLst/>
              </a:pPr>
              <a:r>
                <a:rPr lang="de-AT" altLang="en-US" sz="1850" dirty="0">
                  <a:solidFill>
                    <a:srgbClr val="2D4E75"/>
                  </a:solidFill>
                  <a:latin typeface="Arial Narrow" pitchFamily="34" charset="0"/>
                </a:rPr>
                <a:t>benötigte</a:t>
              </a:r>
              <a:r>
                <a:rPr kumimoji="0" lang="de-AT" altLang="en-US" sz="1850" b="0" i="0" u="none" strike="noStrike" cap="none" normalizeH="0" baseline="0" dirty="0">
                  <a:ln>
                    <a:noFill/>
                  </a:ln>
                  <a:solidFill>
                    <a:srgbClr val="000000"/>
                  </a:solidFill>
                  <a:effectLst/>
                  <a:latin typeface="Arial Narrow" pitchFamily="34" charset="0"/>
                </a:rPr>
                <a:t>/</a:t>
              </a:r>
              <a:br>
                <a:rPr kumimoji="0" lang="de-AT" altLang="en-US" sz="1850" b="0" i="0" u="none" strike="noStrike" cap="none" normalizeH="0" baseline="0" dirty="0">
                  <a:ln>
                    <a:noFill/>
                  </a:ln>
                  <a:solidFill>
                    <a:srgbClr val="000000"/>
                  </a:solidFill>
                  <a:effectLst/>
                  <a:latin typeface="Arial Narrow" pitchFamily="34" charset="0"/>
                </a:rPr>
              </a:br>
              <a:r>
                <a:rPr kumimoji="0" lang="de-AT" altLang="en-US" sz="1850" b="0" i="0" u="none" strike="noStrike" cap="none" normalizeH="0" baseline="0" dirty="0">
                  <a:ln>
                    <a:noFill/>
                  </a:ln>
                  <a:solidFill>
                    <a:srgbClr val="C07A12"/>
                  </a:solidFill>
                  <a:effectLst/>
                  <a:latin typeface="Arial Narrow" pitchFamily="34" charset="0"/>
                </a:rPr>
                <a:t>verfügbare</a:t>
              </a:r>
              <a:br>
                <a:rPr kumimoji="0" lang="de-AT" altLang="en-US" sz="1850" b="0" i="0" u="none" strike="noStrike" cap="none" normalizeH="0" baseline="0" dirty="0">
                  <a:ln>
                    <a:noFill/>
                  </a:ln>
                  <a:solidFill>
                    <a:srgbClr val="000000"/>
                  </a:solidFill>
                  <a:effectLst/>
                  <a:latin typeface="Arial Narrow" pitchFamily="34" charset="0"/>
                </a:rPr>
              </a:br>
              <a:r>
                <a:rPr kumimoji="0" lang="de-AT" altLang="en-US" sz="1850" b="0" i="0" u="none" strike="noStrike" cap="none" normalizeH="0" baseline="0" dirty="0">
                  <a:ln>
                    <a:noFill/>
                  </a:ln>
                  <a:solidFill>
                    <a:srgbClr val="000000"/>
                  </a:solidFill>
                  <a:effectLst/>
                  <a:latin typeface="Arial Narrow" pitchFamily="34" charset="0"/>
                </a:rPr>
                <a:t>Ressourcen-</a:t>
              </a:r>
              <a:br>
                <a:rPr kumimoji="0" lang="de-AT" altLang="en-US" sz="1850" b="0" i="0" u="none" strike="noStrike" cap="none" normalizeH="0" baseline="0" dirty="0">
                  <a:ln>
                    <a:noFill/>
                  </a:ln>
                  <a:solidFill>
                    <a:srgbClr val="000000"/>
                  </a:solidFill>
                  <a:effectLst/>
                  <a:latin typeface="Arial Narrow" pitchFamily="34" charset="0"/>
                </a:rPr>
              </a:br>
              <a:r>
                <a:rPr kumimoji="0" lang="de-AT" altLang="en-US" sz="1850" b="0" i="0" u="none" strike="noStrike" cap="none" normalizeH="0" baseline="0" dirty="0">
                  <a:ln>
                    <a:noFill/>
                  </a:ln>
                  <a:solidFill>
                    <a:srgbClr val="000000"/>
                  </a:solidFill>
                  <a:effectLst/>
                  <a:latin typeface="Arial Narrow" pitchFamily="34" charset="0"/>
                </a:rPr>
                <a:t>einheiten </a:t>
              </a:r>
              <a:endParaRPr kumimoji="0" lang="de-AT" altLang="en-US" sz="1850" b="0" i="0" u="none" strike="noStrike" cap="none" normalizeH="0" baseline="0" dirty="0">
                <a:ln>
                  <a:noFill/>
                </a:ln>
                <a:solidFill>
                  <a:schemeClr val="tx1"/>
                </a:solidFill>
                <a:effectLst/>
              </a:endParaRPr>
            </a:p>
          </p:txBody>
        </p:sp>
        <p:sp>
          <p:nvSpPr>
            <p:cNvPr id="2237" name="Rectangle 28"/>
            <p:cNvSpPr>
              <a:spLocks noChangeArrowheads="1"/>
            </p:cNvSpPr>
            <p:nvPr/>
          </p:nvSpPr>
          <p:spPr bwMode="auto">
            <a:xfrm>
              <a:off x="1233140" y="1835443"/>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6</a:t>
              </a:r>
              <a:endParaRPr kumimoji="0" lang="de-AT" altLang="en-US" sz="1800" b="0" i="0" u="none" strike="noStrike" cap="none" normalizeH="0" baseline="0" dirty="0">
                <a:ln>
                  <a:noFill/>
                </a:ln>
                <a:solidFill>
                  <a:schemeClr val="tx1"/>
                </a:solidFill>
                <a:effectLst/>
                <a:cs typeface="Arial" pitchFamily="34" charset="0"/>
              </a:endParaRPr>
            </a:p>
          </p:txBody>
        </p:sp>
        <p:sp>
          <p:nvSpPr>
            <p:cNvPr id="2303" name="Rectangle 94"/>
            <p:cNvSpPr>
              <a:spLocks noChangeArrowheads="1"/>
            </p:cNvSpPr>
            <p:nvPr/>
          </p:nvSpPr>
          <p:spPr bwMode="auto">
            <a:xfrm>
              <a:off x="1233140" y="3107030"/>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4</a:t>
              </a:r>
              <a:endParaRPr kumimoji="0" lang="de-AT" altLang="en-US" sz="1800" b="0" i="0" u="none" strike="noStrike" cap="none" normalizeH="0" baseline="0" dirty="0">
                <a:ln>
                  <a:noFill/>
                </a:ln>
                <a:solidFill>
                  <a:schemeClr val="tx1"/>
                </a:solidFill>
                <a:effectLst/>
                <a:cs typeface="Arial" pitchFamily="34" charset="0"/>
              </a:endParaRPr>
            </a:p>
          </p:txBody>
        </p:sp>
        <p:sp>
          <p:nvSpPr>
            <p:cNvPr id="2364" name="Rectangle 155"/>
            <p:cNvSpPr>
              <a:spLocks noChangeArrowheads="1"/>
            </p:cNvSpPr>
            <p:nvPr/>
          </p:nvSpPr>
          <p:spPr bwMode="auto">
            <a:xfrm>
              <a:off x="1233140" y="4389730"/>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2</a:t>
              </a:r>
              <a:endParaRPr kumimoji="0" lang="de-AT" altLang="en-US" sz="1800" b="0" i="0" u="none" strike="noStrike" cap="none" normalizeH="0" baseline="0" dirty="0">
                <a:ln>
                  <a:noFill/>
                </a:ln>
                <a:solidFill>
                  <a:schemeClr val="tx1"/>
                </a:solidFill>
                <a:effectLst/>
                <a:cs typeface="Arial" pitchFamily="34" charset="0"/>
              </a:endParaRPr>
            </a:p>
          </p:txBody>
        </p:sp>
        <p:sp>
          <p:nvSpPr>
            <p:cNvPr id="2373" name="Rectangle 164"/>
            <p:cNvSpPr>
              <a:spLocks noChangeArrowheads="1"/>
            </p:cNvSpPr>
            <p:nvPr/>
          </p:nvSpPr>
          <p:spPr bwMode="auto">
            <a:xfrm>
              <a:off x="2651282" y="4400843"/>
              <a:ext cx="131763"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74" name="Rectangle 165"/>
            <p:cNvSpPr>
              <a:spLocks noChangeArrowheads="1"/>
            </p:cNvSpPr>
            <p:nvPr/>
          </p:nvSpPr>
          <p:spPr bwMode="auto">
            <a:xfrm>
              <a:off x="3010057" y="4400843"/>
              <a:ext cx="12700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75" name="Rectangle 166"/>
            <p:cNvSpPr>
              <a:spLocks noChangeArrowheads="1"/>
            </p:cNvSpPr>
            <p:nvPr/>
          </p:nvSpPr>
          <p:spPr bwMode="auto">
            <a:xfrm>
              <a:off x="2783044" y="4400843"/>
              <a:ext cx="227013"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79" name="Rectangle 170"/>
            <p:cNvSpPr>
              <a:spLocks noChangeArrowheads="1"/>
            </p:cNvSpPr>
            <p:nvPr/>
          </p:nvSpPr>
          <p:spPr bwMode="auto">
            <a:xfrm>
              <a:off x="3541020" y="4400843"/>
              <a:ext cx="136525"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80" name="Rectangle 171"/>
            <p:cNvSpPr>
              <a:spLocks noChangeArrowheads="1"/>
            </p:cNvSpPr>
            <p:nvPr/>
          </p:nvSpPr>
          <p:spPr bwMode="auto">
            <a:xfrm>
              <a:off x="3904558" y="4400843"/>
              <a:ext cx="136525"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81" name="Rectangle 172"/>
            <p:cNvSpPr>
              <a:spLocks noChangeArrowheads="1"/>
            </p:cNvSpPr>
            <p:nvPr/>
          </p:nvSpPr>
          <p:spPr bwMode="auto">
            <a:xfrm>
              <a:off x="3677545" y="4400843"/>
              <a:ext cx="227013"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85" name="Rectangle 176"/>
            <p:cNvSpPr>
              <a:spLocks noChangeArrowheads="1"/>
            </p:cNvSpPr>
            <p:nvPr/>
          </p:nvSpPr>
          <p:spPr bwMode="auto">
            <a:xfrm>
              <a:off x="4443013" y="4400843"/>
              <a:ext cx="125413"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86" name="Rectangle 177"/>
            <p:cNvSpPr>
              <a:spLocks noChangeArrowheads="1"/>
            </p:cNvSpPr>
            <p:nvPr/>
          </p:nvSpPr>
          <p:spPr bwMode="auto">
            <a:xfrm>
              <a:off x="4793851" y="4400843"/>
              <a:ext cx="125413"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87" name="Rectangle 178"/>
            <p:cNvSpPr>
              <a:spLocks noChangeArrowheads="1"/>
            </p:cNvSpPr>
            <p:nvPr/>
          </p:nvSpPr>
          <p:spPr bwMode="auto">
            <a:xfrm>
              <a:off x="4568426" y="4400843"/>
              <a:ext cx="225425"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1" name="Rectangle 182"/>
            <p:cNvSpPr>
              <a:spLocks noChangeArrowheads="1"/>
            </p:cNvSpPr>
            <p:nvPr/>
          </p:nvSpPr>
          <p:spPr bwMode="auto">
            <a:xfrm>
              <a:off x="5336538" y="4400843"/>
              <a:ext cx="13335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2" name="Rectangle 183"/>
            <p:cNvSpPr>
              <a:spLocks noChangeArrowheads="1"/>
            </p:cNvSpPr>
            <p:nvPr/>
          </p:nvSpPr>
          <p:spPr bwMode="auto">
            <a:xfrm>
              <a:off x="5700076" y="4400843"/>
              <a:ext cx="13335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3" name="Rectangle 184"/>
            <p:cNvSpPr>
              <a:spLocks noChangeArrowheads="1"/>
            </p:cNvSpPr>
            <p:nvPr/>
          </p:nvSpPr>
          <p:spPr bwMode="auto">
            <a:xfrm>
              <a:off x="5469888" y="4400843"/>
              <a:ext cx="230188"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7" name="Rectangle 188"/>
            <p:cNvSpPr>
              <a:spLocks noChangeArrowheads="1"/>
            </p:cNvSpPr>
            <p:nvPr/>
          </p:nvSpPr>
          <p:spPr bwMode="auto">
            <a:xfrm>
              <a:off x="6277421" y="4400843"/>
              <a:ext cx="10160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8" name="Rectangle 189"/>
            <p:cNvSpPr>
              <a:spLocks noChangeArrowheads="1"/>
            </p:cNvSpPr>
            <p:nvPr/>
          </p:nvSpPr>
          <p:spPr bwMode="auto">
            <a:xfrm>
              <a:off x="6604446" y="4400843"/>
              <a:ext cx="104775"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399" name="Rectangle 190"/>
            <p:cNvSpPr>
              <a:spLocks noChangeArrowheads="1"/>
            </p:cNvSpPr>
            <p:nvPr/>
          </p:nvSpPr>
          <p:spPr bwMode="auto">
            <a:xfrm>
              <a:off x="6379021" y="4400843"/>
              <a:ext cx="225425"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409" name="Rectangle 200"/>
            <p:cNvSpPr>
              <a:spLocks noChangeArrowheads="1"/>
            </p:cNvSpPr>
            <p:nvPr/>
          </p:nvSpPr>
          <p:spPr bwMode="auto">
            <a:xfrm>
              <a:off x="8030526" y="4400843"/>
              <a:ext cx="10160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410" name="Rectangle 201"/>
            <p:cNvSpPr>
              <a:spLocks noChangeArrowheads="1"/>
            </p:cNvSpPr>
            <p:nvPr/>
          </p:nvSpPr>
          <p:spPr bwMode="auto">
            <a:xfrm>
              <a:off x="8360726" y="4400843"/>
              <a:ext cx="10160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2411" name="Rectangle 202"/>
            <p:cNvSpPr>
              <a:spLocks noChangeArrowheads="1"/>
            </p:cNvSpPr>
            <p:nvPr/>
          </p:nvSpPr>
          <p:spPr bwMode="auto">
            <a:xfrm>
              <a:off x="8132126" y="4400843"/>
              <a:ext cx="228600" cy="1709738"/>
            </a:xfrm>
            <a:prstGeom prst="rect">
              <a:avLst/>
            </a:prstGeom>
            <a:solidFill>
              <a:srgbClr val="D9E2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AT" dirty="0"/>
            </a:p>
          </p:txBody>
        </p:sp>
        <p:sp>
          <p:nvSpPr>
            <p:cNvPr id="430" name="Rectangle 126"/>
            <p:cNvSpPr>
              <a:spLocks noChangeArrowheads="1"/>
            </p:cNvSpPr>
            <p:nvPr/>
          </p:nvSpPr>
          <p:spPr bwMode="auto">
            <a:xfrm>
              <a:off x="7007180" y="3915852"/>
              <a:ext cx="1538883"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C07A12"/>
                  </a:solidFill>
                  <a:effectLst/>
                  <a:latin typeface="Arial Narrow" pitchFamily="34" charset="0"/>
                  <a:cs typeface="Arial" pitchFamily="34" charset="0"/>
                </a:rPr>
                <a:t>Kapazitätsgrenze</a:t>
              </a:r>
              <a:endParaRPr kumimoji="0" lang="de-AT" altLang="en-US" sz="1900" i="0" u="none" strike="noStrike" cap="none" normalizeH="0" baseline="0" dirty="0">
                <a:ln>
                  <a:noFill/>
                </a:ln>
                <a:solidFill>
                  <a:srgbClr val="C07A12"/>
                </a:solidFill>
                <a:effectLst/>
                <a:cs typeface="Arial" pitchFamily="34" charset="0"/>
              </a:endParaRPr>
            </a:p>
          </p:txBody>
        </p:sp>
        <p:sp>
          <p:nvSpPr>
            <p:cNvPr id="2129" name="Rectangle 321"/>
            <p:cNvSpPr>
              <a:spLocks noChangeArrowheads="1"/>
            </p:cNvSpPr>
            <p:nvPr/>
          </p:nvSpPr>
          <p:spPr bwMode="auto">
            <a:xfrm>
              <a:off x="1233139" y="5874043"/>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0</a:t>
              </a:r>
              <a:endParaRPr kumimoji="0" lang="de-AT" altLang="en-US" sz="1800" b="0" i="0" u="none" strike="noStrike" cap="none" normalizeH="0" baseline="0" dirty="0">
                <a:ln>
                  <a:noFill/>
                </a:ln>
                <a:solidFill>
                  <a:schemeClr val="tx1"/>
                </a:solidFill>
                <a:effectLst/>
                <a:cs typeface="Arial" pitchFamily="34" charset="0"/>
              </a:endParaRPr>
            </a:p>
          </p:txBody>
        </p:sp>
        <p:sp>
          <p:nvSpPr>
            <p:cNvPr id="2161" name="Rectangle 353"/>
            <p:cNvSpPr>
              <a:spLocks noChangeArrowheads="1"/>
            </p:cNvSpPr>
            <p:nvPr/>
          </p:nvSpPr>
          <p:spPr bwMode="auto">
            <a:xfrm>
              <a:off x="1927260"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1</a:t>
              </a:r>
              <a:endParaRPr kumimoji="0" lang="de-AT" altLang="en-US" sz="1800" b="0" i="0" u="none" strike="noStrike" cap="none" normalizeH="0" baseline="0" dirty="0">
                <a:ln>
                  <a:noFill/>
                </a:ln>
                <a:solidFill>
                  <a:schemeClr val="tx1"/>
                </a:solidFill>
                <a:effectLst/>
                <a:cs typeface="Arial" pitchFamily="34" charset="0"/>
              </a:endParaRPr>
            </a:p>
          </p:txBody>
        </p:sp>
        <p:sp>
          <p:nvSpPr>
            <p:cNvPr id="2164" name="Rectangle 356"/>
            <p:cNvSpPr>
              <a:spLocks noChangeArrowheads="1"/>
            </p:cNvSpPr>
            <p:nvPr/>
          </p:nvSpPr>
          <p:spPr bwMode="auto">
            <a:xfrm>
              <a:off x="2844956"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2</a:t>
              </a:r>
              <a:endParaRPr kumimoji="0" lang="de-AT" altLang="en-US" sz="1800" b="0" i="0" u="none" strike="noStrike" cap="none" normalizeH="0" baseline="0" dirty="0">
                <a:ln>
                  <a:noFill/>
                </a:ln>
                <a:solidFill>
                  <a:schemeClr val="tx1"/>
                </a:solidFill>
                <a:effectLst/>
                <a:cs typeface="Arial" pitchFamily="34" charset="0"/>
              </a:endParaRPr>
            </a:p>
          </p:txBody>
        </p:sp>
        <p:sp>
          <p:nvSpPr>
            <p:cNvPr id="2167" name="Rectangle 359"/>
            <p:cNvSpPr>
              <a:spLocks noChangeArrowheads="1"/>
            </p:cNvSpPr>
            <p:nvPr/>
          </p:nvSpPr>
          <p:spPr bwMode="auto">
            <a:xfrm>
              <a:off x="3741045"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3</a:t>
              </a:r>
              <a:endParaRPr kumimoji="0" lang="de-AT" altLang="en-US" sz="1800" b="0" i="0" u="none" strike="noStrike" cap="none" normalizeH="0" baseline="0" dirty="0">
                <a:ln>
                  <a:noFill/>
                </a:ln>
                <a:solidFill>
                  <a:schemeClr val="tx1"/>
                </a:solidFill>
                <a:effectLst/>
                <a:cs typeface="Arial" pitchFamily="34" charset="0"/>
              </a:endParaRPr>
            </a:p>
          </p:txBody>
        </p:sp>
        <p:sp>
          <p:nvSpPr>
            <p:cNvPr id="2170" name="Rectangle 362"/>
            <p:cNvSpPr>
              <a:spLocks noChangeArrowheads="1"/>
            </p:cNvSpPr>
            <p:nvPr/>
          </p:nvSpPr>
          <p:spPr bwMode="auto">
            <a:xfrm>
              <a:off x="4652062"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4</a:t>
              </a:r>
              <a:endParaRPr kumimoji="0" lang="de-AT" altLang="en-US" sz="1800" b="0" i="0" u="none" strike="noStrike" cap="none" normalizeH="0" baseline="0" dirty="0">
                <a:ln>
                  <a:noFill/>
                </a:ln>
                <a:solidFill>
                  <a:schemeClr val="tx1"/>
                </a:solidFill>
                <a:effectLst/>
                <a:cs typeface="Arial" pitchFamily="34" charset="0"/>
              </a:endParaRPr>
            </a:p>
          </p:txBody>
        </p:sp>
        <p:sp>
          <p:nvSpPr>
            <p:cNvPr id="2173" name="Rectangle 365"/>
            <p:cNvSpPr>
              <a:spLocks noChangeArrowheads="1"/>
            </p:cNvSpPr>
            <p:nvPr/>
          </p:nvSpPr>
          <p:spPr bwMode="auto">
            <a:xfrm>
              <a:off x="5534975"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5</a:t>
              </a:r>
              <a:endParaRPr kumimoji="0" lang="de-AT" altLang="en-US" sz="1800" b="0" i="0" u="none" strike="noStrike" cap="none" normalizeH="0" baseline="0" dirty="0">
                <a:ln>
                  <a:noFill/>
                </a:ln>
                <a:solidFill>
                  <a:schemeClr val="tx1"/>
                </a:solidFill>
                <a:effectLst/>
                <a:cs typeface="Arial" pitchFamily="34" charset="0"/>
              </a:endParaRPr>
            </a:p>
          </p:txBody>
        </p:sp>
        <p:sp>
          <p:nvSpPr>
            <p:cNvPr id="2176" name="Rectangle 368"/>
            <p:cNvSpPr>
              <a:spLocks noChangeArrowheads="1"/>
            </p:cNvSpPr>
            <p:nvPr/>
          </p:nvSpPr>
          <p:spPr bwMode="auto">
            <a:xfrm>
              <a:off x="6440933"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6</a:t>
              </a:r>
              <a:endParaRPr kumimoji="0" lang="de-AT" altLang="en-US" sz="1800" b="0" i="0" u="none" strike="noStrike" cap="none" normalizeH="0" baseline="0" dirty="0">
                <a:ln>
                  <a:noFill/>
                </a:ln>
                <a:solidFill>
                  <a:schemeClr val="tx1"/>
                </a:solidFill>
                <a:effectLst/>
                <a:cs typeface="Arial" pitchFamily="34" charset="0"/>
              </a:endParaRPr>
            </a:p>
          </p:txBody>
        </p:sp>
        <p:sp>
          <p:nvSpPr>
            <p:cNvPr id="2179" name="Rectangle 371"/>
            <p:cNvSpPr>
              <a:spLocks noChangeArrowheads="1"/>
            </p:cNvSpPr>
            <p:nvPr/>
          </p:nvSpPr>
          <p:spPr bwMode="auto">
            <a:xfrm>
              <a:off x="7305038"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7</a:t>
              </a:r>
              <a:endParaRPr kumimoji="0" lang="de-AT" altLang="en-US" sz="1800" b="0" i="0" u="none" strike="noStrike" cap="none" normalizeH="0" baseline="0" dirty="0">
                <a:ln>
                  <a:noFill/>
                </a:ln>
                <a:solidFill>
                  <a:schemeClr val="tx1"/>
                </a:solidFill>
                <a:effectLst/>
                <a:cs typeface="Arial" pitchFamily="34" charset="0"/>
              </a:endParaRPr>
            </a:p>
          </p:txBody>
        </p:sp>
        <p:sp>
          <p:nvSpPr>
            <p:cNvPr id="2182" name="Rectangle 374"/>
            <p:cNvSpPr>
              <a:spLocks noChangeArrowheads="1"/>
            </p:cNvSpPr>
            <p:nvPr/>
          </p:nvSpPr>
          <p:spPr bwMode="auto">
            <a:xfrm>
              <a:off x="8197213" y="6156618"/>
              <a:ext cx="929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AT" altLang="en-US" sz="1600" b="0" i="0" u="none" strike="noStrike" cap="none" normalizeH="0" baseline="0" dirty="0">
                  <a:ln>
                    <a:noFill/>
                  </a:ln>
                  <a:solidFill>
                    <a:srgbClr val="000000"/>
                  </a:solidFill>
                  <a:effectLst/>
                  <a:latin typeface="Arial Narrow" pitchFamily="34" charset="0"/>
                  <a:cs typeface="Arial" pitchFamily="34" charset="0"/>
                </a:rPr>
                <a:t>8</a:t>
              </a:r>
              <a:endParaRPr kumimoji="0" lang="de-AT" altLang="en-US" sz="1800" b="0" i="0" u="none" strike="noStrike" cap="none" normalizeH="0" baseline="0" dirty="0">
                <a:ln>
                  <a:noFill/>
                </a:ln>
                <a:solidFill>
                  <a:schemeClr val="tx1"/>
                </a:solidFill>
                <a:effectLst/>
                <a:cs typeface="Arial" pitchFamily="34" charset="0"/>
              </a:endParaRPr>
            </a:p>
          </p:txBody>
        </p:sp>
        <p:sp>
          <p:nvSpPr>
            <p:cNvPr id="26" name="Rectangle 424"/>
            <p:cNvSpPr>
              <a:spLocks noChangeArrowheads="1"/>
            </p:cNvSpPr>
            <p:nvPr/>
          </p:nvSpPr>
          <p:spPr bwMode="auto">
            <a:xfrm>
              <a:off x="1410940" y="6383630"/>
              <a:ext cx="7734300" cy="28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850" b="0" i="0" u="none" strike="noStrike" cap="none" normalizeH="0" baseline="0" dirty="0">
                  <a:ln>
                    <a:noFill/>
                  </a:ln>
                  <a:solidFill>
                    <a:srgbClr val="000000"/>
                  </a:solidFill>
                  <a:effectLst/>
                  <a:latin typeface="Arial Narrow" pitchFamily="34" charset="0"/>
                  <a:cs typeface="Arial" pitchFamily="34" charset="0"/>
                </a:rPr>
                <a:t>Zeit (Arbeitswoche)</a:t>
              </a:r>
              <a:endParaRPr kumimoji="0" lang="de-AT" altLang="en-US" sz="1850" b="0" i="0" u="none" strike="noStrike" cap="none" normalizeH="0" baseline="0" dirty="0">
                <a:ln>
                  <a:noFill/>
                </a:ln>
                <a:solidFill>
                  <a:schemeClr val="tx1"/>
                </a:solidFill>
                <a:effectLst/>
                <a:cs typeface="Arial" pitchFamily="34" charset="0"/>
              </a:endParaRPr>
            </a:p>
          </p:txBody>
        </p:sp>
        <p:sp>
          <p:nvSpPr>
            <p:cNvPr id="431" name="Rectangle 159"/>
            <p:cNvSpPr>
              <a:spLocks noChangeArrowheads="1"/>
            </p:cNvSpPr>
            <p:nvPr/>
          </p:nvSpPr>
          <p:spPr bwMode="auto">
            <a:xfrm>
              <a:off x="1733585" y="3415541"/>
              <a:ext cx="496889" cy="2695040"/>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2376" name="Rectangle 167"/>
            <p:cNvSpPr>
              <a:spLocks noChangeArrowheads="1"/>
            </p:cNvSpPr>
            <p:nvPr/>
          </p:nvSpPr>
          <p:spPr bwMode="auto">
            <a:xfrm rot="16200000">
              <a:off x="611344" y="4614218"/>
              <a:ext cx="2722562"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40" name="Rectangle 159"/>
            <p:cNvSpPr>
              <a:spLocks noChangeArrowheads="1"/>
            </p:cNvSpPr>
            <p:nvPr/>
          </p:nvSpPr>
          <p:spPr bwMode="auto">
            <a:xfrm>
              <a:off x="2581021"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41" name="Rectangle 159"/>
            <p:cNvSpPr>
              <a:spLocks noChangeArrowheads="1"/>
            </p:cNvSpPr>
            <p:nvPr/>
          </p:nvSpPr>
          <p:spPr bwMode="auto">
            <a:xfrm>
              <a:off x="2648106"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42" name="Rectangle 167"/>
            <p:cNvSpPr>
              <a:spLocks noChangeArrowheads="1"/>
            </p:cNvSpPr>
            <p:nvPr/>
          </p:nvSpPr>
          <p:spPr bwMode="auto">
            <a:xfrm rot="16200000">
              <a:off x="2023547"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43" name="Rectangle 159"/>
            <p:cNvSpPr>
              <a:spLocks noChangeArrowheads="1"/>
            </p:cNvSpPr>
            <p:nvPr/>
          </p:nvSpPr>
          <p:spPr bwMode="auto">
            <a:xfrm>
              <a:off x="3474465"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44" name="Rectangle 159"/>
            <p:cNvSpPr>
              <a:spLocks noChangeArrowheads="1"/>
            </p:cNvSpPr>
            <p:nvPr/>
          </p:nvSpPr>
          <p:spPr bwMode="auto">
            <a:xfrm>
              <a:off x="3541550"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45" name="Rectangle 167"/>
            <p:cNvSpPr>
              <a:spLocks noChangeArrowheads="1"/>
            </p:cNvSpPr>
            <p:nvPr/>
          </p:nvSpPr>
          <p:spPr bwMode="auto">
            <a:xfrm rot="16200000">
              <a:off x="2916991"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46" name="Rectangle 159"/>
            <p:cNvSpPr>
              <a:spLocks noChangeArrowheads="1"/>
            </p:cNvSpPr>
            <p:nvPr/>
          </p:nvSpPr>
          <p:spPr bwMode="auto">
            <a:xfrm>
              <a:off x="4371959"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47" name="Rectangle 159"/>
            <p:cNvSpPr>
              <a:spLocks noChangeArrowheads="1"/>
            </p:cNvSpPr>
            <p:nvPr/>
          </p:nvSpPr>
          <p:spPr bwMode="auto">
            <a:xfrm>
              <a:off x="4439044"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48" name="Rectangle 167"/>
            <p:cNvSpPr>
              <a:spLocks noChangeArrowheads="1"/>
            </p:cNvSpPr>
            <p:nvPr/>
          </p:nvSpPr>
          <p:spPr bwMode="auto">
            <a:xfrm rot="16200000">
              <a:off x="3814485"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49" name="Rectangle 159"/>
            <p:cNvSpPr>
              <a:spLocks noChangeArrowheads="1"/>
            </p:cNvSpPr>
            <p:nvPr/>
          </p:nvSpPr>
          <p:spPr bwMode="auto">
            <a:xfrm>
              <a:off x="5269453"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50" name="Rectangle 159"/>
            <p:cNvSpPr>
              <a:spLocks noChangeArrowheads="1"/>
            </p:cNvSpPr>
            <p:nvPr/>
          </p:nvSpPr>
          <p:spPr bwMode="auto">
            <a:xfrm>
              <a:off x="5336538"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51" name="Rectangle 167"/>
            <p:cNvSpPr>
              <a:spLocks noChangeArrowheads="1"/>
            </p:cNvSpPr>
            <p:nvPr/>
          </p:nvSpPr>
          <p:spPr bwMode="auto">
            <a:xfrm rot="16200000">
              <a:off x="4711979"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55" name="Rectangle 159"/>
            <p:cNvSpPr>
              <a:spLocks noChangeArrowheads="1"/>
            </p:cNvSpPr>
            <p:nvPr/>
          </p:nvSpPr>
          <p:spPr bwMode="auto">
            <a:xfrm>
              <a:off x="7035137"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58" name="Rectangle 159"/>
            <p:cNvSpPr>
              <a:spLocks noChangeArrowheads="1"/>
            </p:cNvSpPr>
            <p:nvPr/>
          </p:nvSpPr>
          <p:spPr bwMode="auto">
            <a:xfrm>
              <a:off x="7932631" y="4310893"/>
              <a:ext cx="631058" cy="1810800"/>
            </a:xfrm>
            <a:prstGeom prst="rect">
              <a:avLst/>
            </a:prstGeom>
            <a:solidFill>
              <a:srgbClr val="C07A12"/>
            </a:solidFill>
            <a:ln w="12700">
              <a:noFill/>
            </a:ln>
          </p:spPr>
          <p:txBody>
            <a:bodyPr vert="horz" wrap="square" lIns="91440" tIns="45720" rIns="91440" bIns="45720" numCol="1" anchor="t" anchorCtr="0" compatLnSpc="1">
              <a:prstTxWarp prst="textNoShape">
                <a:avLst/>
              </a:prstTxWarp>
            </a:bodyPr>
            <a:lstStyle/>
            <a:p>
              <a:endParaRPr lang="de-AT" dirty="0"/>
            </a:p>
          </p:txBody>
        </p:sp>
        <p:sp>
          <p:nvSpPr>
            <p:cNvPr id="459" name="Rectangle 159"/>
            <p:cNvSpPr>
              <a:spLocks noChangeArrowheads="1"/>
            </p:cNvSpPr>
            <p:nvPr/>
          </p:nvSpPr>
          <p:spPr bwMode="auto">
            <a:xfrm>
              <a:off x="7999716"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60" name="Rectangle 167"/>
            <p:cNvSpPr>
              <a:spLocks noChangeArrowheads="1"/>
            </p:cNvSpPr>
            <p:nvPr/>
          </p:nvSpPr>
          <p:spPr bwMode="auto">
            <a:xfrm rot="16200000">
              <a:off x="7375157"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cxnSp>
          <p:nvCxnSpPr>
            <p:cNvPr id="467" name="Gerade Verbindung 466"/>
            <p:cNvCxnSpPr/>
            <p:nvPr/>
          </p:nvCxnSpPr>
          <p:spPr bwMode="auto">
            <a:xfrm>
              <a:off x="1410940" y="1724704"/>
              <a:ext cx="0" cy="4392000"/>
            </a:xfrm>
            <a:prstGeom prst="line">
              <a:avLst/>
            </a:pr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4" name="Rectangle 159"/>
            <p:cNvSpPr>
              <a:spLocks noChangeArrowheads="1"/>
            </p:cNvSpPr>
            <p:nvPr/>
          </p:nvSpPr>
          <p:spPr bwMode="auto">
            <a:xfrm>
              <a:off x="7102222" y="4391484"/>
              <a:ext cx="496889" cy="864228"/>
            </a:xfrm>
            <a:prstGeom prst="rect">
              <a:avLst/>
            </a:prstGeom>
            <a:solidFill>
              <a:srgbClr val="98DCA8"/>
            </a:solidFill>
            <a:ln w="12700">
              <a:solidFill>
                <a:srgbClr val="296938"/>
              </a:solidFill>
            </a:ln>
          </p:spPr>
          <p:txBody>
            <a:bodyPr vert="horz" wrap="square" lIns="91440" tIns="45720" rIns="91440" bIns="45720" numCol="1" anchor="t" anchorCtr="0" compatLnSpc="1">
              <a:prstTxWarp prst="textNoShape">
                <a:avLst/>
              </a:prstTxWarp>
            </a:bodyPr>
            <a:lstStyle/>
            <a:p>
              <a:endParaRPr lang="de-AT" dirty="0"/>
            </a:p>
          </p:txBody>
        </p:sp>
        <p:sp>
          <p:nvSpPr>
            <p:cNvPr id="475" name="Rectangle 167"/>
            <p:cNvSpPr>
              <a:spLocks noChangeArrowheads="1"/>
            </p:cNvSpPr>
            <p:nvPr/>
          </p:nvSpPr>
          <p:spPr bwMode="auto">
            <a:xfrm rot="16200000">
              <a:off x="6896948" y="4687850"/>
              <a:ext cx="88862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de-AT" altLang="en-US" sz="1900" dirty="0">
                  <a:solidFill>
                    <a:srgbClr val="296938"/>
                  </a:solidFill>
                  <a:latin typeface="Arial Narrow" pitchFamily="34" charset="0"/>
                </a:rPr>
                <a:t>Reserve</a:t>
              </a:r>
              <a:endParaRPr kumimoji="0" lang="de-AT" altLang="en-US" sz="1900" i="0" u="none" strike="noStrike" cap="none" normalizeH="0" baseline="0" dirty="0">
                <a:ln>
                  <a:noFill/>
                </a:ln>
                <a:solidFill>
                  <a:srgbClr val="296938"/>
                </a:solidFill>
                <a:effectLst/>
              </a:endParaRPr>
            </a:p>
          </p:txBody>
        </p:sp>
        <p:sp>
          <p:nvSpPr>
            <p:cNvPr id="453" name="Rectangle 159"/>
            <p:cNvSpPr>
              <a:spLocks noChangeArrowheads="1"/>
            </p:cNvSpPr>
            <p:nvPr/>
          </p:nvSpPr>
          <p:spPr bwMode="auto">
            <a:xfrm>
              <a:off x="6207160" y="4400843"/>
              <a:ext cx="496889" cy="1709738"/>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54" name="Rectangle 167"/>
            <p:cNvSpPr>
              <a:spLocks noChangeArrowheads="1"/>
            </p:cNvSpPr>
            <p:nvPr/>
          </p:nvSpPr>
          <p:spPr bwMode="auto">
            <a:xfrm rot="16200000">
              <a:off x="5582601" y="5111900"/>
              <a:ext cx="1727198"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sp>
          <p:nvSpPr>
            <p:cNvPr id="456" name="Rectangle 159"/>
            <p:cNvSpPr>
              <a:spLocks noChangeArrowheads="1"/>
            </p:cNvSpPr>
            <p:nvPr/>
          </p:nvSpPr>
          <p:spPr bwMode="auto">
            <a:xfrm>
              <a:off x="7102222" y="5258094"/>
              <a:ext cx="496889" cy="852486"/>
            </a:xfrm>
            <a:prstGeom prst="rect">
              <a:avLst/>
            </a:prstGeom>
            <a:solidFill>
              <a:srgbClr val="D9E2EF"/>
            </a:solidFill>
            <a:ln w="12700">
              <a:solidFill>
                <a:srgbClr val="2D4E75"/>
              </a:solidFill>
            </a:ln>
          </p:spPr>
          <p:txBody>
            <a:bodyPr vert="horz" wrap="square" lIns="91440" tIns="45720" rIns="91440" bIns="45720" numCol="1" anchor="t" anchorCtr="0" compatLnSpc="1">
              <a:prstTxWarp prst="textNoShape">
                <a:avLst/>
              </a:prstTxWarp>
            </a:bodyPr>
            <a:lstStyle/>
            <a:p>
              <a:endParaRPr lang="de-AT" dirty="0">
                <a:solidFill>
                  <a:srgbClr val="2D4E75"/>
                </a:solidFill>
              </a:endParaRPr>
            </a:p>
          </p:txBody>
        </p:sp>
        <p:sp>
          <p:nvSpPr>
            <p:cNvPr id="457" name="Rectangle 167"/>
            <p:cNvSpPr>
              <a:spLocks noChangeArrowheads="1"/>
            </p:cNvSpPr>
            <p:nvPr/>
          </p:nvSpPr>
          <p:spPr bwMode="auto">
            <a:xfrm rot="16200000">
              <a:off x="6910666" y="5544902"/>
              <a:ext cx="86119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AT" altLang="en-US" sz="1900" i="0" u="none" strike="noStrike" cap="none" normalizeH="0" baseline="0" dirty="0">
                  <a:ln>
                    <a:noFill/>
                  </a:ln>
                  <a:solidFill>
                    <a:srgbClr val="2D4E75"/>
                  </a:solidFill>
                  <a:effectLst/>
                  <a:latin typeface="Arial Narrow" pitchFamily="34" charset="0"/>
                  <a:cs typeface="Arial" pitchFamily="34" charset="0"/>
                </a:rPr>
                <a:t>Bedarf</a:t>
              </a:r>
              <a:endParaRPr kumimoji="0" lang="de-AT" altLang="en-US" sz="1900" i="0" u="none" strike="noStrike" cap="none" normalizeH="0" baseline="0" dirty="0">
                <a:ln>
                  <a:noFill/>
                </a:ln>
                <a:solidFill>
                  <a:srgbClr val="2D4E75"/>
                </a:solidFill>
                <a:effectLst/>
                <a:cs typeface="Arial" pitchFamily="34" charset="0"/>
              </a:endParaRPr>
            </a:p>
          </p:txBody>
        </p:sp>
        <p:cxnSp>
          <p:nvCxnSpPr>
            <p:cNvPr id="468" name="Gerade Verbindung 467"/>
            <p:cNvCxnSpPr/>
            <p:nvPr/>
          </p:nvCxnSpPr>
          <p:spPr bwMode="auto">
            <a:xfrm>
              <a:off x="1410939" y="6120305"/>
              <a:ext cx="7734301" cy="0"/>
            </a:xfrm>
            <a:prstGeom prst="line">
              <a:avLst/>
            </a:pr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 name="Inhaltsplatzhalter 2"/>
          <p:cNvSpPr>
            <a:spLocks noGrp="1"/>
          </p:cNvSpPr>
          <p:nvPr>
            <p:ph idx="1"/>
          </p:nvPr>
        </p:nvSpPr>
        <p:spPr>
          <a:xfrm>
            <a:off x="4740679" y="1764085"/>
            <a:ext cx="4260546" cy="1296144"/>
          </a:xfrm>
        </p:spPr>
        <p:txBody>
          <a:bodyPr/>
          <a:lstStyle/>
          <a:p>
            <a:pPr marL="0" indent="0">
              <a:buNone/>
            </a:pPr>
            <a:r>
              <a:rPr lang="de-AT" sz="2100" dirty="0"/>
              <a:t>Das Resultat der Kapazitätsanalyse sind ein </a:t>
            </a:r>
            <a:r>
              <a:rPr lang="de-AT" sz="2350" b="1" dirty="0">
                <a:solidFill>
                  <a:srgbClr val="2D4E75"/>
                </a:solidFill>
              </a:rPr>
              <a:t>Bedarfs-</a:t>
            </a:r>
            <a:r>
              <a:rPr lang="de-AT" sz="2100" b="1" dirty="0">
                <a:solidFill>
                  <a:srgbClr val="2D4E75"/>
                </a:solidFill>
              </a:rPr>
              <a:t> </a:t>
            </a:r>
            <a:r>
              <a:rPr lang="de-AT" sz="2100" dirty="0"/>
              <a:t>und ein </a:t>
            </a:r>
            <a:r>
              <a:rPr lang="de-AT" sz="2350" b="1" dirty="0">
                <a:solidFill>
                  <a:srgbClr val="2D4E75"/>
                </a:solidFill>
              </a:rPr>
              <a:t>Bestandsprofil</a:t>
            </a:r>
            <a:r>
              <a:rPr lang="de-AT" sz="2100" dirty="0"/>
              <a:t>.</a:t>
            </a:r>
          </a:p>
          <a:p>
            <a:pPr marL="0" indent="0">
              <a:buNone/>
            </a:pPr>
            <a:endParaRPr lang="de-AT" sz="2100" dirty="0"/>
          </a:p>
        </p:txBody>
      </p:sp>
      <p:sp>
        <p:nvSpPr>
          <p:cNvPr id="2" name="Titel 1"/>
          <p:cNvSpPr>
            <a:spLocks noGrp="1"/>
          </p:cNvSpPr>
          <p:nvPr>
            <p:ph type="title"/>
          </p:nvPr>
        </p:nvSpPr>
        <p:spPr/>
        <p:txBody>
          <a:bodyPr/>
          <a:lstStyle/>
          <a:p>
            <a:pPr>
              <a:lnSpc>
                <a:spcPts val="2800"/>
              </a:lnSpc>
            </a:pPr>
            <a:r>
              <a:rPr lang="de-AT" sz="2800" dirty="0"/>
              <a:t>Beispiel Ressourcenbedarfs- </a:t>
            </a:r>
            <a:br>
              <a:rPr lang="de-AT" sz="2800" dirty="0"/>
            </a:br>
            <a:r>
              <a:rPr lang="de-AT" sz="2800" dirty="0"/>
              <a:t>und -bestandsprofil</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12</a:t>
            </a:fld>
            <a:endParaRPr lang="de-AT" dirty="0"/>
          </a:p>
        </p:txBody>
      </p:sp>
    </p:spTree>
    <p:extLst>
      <p:ext uri="{BB962C8B-B14F-4D97-AF65-F5344CB8AC3E}">
        <p14:creationId xmlns:p14="http://schemas.microsoft.com/office/powerpoint/2010/main" val="2021134619"/>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5"/>
          <p:cNvSpPr txBox="1">
            <a:spLocks noChangeArrowheads="1"/>
          </p:cNvSpPr>
          <p:nvPr/>
        </p:nvSpPr>
        <p:spPr bwMode="auto">
          <a:xfrm>
            <a:off x="1083967" y="5796533"/>
            <a:ext cx="8133281" cy="504056"/>
          </a:xfrm>
          <a:prstGeom prst="rect">
            <a:avLst/>
          </a:prstGeom>
          <a:solidFill>
            <a:srgbClr val="2D4E75"/>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buClr>
                <a:srgbClr val="FF8307"/>
              </a:buClr>
              <a:buFont typeface="Wingdings" charset="2"/>
              <a:buNone/>
            </a:pPr>
            <a:r>
              <a:rPr lang="de-AT" altLang="en-US" sz="2000" b="1" dirty="0">
                <a:solidFill>
                  <a:schemeClr val="bg1"/>
                </a:solidFill>
                <a:latin typeface="Arial Narrow" charset="0"/>
              </a:rPr>
              <a:t>Termintreue versus Kapazitätstreue („vorratstreue“) Auslastungsoptimierung </a:t>
            </a:r>
          </a:p>
        </p:txBody>
      </p:sp>
      <p:sp>
        <p:nvSpPr>
          <p:cNvPr id="5" name="Inhaltsplatzhalter 2"/>
          <p:cNvSpPr>
            <a:spLocks noGrp="1"/>
          </p:cNvSpPr>
          <p:nvPr>
            <p:ph idx="1"/>
          </p:nvPr>
        </p:nvSpPr>
        <p:spPr>
          <a:xfrm>
            <a:off x="1476426" y="3852317"/>
            <a:ext cx="7668814" cy="1897930"/>
          </a:xfrm>
        </p:spPr>
        <p:txBody>
          <a:bodyPr/>
          <a:lstStyle/>
          <a:p>
            <a:pPr marL="0" indent="0">
              <a:buNone/>
            </a:pPr>
            <a:r>
              <a:rPr lang="de-AT" sz="2200" dirty="0"/>
              <a:t>dabei wird versucht, </a:t>
            </a:r>
            <a:r>
              <a:rPr lang="de-AT" sz="2200" b="1" dirty="0">
                <a:solidFill>
                  <a:srgbClr val="2D4E75"/>
                </a:solidFill>
              </a:rPr>
              <a:t>nichtkritische Arbeitspakete </a:t>
            </a:r>
            <a:r>
              <a:rPr lang="de-AT" sz="2200" dirty="0"/>
              <a:t>aus Überlastbereichen in Bereiche mit geringer Auslastung zu verlegen</a:t>
            </a:r>
          </a:p>
          <a:p>
            <a:pPr marL="892175" lvl="1" indent="-446088">
              <a:lnSpc>
                <a:spcPct val="110000"/>
              </a:lnSpc>
              <a:spcBef>
                <a:spcPts val="600"/>
              </a:spcBef>
              <a:buNone/>
            </a:pPr>
            <a:r>
              <a:rPr lang="de-AT" sz="2800" b="1" dirty="0">
                <a:solidFill>
                  <a:srgbClr val="2D4E75"/>
                </a:solidFill>
              </a:rPr>
              <a:t>→ </a:t>
            </a:r>
            <a:r>
              <a:rPr lang="de-AT" sz="2200" b="1" dirty="0">
                <a:solidFill>
                  <a:srgbClr val="2D4E75"/>
                </a:solidFill>
              </a:rPr>
              <a:t>	</a:t>
            </a:r>
            <a:r>
              <a:rPr lang="de-AT" sz="2000" b="1" dirty="0">
                <a:solidFill>
                  <a:srgbClr val="2D4E75"/>
                </a:solidFill>
              </a:rPr>
              <a:t>ACHTUNG</a:t>
            </a:r>
            <a:r>
              <a:rPr lang="de-AT" sz="2000" dirty="0"/>
              <a:t>: Das ist allerdings nur dann möglich, wenn dies der Entwicklungsablauf </a:t>
            </a:r>
            <a:r>
              <a:rPr lang="de-AT" sz="2000" b="1" dirty="0">
                <a:solidFill>
                  <a:srgbClr val="2D4E75"/>
                </a:solidFill>
              </a:rPr>
              <a:t>technisch und organisatorisch </a:t>
            </a:r>
            <a:r>
              <a:rPr lang="de-AT" sz="2000" dirty="0"/>
              <a:t>zulässt</a:t>
            </a:r>
          </a:p>
        </p:txBody>
      </p:sp>
      <p:sp>
        <p:nvSpPr>
          <p:cNvPr id="6" name="Text Box 15"/>
          <p:cNvSpPr txBox="1">
            <a:spLocks noChangeArrowheads="1"/>
          </p:cNvSpPr>
          <p:nvPr/>
        </p:nvSpPr>
        <p:spPr bwMode="auto">
          <a:xfrm>
            <a:off x="1083967" y="1620069"/>
            <a:ext cx="5685009" cy="2016224"/>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90000"/>
              </a:lnSpc>
              <a:spcBef>
                <a:spcPct val="50000"/>
              </a:spcBef>
              <a:defRPr/>
            </a:pPr>
            <a:r>
              <a:rPr lang="de-DE" sz="2200" b="1" dirty="0">
                <a:solidFill>
                  <a:srgbClr val="2D4E75"/>
                </a:solidFill>
                <a:effectLst>
                  <a:outerShdw blurRad="38100" dist="38100" dir="2700000" algn="tl">
                    <a:srgbClr val="000000">
                      <a:alpha val="43137"/>
                    </a:srgbClr>
                  </a:outerShdw>
                </a:effectLst>
                <a:latin typeface="Corbel" panose="020B0503020204020204" pitchFamily="34" charset="0"/>
              </a:rPr>
              <a:t>Ziele </a:t>
            </a:r>
          </a:p>
          <a:p>
            <a:pPr marL="342900" indent="-342900">
              <a:spcBef>
                <a:spcPts val="300"/>
              </a:spcBef>
              <a:buClr>
                <a:srgbClr val="2D4E75"/>
              </a:buClr>
              <a:buFont typeface="Wingdings" panose="05000000000000000000" pitchFamily="2" charset="2"/>
              <a:buChar char="§"/>
              <a:defRPr/>
            </a:pPr>
            <a:r>
              <a:rPr lang="de-DE" sz="2000" dirty="0">
                <a:latin typeface="Arial Narrow" charset="0"/>
              </a:rPr>
              <a:t>Gewährleistung der </a:t>
            </a:r>
            <a:r>
              <a:rPr lang="de-DE" sz="2000" b="1" dirty="0">
                <a:solidFill>
                  <a:srgbClr val="2D4E75"/>
                </a:solidFill>
                <a:effectLst>
                  <a:outerShdw blurRad="38100" dist="38100" dir="2700000" algn="tl">
                    <a:srgbClr val="000000">
                      <a:alpha val="43137"/>
                    </a:srgbClr>
                  </a:outerShdw>
                </a:effectLst>
                <a:latin typeface="Corbel" panose="020B0503020204020204" pitchFamily="34" charset="0"/>
              </a:rPr>
              <a:t>Durchführbarkeit</a:t>
            </a:r>
            <a:r>
              <a:rPr lang="de-DE" sz="2000" dirty="0">
                <a:latin typeface="Arial Narrow" charset="0"/>
              </a:rPr>
              <a:t> des Projekts </a:t>
            </a:r>
            <a:br>
              <a:rPr lang="de-DE" sz="2000" dirty="0">
                <a:latin typeface="Arial Narrow" charset="0"/>
              </a:rPr>
            </a:br>
            <a:r>
              <a:rPr lang="de-DE" sz="2000" dirty="0">
                <a:latin typeface="Arial Narrow" charset="0"/>
              </a:rPr>
              <a:t>hinsichtlich der gegebenen Ressourcenverfügbarkeiten </a:t>
            </a:r>
          </a:p>
          <a:p>
            <a:pPr marL="342900" indent="-342900">
              <a:spcBef>
                <a:spcPts val="1200"/>
              </a:spcBef>
              <a:buClr>
                <a:srgbClr val="2D4E75"/>
              </a:buClr>
              <a:buFont typeface="Wingdings" panose="05000000000000000000" pitchFamily="2" charset="2"/>
              <a:buChar char="§"/>
              <a:defRPr/>
            </a:pPr>
            <a:r>
              <a:rPr lang="de-DE" sz="2000" b="1" dirty="0">
                <a:solidFill>
                  <a:srgbClr val="2D4E75"/>
                </a:solidFill>
                <a:effectLst>
                  <a:outerShdw blurRad="38100" dist="38100" dir="2700000" algn="tl">
                    <a:srgbClr val="000000">
                      <a:alpha val="43137"/>
                    </a:srgbClr>
                  </a:outerShdw>
                </a:effectLst>
                <a:latin typeface="Corbel" panose="020B0503020204020204" pitchFamily="34" charset="0"/>
              </a:rPr>
              <a:t>Optimierung des Ressourceneinsatzes </a:t>
            </a:r>
            <a:br>
              <a:rPr lang="de-DE" sz="2000" b="1" dirty="0">
                <a:solidFill>
                  <a:srgbClr val="2D4E75"/>
                </a:solidFill>
                <a:effectLst>
                  <a:outerShdw blurRad="38100" dist="38100" dir="2700000" algn="tl">
                    <a:srgbClr val="000000">
                      <a:alpha val="43137"/>
                    </a:srgbClr>
                  </a:outerShdw>
                </a:effectLst>
                <a:latin typeface="Corbel" panose="020B0503020204020204" pitchFamily="34" charset="0"/>
              </a:rPr>
            </a:br>
            <a:r>
              <a:rPr lang="de-DE" sz="2000" dirty="0">
                <a:latin typeface="Arial Narrow" charset="0"/>
              </a:rPr>
              <a:t>hinsichtlich eines Kostenminimums</a:t>
            </a:r>
            <a:endParaRPr lang="de-AT" altLang="en-US" sz="2000" dirty="0">
              <a:latin typeface="Arial Narrow" charset="0"/>
            </a:endParaRPr>
          </a:p>
        </p:txBody>
      </p:sp>
      <p:sp>
        <p:nvSpPr>
          <p:cNvPr id="2" name="Titel 1"/>
          <p:cNvSpPr>
            <a:spLocks noGrp="1"/>
          </p:cNvSpPr>
          <p:nvPr>
            <p:ph type="title"/>
          </p:nvPr>
        </p:nvSpPr>
        <p:spPr/>
        <p:txBody>
          <a:bodyPr/>
          <a:lstStyle/>
          <a:p>
            <a:r>
              <a:rPr lang="de-AT" dirty="0"/>
              <a:t>Kapazitätsausgleich</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13</a:t>
            </a:fld>
            <a:endParaRPr lang="en-US" dirty="0"/>
          </a:p>
        </p:txBody>
      </p:sp>
    </p:spTree>
    <p:extLst>
      <p:ext uri="{BB962C8B-B14F-4D97-AF65-F5344CB8AC3E}">
        <p14:creationId xmlns:p14="http://schemas.microsoft.com/office/powerpoint/2010/main" val="427428815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497707"/>
            <a:ext cx="8136904" cy="4514850"/>
          </a:xfrm>
        </p:spPr>
        <p:txBody>
          <a:bodyPr/>
          <a:lstStyle/>
          <a:p>
            <a:pPr marL="0" indent="0">
              <a:lnSpc>
                <a:spcPct val="110000"/>
              </a:lnSpc>
              <a:buNone/>
            </a:pPr>
            <a:r>
              <a:rPr lang="de-AT" sz="2200" dirty="0"/>
              <a:t>Mehrere grundsätzliche Möglichkeiten stehen zur Verfügung: </a:t>
            </a:r>
          </a:p>
          <a:p>
            <a:pPr>
              <a:lnSpc>
                <a:spcPct val="110000"/>
              </a:lnSpc>
            </a:pPr>
            <a:r>
              <a:rPr lang="de-AT" sz="2000" dirty="0"/>
              <a:t>Ausgleich im Rahmen von </a:t>
            </a:r>
            <a:r>
              <a:rPr lang="de-AT" sz="2350" b="1" dirty="0">
                <a:solidFill>
                  <a:srgbClr val="2D4E75"/>
                </a:solidFill>
              </a:rPr>
              <a:t>Pufferzeiten</a:t>
            </a:r>
            <a:r>
              <a:rPr lang="de-AT" sz="1800" dirty="0">
                <a:solidFill>
                  <a:srgbClr val="2D4E75"/>
                </a:solidFill>
              </a:rPr>
              <a:t> </a:t>
            </a:r>
            <a:r>
              <a:rPr lang="de-AT" sz="1800" dirty="0"/>
              <a:t>(siehe Folgefolie)</a:t>
            </a:r>
          </a:p>
          <a:p>
            <a:pPr>
              <a:lnSpc>
                <a:spcPct val="110000"/>
              </a:lnSpc>
            </a:pPr>
            <a:r>
              <a:rPr lang="de-AT" sz="2000" dirty="0"/>
              <a:t>Abänderung der </a:t>
            </a:r>
            <a:r>
              <a:rPr lang="de-AT" sz="2350" b="1" dirty="0">
                <a:solidFill>
                  <a:srgbClr val="2D4E75"/>
                </a:solidFill>
              </a:rPr>
              <a:t>Vorgangsdauer</a:t>
            </a:r>
            <a:r>
              <a:rPr lang="de-AT" sz="2000" dirty="0"/>
              <a:t> </a:t>
            </a:r>
            <a:r>
              <a:rPr lang="de-AT" sz="1800" dirty="0"/>
              <a:t>(siehe Folgefolie)</a:t>
            </a:r>
          </a:p>
          <a:p>
            <a:pPr>
              <a:lnSpc>
                <a:spcPct val="110000"/>
              </a:lnSpc>
            </a:pPr>
            <a:r>
              <a:rPr lang="de-AT" sz="2350" b="1" dirty="0">
                <a:solidFill>
                  <a:srgbClr val="2D4E75"/>
                </a:solidFill>
              </a:rPr>
              <a:t>Substitution</a:t>
            </a:r>
            <a:r>
              <a:rPr lang="de-AT" sz="2000" dirty="0"/>
              <a:t>: Beseitigung des Engpasses dadurch, dass für die Erledigung des Vorganges anstelle der ursprünglich vorgesehenen Mittel Ersatzmittel mit freien Kapazitäten zum Einsatz kommen</a:t>
            </a:r>
          </a:p>
          <a:p>
            <a:pPr>
              <a:lnSpc>
                <a:spcPct val="110000"/>
              </a:lnSpc>
            </a:pPr>
            <a:r>
              <a:rPr lang="de-AT" sz="2350" b="1" dirty="0">
                <a:solidFill>
                  <a:srgbClr val="2D4E75"/>
                </a:solidFill>
              </a:rPr>
              <a:t>Kapazitätserweiterung</a:t>
            </a:r>
            <a:r>
              <a:rPr lang="de-AT" sz="2000" dirty="0"/>
              <a:t>: entweder durch Fremdbezug von Leistungen oder durch Aufstockung der eigenen Kapazität (z.B. Überstunden anordnen, leistungsfähigere Maschinen anschaffen, usw.)</a:t>
            </a:r>
          </a:p>
          <a:p>
            <a:pPr>
              <a:lnSpc>
                <a:spcPct val="110000"/>
              </a:lnSpc>
            </a:pPr>
            <a:r>
              <a:rPr lang="de-AT" sz="2350" b="1" dirty="0">
                <a:solidFill>
                  <a:srgbClr val="2D4E75"/>
                </a:solidFill>
              </a:rPr>
              <a:t>Projektverlängerung</a:t>
            </a:r>
            <a:r>
              <a:rPr lang="de-AT" sz="2000" dirty="0"/>
              <a:t>: eine zeitliche Erstreckung der Gesamtlaufzeit, wenn die Engpässe durch die vorgenannten Möglichkeiten nicht beseitigbar sind</a:t>
            </a:r>
          </a:p>
          <a:p>
            <a:pPr>
              <a:lnSpc>
                <a:spcPct val="110000"/>
              </a:lnSpc>
            </a:pPr>
            <a:endParaRPr lang="en-US" sz="2200" dirty="0"/>
          </a:p>
        </p:txBody>
      </p:sp>
      <p:sp>
        <p:nvSpPr>
          <p:cNvPr id="2" name="Titel 1"/>
          <p:cNvSpPr>
            <a:spLocks noGrp="1"/>
          </p:cNvSpPr>
          <p:nvPr>
            <p:ph type="title"/>
          </p:nvPr>
        </p:nvSpPr>
        <p:spPr>
          <a:xfrm>
            <a:off x="864321" y="396430"/>
            <a:ext cx="6480719" cy="863600"/>
          </a:xfrm>
        </p:spPr>
        <p:txBody>
          <a:bodyPr/>
          <a:lstStyle/>
          <a:p>
            <a:r>
              <a:rPr lang="de-AT" sz="2800" dirty="0"/>
              <a:t>Möglichkeiten des Kapazitätsausgleichs</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14</a:t>
            </a:fld>
            <a:endParaRPr lang="en-US" dirty="0"/>
          </a:p>
        </p:txBody>
      </p:sp>
    </p:spTree>
    <p:extLst>
      <p:ext uri="{BB962C8B-B14F-4D97-AF65-F5344CB8AC3E}">
        <p14:creationId xmlns:p14="http://schemas.microsoft.com/office/powerpoint/2010/main" val="180170852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pieren 11">
            <a:extLst>
              <a:ext uri="{C183D7F6-B498-43B3-948B-1728B52AA6E4}">
                <adec:decorative xmlns:adec="http://schemas.microsoft.com/office/drawing/2017/decorative" val="1"/>
              </a:ext>
            </a:extLst>
          </p:cNvPr>
          <p:cNvGrpSpPr/>
          <p:nvPr/>
        </p:nvGrpSpPr>
        <p:grpSpPr>
          <a:xfrm>
            <a:off x="1164980" y="2563091"/>
            <a:ext cx="7620220" cy="4169546"/>
            <a:chOff x="1164980" y="2563091"/>
            <a:chExt cx="7620220" cy="4169546"/>
          </a:xfrm>
        </p:grpSpPr>
        <p:pic>
          <p:nvPicPr>
            <p:cNvPr id="6" name="Grafik 5"/>
            <p:cNvPicPr>
              <a:picLocks noChangeAspect="1"/>
            </p:cNvPicPr>
            <p:nvPr/>
          </p:nvPicPr>
          <p:blipFill rotWithShape="1">
            <a:blip r:embed="rId3" cstate="print">
              <a:extLst>
                <a:ext uri="{28A0092B-C50C-407E-A947-70E740481C1C}">
                  <a14:useLocalDpi xmlns:a14="http://schemas.microsoft.com/office/drawing/2010/main" val="0"/>
                </a:ext>
              </a:extLst>
            </a:blip>
            <a:srcRect l="-862" t="-805" r="11206" b="-781"/>
            <a:stretch/>
          </p:blipFill>
          <p:spPr>
            <a:xfrm>
              <a:off x="1164980" y="2563091"/>
              <a:ext cx="7291456" cy="4169546"/>
            </a:xfrm>
            <a:prstGeom prst="rect">
              <a:avLst/>
            </a:prstGeom>
          </p:spPr>
        </p:pic>
        <p:cxnSp>
          <p:nvCxnSpPr>
            <p:cNvPr id="8" name="Gerade Verbindung mit Pfeil 7"/>
            <p:cNvCxnSpPr/>
            <p:nvPr/>
          </p:nvCxnSpPr>
          <p:spPr bwMode="auto">
            <a:xfrm>
              <a:off x="8364538" y="6077614"/>
              <a:ext cx="420662" cy="0"/>
            </a:xfrm>
            <a:prstGeom prst="straightConnector1">
              <a:avLst/>
            </a:prstGeom>
            <a:noFill/>
            <a:ln w="952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 name="Text Box 15"/>
          <p:cNvSpPr txBox="1">
            <a:spLocks noChangeArrowheads="1"/>
          </p:cNvSpPr>
          <p:nvPr/>
        </p:nvSpPr>
        <p:spPr bwMode="auto">
          <a:xfrm>
            <a:off x="1008337" y="1508965"/>
            <a:ext cx="7992887" cy="831184"/>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ts val="300"/>
              </a:spcBef>
              <a:buClr>
                <a:srgbClr val="2D4E75"/>
              </a:buClr>
              <a:defRPr/>
            </a:pPr>
            <a:r>
              <a:rPr lang="de-AT" sz="1950" dirty="0">
                <a:latin typeface="Arial Narrow" charset="0"/>
              </a:rPr>
              <a:t>Versuch, Vorgänge, die in einer Engpassphase liegen und über einen zeitlichen Spiel-raum verfügen, in eine kapazitätsmäßig weniger belastete Phase zu verschieben</a:t>
            </a:r>
          </a:p>
        </p:txBody>
      </p:sp>
      <p:sp>
        <p:nvSpPr>
          <p:cNvPr id="2" name="Titel 1"/>
          <p:cNvSpPr>
            <a:spLocks noGrp="1"/>
          </p:cNvSpPr>
          <p:nvPr>
            <p:ph type="title"/>
          </p:nvPr>
        </p:nvSpPr>
        <p:spPr/>
        <p:txBody>
          <a:bodyPr/>
          <a:lstStyle/>
          <a:p>
            <a:r>
              <a:rPr lang="de-AT" sz="2800" dirty="0"/>
              <a:t>Ausgleich im Rahmen von Pufferzeiten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15</a:t>
            </a:fld>
            <a:endParaRPr lang="en-US" dirty="0"/>
          </a:p>
        </p:txBody>
      </p:sp>
    </p:spTree>
    <p:extLst>
      <p:ext uri="{BB962C8B-B14F-4D97-AF65-F5344CB8AC3E}">
        <p14:creationId xmlns:p14="http://schemas.microsoft.com/office/powerpoint/2010/main" val="17848867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22090" y="1508058"/>
            <a:ext cx="4751142" cy="5197615"/>
          </a:xfrm>
          <a:prstGeom prst="rect">
            <a:avLst/>
          </a:prstGeom>
        </p:spPr>
      </p:pic>
      <p:pic>
        <p:nvPicPr>
          <p:cNvPr id="8" name="Grafik 7">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22090" y="1508058"/>
            <a:ext cx="4751142" cy="5197615"/>
          </a:xfrm>
          <a:prstGeom prst="rect">
            <a:avLst/>
          </a:prstGeom>
        </p:spPr>
      </p:pic>
      <p:pic>
        <p:nvPicPr>
          <p:cNvPr id="9" name="Grafik 8">
            <a:extLs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22089" y="1476053"/>
            <a:ext cx="4751143" cy="5256584"/>
          </a:xfrm>
          <a:prstGeom prst="rect">
            <a:avLst/>
          </a:prstGeom>
        </p:spPr>
      </p:pic>
      <p:sp>
        <p:nvSpPr>
          <p:cNvPr id="10" name="Rectangle 5">
            <a:extLst>
              <a:ext uri="{C183D7F6-B498-43B3-948B-1728B52AA6E4}">
                <adec:decorative xmlns:adec="http://schemas.microsoft.com/office/drawing/2017/decorative" val="1"/>
              </a:ext>
            </a:extLst>
          </p:cNvPr>
          <p:cNvSpPr txBox="1">
            <a:spLocks noChangeArrowheads="1"/>
          </p:cNvSpPr>
          <p:nvPr/>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noProof="0" dirty="0">
                <a:solidFill>
                  <a:schemeClr val="tx1"/>
                </a:solidFill>
                <a:latin typeface="+mn-lt"/>
              </a:rPr>
              <a:t>© Wytrzens</a:t>
            </a:r>
          </a:p>
        </p:txBody>
      </p:sp>
      <p:sp>
        <p:nvSpPr>
          <p:cNvPr id="3" name="Textfeld 2">
            <a:extLst>
              <a:ext uri="{FF2B5EF4-FFF2-40B4-BE49-F238E27FC236}">
                <a16:creationId xmlns:a16="http://schemas.microsoft.com/office/drawing/2014/main" id="{0EE20DFB-6ED2-49B0-AB36-1C70708BC1A6}"/>
              </a:ext>
              <a:ext uri="{C183D7F6-B498-43B3-948B-1728B52AA6E4}">
                <adec:decorative xmlns:adec="http://schemas.microsoft.com/office/drawing/2017/decorative" val="1"/>
              </a:ext>
            </a:extLst>
          </p:cNvPr>
          <p:cNvSpPr txBox="1"/>
          <p:nvPr/>
        </p:nvSpPr>
        <p:spPr>
          <a:xfrm>
            <a:off x="7622066" y="5848796"/>
            <a:ext cx="1523174" cy="307777"/>
          </a:xfrm>
          <a:prstGeom prst="rect">
            <a:avLst/>
          </a:prstGeom>
          <a:noFill/>
        </p:spPr>
        <p:txBody>
          <a:bodyPr wrap="none" rtlCol="0">
            <a:spAutoFit/>
          </a:bodyPr>
          <a:lstStyle/>
          <a:p>
            <a:r>
              <a:rPr lang="de-DE" sz="1400" dirty="0"/>
              <a:t>MM … Mannmonate</a:t>
            </a:r>
            <a:endParaRPr lang="de-AT" sz="1400" dirty="0"/>
          </a:p>
        </p:txBody>
      </p:sp>
      <p:sp>
        <p:nvSpPr>
          <p:cNvPr id="5" name="Text Box 15"/>
          <p:cNvSpPr txBox="1">
            <a:spLocks noChangeArrowheads="1"/>
          </p:cNvSpPr>
          <p:nvPr/>
        </p:nvSpPr>
        <p:spPr bwMode="auto">
          <a:xfrm>
            <a:off x="1092300" y="1620069"/>
            <a:ext cx="3012380" cy="4392488"/>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nSpc>
                <a:spcPct val="120000"/>
              </a:lnSpc>
              <a:spcBef>
                <a:spcPts val="1200"/>
              </a:spcBef>
              <a:buClr>
                <a:srgbClr val="2D4E75"/>
              </a:buClr>
              <a:defRPr/>
            </a:pPr>
            <a:r>
              <a:rPr lang="de-AT" altLang="en-US" sz="2000" dirty="0">
                <a:latin typeface="Arial Narrow" charset="0"/>
              </a:rPr>
              <a:t>Bestreben, einen Vorgang (mit Pufferzeit) entweder</a:t>
            </a:r>
          </a:p>
          <a:p>
            <a:pPr marL="271463" indent="-271463">
              <a:lnSpc>
                <a:spcPct val="120000"/>
              </a:lnSpc>
              <a:spcBef>
                <a:spcPts val="1800"/>
              </a:spcBef>
              <a:buClr>
                <a:srgbClr val="2D4E75"/>
              </a:buClr>
              <a:buFont typeface="Wingdings" panose="05000000000000000000" pitchFamily="2" charset="2"/>
              <a:buChar char="§"/>
              <a:defRPr/>
            </a:pPr>
            <a:r>
              <a:rPr lang="de-AT" altLang="en-US" sz="2000" dirty="0">
                <a:latin typeface="Arial Narrow" charset="0"/>
              </a:rPr>
              <a:t> zu </a:t>
            </a:r>
            <a:r>
              <a:rPr lang="de-AT" altLang="en-US" sz="2000" b="1" dirty="0">
                <a:solidFill>
                  <a:srgbClr val="2D4E75"/>
                </a:solidFill>
                <a:effectLst>
                  <a:outerShdw blurRad="38100" dist="38100" dir="2700000" algn="tl">
                    <a:srgbClr val="000000">
                      <a:alpha val="43137"/>
                    </a:srgbClr>
                  </a:outerShdw>
                </a:effectLst>
                <a:latin typeface="Corbel" panose="020B0503020204020204" pitchFamily="34" charset="0"/>
              </a:rPr>
              <a:t>„</a:t>
            </a:r>
            <a:r>
              <a:rPr lang="de-AT" altLang="en-US" sz="2100" b="1" dirty="0">
                <a:solidFill>
                  <a:srgbClr val="2D4E75"/>
                </a:solidFill>
                <a:effectLst>
                  <a:outerShdw blurRad="38100" dist="38100" dir="2700000" algn="tl">
                    <a:srgbClr val="000000">
                      <a:alpha val="43137"/>
                    </a:srgbClr>
                  </a:outerShdw>
                </a:effectLst>
                <a:latin typeface="Corbel" panose="020B0503020204020204" pitchFamily="34" charset="0"/>
              </a:rPr>
              <a:t>strecken</a:t>
            </a:r>
            <a:r>
              <a:rPr lang="de-AT" altLang="en-US" sz="2000" b="1" dirty="0">
                <a:solidFill>
                  <a:srgbClr val="2D4E75"/>
                </a:solidFill>
                <a:effectLst>
                  <a:outerShdw blurRad="38100" dist="38100" dir="2700000" algn="tl">
                    <a:srgbClr val="000000">
                      <a:alpha val="43137"/>
                    </a:srgbClr>
                  </a:outerShdw>
                </a:effectLst>
                <a:latin typeface="Corbel" panose="020B0503020204020204" pitchFamily="34" charset="0"/>
              </a:rPr>
              <a:t>“</a:t>
            </a:r>
            <a:r>
              <a:rPr lang="de-AT" altLang="en-US" sz="2000" dirty="0">
                <a:latin typeface="Arial Narrow" charset="0"/>
              </a:rPr>
              <a:t>, </a:t>
            </a:r>
            <a:br>
              <a:rPr lang="de-AT" altLang="en-US" sz="2000" dirty="0">
                <a:latin typeface="Arial Narrow" charset="0"/>
              </a:rPr>
            </a:br>
            <a:r>
              <a:rPr lang="de-AT" altLang="en-US" sz="2000" dirty="0">
                <a:latin typeface="Arial Narrow" charset="0"/>
              </a:rPr>
              <a:t>um kurzfristige/zwischen-zeitliche Kapazitätsüber-lastungen zu vermeiden, oder </a:t>
            </a:r>
          </a:p>
          <a:p>
            <a:pPr marL="271463" indent="-271463">
              <a:lnSpc>
                <a:spcPct val="120000"/>
              </a:lnSpc>
              <a:spcBef>
                <a:spcPts val="1800"/>
              </a:spcBef>
              <a:buClr>
                <a:srgbClr val="2D4E75"/>
              </a:buClr>
              <a:buFont typeface="Wingdings" panose="05000000000000000000" pitchFamily="2" charset="2"/>
              <a:buChar char="§"/>
              <a:defRPr/>
            </a:pPr>
            <a:r>
              <a:rPr lang="de-AT" altLang="en-US" sz="2000" dirty="0">
                <a:latin typeface="Arial Narrow" charset="0"/>
              </a:rPr>
              <a:t>zu </a:t>
            </a:r>
            <a:r>
              <a:rPr lang="de-AT" altLang="en-US" sz="2000" b="1" dirty="0">
                <a:solidFill>
                  <a:srgbClr val="2D4E75"/>
                </a:solidFill>
                <a:effectLst>
                  <a:outerShdw blurRad="38100" dist="38100" dir="2700000" algn="tl">
                    <a:srgbClr val="000000">
                      <a:alpha val="43137"/>
                    </a:srgbClr>
                  </a:outerShdw>
                </a:effectLst>
                <a:latin typeface="Corbel" panose="020B0503020204020204" pitchFamily="34" charset="0"/>
              </a:rPr>
              <a:t>„</a:t>
            </a:r>
            <a:r>
              <a:rPr lang="de-AT" altLang="en-US" sz="2100" b="1" dirty="0">
                <a:solidFill>
                  <a:srgbClr val="2D4E75"/>
                </a:solidFill>
                <a:effectLst>
                  <a:outerShdw blurRad="38100" dist="38100" dir="2700000" algn="tl">
                    <a:srgbClr val="000000">
                      <a:alpha val="43137"/>
                    </a:srgbClr>
                  </a:outerShdw>
                </a:effectLst>
                <a:latin typeface="Corbel" panose="020B0503020204020204" pitchFamily="34" charset="0"/>
              </a:rPr>
              <a:t>stauchen</a:t>
            </a:r>
            <a:r>
              <a:rPr lang="de-AT" altLang="en-US" sz="2000" b="1" dirty="0">
                <a:solidFill>
                  <a:srgbClr val="2D4E75"/>
                </a:solidFill>
                <a:effectLst>
                  <a:outerShdw blurRad="38100" dist="38100" dir="2700000" algn="tl">
                    <a:srgbClr val="000000">
                      <a:alpha val="43137"/>
                    </a:srgbClr>
                  </a:outerShdw>
                </a:effectLst>
                <a:latin typeface="Corbel" panose="020B0503020204020204" pitchFamily="34" charset="0"/>
              </a:rPr>
              <a:t>“</a:t>
            </a:r>
            <a:r>
              <a:rPr lang="de-AT" altLang="en-US" sz="2000" dirty="0">
                <a:latin typeface="Arial Narrow" charset="0"/>
              </a:rPr>
              <a:t>, </a:t>
            </a:r>
            <a:br>
              <a:rPr lang="de-AT" altLang="en-US" sz="2000" dirty="0">
                <a:latin typeface="Arial Narrow" charset="0"/>
              </a:rPr>
            </a:br>
            <a:r>
              <a:rPr lang="de-AT" altLang="en-US" sz="2000" dirty="0">
                <a:latin typeface="Arial Narrow" charset="0"/>
              </a:rPr>
              <a:t>um absehbare Kapazitäts-leerläufe zu verhindern.</a:t>
            </a:r>
          </a:p>
          <a:p>
            <a:pPr marL="342900" indent="-342900">
              <a:lnSpc>
                <a:spcPct val="114000"/>
              </a:lnSpc>
              <a:spcBef>
                <a:spcPts val="1200"/>
              </a:spcBef>
              <a:buClr>
                <a:srgbClr val="2D4E75"/>
              </a:buClr>
              <a:buFont typeface="Wingdings" panose="05000000000000000000" pitchFamily="2" charset="2"/>
              <a:buChar char="§"/>
              <a:defRPr/>
            </a:pPr>
            <a:endParaRPr lang="de-AT" altLang="en-US" sz="2000" dirty="0">
              <a:latin typeface="Arial Narrow" charset="0"/>
            </a:endParaRPr>
          </a:p>
        </p:txBody>
      </p:sp>
      <p:sp>
        <p:nvSpPr>
          <p:cNvPr id="2" name="Titel 1"/>
          <p:cNvSpPr>
            <a:spLocks noGrp="1"/>
          </p:cNvSpPr>
          <p:nvPr>
            <p:ph type="title"/>
          </p:nvPr>
        </p:nvSpPr>
        <p:spPr/>
        <p:txBody>
          <a:bodyPr/>
          <a:lstStyle/>
          <a:p>
            <a:r>
              <a:rPr lang="de-AT" dirty="0"/>
              <a:t>Abänderung der Vorgangsdauer</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16</a:t>
            </a:fld>
            <a:endParaRPr lang="de-AT" dirty="0"/>
          </a:p>
        </p:txBody>
      </p:sp>
    </p:spTree>
    <p:extLst>
      <p:ext uri="{BB962C8B-B14F-4D97-AF65-F5344CB8AC3E}">
        <p14:creationId xmlns:p14="http://schemas.microsoft.com/office/powerpoint/2010/main" val="320141078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9189" y="2124125"/>
            <a:ext cx="8196051"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title"/>
          </p:nvPr>
        </p:nvSpPr>
        <p:spPr/>
        <p:txBody>
          <a:bodyPr/>
          <a:lstStyle/>
          <a:p>
            <a:r>
              <a:rPr lang="de-AT" dirty="0"/>
              <a:t>Beispiel für einfachen Kapazitätsplan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17</a:t>
            </a:fld>
            <a:endParaRPr lang="de-AT" dirty="0"/>
          </a:p>
        </p:txBody>
      </p:sp>
    </p:spTree>
    <p:extLst>
      <p:ext uri="{BB962C8B-B14F-4D97-AF65-F5344CB8AC3E}">
        <p14:creationId xmlns:p14="http://schemas.microsoft.com/office/powerpoint/2010/main" val="3278000437"/>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Group 123">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468520892"/>
              </p:ext>
            </p:extLst>
          </p:nvPr>
        </p:nvGraphicFramePr>
        <p:xfrm>
          <a:off x="1080344" y="5220469"/>
          <a:ext cx="7125866" cy="1461645"/>
        </p:xfrm>
        <a:graphic>
          <a:graphicData uri="http://schemas.openxmlformats.org/drawingml/2006/table">
            <a:tbl>
              <a:tblPr/>
              <a:tblGrid>
                <a:gridCol w="1202490">
                  <a:extLst>
                    <a:ext uri="{9D8B030D-6E8A-4147-A177-3AD203B41FA5}">
                      <a16:colId xmlns:a16="http://schemas.microsoft.com/office/drawing/2014/main" val="20000"/>
                    </a:ext>
                  </a:extLst>
                </a:gridCol>
                <a:gridCol w="5923376">
                  <a:extLst>
                    <a:ext uri="{9D8B030D-6E8A-4147-A177-3AD203B41FA5}">
                      <a16:colId xmlns:a16="http://schemas.microsoft.com/office/drawing/2014/main" val="20001"/>
                    </a:ext>
                  </a:extLst>
                </a:gridCol>
              </a:tblGrid>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chemeClr val="tx1">
                        <a:lumMod val="85000"/>
                        <a:lumOff val="1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Dauer des AP</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Bedarf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Verfügbarkeit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E122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Unterkapazität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Überkapazität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5" name="Group 2">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874270121"/>
              </p:ext>
            </p:extLst>
          </p:nvPr>
        </p:nvGraphicFramePr>
        <p:xfrm>
          <a:off x="1080344" y="1503590"/>
          <a:ext cx="7674910" cy="3520896"/>
        </p:xfrm>
        <a:graphic>
          <a:graphicData uri="http://schemas.openxmlformats.org/drawingml/2006/table">
            <a:tbl>
              <a:tblPr/>
              <a:tblGrid>
                <a:gridCol w="360037">
                  <a:extLst>
                    <a:ext uri="{9D8B030D-6E8A-4147-A177-3AD203B41FA5}">
                      <a16:colId xmlns:a16="http://schemas.microsoft.com/office/drawing/2014/main" val="20000"/>
                    </a:ext>
                  </a:extLst>
                </a:gridCol>
                <a:gridCol w="832416">
                  <a:extLst>
                    <a:ext uri="{9D8B030D-6E8A-4147-A177-3AD203B41FA5}">
                      <a16:colId xmlns:a16="http://schemas.microsoft.com/office/drawing/2014/main" val="20001"/>
                    </a:ext>
                  </a:extLst>
                </a:gridCol>
                <a:gridCol w="720273">
                  <a:extLst>
                    <a:ext uri="{9D8B030D-6E8A-4147-A177-3AD203B41FA5}">
                      <a16:colId xmlns:a16="http://schemas.microsoft.com/office/drawing/2014/main" val="20002"/>
                    </a:ext>
                  </a:extLst>
                </a:gridCol>
                <a:gridCol w="720273">
                  <a:extLst>
                    <a:ext uri="{9D8B030D-6E8A-4147-A177-3AD203B41FA5}">
                      <a16:colId xmlns:a16="http://schemas.microsoft.com/office/drawing/2014/main" val="20003"/>
                    </a:ext>
                  </a:extLst>
                </a:gridCol>
                <a:gridCol w="720273">
                  <a:extLst>
                    <a:ext uri="{9D8B030D-6E8A-4147-A177-3AD203B41FA5}">
                      <a16:colId xmlns:a16="http://schemas.microsoft.com/office/drawing/2014/main" val="20004"/>
                    </a:ext>
                  </a:extLst>
                </a:gridCol>
                <a:gridCol w="720273">
                  <a:extLst>
                    <a:ext uri="{9D8B030D-6E8A-4147-A177-3AD203B41FA5}">
                      <a16:colId xmlns:a16="http://schemas.microsoft.com/office/drawing/2014/main" val="20005"/>
                    </a:ext>
                  </a:extLst>
                </a:gridCol>
                <a:gridCol w="720273">
                  <a:extLst>
                    <a:ext uri="{9D8B030D-6E8A-4147-A177-3AD203B41FA5}">
                      <a16:colId xmlns:a16="http://schemas.microsoft.com/office/drawing/2014/main" val="20006"/>
                    </a:ext>
                  </a:extLst>
                </a:gridCol>
                <a:gridCol w="720273">
                  <a:extLst>
                    <a:ext uri="{9D8B030D-6E8A-4147-A177-3AD203B41FA5}">
                      <a16:colId xmlns:a16="http://schemas.microsoft.com/office/drawing/2014/main" val="20007"/>
                    </a:ext>
                  </a:extLst>
                </a:gridCol>
                <a:gridCol w="720273">
                  <a:extLst>
                    <a:ext uri="{9D8B030D-6E8A-4147-A177-3AD203B41FA5}">
                      <a16:colId xmlns:a16="http://schemas.microsoft.com/office/drawing/2014/main" val="20008"/>
                    </a:ext>
                  </a:extLst>
                </a:gridCol>
                <a:gridCol w="720273">
                  <a:extLst>
                    <a:ext uri="{9D8B030D-6E8A-4147-A177-3AD203B41FA5}">
                      <a16:colId xmlns:a16="http://schemas.microsoft.com/office/drawing/2014/main" val="20009"/>
                    </a:ext>
                  </a:extLst>
                </a:gridCol>
                <a:gridCol w="720273">
                  <a:extLst>
                    <a:ext uri="{9D8B030D-6E8A-4147-A177-3AD203B41FA5}">
                      <a16:colId xmlns:a16="http://schemas.microsoft.com/office/drawing/2014/main" val="20010"/>
                    </a:ext>
                  </a:extLst>
                </a:gridCol>
              </a:tblGrid>
              <a:tr h="513158">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600" b="1" i="0" u="none" strike="noStrike" cap="none" normalizeH="0" baseline="0" dirty="0">
                        <a:ln>
                          <a:noFill/>
                        </a:ln>
                        <a:solidFill>
                          <a:schemeClr val="bg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Arbeits-paket</a:t>
                      </a:r>
                    </a:p>
                  </a:txBody>
                  <a:tcPr marL="72000" marR="72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1.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2.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3.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4.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5.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6.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7.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8.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700"/>
                        </a:lnSpc>
                        <a:spcBef>
                          <a:spcPct val="20000"/>
                        </a:spcBef>
                        <a:spcAft>
                          <a:spcPct val="0"/>
                        </a:spcAft>
                        <a:buClr>
                          <a:srgbClr val="FF9900"/>
                        </a:buClr>
                        <a:buSzTx/>
                        <a:buFont typeface="Wingdings" charset="2"/>
                        <a:buNone/>
                        <a:tabLst/>
                      </a:pPr>
                      <a:r>
                        <a:rPr kumimoji="0" lang="de-DE" sz="1600" b="1" i="0" u="none" strike="noStrike" cap="none" normalizeH="0" baseline="0" dirty="0">
                          <a:ln>
                            <a:noFill/>
                          </a:ln>
                          <a:solidFill>
                            <a:schemeClr val="bg1"/>
                          </a:solidFill>
                          <a:effectLst/>
                          <a:latin typeface="Arial Narrow" charset="0"/>
                          <a:ea typeface="ＭＳ Ｐゴシック" charset="-128"/>
                        </a:rPr>
                        <a:t>9. Woche</a:t>
                      </a:r>
                    </a:p>
                  </a:txBody>
                  <a:tcPr marL="54000" marR="54000" marT="46796" marB="46796" anchor="ctr" horzOverflow="overflow">
                    <a:lnL w="12700" cap="flat" cmpd="sng" algn="ctr">
                      <a:solidFill>
                        <a:schemeClr val="bg1"/>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extLst>
                  <a:ext uri="{0D108BD9-81ED-4DB2-BD59-A6C34878D82A}">
                    <a16:rowId xmlns:a16="http://schemas.microsoft.com/office/drawing/2014/main" val="10000"/>
                  </a:ext>
                </a:extLst>
              </a:tr>
              <a:tr h="88725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1</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AP 01</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88572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2</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AP 02</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88725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3</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AP 03</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27465">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4</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600" b="0" i="0" u="none" strike="noStrike" cap="none" normalizeH="0" baseline="0" dirty="0">
                          <a:ln>
                            <a:noFill/>
                          </a:ln>
                          <a:solidFill>
                            <a:schemeClr val="tx1"/>
                          </a:solidFill>
                          <a:effectLst/>
                          <a:latin typeface="Arial Narrow" charset="0"/>
                          <a:ea typeface="ＭＳ Ｐゴシック" charset="-128"/>
                        </a:rPr>
                        <a:t>…</a:t>
                      </a:r>
                    </a:p>
                  </a:txBody>
                  <a:tcPr marT="45716" marB="45716" anchor="ctr"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000" b="0" i="0" u="none" strike="noStrike" cap="none" normalizeH="0" baseline="0" dirty="0">
                        <a:ln>
                          <a:noFill/>
                        </a:ln>
                        <a:solidFill>
                          <a:schemeClr val="tx1"/>
                        </a:solidFill>
                        <a:effectLst/>
                        <a:latin typeface="Arial Narrow" charset="0"/>
                        <a:ea typeface="ＭＳ Ｐゴシック" charset="-128"/>
                      </a:endParaRPr>
                    </a:p>
                  </a:txBody>
                  <a:tcPr marT="45716" marB="45716"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6" name="Rectangle 76">
            <a:extLst>
              <a:ext uri="{C183D7F6-B498-43B3-948B-1728B52AA6E4}">
                <adec:decorative xmlns:adec="http://schemas.microsoft.com/office/drawing/2017/decorative" val="1"/>
              </a:ext>
            </a:extLst>
          </p:cNvPr>
          <p:cNvSpPr>
            <a:spLocks noChangeArrowheads="1"/>
          </p:cNvSpPr>
          <p:nvPr/>
        </p:nvSpPr>
        <p:spPr bwMode="auto">
          <a:xfrm>
            <a:off x="2267874" y="2057704"/>
            <a:ext cx="2163121" cy="331957"/>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7" name="Rectangle 77">
            <a:extLst>
              <a:ext uri="{C183D7F6-B498-43B3-948B-1728B52AA6E4}">
                <adec:decorative xmlns:adec="http://schemas.microsoft.com/office/drawing/2017/decorative" val="1"/>
              </a:ext>
            </a:extLst>
          </p:cNvPr>
          <p:cNvSpPr>
            <a:spLocks noChangeArrowheads="1"/>
          </p:cNvSpPr>
          <p:nvPr/>
        </p:nvSpPr>
        <p:spPr bwMode="auto">
          <a:xfrm>
            <a:off x="2267873" y="2683757"/>
            <a:ext cx="722230" cy="207473"/>
          </a:xfrm>
          <a:prstGeom prst="rect">
            <a:avLst/>
          </a:prstGeom>
          <a:solidFill>
            <a:srgbClr val="BE122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8" name="Rectangle 78">
            <a:extLst>
              <a:ext uri="{C183D7F6-B498-43B3-948B-1728B52AA6E4}">
                <adec:decorative xmlns:adec="http://schemas.microsoft.com/office/drawing/2017/decorative" val="1"/>
              </a:ext>
            </a:extLst>
          </p:cNvPr>
          <p:cNvSpPr>
            <a:spLocks noChangeArrowheads="1"/>
          </p:cNvSpPr>
          <p:nvPr/>
        </p:nvSpPr>
        <p:spPr bwMode="auto">
          <a:xfrm>
            <a:off x="3710995" y="2683757"/>
            <a:ext cx="723566" cy="207473"/>
          </a:xfrm>
          <a:prstGeom prst="rect">
            <a:avLst/>
          </a:prstGeom>
          <a:solidFill>
            <a:srgbClr val="BE122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9" name="Rectangle 79">
            <a:extLst>
              <a:ext uri="{C183D7F6-B498-43B3-948B-1728B52AA6E4}">
                <adec:decorative xmlns:adec="http://schemas.microsoft.com/office/drawing/2017/decorative" val="1"/>
              </a:ext>
            </a:extLst>
          </p:cNvPr>
          <p:cNvSpPr>
            <a:spLocks noChangeArrowheads="1"/>
          </p:cNvSpPr>
          <p:nvPr/>
        </p:nvSpPr>
        <p:spPr bwMode="auto">
          <a:xfrm>
            <a:off x="4430995" y="2932596"/>
            <a:ext cx="1440000" cy="331957"/>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0" name="Rectangle 80">
            <a:extLst>
              <a:ext uri="{C183D7F6-B498-43B3-948B-1728B52AA6E4}">
                <adec:decorative xmlns:adec="http://schemas.microsoft.com/office/drawing/2017/decorative" val="1"/>
              </a:ext>
            </a:extLst>
          </p:cNvPr>
          <p:cNvSpPr>
            <a:spLocks noChangeArrowheads="1"/>
          </p:cNvSpPr>
          <p:nvPr/>
        </p:nvSpPr>
        <p:spPr bwMode="auto">
          <a:xfrm>
            <a:off x="5879019" y="3823962"/>
            <a:ext cx="2880000" cy="331957"/>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2" name="Rectangle 82">
            <a:extLst>
              <a:ext uri="{C183D7F6-B498-43B3-948B-1728B52AA6E4}">
                <adec:decorative xmlns:adec="http://schemas.microsoft.com/office/drawing/2017/decorative" val="1"/>
              </a:ext>
            </a:extLst>
          </p:cNvPr>
          <p:cNvSpPr>
            <a:spLocks noChangeArrowheads="1"/>
          </p:cNvSpPr>
          <p:nvPr/>
        </p:nvSpPr>
        <p:spPr bwMode="auto">
          <a:xfrm>
            <a:off x="2267873" y="2434785"/>
            <a:ext cx="722229" cy="207473"/>
          </a:xfrm>
          <a:prstGeom prst="rect">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3" name="Rectangle 83">
            <a:extLst>
              <a:ext uri="{C183D7F6-B498-43B3-948B-1728B52AA6E4}">
                <adec:decorative xmlns:adec="http://schemas.microsoft.com/office/drawing/2017/decorative" val="1"/>
              </a:ext>
            </a:extLst>
          </p:cNvPr>
          <p:cNvSpPr>
            <a:spLocks noChangeArrowheads="1"/>
          </p:cNvSpPr>
          <p:nvPr/>
        </p:nvSpPr>
        <p:spPr bwMode="auto">
          <a:xfrm>
            <a:off x="3712332" y="2433249"/>
            <a:ext cx="722228" cy="207473"/>
          </a:xfrm>
          <a:prstGeom prst="rect">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4" name="Rectangle 84">
            <a:extLst>
              <a:ext uri="{C183D7F6-B498-43B3-948B-1728B52AA6E4}">
                <adec:decorative xmlns:adec="http://schemas.microsoft.com/office/drawing/2017/decorative" val="1"/>
              </a:ext>
            </a:extLst>
          </p:cNvPr>
          <p:cNvSpPr>
            <a:spLocks noChangeArrowheads="1"/>
          </p:cNvSpPr>
          <p:nvPr/>
        </p:nvSpPr>
        <p:spPr bwMode="auto">
          <a:xfrm>
            <a:off x="5156791" y="3316800"/>
            <a:ext cx="714204" cy="207473"/>
          </a:xfrm>
          <a:prstGeom prst="rect">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5" name="Rectangle 85">
            <a:extLst>
              <a:ext uri="{C183D7F6-B498-43B3-948B-1728B52AA6E4}">
                <adec:decorative xmlns:adec="http://schemas.microsoft.com/office/drawing/2017/decorative" val="1"/>
              </a:ext>
            </a:extLst>
          </p:cNvPr>
          <p:cNvSpPr>
            <a:spLocks noChangeArrowheads="1"/>
          </p:cNvSpPr>
          <p:nvPr/>
        </p:nvSpPr>
        <p:spPr bwMode="auto">
          <a:xfrm>
            <a:off x="5879020" y="4211237"/>
            <a:ext cx="714204" cy="207473"/>
          </a:xfrm>
          <a:prstGeom prst="rect">
            <a:avLst/>
          </a:prstGeom>
          <a:solidFill>
            <a:srgbClr val="96969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7" name="Rectangle 87">
            <a:extLst>
              <a:ext uri="{C183D7F6-B498-43B3-948B-1728B52AA6E4}">
                <adec:decorative xmlns:adec="http://schemas.microsoft.com/office/drawing/2017/decorative" val="1"/>
              </a:ext>
            </a:extLst>
          </p:cNvPr>
          <p:cNvSpPr>
            <a:spLocks noChangeArrowheads="1"/>
          </p:cNvSpPr>
          <p:nvPr/>
        </p:nvSpPr>
        <p:spPr bwMode="auto">
          <a:xfrm>
            <a:off x="2990102" y="2683761"/>
            <a:ext cx="722230" cy="207473"/>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8" name="Rectangle 88">
            <a:extLst>
              <a:ext uri="{C183D7F6-B498-43B3-948B-1728B52AA6E4}">
                <adec:decorative xmlns:adec="http://schemas.microsoft.com/office/drawing/2017/decorative" val="1"/>
              </a:ext>
            </a:extLst>
          </p:cNvPr>
          <p:cNvSpPr>
            <a:spLocks noChangeArrowheads="1"/>
          </p:cNvSpPr>
          <p:nvPr/>
        </p:nvSpPr>
        <p:spPr bwMode="auto">
          <a:xfrm>
            <a:off x="5160803" y="3567316"/>
            <a:ext cx="710192" cy="207473"/>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19" name="Rectangle 89">
            <a:extLst>
              <a:ext uri="{C183D7F6-B498-43B3-948B-1728B52AA6E4}">
                <adec:decorative xmlns:adec="http://schemas.microsoft.com/office/drawing/2017/decorative" val="1"/>
              </a:ext>
            </a:extLst>
          </p:cNvPr>
          <p:cNvSpPr>
            <a:spLocks noChangeArrowheads="1"/>
          </p:cNvSpPr>
          <p:nvPr/>
        </p:nvSpPr>
        <p:spPr bwMode="auto">
          <a:xfrm>
            <a:off x="5870995" y="4461758"/>
            <a:ext cx="2162676" cy="207473"/>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20" name="Rectangle 90">
            <a:extLst>
              <a:ext uri="{C183D7F6-B498-43B3-948B-1728B52AA6E4}">
                <adec:decorative xmlns:adec="http://schemas.microsoft.com/office/drawing/2017/decorative" val="1"/>
              </a:ext>
            </a:extLst>
          </p:cNvPr>
          <p:cNvSpPr>
            <a:spLocks noChangeArrowheads="1"/>
          </p:cNvSpPr>
          <p:nvPr/>
        </p:nvSpPr>
        <p:spPr bwMode="auto">
          <a:xfrm>
            <a:off x="6593224" y="4514400"/>
            <a:ext cx="1424397" cy="111600"/>
          </a:xfrm>
          <a:prstGeom prst="rect">
            <a:avLst/>
          </a:prstGeom>
          <a:solidFill>
            <a:srgbClr val="FFCC00"/>
          </a:solidFill>
          <a:ln w="28575">
            <a:noFill/>
            <a:miter lim="800000"/>
            <a:headEnd/>
            <a:tailEnd/>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endParaRPr lang="de-AT" altLang="en-US" dirty="0"/>
          </a:p>
        </p:txBody>
      </p:sp>
      <p:sp>
        <p:nvSpPr>
          <p:cNvPr id="2" name="Titel 1"/>
          <p:cNvSpPr>
            <a:spLocks noGrp="1"/>
          </p:cNvSpPr>
          <p:nvPr>
            <p:ph type="title"/>
          </p:nvPr>
        </p:nvSpPr>
        <p:spPr>
          <a:xfrm>
            <a:off x="864320" y="623944"/>
            <a:ext cx="6336703" cy="779604"/>
          </a:xfrm>
        </p:spPr>
        <p:txBody>
          <a:bodyPr/>
          <a:lstStyle/>
          <a:p>
            <a:pPr>
              <a:lnSpc>
                <a:spcPts val="2800"/>
              </a:lnSpc>
            </a:pPr>
            <a:r>
              <a:rPr lang="de-DE" altLang="en-US" sz="2800" dirty="0">
                <a:latin typeface="Arial Narrow" charset="0"/>
              </a:rPr>
              <a:t>Beispiel 1 –</a:t>
            </a:r>
            <a:br>
              <a:rPr lang="de-DE" altLang="en-US" sz="2800" dirty="0">
                <a:latin typeface="Arial Narrow" charset="0"/>
              </a:rPr>
            </a:br>
            <a:r>
              <a:rPr lang="de-DE" altLang="en-US" sz="2800" dirty="0">
                <a:latin typeface="Arial Narrow" charset="0"/>
              </a:rPr>
              <a:t>Ressourcen- und Kapazitätsplan</a:t>
            </a:r>
            <a:br>
              <a:rPr lang="de-DE" altLang="en-US" sz="2800" dirty="0">
                <a:latin typeface="Arial Narrow" charset="0"/>
              </a:rPr>
            </a:b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18</a:t>
            </a:fld>
            <a:endParaRPr lang="en-US" dirty="0"/>
          </a:p>
        </p:txBody>
      </p:sp>
    </p:spTree>
    <p:extLst>
      <p:ext uri="{BB962C8B-B14F-4D97-AF65-F5344CB8AC3E}">
        <p14:creationId xmlns:p14="http://schemas.microsoft.com/office/powerpoint/2010/main" val="395278536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2" grpId="0" animBg="1"/>
      <p:bldP spid="13" grpId="0" animBg="1"/>
      <p:bldP spid="14" grpId="0" animBg="1"/>
      <p:bldP spid="15" grpId="0" animBg="1"/>
      <p:bldP spid="17" grpId="0" animBg="1"/>
      <p:bldP spid="18" grpId="0" animBg="1"/>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76">
            <a:extLst>
              <a:ext uri="{C183D7F6-B498-43B3-948B-1728B52AA6E4}">
                <adec:decorative xmlns:adec="http://schemas.microsoft.com/office/drawing/2017/decorative" val="1"/>
              </a:ext>
            </a:extLst>
          </p:cNvPr>
          <p:cNvSpPr>
            <a:spLocks noChangeArrowheads="1"/>
          </p:cNvSpPr>
          <p:nvPr/>
        </p:nvSpPr>
        <p:spPr bwMode="auto">
          <a:xfrm flipH="1">
            <a:off x="1800424" y="2628181"/>
            <a:ext cx="1623016" cy="625576"/>
          </a:xfrm>
          <a:prstGeom prst="rect">
            <a:avLst/>
          </a:prstGeom>
          <a:solidFill>
            <a:srgbClr val="969696"/>
          </a:solidFill>
          <a:ln>
            <a:solidFill>
              <a:srgbClr val="969696"/>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0" name="Rectangle 76">
            <a:extLst>
              <a:ext uri="{C183D7F6-B498-43B3-948B-1728B52AA6E4}">
                <adec:decorative xmlns:adec="http://schemas.microsoft.com/office/drawing/2017/decorative" val="1"/>
              </a:ext>
            </a:extLst>
          </p:cNvPr>
          <p:cNvSpPr>
            <a:spLocks noChangeArrowheads="1"/>
          </p:cNvSpPr>
          <p:nvPr/>
        </p:nvSpPr>
        <p:spPr bwMode="auto">
          <a:xfrm flipH="1">
            <a:off x="3422519" y="2628181"/>
            <a:ext cx="3246033" cy="625576"/>
          </a:xfrm>
          <a:prstGeom prst="rect">
            <a:avLst/>
          </a:prstGeom>
          <a:pattFill prst="wdUpDiag">
            <a:fgClr>
              <a:srgbClr val="969696"/>
            </a:fgClr>
            <a:bgClr>
              <a:schemeClr val="bg1"/>
            </a:bgClr>
          </a:pattFill>
          <a:ln>
            <a:solidFill>
              <a:srgbClr val="969696"/>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3" name="Rectangle 76">
            <a:extLst>
              <a:ext uri="{C183D7F6-B498-43B3-948B-1728B52AA6E4}">
                <adec:decorative xmlns:adec="http://schemas.microsoft.com/office/drawing/2017/decorative" val="1"/>
              </a:ext>
            </a:extLst>
          </p:cNvPr>
          <p:cNvSpPr>
            <a:spLocks noChangeArrowheads="1"/>
          </p:cNvSpPr>
          <p:nvPr/>
        </p:nvSpPr>
        <p:spPr bwMode="auto">
          <a:xfrm flipH="1">
            <a:off x="6668553" y="2628181"/>
            <a:ext cx="1623016" cy="625576"/>
          </a:xfrm>
          <a:prstGeom prst="rect">
            <a:avLst/>
          </a:prstGeom>
          <a:solidFill>
            <a:srgbClr val="969696"/>
          </a:solidFill>
          <a:ln>
            <a:solidFill>
              <a:srgbClr val="969696"/>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4" name="Rectangle 76">
            <a:extLst>
              <a:ext uri="{C183D7F6-B498-43B3-948B-1728B52AA6E4}">
                <adec:decorative xmlns:adec="http://schemas.microsoft.com/office/drawing/2017/decorative" val="1"/>
              </a:ext>
            </a:extLst>
          </p:cNvPr>
          <p:cNvSpPr>
            <a:spLocks noChangeArrowheads="1"/>
          </p:cNvSpPr>
          <p:nvPr/>
        </p:nvSpPr>
        <p:spPr bwMode="auto">
          <a:xfrm flipH="1">
            <a:off x="1800424" y="3420269"/>
            <a:ext cx="1623016" cy="625576"/>
          </a:xfrm>
          <a:prstGeom prst="rect">
            <a:avLst/>
          </a:prstGeom>
          <a:solidFill>
            <a:schemeClr val="bg1"/>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5" name="Rectangle 76">
            <a:extLst>
              <a:ext uri="{C183D7F6-B498-43B3-948B-1728B52AA6E4}">
                <adec:decorative xmlns:adec="http://schemas.microsoft.com/office/drawing/2017/decorative" val="1"/>
              </a:ext>
            </a:extLst>
          </p:cNvPr>
          <p:cNvSpPr>
            <a:spLocks noChangeArrowheads="1"/>
          </p:cNvSpPr>
          <p:nvPr/>
        </p:nvSpPr>
        <p:spPr bwMode="auto">
          <a:xfrm flipH="1">
            <a:off x="3422520" y="3420269"/>
            <a:ext cx="1623016" cy="625576"/>
          </a:xfrm>
          <a:prstGeom prst="rect">
            <a:avLst/>
          </a:prstGeom>
          <a:solidFill>
            <a:srgbClr val="99CC00"/>
          </a:solid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3" name="Rectangle 76">
            <a:extLst>
              <a:ext uri="{C183D7F6-B498-43B3-948B-1728B52AA6E4}">
                <adec:decorative xmlns:adec="http://schemas.microsoft.com/office/drawing/2017/decorative" val="1"/>
              </a:ext>
            </a:extLst>
          </p:cNvPr>
          <p:cNvSpPr>
            <a:spLocks noChangeArrowheads="1"/>
          </p:cNvSpPr>
          <p:nvPr/>
        </p:nvSpPr>
        <p:spPr bwMode="auto">
          <a:xfrm flipH="1">
            <a:off x="5045537" y="3420269"/>
            <a:ext cx="1623016" cy="625576"/>
          </a:xfrm>
          <a:prstGeom prst="rect">
            <a:avLst/>
          </a:prstGeom>
          <a:solidFill>
            <a:srgbClr val="99CC00"/>
          </a:solid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4" name="Rectangle 76">
            <a:extLst>
              <a:ext uri="{C183D7F6-B498-43B3-948B-1728B52AA6E4}">
                <adec:decorative xmlns:adec="http://schemas.microsoft.com/office/drawing/2017/decorative" val="1"/>
              </a:ext>
            </a:extLst>
          </p:cNvPr>
          <p:cNvSpPr>
            <a:spLocks noChangeArrowheads="1"/>
          </p:cNvSpPr>
          <p:nvPr/>
        </p:nvSpPr>
        <p:spPr bwMode="auto">
          <a:xfrm flipH="1">
            <a:off x="6668553" y="3420269"/>
            <a:ext cx="1623016" cy="625576"/>
          </a:xfrm>
          <a:prstGeom prst="rect">
            <a:avLst/>
          </a:prstGeom>
          <a:solidFill>
            <a:schemeClr val="bg1"/>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8" name="Rectangle 76">
            <a:extLst>
              <a:ext uri="{C183D7F6-B498-43B3-948B-1728B52AA6E4}">
                <adec:decorative xmlns:adec="http://schemas.microsoft.com/office/drawing/2017/decorative" val="1"/>
              </a:ext>
            </a:extLst>
          </p:cNvPr>
          <p:cNvSpPr>
            <a:spLocks noChangeArrowheads="1"/>
          </p:cNvSpPr>
          <p:nvPr/>
        </p:nvSpPr>
        <p:spPr bwMode="auto">
          <a:xfrm flipH="1">
            <a:off x="6668553" y="3420269"/>
            <a:ext cx="1623016" cy="625576"/>
          </a:xfrm>
          <a:prstGeom prst="rect">
            <a:avLst/>
          </a:prstGeom>
          <a:pattFill prst="wdUpDiag">
            <a:fgClr>
              <a:srgbClr val="99CC00"/>
            </a:fgClr>
            <a:bgClr>
              <a:schemeClr val="bg1"/>
            </a:bgClr>
          </a:patt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9" name="Rectangle 76">
            <a:extLst>
              <a:ext uri="{C183D7F6-B498-43B3-948B-1728B52AA6E4}">
                <adec:decorative xmlns:adec="http://schemas.microsoft.com/office/drawing/2017/decorative" val="1"/>
              </a:ext>
            </a:extLst>
          </p:cNvPr>
          <p:cNvSpPr>
            <a:spLocks noChangeArrowheads="1"/>
          </p:cNvSpPr>
          <p:nvPr/>
        </p:nvSpPr>
        <p:spPr bwMode="auto">
          <a:xfrm flipH="1">
            <a:off x="1800424"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0" name="Rectangle 76">
            <a:extLst>
              <a:ext uri="{C183D7F6-B498-43B3-948B-1728B52AA6E4}">
                <adec:decorative xmlns:adec="http://schemas.microsoft.com/office/drawing/2017/decorative" val="1"/>
              </a:ext>
            </a:extLst>
          </p:cNvPr>
          <p:cNvSpPr>
            <a:spLocks noChangeArrowheads="1"/>
          </p:cNvSpPr>
          <p:nvPr/>
        </p:nvSpPr>
        <p:spPr bwMode="auto">
          <a:xfrm flipH="1">
            <a:off x="3422520"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1" name="Rectangle 76">
            <a:extLst>
              <a:ext uri="{C183D7F6-B498-43B3-948B-1728B52AA6E4}">
                <adec:decorative xmlns:adec="http://schemas.microsoft.com/office/drawing/2017/decorative" val="1"/>
              </a:ext>
            </a:extLst>
          </p:cNvPr>
          <p:cNvSpPr>
            <a:spLocks noChangeArrowheads="1"/>
          </p:cNvSpPr>
          <p:nvPr/>
        </p:nvSpPr>
        <p:spPr bwMode="auto">
          <a:xfrm flipH="1">
            <a:off x="5045537"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2" name="Rectangle 76">
            <a:extLst>
              <a:ext uri="{C183D7F6-B498-43B3-948B-1728B52AA6E4}">
                <adec:decorative xmlns:adec="http://schemas.microsoft.com/office/drawing/2017/decorative" val="1"/>
              </a:ext>
            </a:extLst>
          </p:cNvPr>
          <p:cNvSpPr>
            <a:spLocks noChangeArrowheads="1"/>
          </p:cNvSpPr>
          <p:nvPr/>
        </p:nvSpPr>
        <p:spPr bwMode="auto">
          <a:xfrm flipH="1">
            <a:off x="6668553"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graphicFrame>
        <p:nvGraphicFramePr>
          <p:cNvPr id="21" name="Group 123">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56199247"/>
              </p:ext>
            </p:extLst>
          </p:nvPr>
        </p:nvGraphicFramePr>
        <p:xfrm>
          <a:off x="1080344" y="5220469"/>
          <a:ext cx="7125866" cy="1461645"/>
        </p:xfrm>
        <a:graphic>
          <a:graphicData uri="http://schemas.openxmlformats.org/drawingml/2006/table">
            <a:tbl>
              <a:tblPr/>
              <a:tblGrid>
                <a:gridCol w="1202490">
                  <a:extLst>
                    <a:ext uri="{9D8B030D-6E8A-4147-A177-3AD203B41FA5}">
                      <a16:colId xmlns:a16="http://schemas.microsoft.com/office/drawing/2014/main" val="20000"/>
                    </a:ext>
                  </a:extLst>
                </a:gridCol>
                <a:gridCol w="5923376">
                  <a:extLst>
                    <a:ext uri="{9D8B030D-6E8A-4147-A177-3AD203B41FA5}">
                      <a16:colId xmlns:a16="http://schemas.microsoft.com/office/drawing/2014/main" val="20001"/>
                    </a:ext>
                  </a:extLst>
                </a:gridCol>
              </a:tblGrid>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chemeClr val="tx1">
                        <a:lumMod val="85000"/>
                        <a:lumOff val="1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Dauer des AP</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Bedarf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Verfügbarkeit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E122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Unterkapazität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Überkapazität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5" name="Rectangle 76">
            <a:extLst>
              <a:ext uri="{C183D7F6-B498-43B3-948B-1728B52AA6E4}">
                <adec:decorative xmlns:adec="http://schemas.microsoft.com/office/drawing/2017/decorative" val="1"/>
              </a:ext>
            </a:extLst>
          </p:cNvPr>
          <p:cNvSpPr>
            <a:spLocks noChangeArrowheads="1"/>
          </p:cNvSpPr>
          <p:nvPr/>
        </p:nvSpPr>
        <p:spPr bwMode="auto">
          <a:xfrm flipH="1">
            <a:off x="1800424" y="3420269"/>
            <a:ext cx="1623016" cy="625576"/>
          </a:xfrm>
          <a:prstGeom prst="rect">
            <a:avLst/>
          </a:prstGeom>
          <a:pattFill prst="wdUpDiag">
            <a:fgClr>
              <a:srgbClr val="99CC00"/>
            </a:fgClr>
            <a:bgClr>
              <a:schemeClr val="bg1"/>
            </a:bgClr>
          </a:patt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3" name="Line 7">
            <a:extLst>
              <a:ext uri="{C183D7F6-B498-43B3-948B-1728B52AA6E4}">
                <adec:decorative xmlns:adec="http://schemas.microsoft.com/office/drawing/2017/decorative" val="1"/>
              </a:ext>
            </a:extLst>
          </p:cNvPr>
          <p:cNvSpPr>
            <a:spLocks noChangeAspect="1" noChangeShapeType="1"/>
          </p:cNvSpPr>
          <p:nvPr/>
        </p:nvSpPr>
        <p:spPr bwMode="auto">
          <a:xfrm flipH="1">
            <a:off x="2491945" y="3749287"/>
            <a:ext cx="1862989" cy="0"/>
          </a:xfrm>
          <a:prstGeom prst="line">
            <a:avLst/>
          </a:prstGeom>
          <a:noFill/>
          <a:ln w="114300">
            <a:solidFill>
              <a:srgbClr val="99CC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44" name="Line 7">
            <a:extLst>
              <a:ext uri="{C183D7F6-B498-43B3-948B-1728B52AA6E4}">
                <adec:decorative xmlns:adec="http://schemas.microsoft.com/office/drawing/2017/decorative" val="1"/>
              </a:ext>
            </a:extLst>
          </p:cNvPr>
          <p:cNvSpPr>
            <a:spLocks noChangeAspect="1" noChangeShapeType="1"/>
          </p:cNvSpPr>
          <p:nvPr/>
        </p:nvSpPr>
        <p:spPr bwMode="auto">
          <a:xfrm>
            <a:off x="5045535" y="3745528"/>
            <a:ext cx="2520280" cy="0"/>
          </a:xfrm>
          <a:prstGeom prst="line">
            <a:avLst/>
          </a:prstGeom>
          <a:noFill/>
          <a:ln w="114300">
            <a:solidFill>
              <a:srgbClr val="99CC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45" name="Line 7">
            <a:extLst>
              <a:ext uri="{C183D7F6-B498-43B3-948B-1728B52AA6E4}">
                <adec:decorative xmlns:adec="http://schemas.microsoft.com/office/drawing/2017/decorative" val="1"/>
              </a:ext>
            </a:extLst>
          </p:cNvPr>
          <p:cNvSpPr>
            <a:spLocks noChangeAspect="1" noChangeShapeType="1"/>
          </p:cNvSpPr>
          <p:nvPr/>
        </p:nvSpPr>
        <p:spPr bwMode="auto">
          <a:xfrm>
            <a:off x="5293415" y="3745528"/>
            <a:ext cx="1375137" cy="0"/>
          </a:xfrm>
          <a:prstGeom prst="line">
            <a:avLst/>
          </a:prstGeom>
          <a:noFill/>
          <a:ln w="114300">
            <a:solidFill>
              <a:schemeClr val="bg1"/>
            </a:solidFill>
            <a:round/>
            <a:headEnd/>
            <a:tailEnd type="none" w="med" len="med"/>
          </a:ln>
          <a:extLst>
            <a:ext uri="{909E8E84-426E-40DD-AFC4-6F175D3DCCD1}">
              <a14:hiddenFill xmlns:a14="http://schemas.microsoft.com/office/drawing/2010/main">
                <a:noFill/>
              </a14:hiddenFill>
            </a:ext>
          </a:extLst>
        </p:spPr>
        <p:txBody>
          <a:bodyPr/>
          <a:lstStyle/>
          <a:p>
            <a:endParaRPr lang="en-US" dirty="0"/>
          </a:p>
        </p:txBody>
      </p:sp>
      <p:sp>
        <p:nvSpPr>
          <p:cNvPr id="46" name="Line 7">
            <a:extLst>
              <a:ext uri="{C183D7F6-B498-43B3-948B-1728B52AA6E4}">
                <adec:decorative xmlns:adec="http://schemas.microsoft.com/office/drawing/2017/decorative" val="1"/>
              </a:ext>
            </a:extLst>
          </p:cNvPr>
          <p:cNvSpPr>
            <a:spLocks noChangeAspect="1" noChangeShapeType="1"/>
          </p:cNvSpPr>
          <p:nvPr/>
        </p:nvSpPr>
        <p:spPr bwMode="auto">
          <a:xfrm>
            <a:off x="3423440" y="3745528"/>
            <a:ext cx="1375137" cy="0"/>
          </a:xfrm>
          <a:prstGeom prst="line">
            <a:avLst/>
          </a:prstGeom>
          <a:noFill/>
          <a:ln w="114300">
            <a:solidFill>
              <a:schemeClr val="bg1"/>
            </a:solidFill>
            <a:round/>
            <a:headEnd/>
            <a:tailEnd type="none" w="med" len="med"/>
          </a:ln>
          <a:extLst>
            <a:ext uri="{909E8E84-426E-40DD-AFC4-6F175D3DCCD1}">
              <a14:hiddenFill xmlns:a14="http://schemas.microsoft.com/office/drawing/2010/main">
                <a:noFill/>
              </a14:hiddenFill>
            </a:ext>
          </a:extLst>
        </p:spPr>
        <p:txBody>
          <a:bodyPr/>
          <a:lstStyle/>
          <a:p>
            <a:endParaRPr lang="en-US" dirty="0"/>
          </a:p>
        </p:txBody>
      </p:sp>
      <p:sp>
        <p:nvSpPr>
          <p:cNvPr id="47" name="Line 7">
            <a:extLst>
              <a:ext uri="{C183D7F6-B498-43B3-948B-1728B52AA6E4}">
                <adec:decorative xmlns:adec="http://schemas.microsoft.com/office/drawing/2017/decorative" val="1"/>
              </a:ext>
            </a:extLst>
          </p:cNvPr>
          <p:cNvSpPr>
            <a:spLocks noChangeAspect="1" noChangeShapeType="1"/>
          </p:cNvSpPr>
          <p:nvPr/>
        </p:nvSpPr>
        <p:spPr bwMode="auto">
          <a:xfrm>
            <a:off x="2491945" y="2912429"/>
            <a:ext cx="2306632" cy="0"/>
          </a:xfrm>
          <a:prstGeom prst="line">
            <a:avLst/>
          </a:prstGeom>
          <a:noFill/>
          <a:ln w="114300">
            <a:solidFill>
              <a:srgbClr val="969696"/>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48" name="Line 7">
            <a:extLst>
              <a:ext uri="{C183D7F6-B498-43B3-948B-1728B52AA6E4}">
                <adec:decorative xmlns:adec="http://schemas.microsoft.com/office/drawing/2017/decorative" val="1"/>
              </a:ext>
            </a:extLst>
          </p:cNvPr>
          <p:cNvSpPr>
            <a:spLocks noChangeAspect="1" noChangeShapeType="1"/>
          </p:cNvSpPr>
          <p:nvPr/>
        </p:nvSpPr>
        <p:spPr bwMode="auto">
          <a:xfrm flipH="1">
            <a:off x="5293415" y="2920764"/>
            <a:ext cx="2272400" cy="0"/>
          </a:xfrm>
          <a:prstGeom prst="line">
            <a:avLst/>
          </a:prstGeom>
          <a:noFill/>
          <a:ln w="114300">
            <a:solidFill>
              <a:srgbClr val="969696"/>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49" name="Line 7">
            <a:extLst>
              <a:ext uri="{C183D7F6-B498-43B3-948B-1728B52AA6E4}">
                <adec:decorative xmlns:adec="http://schemas.microsoft.com/office/drawing/2017/decorative" val="1"/>
              </a:ext>
            </a:extLst>
          </p:cNvPr>
          <p:cNvSpPr>
            <a:spLocks noChangeAspect="1" noChangeShapeType="1"/>
          </p:cNvSpPr>
          <p:nvPr/>
        </p:nvSpPr>
        <p:spPr bwMode="auto">
          <a:xfrm>
            <a:off x="6668552" y="2920764"/>
            <a:ext cx="897263" cy="0"/>
          </a:xfrm>
          <a:prstGeom prst="line">
            <a:avLst/>
          </a:prstGeom>
          <a:noFill/>
          <a:ln w="114300">
            <a:solidFill>
              <a:schemeClr val="bg1"/>
            </a:solidFill>
            <a:round/>
            <a:headEnd/>
            <a:tailEnd type="none" w="med" len="med"/>
          </a:ln>
          <a:extLst>
            <a:ext uri="{909E8E84-426E-40DD-AFC4-6F175D3DCCD1}">
              <a14:hiddenFill xmlns:a14="http://schemas.microsoft.com/office/drawing/2010/main">
                <a:noFill/>
              </a14:hiddenFill>
            </a:ext>
          </a:extLst>
        </p:spPr>
        <p:txBody>
          <a:bodyPr/>
          <a:lstStyle/>
          <a:p>
            <a:endParaRPr lang="en-US" dirty="0"/>
          </a:p>
        </p:txBody>
      </p:sp>
      <p:sp>
        <p:nvSpPr>
          <p:cNvPr id="51" name="Line 7">
            <a:extLst>
              <a:ext uri="{C183D7F6-B498-43B3-948B-1728B52AA6E4}">
                <adec:decorative xmlns:adec="http://schemas.microsoft.com/office/drawing/2017/decorative" val="1"/>
              </a:ext>
            </a:extLst>
          </p:cNvPr>
          <p:cNvSpPr>
            <a:spLocks noChangeAspect="1" noChangeShapeType="1"/>
          </p:cNvSpPr>
          <p:nvPr/>
        </p:nvSpPr>
        <p:spPr bwMode="auto">
          <a:xfrm>
            <a:off x="2341088" y="2920764"/>
            <a:ext cx="1081432" cy="0"/>
          </a:xfrm>
          <a:prstGeom prst="line">
            <a:avLst/>
          </a:prstGeom>
          <a:noFill/>
          <a:ln w="114300">
            <a:solidFill>
              <a:schemeClr val="bg1"/>
            </a:solidFill>
            <a:round/>
            <a:headEnd/>
            <a:tailEnd type="none" w="med" len="med"/>
          </a:ln>
          <a:extLst>
            <a:ext uri="{909E8E84-426E-40DD-AFC4-6F175D3DCCD1}">
              <a14:hiddenFill xmlns:a14="http://schemas.microsoft.com/office/drawing/2010/main">
                <a:noFill/>
              </a14:hiddenFill>
            </a:ext>
          </a:extLst>
        </p:spPr>
        <p:txBody>
          <a:bodyPr/>
          <a:lstStyle/>
          <a:p>
            <a:endParaRPr lang="en-US" dirty="0"/>
          </a:p>
        </p:txBody>
      </p:sp>
      <p:sp>
        <p:nvSpPr>
          <p:cNvPr id="2" name="Titel 1"/>
          <p:cNvSpPr>
            <a:spLocks noGrp="1"/>
          </p:cNvSpPr>
          <p:nvPr>
            <p:ph type="title"/>
          </p:nvPr>
        </p:nvSpPr>
        <p:spPr>
          <a:xfrm>
            <a:off x="864320" y="395933"/>
            <a:ext cx="6336703" cy="863600"/>
          </a:xfrm>
        </p:spPr>
        <p:txBody>
          <a:bodyPr/>
          <a:lstStyle/>
          <a:p>
            <a:pPr>
              <a:lnSpc>
                <a:spcPts val="2800"/>
              </a:lnSpc>
            </a:pPr>
            <a:r>
              <a:rPr lang="de-DE" altLang="en-US" sz="2800" dirty="0">
                <a:latin typeface="Arial Narrow" charset="0"/>
              </a:rPr>
              <a:t>Beispiel 1 –</a:t>
            </a:r>
            <a:br>
              <a:rPr lang="de-DE" altLang="en-US" sz="2800" dirty="0">
                <a:latin typeface="Arial Narrow" charset="0"/>
              </a:rPr>
            </a:br>
            <a:r>
              <a:rPr lang="de-DE" altLang="en-US" sz="2800" dirty="0">
                <a:latin typeface="Arial Narrow" charset="0"/>
              </a:rPr>
              <a:t>Möglichkeit des Kapazitätsausgleichs</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19</a:t>
            </a:fld>
            <a:endParaRPr lang="en-US" dirty="0"/>
          </a:p>
        </p:txBody>
      </p:sp>
    </p:spTree>
    <p:extLst>
      <p:ext uri="{BB962C8B-B14F-4D97-AF65-F5344CB8AC3E}">
        <p14:creationId xmlns:p14="http://schemas.microsoft.com/office/powerpoint/2010/main" val="251018415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subTnLst>
                                    <p:set>
                                      <p:cBhvr override="childStyle">
                                        <p:cTn dur="1" fill="hold" display="0" masterRel="nextClick" afterEffect="1"/>
                                        <p:tgtEl>
                                          <p:spTgt spid="43"/>
                                        </p:tgtEl>
                                        <p:attrNameLst>
                                          <p:attrName>style.visibility</p:attrName>
                                        </p:attrNameLst>
                                      </p:cBhvr>
                                      <p:to>
                                        <p:strVal val="hidden"/>
                                      </p:to>
                                    </p:set>
                                  </p:subTnLst>
                                </p:cTn>
                              </p:par>
                              <p:par>
                                <p:cTn id="7" presetID="1" presetClass="entr" presetSubtype="0" fill="hold" grpId="0"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par>
                                <p:cTn id="9" presetID="1" presetClass="entr" presetSubtype="0" fill="hold" grpId="0" nodeType="withEffect">
                                  <p:stCondLst>
                                    <p:cond delay="0"/>
                                  </p:stCondLst>
                                  <p:childTnLst>
                                    <p:set>
                                      <p:cBhvr>
                                        <p:cTn id="10" dur="1" fill="hold">
                                          <p:stCondLst>
                                            <p:cond delay="0"/>
                                          </p:stCondLst>
                                        </p:cTn>
                                        <p:tgtEl>
                                          <p:spTgt spid="45"/>
                                        </p:tgtEl>
                                        <p:attrNameLst>
                                          <p:attrName>style.visibility</p:attrName>
                                        </p:attrNameLst>
                                      </p:cBhvr>
                                      <p:to>
                                        <p:strVal val="visible"/>
                                      </p:to>
                                    </p:set>
                                  </p:childTnLst>
                                  <p:subTnLst>
                                    <p:set>
                                      <p:cBhvr override="childStyle">
                                        <p:cTn dur="1" fill="hold" display="0" masterRel="nextClick" afterEffect="1"/>
                                        <p:tgtEl>
                                          <p:spTgt spid="45"/>
                                        </p:tgtEl>
                                        <p:attrNameLst>
                                          <p:attrName>style.visibility</p:attrName>
                                        </p:attrNameLst>
                                      </p:cBhvr>
                                      <p:to>
                                        <p:strVal val="hidden"/>
                                      </p:to>
                                    </p:set>
                                  </p:subTnLst>
                                </p:cTn>
                              </p:par>
                              <p:par>
                                <p:cTn id="11" presetID="1"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subTnLst>
                                    <p:set>
                                      <p:cBhvr override="childStyle">
                                        <p:cTn dur="1" fill="hold" display="0" masterRel="nextClick" afterEffect="1"/>
                                        <p:tgtEl>
                                          <p:spTgt spid="46"/>
                                        </p:tgtEl>
                                        <p:attrNameLst>
                                          <p:attrName>style.visibility</p:attrName>
                                        </p:attrNameLst>
                                      </p:cBhvr>
                                      <p:to>
                                        <p:strVal val="hidden"/>
                                      </p:to>
                                    </p:set>
                                  </p:subTnLst>
                                </p:cTn>
                              </p:par>
                              <p:par>
                                <p:cTn id="13" presetID="1"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33"/>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childTnLst>
                                  <p:subTnLst>
                                    <p:set>
                                      <p:cBhvr override="childStyle">
                                        <p:cTn dur="1" fill="hold" display="0" masterRel="nextClick" afterEffect="1"/>
                                        <p:tgtEl>
                                          <p:spTgt spid="47"/>
                                        </p:tgtEl>
                                        <p:attrNameLst>
                                          <p:attrName>style.visibility</p:attrName>
                                        </p:attrNameLst>
                                      </p:cBhvr>
                                      <p:to>
                                        <p:strVal val="hidden"/>
                                      </p:to>
                                    </p:set>
                                  </p:subTnLst>
                                </p:cTn>
                              </p:par>
                              <p:par>
                                <p:cTn id="27" presetID="1" presetClass="entr" presetSubtype="0" fill="hold" grpId="0"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subTnLst>
                                    <p:set>
                                      <p:cBhvr override="childStyle">
                                        <p:cTn dur="1" fill="hold" display="0" masterRel="nextClick" afterEffect="1"/>
                                        <p:tgtEl>
                                          <p:spTgt spid="48"/>
                                        </p:tgtEl>
                                        <p:attrNameLst>
                                          <p:attrName>style.visibility</p:attrName>
                                        </p:attrNameLst>
                                      </p:cBhvr>
                                      <p:to>
                                        <p:strVal val="hidden"/>
                                      </p:to>
                                    </p:set>
                                  </p:sub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subTnLst>
                                    <p:set>
                                      <p:cBhvr override="childStyle">
                                        <p:cTn dur="1" fill="hold" display="0" masterRel="nextClick" afterEffect="1"/>
                                        <p:tgtEl>
                                          <p:spTgt spid="49"/>
                                        </p:tgtEl>
                                        <p:attrNameLst>
                                          <p:attrName>style.visibility</p:attrName>
                                        </p:attrNameLst>
                                      </p:cBhvr>
                                      <p:to>
                                        <p:strVal val="hidden"/>
                                      </p:to>
                                    </p:set>
                                  </p:subTnLst>
                                </p:cTn>
                              </p:par>
                              <p:par>
                                <p:cTn id="31" presetID="1" presetClass="entr" presetSubtype="0" fill="hold" grpId="0" nodeType="withEffect">
                                  <p:stCondLst>
                                    <p:cond delay="0"/>
                                  </p:stCondLst>
                                  <p:childTnLst>
                                    <p:set>
                                      <p:cBhvr>
                                        <p:cTn id="32" dur="1" fill="hold">
                                          <p:stCondLst>
                                            <p:cond delay="0"/>
                                          </p:stCondLst>
                                        </p:cTn>
                                        <p:tgtEl>
                                          <p:spTgt spid="51"/>
                                        </p:tgtEl>
                                        <p:attrNameLst>
                                          <p:attrName>style.visibility</p:attrName>
                                        </p:attrNameLst>
                                      </p:cBhvr>
                                      <p:to>
                                        <p:strVal val="visible"/>
                                      </p:to>
                                    </p:set>
                                  </p:childTnLst>
                                  <p:subTnLst>
                                    <p:set>
                                      <p:cBhvr override="childStyle">
                                        <p:cTn dur="1" fill="hold" display="0" masterRel="nextClick" afterEffect="1"/>
                                        <p:tgtEl>
                                          <p:spTgt spid="51"/>
                                        </p:tgtEl>
                                        <p:attrNameLst>
                                          <p:attrName>style.visibility</p:attrName>
                                        </p:attrNameLst>
                                      </p:cBhvr>
                                      <p:to>
                                        <p:strVal val="hidden"/>
                                      </p:to>
                                    </p:set>
                                  </p:sub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0" nodeType="clickEffect">
                                  <p:stCondLst>
                                    <p:cond delay="0"/>
                                  </p:stCondLst>
                                  <p:childTnLst>
                                    <p:animEffect transition="out" filter="fade">
                                      <p:cBhvr>
                                        <p:cTn id="38" dur="500"/>
                                        <p:tgtEl>
                                          <p:spTgt spid="23"/>
                                        </p:tgtEl>
                                      </p:cBhvr>
                                    </p:animEffect>
                                    <p:set>
                                      <p:cBhvr>
                                        <p:cTn id="39" dur="1" fill="hold">
                                          <p:stCondLst>
                                            <p:cond delay="499"/>
                                          </p:stCondLst>
                                        </p:cTn>
                                        <p:tgtEl>
                                          <p:spTgt spid="23"/>
                                        </p:tgtEl>
                                        <p:attrNameLst>
                                          <p:attrName>style.visibility</p:attrName>
                                        </p:attrNameLst>
                                      </p:cBhvr>
                                      <p:to>
                                        <p:strVal val="hidden"/>
                                      </p:to>
                                    </p:set>
                                  </p:childTnLst>
                                </p:cTn>
                              </p:par>
                              <p:par>
                                <p:cTn id="40" presetID="10" presetClass="exit" presetSubtype="0" fill="hold" grpId="0" nodeType="withEffect">
                                  <p:stCondLst>
                                    <p:cond delay="0"/>
                                  </p:stCondLst>
                                  <p:childTnLst>
                                    <p:animEffect transition="out" filter="fade">
                                      <p:cBhvr>
                                        <p:cTn id="41" dur="500"/>
                                        <p:tgtEl>
                                          <p:spTgt spid="14"/>
                                        </p:tgtEl>
                                      </p:cBhvr>
                                    </p:animEffect>
                                    <p:set>
                                      <p:cBhvr>
                                        <p:cTn id="42"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0" grpId="0" animBg="1"/>
      <p:bldP spid="23" grpId="0" animBg="1"/>
      <p:bldP spid="25" grpId="0" animBg="1"/>
      <p:bldP spid="33" grpId="0" animBg="1"/>
      <p:bldP spid="38" grpId="0" animBg="1"/>
      <p:bldP spid="35" grpId="0" animBg="1"/>
      <p:bldP spid="43" grpId="0" animBg="1"/>
      <p:bldP spid="44" grpId="0" animBg="1"/>
      <p:bldP spid="45" grpId="0" animBg="1"/>
      <p:bldP spid="46" grpId="0" animBg="1"/>
      <p:bldP spid="47" grpId="0" animBg="1"/>
      <p:bldP spid="48" grpId="0" animBg="1"/>
      <p:bldP spid="49" grpId="0" animBg="1"/>
      <p:bldP spid="5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024" y="1398660"/>
            <a:ext cx="984849" cy="1121023"/>
          </a:xfrm>
          <a:prstGeom prst="rect">
            <a:avLst/>
          </a:prstGeom>
        </p:spPr>
      </p:pic>
      <p:sp>
        <p:nvSpPr>
          <p:cNvPr id="3" name="Inhaltsplatzhalter 2"/>
          <p:cNvSpPr>
            <a:spLocks noGrp="1"/>
          </p:cNvSpPr>
          <p:nvPr>
            <p:ph idx="1"/>
          </p:nvPr>
        </p:nvSpPr>
        <p:spPr>
          <a:xfrm>
            <a:off x="2592513" y="1980109"/>
            <a:ext cx="5400599" cy="4392488"/>
          </a:xfrm>
        </p:spPr>
        <p:txBody>
          <a:bodyPr/>
          <a:lstStyle/>
          <a:p>
            <a:pPr>
              <a:lnSpc>
                <a:spcPct val="114000"/>
              </a:lnSpc>
              <a:spcBef>
                <a:spcPts val="3000"/>
              </a:spcBef>
            </a:pPr>
            <a:r>
              <a:rPr lang="de-AT" sz="2700" dirty="0"/>
              <a:t>Personal- und Sachmittel-bedarfsermittlung</a:t>
            </a:r>
          </a:p>
          <a:p>
            <a:pPr>
              <a:lnSpc>
                <a:spcPct val="114000"/>
              </a:lnSpc>
              <a:spcBef>
                <a:spcPts val="3000"/>
              </a:spcBef>
            </a:pPr>
            <a:r>
              <a:rPr lang="de-AT" sz="2700" dirty="0"/>
              <a:t>Erfassung der Verfügbarkeit von Sachmittel- und Personalkapazitäten</a:t>
            </a:r>
          </a:p>
          <a:p>
            <a:pPr>
              <a:lnSpc>
                <a:spcPct val="114000"/>
              </a:lnSpc>
              <a:spcBef>
                <a:spcPts val="3000"/>
              </a:spcBef>
            </a:pPr>
            <a:r>
              <a:rPr lang="de-AT" sz="2700" dirty="0"/>
              <a:t>Ansätze zum Kapazitätsausgleich und zur Optimierung des Ressourceneinsatzes</a:t>
            </a:r>
          </a:p>
        </p:txBody>
      </p:sp>
      <p:sp>
        <p:nvSpPr>
          <p:cNvPr id="2" name="Titel 1"/>
          <p:cNvSpPr>
            <a:spLocks noGrp="1"/>
          </p:cNvSpPr>
          <p:nvPr>
            <p:ph type="title"/>
          </p:nvPr>
        </p:nvSpPr>
        <p:spPr>
          <a:xfrm>
            <a:off x="864321" y="417600"/>
            <a:ext cx="6336703" cy="863600"/>
          </a:xfrm>
        </p:spPr>
        <p:txBody>
          <a:bodyPr/>
          <a:lstStyle/>
          <a:p>
            <a:pPr>
              <a:lnSpc>
                <a:spcPts val="2800"/>
              </a:lnSpc>
            </a:pPr>
            <a:r>
              <a:rPr lang="de-AT" sz="2800" dirty="0"/>
              <a:t>Übersicht – </a:t>
            </a:r>
            <a:br>
              <a:rPr lang="de-AT" sz="2800" dirty="0"/>
            </a:br>
            <a:r>
              <a:rPr lang="de-AT" sz="2800" dirty="0"/>
              <a:t>Ressourcen- und Kapazitätsplanung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a:t>
            </a:fld>
            <a:endParaRPr lang="en-US" dirty="0"/>
          </a:p>
        </p:txBody>
      </p:sp>
    </p:spTree>
    <p:extLst>
      <p:ext uri="{BB962C8B-B14F-4D97-AF65-F5344CB8AC3E}">
        <p14:creationId xmlns:p14="http://schemas.microsoft.com/office/powerpoint/2010/main" val="25236454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76">
            <a:extLst>
              <a:ext uri="{C183D7F6-B498-43B3-948B-1728B52AA6E4}">
                <adec:decorative xmlns:adec="http://schemas.microsoft.com/office/drawing/2017/decorative" val="1"/>
              </a:ext>
            </a:extLst>
          </p:cNvPr>
          <p:cNvSpPr>
            <a:spLocks noChangeArrowheads="1"/>
          </p:cNvSpPr>
          <p:nvPr/>
        </p:nvSpPr>
        <p:spPr bwMode="auto">
          <a:xfrm flipH="1">
            <a:off x="6668553" y="4325600"/>
            <a:ext cx="1623016" cy="625576"/>
          </a:xfrm>
          <a:prstGeom prst="rect">
            <a:avLst/>
          </a:prstGeom>
          <a:solidFill>
            <a:srgbClr val="BE122F"/>
          </a:solidFill>
          <a:ln>
            <a:solidFill>
              <a:srgbClr val="BE122F"/>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cxnSp>
        <p:nvCxnSpPr>
          <p:cNvPr id="55" name="Gerade Verbindung 54">
            <a:extLst>
              <a:ext uri="{C183D7F6-B498-43B3-948B-1728B52AA6E4}">
                <adec:decorative xmlns:adec="http://schemas.microsoft.com/office/drawing/2017/decorative" val="1"/>
              </a:ext>
            </a:extLst>
          </p:cNvPr>
          <p:cNvCxnSpPr/>
          <p:nvPr/>
        </p:nvCxnSpPr>
        <p:spPr bwMode="auto">
          <a:xfrm>
            <a:off x="6578176" y="4325600"/>
            <a:ext cx="1818569" cy="625576"/>
          </a:xfrm>
          <a:prstGeom prst="line">
            <a:avLst/>
          </a:prstGeom>
          <a:noFill/>
          <a:ln w="762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Gerade Verbindung 55">
            <a:extLst>
              <a:ext uri="{C183D7F6-B498-43B3-948B-1728B52AA6E4}">
                <adec:decorative xmlns:adec="http://schemas.microsoft.com/office/drawing/2017/decorative" val="1"/>
              </a:ext>
            </a:extLst>
          </p:cNvPr>
          <p:cNvCxnSpPr/>
          <p:nvPr/>
        </p:nvCxnSpPr>
        <p:spPr bwMode="auto">
          <a:xfrm flipV="1">
            <a:off x="6653347" y="4302760"/>
            <a:ext cx="1647373" cy="685800"/>
          </a:xfrm>
          <a:prstGeom prst="line">
            <a:avLst/>
          </a:prstGeom>
          <a:noFill/>
          <a:ln w="762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Rectangle 76">
            <a:extLst>
              <a:ext uri="{C183D7F6-B498-43B3-948B-1728B52AA6E4}">
                <adec:decorative xmlns:adec="http://schemas.microsoft.com/office/drawing/2017/decorative" val="1"/>
              </a:ext>
            </a:extLst>
          </p:cNvPr>
          <p:cNvSpPr>
            <a:spLocks noChangeArrowheads="1"/>
          </p:cNvSpPr>
          <p:nvPr/>
        </p:nvSpPr>
        <p:spPr bwMode="auto">
          <a:xfrm flipH="1">
            <a:off x="6654376" y="2628181"/>
            <a:ext cx="1623016" cy="625576"/>
          </a:xfrm>
          <a:prstGeom prst="rect">
            <a:avLst/>
          </a:prstGeom>
          <a:solidFill>
            <a:srgbClr val="969696"/>
          </a:solidFill>
          <a:ln>
            <a:solidFill>
              <a:srgbClr val="969696"/>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14" name="Rectangle 76">
            <a:extLst>
              <a:ext uri="{C183D7F6-B498-43B3-948B-1728B52AA6E4}">
                <adec:decorative xmlns:adec="http://schemas.microsoft.com/office/drawing/2017/decorative" val="1"/>
              </a:ext>
            </a:extLst>
          </p:cNvPr>
          <p:cNvSpPr>
            <a:spLocks noChangeArrowheads="1"/>
          </p:cNvSpPr>
          <p:nvPr/>
        </p:nvSpPr>
        <p:spPr bwMode="auto">
          <a:xfrm flipH="1">
            <a:off x="1800424" y="2628181"/>
            <a:ext cx="1623016" cy="625576"/>
          </a:xfrm>
          <a:prstGeom prst="rect">
            <a:avLst/>
          </a:prstGeom>
          <a:solidFill>
            <a:srgbClr val="969696"/>
          </a:solidFill>
          <a:ln>
            <a:solidFill>
              <a:srgbClr val="969696"/>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0" name="Rectangle 76">
            <a:extLst>
              <a:ext uri="{C183D7F6-B498-43B3-948B-1728B52AA6E4}">
                <adec:decorative xmlns:adec="http://schemas.microsoft.com/office/drawing/2017/decorative" val="1"/>
              </a:ext>
            </a:extLst>
          </p:cNvPr>
          <p:cNvSpPr>
            <a:spLocks noChangeArrowheads="1"/>
          </p:cNvSpPr>
          <p:nvPr/>
        </p:nvSpPr>
        <p:spPr bwMode="auto">
          <a:xfrm flipH="1">
            <a:off x="3422519" y="2628181"/>
            <a:ext cx="3246033" cy="625576"/>
          </a:xfrm>
          <a:prstGeom prst="rect">
            <a:avLst/>
          </a:prstGeom>
          <a:no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4" name="Rectangle 76">
            <a:extLst>
              <a:ext uri="{C183D7F6-B498-43B3-948B-1728B52AA6E4}">
                <adec:decorative xmlns:adec="http://schemas.microsoft.com/office/drawing/2017/decorative" val="1"/>
              </a:ext>
            </a:extLst>
          </p:cNvPr>
          <p:cNvSpPr>
            <a:spLocks noChangeArrowheads="1"/>
          </p:cNvSpPr>
          <p:nvPr/>
        </p:nvSpPr>
        <p:spPr bwMode="auto">
          <a:xfrm flipH="1">
            <a:off x="1800424" y="3533512"/>
            <a:ext cx="1623016" cy="625576"/>
          </a:xfrm>
          <a:prstGeom prst="rect">
            <a:avLst/>
          </a:prstGeom>
          <a:solidFill>
            <a:schemeClr val="bg1"/>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5" name="Rectangle 76">
            <a:extLst>
              <a:ext uri="{C183D7F6-B498-43B3-948B-1728B52AA6E4}">
                <adec:decorative xmlns:adec="http://schemas.microsoft.com/office/drawing/2017/decorative" val="1"/>
              </a:ext>
            </a:extLst>
          </p:cNvPr>
          <p:cNvSpPr>
            <a:spLocks noChangeArrowheads="1"/>
          </p:cNvSpPr>
          <p:nvPr/>
        </p:nvSpPr>
        <p:spPr bwMode="auto">
          <a:xfrm flipH="1">
            <a:off x="3423440" y="3533512"/>
            <a:ext cx="1622096" cy="625576"/>
          </a:xfrm>
          <a:prstGeom prst="rect">
            <a:avLst/>
          </a:prstGeom>
          <a:solidFill>
            <a:srgbClr val="99CC00"/>
          </a:solid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3" name="Rectangle 76">
            <a:extLst>
              <a:ext uri="{C183D7F6-B498-43B3-948B-1728B52AA6E4}">
                <adec:decorative xmlns:adec="http://schemas.microsoft.com/office/drawing/2017/decorative" val="1"/>
              </a:ext>
            </a:extLst>
          </p:cNvPr>
          <p:cNvSpPr>
            <a:spLocks noChangeArrowheads="1"/>
          </p:cNvSpPr>
          <p:nvPr/>
        </p:nvSpPr>
        <p:spPr bwMode="auto">
          <a:xfrm flipH="1">
            <a:off x="5045537" y="3533512"/>
            <a:ext cx="1608838" cy="625576"/>
          </a:xfrm>
          <a:prstGeom prst="rect">
            <a:avLst/>
          </a:prstGeom>
          <a:solidFill>
            <a:srgbClr val="99CC00"/>
          </a:solidFill>
          <a:ln>
            <a:solidFill>
              <a:srgbClr val="99CC00"/>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4" name="Rectangle 76">
            <a:extLst>
              <a:ext uri="{C183D7F6-B498-43B3-948B-1728B52AA6E4}">
                <adec:decorative xmlns:adec="http://schemas.microsoft.com/office/drawing/2017/decorative" val="1"/>
              </a:ext>
            </a:extLst>
          </p:cNvPr>
          <p:cNvSpPr>
            <a:spLocks noChangeArrowheads="1"/>
          </p:cNvSpPr>
          <p:nvPr/>
        </p:nvSpPr>
        <p:spPr bwMode="auto">
          <a:xfrm flipH="1">
            <a:off x="6668553" y="3533512"/>
            <a:ext cx="1623016" cy="625576"/>
          </a:xfrm>
          <a:prstGeom prst="rect">
            <a:avLst/>
          </a:prstGeom>
          <a:solidFill>
            <a:schemeClr val="bg1"/>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8" name="Rectangle 76">
            <a:extLst>
              <a:ext uri="{C183D7F6-B498-43B3-948B-1728B52AA6E4}">
                <adec:decorative xmlns:adec="http://schemas.microsoft.com/office/drawing/2017/decorative" val="1"/>
              </a:ext>
            </a:extLst>
          </p:cNvPr>
          <p:cNvSpPr>
            <a:spLocks noChangeArrowheads="1"/>
          </p:cNvSpPr>
          <p:nvPr/>
        </p:nvSpPr>
        <p:spPr bwMode="auto">
          <a:xfrm flipH="1">
            <a:off x="6668553" y="3533512"/>
            <a:ext cx="1623016" cy="625576"/>
          </a:xfrm>
          <a:prstGeom prst="rect">
            <a:avLst/>
          </a:prstGeom>
          <a:no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9" name="Rectangle 76">
            <a:extLst>
              <a:ext uri="{C183D7F6-B498-43B3-948B-1728B52AA6E4}">
                <adec:decorative xmlns:adec="http://schemas.microsoft.com/office/drawing/2017/decorative" val="1"/>
              </a:ext>
            </a:extLst>
          </p:cNvPr>
          <p:cNvSpPr>
            <a:spLocks noChangeArrowheads="1"/>
          </p:cNvSpPr>
          <p:nvPr/>
        </p:nvSpPr>
        <p:spPr bwMode="auto">
          <a:xfrm flipH="1">
            <a:off x="1800424"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0" name="Rectangle 76">
            <a:extLst>
              <a:ext uri="{C183D7F6-B498-43B3-948B-1728B52AA6E4}">
                <adec:decorative xmlns:adec="http://schemas.microsoft.com/office/drawing/2017/decorative" val="1"/>
              </a:ext>
            </a:extLst>
          </p:cNvPr>
          <p:cNvSpPr>
            <a:spLocks noChangeArrowheads="1"/>
          </p:cNvSpPr>
          <p:nvPr/>
        </p:nvSpPr>
        <p:spPr bwMode="auto">
          <a:xfrm flipH="1">
            <a:off x="3422520"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1" name="Rectangle 76">
            <a:extLst>
              <a:ext uri="{C183D7F6-B498-43B3-948B-1728B52AA6E4}">
                <adec:decorative xmlns:adec="http://schemas.microsoft.com/office/drawing/2017/decorative" val="1"/>
              </a:ext>
            </a:extLst>
          </p:cNvPr>
          <p:cNvSpPr>
            <a:spLocks noChangeArrowheads="1"/>
          </p:cNvSpPr>
          <p:nvPr/>
        </p:nvSpPr>
        <p:spPr bwMode="auto">
          <a:xfrm flipH="1">
            <a:off x="5045537"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42" name="Rectangle 76">
            <a:extLst>
              <a:ext uri="{C183D7F6-B498-43B3-948B-1728B52AA6E4}">
                <adec:decorative xmlns:adec="http://schemas.microsoft.com/office/drawing/2017/decorative" val="1"/>
              </a:ext>
            </a:extLst>
          </p:cNvPr>
          <p:cNvSpPr>
            <a:spLocks noChangeArrowheads="1"/>
          </p:cNvSpPr>
          <p:nvPr/>
        </p:nvSpPr>
        <p:spPr bwMode="auto">
          <a:xfrm flipH="1">
            <a:off x="6668553" y="1836093"/>
            <a:ext cx="1623016" cy="625576"/>
          </a:xfrm>
          <a:prstGeom prst="rect">
            <a:avLst/>
          </a:prstGeom>
          <a:solidFill>
            <a:schemeClr val="tx1">
              <a:lumMod val="85000"/>
              <a:lumOff val="15000"/>
            </a:schemeClr>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graphicFrame>
        <p:nvGraphicFramePr>
          <p:cNvPr id="21" name="Group 123">
            <a:extLs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053754799"/>
              </p:ext>
            </p:extLst>
          </p:nvPr>
        </p:nvGraphicFramePr>
        <p:xfrm>
          <a:off x="1080344" y="5220469"/>
          <a:ext cx="7125866" cy="1461645"/>
        </p:xfrm>
        <a:graphic>
          <a:graphicData uri="http://schemas.openxmlformats.org/drawingml/2006/table">
            <a:tbl>
              <a:tblPr/>
              <a:tblGrid>
                <a:gridCol w="1202490">
                  <a:extLst>
                    <a:ext uri="{9D8B030D-6E8A-4147-A177-3AD203B41FA5}">
                      <a16:colId xmlns:a16="http://schemas.microsoft.com/office/drawing/2014/main" val="20000"/>
                    </a:ext>
                  </a:extLst>
                </a:gridCol>
                <a:gridCol w="5923376">
                  <a:extLst>
                    <a:ext uri="{9D8B030D-6E8A-4147-A177-3AD203B41FA5}">
                      <a16:colId xmlns:a16="http://schemas.microsoft.com/office/drawing/2014/main" val="20001"/>
                    </a:ext>
                  </a:extLst>
                </a:gridCol>
              </a:tblGrid>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chemeClr val="tx1">
                        <a:lumMod val="85000"/>
                        <a:lumOff val="15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Dauer des AP</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Bedarf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99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Verfügbarkeit der speziellen Ressource (z.B. Mitarbeiter X)</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a:noFill/>
                    </a:lnTlToBr>
                    <a:lnBlToTr>
                      <a:noFill/>
                    </a:lnBlToTr>
                    <a:solidFill>
                      <a:srgbClr val="BE122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Unterkapazität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097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200" b="1" i="0" u="none" strike="noStrike" cap="none" normalizeH="0" baseline="0" dirty="0">
                        <a:ln>
                          <a:noFill/>
                        </a:ln>
                        <a:solidFill>
                          <a:schemeClr val="tx1"/>
                        </a:solidFill>
                        <a:effectLst/>
                        <a:latin typeface="Arial Narrow" charset="0"/>
                        <a:ea typeface="ＭＳ Ｐゴシック" charset="-128"/>
                      </a:endParaRPr>
                    </a:p>
                  </a:txBody>
                  <a:tcPr marL="90000" marR="90000" marT="0" marB="18009" horzOverflow="overflow">
                    <a:lnL w="12700" cap="flat" cmpd="sng" algn="ctr">
                      <a:noFill/>
                      <a:prstDash val="solid"/>
                      <a:round/>
                      <a:headEnd type="none" w="med" len="med"/>
                      <a:tailEnd type="none" w="med" len="med"/>
                    </a:lnL>
                    <a:lnR w="3175"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Arial Narrow" charset="0"/>
                          <a:ea typeface="ＭＳ Ｐゴシック" charset="-128"/>
                        </a:rPr>
                        <a:t>…  Überkapazität</a:t>
                      </a:r>
                    </a:p>
                  </a:txBody>
                  <a:tcPr marL="90000" marR="90000" marT="0" marB="18009" horzOverflow="overflow">
                    <a:lnL w="31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5" name="Rectangle 76">
            <a:extLst>
              <a:ext uri="{C183D7F6-B498-43B3-948B-1728B52AA6E4}">
                <adec:decorative xmlns:adec="http://schemas.microsoft.com/office/drawing/2017/decorative" val="1"/>
              </a:ext>
            </a:extLst>
          </p:cNvPr>
          <p:cNvSpPr>
            <a:spLocks noChangeArrowheads="1"/>
          </p:cNvSpPr>
          <p:nvPr/>
        </p:nvSpPr>
        <p:spPr bwMode="auto">
          <a:xfrm flipH="1">
            <a:off x="1800424" y="3533512"/>
            <a:ext cx="1623016" cy="625576"/>
          </a:xfrm>
          <a:prstGeom prst="rect">
            <a:avLst/>
          </a:prstGeom>
          <a:no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6" name="Rectangle 76">
            <a:extLst>
              <a:ext uri="{C183D7F6-B498-43B3-948B-1728B52AA6E4}">
                <adec:decorative xmlns:adec="http://schemas.microsoft.com/office/drawing/2017/decorative" val="1"/>
              </a:ext>
            </a:extLst>
          </p:cNvPr>
          <p:cNvSpPr>
            <a:spLocks noChangeArrowheads="1"/>
          </p:cNvSpPr>
          <p:nvPr/>
        </p:nvSpPr>
        <p:spPr bwMode="auto">
          <a:xfrm flipH="1">
            <a:off x="1800424" y="4325600"/>
            <a:ext cx="1623016" cy="625576"/>
          </a:xfrm>
          <a:prstGeom prst="rect">
            <a:avLst/>
          </a:prstGeom>
          <a:solidFill>
            <a:schemeClr val="bg1"/>
          </a:solid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7" name="Rectangle 76">
            <a:extLst>
              <a:ext uri="{C183D7F6-B498-43B3-948B-1728B52AA6E4}">
                <adec:decorative xmlns:adec="http://schemas.microsoft.com/office/drawing/2017/decorative" val="1"/>
              </a:ext>
            </a:extLst>
          </p:cNvPr>
          <p:cNvSpPr>
            <a:spLocks noChangeArrowheads="1"/>
          </p:cNvSpPr>
          <p:nvPr/>
        </p:nvSpPr>
        <p:spPr bwMode="auto">
          <a:xfrm flipH="1">
            <a:off x="3422520" y="4325600"/>
            <a:ext cx="1623016" cy="625576"/>
          </a:xfrm>
          <a:prstGeom prst="rect">
            <a:avLst/>
          </a:prstGeom>
          <a:no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28" name="Rectangle 76">
            <a:extLst>
              <a:ext uri="{C183D7F6-B498-43B3-948B-1728B52AA6E4}">
                <adec:decorative xmlns:adec="http://schemas.microsoft.com/office/drawing/2017/decorative" val="1"/>
              </a:ext>
            </a:extLst>
          </p:cNvPr>
          <p:cNvSpPr>
            <a:spLocks noChangeArrowheads="1"/>
          </p:cNvSpPr>
          <p:nvPr/>
        </p:nvSpPr>
        <p:spPr bwMode="auto">
          <a:xfrm flipH="1">
            <a:off x="5045537" y="4325600"/>
            <a:ext cx="1623016" cy="625576"/>
          </a:xfrm>
          <a:prstGeom prst="rect">
            <a:avLst/>
          </a:prstGeom>
          <a:noFill/>
          <a:ln>
            <a:no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1" name="Rectangle 76">
            <a:extLst>
              <a:ext uri="{C183D7F6-B498-43B3-948B-1728B52AA6E4}">
                <adec:decorative xmlns:adec="http://schemas.microsoft.com/office/drawing/2017/decorative" val="1"/>
              </a:ext>
            </a:extLst>
          </p:cNvPr>
          <p:cNvSpPr>
            <a:spLocks noChangeArrowheads="1"/>
          </p:cNvSpPr>
          <p:nvPr/>
        </p:nvSpPr>
        <p:spPr bwMode="auto">
          <a:xfrm flipH="1">
            <a:off x="1800424" y="4325600"/>
            <a:ext cx="1622092" cy="625576"/>
          </a:xfrm>
          <a:prstGeom prst="rect">
            <a:avLst/>
          </a:prstGeom>
          <a:solidFill>
            <a:srgbClr val="BE122F"/>
          </a:solidFill>
          <a:ln>
            <a:solidFill>
              <a:srgbClr val="BE122F"/>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endParaRPr lang="de-AT" altLang="en-US" sz="1800" dirty="0"/>
          </a:p>
        </p:txBody>
      </p:sp>
      <p:sp>
        <p:nvSpPr>
          <p:cNvPr id="32" name="Rectangle 76">
            <a:extLst>
              <a:ext uri="{C183D7F6-B498-43B3-948B-1728B52AA6E4}">
                <adec:decorative xmlns:adec="http://schemas.microsoft.com/office/drawing/2017/decorative" val="1"/>
              </a:ext>
            </a:extLst>
          </p:cNvPr>
          <p:cNvSpPr>
            <a:spLocks noChangeArrowheads="1"/>
          </p:cNvSpPr>
          <p:nvPr/>
        </p:nvSpPr>
        <p:spPr bwMode="auto">
          <a:xfrm flipH="1">
            <a:off x="1800423" y="2866701"/>
            <a:ext cx="1622093" cy="625576"/>
          </a:xfrm>
          <a:prstGeom prst="rect">
            <a:avLst/>
          </a:prstGeom>
          <a:pattFill prst="wdDnDiag">
            <a:fgClr>
              <a:srgbClr val="8A68BC"/>
            </a:fgClr>
            <a:bgClr>
              <a:srgbClr val="969696"/>
            </a:bgClr>
          </a:pattFill>
          <a:ln>
            <a:solidFill>
              <a:srgbClr val="8A68BC"/>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r>
              <a:rPr lang="de-AT" altLang="en-US" sz="1800" b="1" dirty="0">
                <a:solidFill>
                  <a:schemeClr val="bg1"/>
                </a:solidFill>
                <a:latin typeface="Arial Narrow" panose="020B0606020202030204" pitchFamily="34" charset="0"/>
              </a:rPr>
              <a:t>Externer </a:t>
            </a:r>
            <a:br>
              <a:rPr lang="de-AT" altLang="en-US" sz="1800" b="1" dirty="0">
                <a:solidFill>
                  <a:schemeClr val="bg1"/>
                </a:solidFill>
                <a:latin typeface="Arial Narrow" panose="020B0606020202030204" pitchFamily="34" charset="0"/>
              </a:rPr>
            </a:br>
            <a:r>
              <a:rPr lang="de-AT" altLang="en-US" sz="1800" b="1" dirty="0">
                <a:solidFill>
                  <a:schemeClr val="bg1"/>
                </a:solidFill>
                <a:latin typeface="Arial Narrow" panose="020B0606020202030204" pitchFamily="34" charset="0"/>
              </a:rPr>
              <a:t>Mitarbeiter</a:t>
            </a:r>
          </a:p>
        </p:txBody>
      </p:sp>
      <p:cxnSp>
        <p:nvCxnSpPr>
          <p:cNvPr id="5" name="Gerade Verbindung 4">
            <a:extLst>
              <a:ext uri="{C183D7F6-B498-43B3-948B-1728B52AA6E4}">
                <adec:decorative xmlns:adec="http://schemas.microsoft.com/office/drawing/2017/decorative" val="1"/>
              </a:ext>
            </a:extLst>
          </p:cNvPr>
          <p:cNvCxnSpPr/>
          <p:nvPr/>
        </p:nvCxnSpPr>
        <p:spPr bwMode="auto">
          <a:xfrm>
            <a:off x="1752600" y="4308289"/>
            <a:ext cx="1722120" cy="634551"/>
          </a:xfrm>
          <a:prstGeom prst="line">
            <a:avLst/>
          </a:prstGeom>
          <a:noFill/>
          <a:ln w="762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Gerade Verbindung 52">
            <a:extLst>
              <a:ext uri="{C183D7F6-B498-43B3-948B-1728B52AA6E4}">
                <adec:decorative xmlns:adec="http://schemas.microsoft.com/office/drawing/2017/decorative" val="1"/>
              </a:ext>
            </a:extLst>
          </p:cNvPr>
          <p:cNvCxnSpPr/>
          <p:nvPr/>
        </p:nvCxnSpPr>
        <p:spPr bwMode="auto">
          <a:xfrm flipV="1">
            <a:off x="1728416" y="4325600"/>
            <a:ext cx="1695024" cy="678845"/>
          </a:xfrm>
          <a:prstGeom prst="line">
            <a:avLst/>
          </a:prstGeom>
          <a:noFill/>
          <a:ln w="762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Line 7">
            <a:extLst>
              <a:ext uri="{C183D7F6-B498-43B3-948B-1728B52AA6E4}">
                <adec:decorative xmlns:adec="http://schemas.microsoft.com/office/drawing/2017/decorative" val="1"/>
              </a:ext>
            </a:extLst>
          </p:cNvPr>
          <p:cNvSpPr>
            <a:spLocks noChangeAspect="1" noChangeShapeType="1"/>
          </p:cNvSpPr>
          <p:nvPr/>
        </p:nvSpPr>
        <p:spPr bwMode="auto">
          <a:xfrm rot="16200000">
            <a:off x="2202670" y="3908939"/>
            <a:ext cx="833322" cy="0"/>
          </a:xfrm>
          <a:prstGeom prst="line">
            <a:avLst/>
          </a:prstGeom>
          <a:noFill/>
          <a:ln w="114300">
            <a:solidFill>
              <a:srgbClr val="969696"/>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US" dirty="0"/>
          </a:p>
        </p:txBody>
      </p:sp>
      <p:sp>
        <p:nvSpPr>
          <p:cNvPr id="58" name="Line 7">
            <a:extLst>
              <a:ext uri="{C183D7F6-B498-43B3-948B-1728B52AA6E4}">
                <adec:decorative xmlns:adec="http://schemas.microsoft.com/office/drawing/2017/decorative" val="1"/>
              </a:ext>
            </a:extLst>
          </p:cNvPr>
          <p:cNvSpPr>
            <a:spLocks noChangeAspect="1" noChangeShapeType="1"/>
          </p:cNvSpPr>
          <p:nvPr/>
        </p:nvSpPr>
        <p:spPr bwMode="auto">
          <a:xfrm rot="16200000">
            <a:off x="7045097" y="3908939"/>
            <a:ext cx="833322" cy="0"/>
          </a:xfrm>
          <a:prstGeom prst="line">
            <a:avLst/>
          </a:prstGeom>
          <a:noFill/>
          <a:ln w="114300">
            <a:solidFill>
              <a:srgbClr val="969696"/>
            </a:solidFill>
            <a:round/>
            <a:headEnd/>
            <a:tailEnd type="triangle" w="med" len="med"/>
          </a:ln>
          <a:extLst>
            <a:ext uri="{909E8E84-426E-40DD-AFC4-6F175D3DCCD1}">
              <a14:hiddenFill xmlns:a14="http://schemas.microsoft.com/office/drawing/2010/main">
                <a:noFill/>
              </a14:hiddenFill>
            </a:ext>
          </a:extLst>
        </p:spPr>
        <p:txBody>
          <a:bodyPr wrap="square">
            <a:spAutoFit/>
          </a:bodyPr>
          <a:lstStyle/>
          <a:p>
            <a:endParaRPr lang="en-US" dirty="0"/>
          </a:p>
        </p:txBody>
      </p:sp>
      <p:sp>
        <p:nvSpPr>
          <p:cNvPr id="50" name="Rectangle 76">
            <a:extLst>
              <a:ext uri="{C183D7F6-B498-43B3-948B-1728B52AA6E4}">
                <adec:decorative xmlns:adec="http://schemas.microsoft.com/office/drawing/2017/decorative" val="1"/>
              </a:ext>
            </a:extLst>
          </p:cNvPr>
          <p:cNvSpPr>
            <a:spLocks noChangeArrowheads="1"/>
          </p:cNvSpPr>
          <p:nvPr/>
        </p:nvSpPr>
        <p:spPr bwMode="auto">
          <a:xfrm flipH="1">
            <a:off x="6654375" y="2866701"/>
            <a:ext cx="1623015" cy="625576"/>
          </a:xfrm>
          <a:prstGeom prst="rect">
            <a:avLst/>
          </a:prstGeom>
          <a:pattFill prst="wdDnDiag">
            <a:fgClr>
              <a:srgbClr val="8A68BC"/>
            </a:fgClr>
            <a:bgClr>
              <a:srgbClr val="969696"/>
            </a:bgClr>
          </a:pattFill>
          <a:ln>
            <a:solidFill>
              <a:srgbClr val="8A68BC"/>
            </a:solidFill>
          </a:ln>
        </p:spPr>
        <p:txBody>
          <a:bodyPr wrap="none" anchor="ct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r>
              <a:rPr lang="de-AT" altLang="en-US" sz="1800" b="1" dirty="0">
                <a:solidFill>
                  <a:schemeClr val="bg1"/>
                </a:solidFill>
                <a:latin typeface="Arial Narrow" panose="020B0606020202030204" pitchFamily="34" charset="0"/>
              </a:rPr>
              <a:t>Externer </a:t>
            </a:r>
            <a:br>
              <a:rPr lang="de-AT" altLang="en-US" sz="1800" b="1" dirty="0">
                <a:solidFill>
                  <a:schemeClr val="bg1"/>
                </a:solidFill>
                <a:latin typeface="Arial Narrow" panose="020B0606020202030204" pitchFamily="34" charset="0"/>
              </a:rPr>
            </a:br>
            <a:r>
              <a:rPr lang="de-AT" altLang="en-US" sz="1800" b="1" dirty="0">
                <a:solidFill>
                  <a:schemeClr val="bg1"/>
                </a:solidFill>
                <a:latin typeface="Arial Narrow" panose="020B0606020202030204" pitchFamily="34" charset="0"/>
              </a:rPr>
              <a:t>Mitarbeiter</a:t>
            </a:r>
          </a:p>
        </p:txBody>
      </p:sp>
      <p:sp>
        <p:nvSpPr>
          <p:cNvPr id="2" name="Titel 1"/>
          <p:cNvSpPr>
            <a:spLocks noGrp="1"/>
          </p:cNvSpPr>
          <p:nvPr>
            <p:ph type="title"/>
          </p:nvPr>
        </p:nvSpPr>
        <p:spPr>
          <a:xfrm>
            <a:off x="864320" y="395933"/>
            <a:ext cx="6336703" cy="863600"/>
          </a:xfrm>
        </p:spPr>
        <p:txBody>
          <a:bodyPr/>
          <a:lstStyle/>
          <a:p>
            <a:pPr>
              <a:lnSpc>
                <a:spcPts val="2800"/>
              </a:lnSpc>
            </a:pPr>
            <a:r>
              <a:rPr lang="de-DE" altLang="en-US" sz="2800" dirty="0">
                <a:latin typeface="Arial Narrow" charset="0"/>
              </a:rPr>
              <a:t>Beispiel 1 –</a:t>
            </a:r>
            <a:br>
              <a:rPr lang="de-DE" altLang="en-US" sz="2800" dirty="0">
                <a:latin typeface="Arial Narrow" charset="0"/>
              </a:rPr>
            </a:br>
            <a:r>
              <a:rPr lang="de-DE" altLang="en-US" sz="2800" dirty="0">
                <a:latin typeface="Arial Narrow" charset="0"/>
              </a:rPr>
              <a:t>Möglichkeit des Kapazitätsausgleichs</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20</a:t>
            </a:fld>
            <a:endParaRPr lang="en-US" dirty="0"/>
          </a:p>
        </p:txBody>
      </p:sp>
    </p:spTree>
    <p:extLst>
      <p:ext uri="{BB962C8B-B14F-4D97-AF65-F5344CB8AC3E}">
        <p14:creationId xmlns:p14="http://schemas.microsoft.com/office/powerpoint/2010/main" val="416339467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7"/>
                                        </p:tgtEl>
                                        <p:attrNameLst>
                                          <p:attrName>style.visibility</p:attrName>
                                        </p:attrNameLst>
                                      </p:cBhvr>
                                      <p:to>
                                        <p:strVal val="visible"/>
                                      </p:to>
                                    </p:set>
                                  </p:childTnLst>
                                  <p:subTnLst>
                                    <p:set>
                                      <p:cBhvr override="childStyle">
                                        <p:cTn dur="1" fill="hold" display="0" masterRel="sameClick" afterEffect="1">
                                          <p:stCondLst>
                                            <p:cond evt="end" delay="0">
                                              <p:tn val="9"/>
                                            </p:cond>
                                          </p:stCondLst>
                                        </p:cTn>
                                        <p:tgtEl>
                                          <p:spTgt spid="57"/>
                                        </p:tgtEl>
                                        <p:attrNameLst>
                                          <p:attrName>style.visibility</p:attrName>
                                        </p:attrNameLst>
                                      </p:cBhvr>
                                      <p:to>
                                        <p:strVal val="hidden"/>
                                      </p:to>
                                    </p:set>
                                  </p:sub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subTnLst>
                                    <p:set>
                                      <p:cBhvr override="childStyle">
                                        <p:cTn dur="1" fill="hold" display="0" masterRel="sameClick" afterEffect="1">
                                          <p:stCondLst>
                                            <p:cond evt="end" delay="0">
                                              <p:tn val="11"/>
                                            </p:cond>
                                          </p:stCondLst>
                                        </p:cTn>
                                        <p:tgtEl>
                                          <p:spTgt spid="58"/>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5"/>
                                        </p:tgtEl>
                                        <p:attrNameLst>
                                          <p:attrName>style.visibility</p:attrName>
                                        </p:attrNameLst>
                                      </p:cBhvr>
                                      <p:to>
                                        <p:strVal val="visible"/>
                                      </p:to>
                                    </p:set>
                                  </p:childTnLst>
                                  <p:subTnLst>
                                    <p:set>
                                      <p:cBhvr override="childStyle">
                                        <p:cTn dur="1" fill="hold" display="0" masterRel="nextClick" afterEffect="1"/>
                                        <p:tgtEl>
                                          <p:spTgt spid="55"/>
                                        </p:tgtEl>
                                        <p:attrNameLst>
                                          <p:attrName>style.visibility</p:attrName>
                                        </p:attrNameLst>
                                      </p:cBhvr>
                                      <p:to>
                                        <p:strVal val="hidden"/>
                                      </p:to>
                                    </p:set>
                                  </p:subTnLst>
                                </p:cTn>
                              </p:par>
                              <p:par>
                                <p:cTn id="17" presetID="1" presetClass="entr" presetSubtype="0" fill="hold" nodeType="withEffect">
                                  <p:stCondLst>
                                    <p:cond delay="0"/>
                                  </p:stCondLst>
                                  <p:childTnLst>
                                    <p:set>
                                      <p:cBhvr>
                                        <p:cTn id="18" dur="1" fill="hold">
                                          <p:stCondLst>
                                            <p:cond delay="0"/>
                                          </p:stCondLst>
                                        </p:cTn>
                                        <p:tgtEl>
                                          <p:spTgt spid="56"/>
                                        </p:tgtEl>
                                        <p:attrNameLst>
                                          <p:attrName>style.visibility</p:attrName>
                                        </p:attrNameLst>
                                      </p:cBhvr>
                                      <p:to>
                                        <p:strVal val="visible"/>
                                      </p:to>
                                    </p:set>
                                  </p:childTnLst>
                                  <p:subTnLst>
                                    <p:set>
                                      <p:cBhvr override="childStyle">
                                        <p:cTn dur="1" fill="hold" display="0" masterRel="nextClick" afterEffect="1"/>
                                        <p:tgtEl>
                                          <p:spTgt spid="56"/>
                                        </p:tgtEl>
                                        <p:attrNameLst>
                                          <p:attrName>style.visibility</p:attrName>
                                        </p:attrNameLst>
                                      </p:cBhvr>
                                      <p:to>
                                        <p:strVal val="hidden"/>
                                      </p:to>
                                    </p:set>
                                  </p:sub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par>
                                <p:cTn id="21" presetID="1" presetClass="entr" presetSubtype="0" fill="hold"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subTnLst>
                                    <p:set>
                                      <p:cBhvr override="childStyle">
                                        <p:cTn dur="1" fill="hold" display="0" masterRel="nextClick" afterEffect="1"/>
                                        <p:tgtEl>
                                          <p:spTgt spid="53"/>
                                        </p:tgtEl>
                                        <p:attrNameLst>
                                          <p:attrName>style.visibility</p:attrName>
                                        </p:attrNameLst>
                                      </p:cBhvr>
                                      <p:to>
                                        <p:strVal val="hidden"/>
                                      </p:to>
                                    </p:set>
                                  </p:subTnLst>
                                </p:cTn>
                              </p:par>
                              <p:par>
                                <p:cTn id="23" presetID="1" presetClass="exit"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36" grpId="0" animBg="1"/>
      <p:bldP spid="14" grpId="0" animBg="1"/>
      <p:bldP spid="31" grpId="0" animBg="1"/>
      <p:bldP spid="32" grpId="0" animBg="1"/>
      <p:bldP spid="57" grpId="0" animBg="1"/>
      <p:bldP spid="58" grpId="0" animBg="1"/>
      <p:bldP spid="5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oup 3"/>
          <p:cNvGraphicFramePr>
            <a:graphicFrameLocks noGrp="1"/>
          </p:cNvGraphicFramePr>
          <p:nvPr>
            <p:extLst>
              <p:ext uri="{D42A27DB-BD31-4B8C-83A1-F6EECF244321}">
                <p14:modId xmlns:p14="http://schemas.microsoft.com/office/powerpoint/2010/main" val="3946314602"/>
              </p:ext>
            </p:extLst>
          </p:nvPr>
        </p:nvGraphicFramePr>
        <p:xfrm>
          <a:off x="870323" y="1620069"/>
          <a:ext cx="8346925" cy="4799659"/>
        </p:xfrm>
        <a:graphic>
          <a:graphicData uri="http://schemas.openxmlformats.org/drawingml/2006/table">
            <a:tbl>
              <a:tblPr firstRow="1"/>
              <a:tblGrid>
                <a:gridCol w="256628">
                  <a:extLst>
                    <a:ext uri="{9D8B030D-6E8A-4147-A177-3AD203B41FA5}">
                      <a16:colId xmlns:a16="http://schemas.microsoft.com/office/drawing/2014/main" val="20000"/>
                    </a:ext>
                  </a:extLst>
                </a:gridCol>
                <a:gridCol w="823491">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gridCol w="597937">
                  <a:extLst>
                    <a:ext uri="{9D8B030D-6E8A-4147-A177-3AD203B41FA5}">
                      <a16:colId xmlns:a16="http://schemas.microsoft.com/office/drawing/2014/main" val="20004"/>
                    </a:ext>
                  </a:extLst>
                </a:gridCol>
                <a:gridCol w="842223">
                  <a:extLst>
                    <a:ext uri="{9D8B030D-6E8A-4147-A177-3AD203B41FA5}">
                      <a16:colId xmlns:a16="http://schemas.microsoft.com/office/drawing/2014/main" val="20005"/>
                    </a:ext>
                  </a:extLst>
                </a:gridCol>
                <a:gridCol w="1033914">
                  <a:extLst>
                    <a:ext uri="{9D8B030D-6E8A-4147-A177-3AD203B41FA5}">
                      <a16:colId xmlns:a16="http://schemas.microsoft.com/office/drawing/2014/main" val="20006"/>
                    </a:ext>
                  </a:extLst>
                </a:gridCol>
                <a:gridCol w="450911">
                  <a:extLst>
                    <a:ext uri="{9D8B030D-6E8A-4147-A177-3AD203B41FA5}">
                      <a16:colId xmlns:a16="http://schemas.microsoft.com/office/drawing/2014/main" val="20007"/>
                    </a:ext>
                  </a:extLst>
                </a:gridCol>
                <a:gridCol w="819431">
                  <a:extLst>
                    <a:ext uri="{9D8B030D-6E8A-4147-A177-3AD203B41FA5}">
                      <a16:colId xmlns:a16="http://schemas.microsoft.com/office/drawing/2014/main" val="20008"/>
                    </a:ext>
                  </a:extLst>
                </a:gridCol>
                <a:gridCol w="1008112">
                  <a:extLst>
                    <a:ext uri="{9D8B030D-6E8A-4147-A177-3AD203B41FA5}">
                      <a16:colId xmlns:a16="http://schemas.microsoft.com/office/drawing/2014/main" val="20009"/>
                    </a:ext>
                  </a:extLst>
                </a:gridCol>
                <a:gridCol w="498054">
                  <a:extLst>
                    <a:ext uri="{9D8B030D-6E8A-4147-A177-3AD203B41FA5}">
                      <a16:colId xmlns:a16="http://schemas.microsoft.com/office/drawing/2014/main" val="20010"/>
                    </a:ext>
                  </a:extLst>
                </a:gridCol>
              </a:tblGrid>
              <a:tr h="27988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bg1"/>
                        </a:solidFill>
                        <a:effectLst/>
                        <a:latin typeface="+mn-lt"/>
                        <a:ea typeface="ＭＳ Ｐゴシック" charset="-128"/>
                      </a:endParaRPr>
                    </a:p>
                  </a:txBody>
                  <a:tcPr marL="18000" marR="18000" marT="18003" marB="18003" anchor="ctr" horzOverflow="overflow">
                    <a:lnL w="12700" cap="flat" cmpd="sng" algn="ctr">
                      <a:solidFill>
                        <a:srgbClr val="2D4E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1" i="0" u="none" strike="noStrike" cap="none" normalizeH="0" baseline="0" dirty="0">
                          <a:ln>
                            <a:noFill/>
                          </a:ln>
                          <a:solidFill>
                            <a:schemeClr val="bg1"/>
                          </a:solidFill>
                          <a:effectLst/>
                          <a:latin typeface="+mn-lt"/>
                          <a:ea typeface="ＭＳ Ｐゴシック" charset="-128"/>
                        </a:rPr>
                        <a:t>Arbeits-pakete</a:t>
                      </a:r>
                    </a:p>
                  </a:txBody>
                  <a:tcPr marL="18000" marR="18000" marT="18003" marB="18003" anchor="ctr" horzOverflow="overflow">
                    <a:lnL w="12700" cap="flat" cmpd="sng" algn="ctr">
                      <a:no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2D4E75"/>
                    </a:solidFill>
                  </a:tcPr>
                </a:tc>
                <a:tc gridSpan="3">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1" i="0" u="none" strike="noStrike" cap="none" normalizeH="0" baseline="0" dirty="0">
                          <a:ln>
                            <a:noFill/>
                          </a:ln>
                          <a:solidFill>
                            <a:schemeClr val="tx1"/>
                          </a:solidFill>
                          <a:effectLst/>
                          <a:latin typeface="+mn-lt"/>
                          <a:ea typeface="ＭＳ Ｐゴシック" charset="-128"/>
                        </a:rPr>
                        <a:t>Bedarf...</a:t>
                      </a:r>
                    </a:p>
                  </a:txBody>
                  <a:tcPr marL="18000" marR="18000" marT="72000" marB="72000" anchor="ctr" horzOverflow="overflow">
                    <a:lnL w="12700" cap="flat" cmpd="sng" algn="ctr">
                      <a:solidFill>
                        <a:srgbClr val="2D4E75"/>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hMerge="1">
                  <a:txBody>
                    <a:bodyPr/>
                    <a:lstStyle/>
                    <a:p>
                      <a:endParaRPr lang="de-DE"/>
                    </a:p>
                  </a:txBody>
                  <a:tcPr/>
                </a:tc>
                <a:tc hMerge="1">
                  <a:txBody>
                    <a:bodyPr/>
                    <a:lstStyle/>
                    <a:p>
                      <a:endParaRPr lang="de-DE"/>
                    </a:p>
                  </a:txBody>
                  <a:tcPr/>
                </a:tc>
                <a:tc gridSpan="3">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1" i="0" u="none" strike="noStrike" cap="none" normalizeH="0" baseline="0" dirty="0">
                          <a:ln>
                            <a:noFill/>
                          </a:ln>
                          <a:solidFill>
                            <a:schemeClr val="tx1"/>
                          </a:solidFill>
                          <a:effectLst/>
                          <a:latin typeface="+mn-lt"/>
                          <a:ea typeface="ＭＳ Ｐゴシック" charset="-128"/>
                        </a:rPr>
                        <a:t>Verfügbarkeit</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CC00"/>
                    </a:solidFill>
                  </a:tcPr>
                </a:tc>
                <a:tc hMerge="1">
                  <a:txBody>
                    <a:bodyPr/>
                    <a:lstStyle/>
                    <a:p>
                      <a:endParaRPr lang="de-DE"/>
                    </a:p>
                  </a:txBody>
                  <a:tcPr/>
                </a:tc>
                <a:tc hMerge="1">
                  <a:txBody>
                    <a:bodyPr/>
                    <a:lstStyle/>
                    <a:p>
                      <a:endParaRPr lang="de-DE"/>
                    </a:p>
                  </a:txBody>
                  <a:tcPr/>
                </a:tc>
                <a:tc gridSpan="3">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el-GR" sz="1800" b="1" i="0" u="none" strike="noStrike" cap="none" normalizeH="0" baseline="0" dirty="0">
                          <a:ln>
                            <a:noFill/>
                          </a:ln>
                          <a:solidFill>
                            <a:schemeClr val="tx1"/>
                          </a:solidFill>
                          <a:effectLst/>
                          <a:latin typeface="+mn-lt"/>
                          <a:ea typeface="ＭＳ Ｐゴシック" charset="-128"/>
                          <a:cs typeface="Arial" charset="0"/>
                        </a:rPr>
                        <a:t>Δ</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E122F"/>
                    </a:solidFill>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000"/>
                  </a:ext>
                </a:extLst>
              </a:tr>
              <a:tr h="27988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bg1"/>
                        </a:solidFill>
                        <a:effectLst/>
                        <a:latin typeface="+mn-lt"/>
                        <a:ea typeface="ＭＳ Ｐゴシック" charset="-128"/>
                      </a:endParaRPr>
                    </a:p>
                  </a:txBody>
                  <a:tcPr marL="18000" marR="18000" marT="18003" marB="18003" anchor="ctr" horzOverflow="overflow">
                    <a:lnL w="12700" cap="flat" cmpd="sng" algn="ctr">
                      <a:solidFill>
                        <a:srgbClr val="2D4E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2D4E75"/>
                    </a:solidFill>
                  </a:tcPr>
                </a:tc>
                <a:tc vMerge="1">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bg1"/>
                        </a:solidFill>
                        <a:effectLst/>
                        <a:latin typeface="+mn-lt"/>
                        <a:ea typeface="ＭＳ Ｐゴシック" charset="-128"/>
                      </a:endParaRPr>
                    </a:p>
                  </a:txBody>
                  <a:tcPr marL="18000" marR="18000" marT="18003" marB="18003"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Raum</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DEDE"/>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Mitarbeiter</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DEDE"/>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R</a:t>
                      </a:r>
                      <a:r>
                        <a:rPr kumimoji="0" lang="de-DE" sz="1800" b="0" i="0" u="none" strike="noStrike" cap="none" normalizeH="0" baseline="-25000" dirty="0">
                          <a:ln>
                            <a:noFill/>
                          </a:ln>
                          <a:solidFill>
                            <a:schemeClr val="tx1"/>
                          </a:solidFill>
                          <a:effectLst/>
                          <a:latin typeface="+mn-lt"/>
                          <a:ea typeface="ＭＳ Ｐゴシック" charset="-128"/>
                        </a:rPr>
                        <a:t>n</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DEDE"/>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Raum</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0FF89"/>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Mitarbeiter</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0FF89"/>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R</a:t>
                      </a:r>
                      <a:r>
                        <a:rPr kumimoji="0" lang="de-DE" sz="1800" b="0" i="0" u="none" strike="noStrike" cap="none" normalizeH="0" baseline="-25000" dirty="0">
                          <a:ln>
                            <a:noFill/>
                          </a:ln>
                          <a:solidFill>
                            <a:schemeClr val="tx1"/>
                          </a:solidFill>
                          <a:effectLst/>
                          <a:latin typeface="+mn-lt"/>
                          <a:ea typeface="ＭＳ Ｐゴシック" charset="-128"/>
                        </a:rPr>
                        <a:t>n</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0FF89"/>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Raum</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9CAB"/>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Mitarbeiter</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9CAB"/>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R</a:t>
                      </a:r>
                      <a:r>
                        <a:rPr kumimoji="0" lang="de-DE" sz="1800" b="0" i="0" u="none" strike="noStrike" cap="none" normalizeH="0" baseline="-25000" dirty="0">
                          <a:ln>
                            <a:noFill/>
                          </a:ln>
                          <a:solidFill>
                            <a:schemeClr val="tx1"/>
                          </a:solidFill>
                          <a:effectLst/>
                          <a:latin typeface="+mn-lt"/>
                          <a:ea typeface="ＭＳ Ｐゴシック" charset="-128"/>
                        </a:rPr>
                        <a:t>n</a:t>
                      </a:r>
                    </a:p>
                  </a:txBody>
                  <a:tcPr marL="18000" marR="18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69CAB"/>
                    </a:solidFill>
                  </a:tcPr>
                </a:tc>
                <a:extLst>
                  <a:ext uri="{0D108BD9-81ED-4DB2-BD59-A6C34878D82A}">
                    <a16:rowId xmlns:a16="http://schemas.microsoft.com/office/drawing/2014/main" val="10001"/>
                  </a:ext>
                </a:extLst>
              </a:tr>
              <a:tr h="1321006">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1</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AP 01</a:t>
                      </a:r>
                    </a:p>
                  </a:txBody>
                  <a:tcPr marL="18000" marR="18000" marT="18003" marB="18003"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01.01. – 05.01.</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01.01. – 03.01.</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rgbClr val="BE122F"/>
                          </a:solidFill>
                          <a:effectLst/>
                          <a:latin typeface="+mn-lt"/>
                          <a:ea typeface="ＭＳ Ｐゴシック" charset="-128"/>
                        </a:rPr>
                        <a:t>04.01. – 05.01.</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extLst>
                  <a:ext uri="{0D108BD9-81ED-4DB2-BD59-A6C34878D82A}">
                    <a16:rowId xmlns:a16="http://schemas.microsoft.com/office/drawing/2014/main" val="10002"/>
                  </a:ext>
                </a:extLst>
              </a:tr>
              <a:tr h="704960">
                <a:tc rowSpan="2">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2</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AP 02</a:t>
                      </a:r>
                    </a:p>
                  </a:txBody>
                  <a:tcPr marL="18000" marR="18000" marT="18003" marB="18003"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15.01. – 07.02.</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10.01. – 15.02.</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10.01. – 14.01.</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9BFC9">
                        <a:alpha val="39608"/>
                      </a:srgbClr>
                    </a:solidFill>
                  </a:tcPr>
                </a:tc>
                <a:tc rowSpan="2">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extLst>
                  <a:ext uri="{0D108BD9-81ED-4DB2-BD59-A6C34878D82A}">
                    <a16:rowId xmlns:a16="http://schemas.microsoft.com/office/drawing/2014/main" val="10003"/>
                  </a:ext>
                </a:extLst>
              </a:tr>
              <a:tr h="616046">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08.02. – 15.02.</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vMerge="1">
                  <a:txBody>
                    <a:bodyPr/>
                    <a:lstStyle/>
                    <a:p>
                      <a:endParaRPr lang="de-DE"/>
                    </a:p>
                  </a:txBody>
                  <a:tcPr/>
                </a:tc>
                <a:extLst>
                  <a:ext uri="{0D108BD9-81ED-4DB2-BD59-A6C34878D82A}">
                    <a16:rowId xmlns:a16="http://schemas.microsoft.com/office/drawing/2014/main" val="10004"/>
                  </a:ext>
                </a:extLst>
              </a:tr>
              <a:tr h="1321007">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 3</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AP 03</a:t>
                      </a:r>
                    </a:p>
                  </a:txBody>
                  <a:tcPr marL="18000" marR="18000" marT="18003" marB="18003"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2E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08.02. – 12.02.</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alpha val="39999"/>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10.02. – 15.03.</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FF8F">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rgbClr val="BE122F"/>
                          </a:solidFill>
                          <a:effectLst/>
                          <a:latin typeface="+mn-lt"/>
                          <a:ea typeface="ＭＳ Ｐゴシック" charset="-128"/>
                        </a:rPr>
                        <a:t>08.02. – 09.02.</a:t>
                      </a:r>
                    </a:p>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1800" b="0" i="0" u="none" strike="noStrike" cap="none" normalizeH="0" baseline="0" dirty="0">
                          <a:ln>
                            <a:noFill/>
                          </a:ln>
                          <a:solidFill>
                            <a:schemeClr val="tx1"/>
                          </a:solidFill>
                          <a:effectLst/>
                          <a:latin typeface="+mn-lt"/>
                          <a:ea typeface="ＭＳ Ｐゴシック" charset="-128"/>
                        </a:rPr>
                        <a:t>13.02. – 15.03.</a:t>
                      </a: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tc>
                  <a:txBody>
                    <a:bodyPr/>
                    <a:lstStyle/>
                    <a:p>
                      <a:pPr marL="0" marR="0" lvl="0" indent="0" algn="ctr" defTabSz="914400" rtl="0" eaLnBrk="1" fontAlgn="base" latinLnBrk="0" hangingPunct="1">
                        <a:lnSpc>
                          <a:spcPct val="100000"/>
                        </a:lnSpc>
                        <a:spcBef>
                          <a:spcPct val="20000"/>
                        </a:spcBef>
                        <a:spcAft>
                          <a:spcPct val="0"/>
                        </a:spcAft>
                        <a:buClr>
                          <a:srgbClr val="FF9900"/>
                        </a:buClr>
                        <a:buSzTx/>
                        <a:buFont typeface="Wingdings" charset="2"/>
                        <a:buNone/>
                        <a:tabLst/>
                      </a:pPr>
                      <a:endParaRPr kumimoji="0" lang="de-AT" sz="1800" b="0" i="0" u="none" strike="noStrike" cap="none" normalizeH="0" baseline="0" dirty="0">
                        <a:ln>
                          <a:noFill/>
                        </a:ln>
                        <a:solidFill>
                          <a:schemeClr val="tx1"/>
                        </a:solidFill>
                        <a:effectLst/>
                        <a:latin typeface="+mn-lt"/>
                        <a:ea typeface="ＭＳ Ｐゴシック" charset="-128"/>
                      </a:endParaRPr>
                    </a:p>
                  </a:txBody>
                  <a:tcPr marL="18000" marR="18000" marT="18003" marB="180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BFC9">
                        <a:alpha val="39608"/>
                      </a:srgbClr>
                    </a:solidFill>
                  </a:tcPr>
                </a:tc>
                <a:extLst>
                  <a:ext uri="{0D108BD9-81ED-4DB2-BD59-A6C34878D82A}">
                    <a16:rowId xmlns:a16="http://schemas.microsoft.com/office/drawing/2014/main" val="10005"/>
                  </a:ext>
                </a:extLst>
              </a:tr>
            </a:tbl>
          </a:graphicData>
        </a:graphic>
      </p:graphicFrame>
      <p:sp>
        <p:nvSpPr>
          <p:cNvPr id="2" name="Titel 1"/>
          <p:cNvSpPr>
            <a:spLocks noGrp="1"/>
          </p:cNvSpPr>
          <p:nvPr>
            <p:ph type="title"/>
          </p:nvPr>
        </p:nvSpPr>
        <p:spPr>
          <a:xfrm>
            <a:off x="864320" y="623944"/>
            <a:ext cx="6336703" cy="779604"/>
          </a:xfrm>
        </p:spPr>
        <p:txBody>
          <a:bodyPr/>
          <a:lstStyle/>
          <a:p>
            <a:pPr marL="1611313" indent="-1611313">
              <a:lnSpc>
                <a:spcPts val="2800"/>
              </a:lnSpc>
            </a:pPr>
            <a:r>
              <a:rPr lang="de-DE" altLang="en-US" sz="2800" dirty="0">
                <a:latin typeface="Arial Narrow" charset="0"/>
              </a:rPr>
              <a:t>Beispiel 2 – Tabellarischer Ressourcen- </a:t>
            </a:r>
            <a:br>
              <a:rPr lang="de-DE" altLang="en-US" sz="2800" dirty="0">
                <a:latin typeface="Arial Narrow" charset="0"/>
              </a:rPr>
            </a:br>
            <a:r>
              <a:rPr lang="de-DE" altLang="en-US" sz="2800" dirty="0">
                <a:latin typeface="Arial Narrow" charset="0"/>
              </a:rPr>
              <a:t>und Kapazitätsplan</a:t>
            </a:r>
            <a:br>
              <a:rPr lang="de-DE" altLang="en-US" sz="2800" dirty="0">
                <a:latin typeface="Arial Narrow" charset="0"/>
              </a:rPr>
            </a:b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21</a:t>
            </a:fld>
            <a:endParaRPr lang="en-US" dirty="0"/>
          </a:p>
        </p:txBody>
      </p:sp>
    </p:spTree>
    <p:extLst>
      <p:ext uri="{BB962C8B-B14F-4D97-AF65-F5344CB8AC3E}">
        <p14:creationId xmlns:p14="http://schemas.microsoft.com/office/powerpoint/2010/main" val="1576586863"/>
      </p:ext>
    </p:extLst>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52128" y="3276253"/>
            <a:ext cx="8137128" cy="2762026"/>
          </a:xfrm>
        </p:spPr>
        <p:txBody>
          <a:bodyPr/>
          <a:lstStyle/>
          <a:p>
            <a:pPr marL="0" indent="0">
              <a:buNone/>
            </a:pPr>
            <a:r>
              <a:rPr lang="de-AT" sz="2300" b="1" dirty="0">
                <a:solidFill>
                  <a:srgbClr val="2D4E75"/>
                </a:solidFill>
              </a:rPr>
              <a:t>Erfolgreiche</a:t>
            </a:r>
            <a:r>
              <a:rPr lang="de-AT" sz="2100" dirty="0"/>
              <a:t> </a:t>
            </a:r>
            <a:r>
              <a:rPr lang="de-AT" sz="2300" b="1" dirty="0">
                <a:solidFill>
                  <a:srgbClr val="2D4E75"/>
                </a:solidFill>
              </a:rPr>
              <a:t>Personaleinsatzplanung</a:t>
            </a:r>
            <a:endParaRPr lang="de-AT" sz="2100" dirty="0"/>
          </a:p>
          <a:p>
            <a:pPr>
              <a:lnSpc>
                <a:spcPct val="110000"/>
              </a:lnSpc>
            </a:pPr>
            <a:r>
              <a:rPr lang="de-AT" sz="2000" dirty="0"/>
              <a:t>erkennt, welche Fähigkeiten und welches Wissen notwendig sind, um die </a:t>
            </a:r>
            <a:br>
              <a:rPr lang="de-AT" sz="2000" dirty="0"/>
            </a:br>
            <a:r>
              <a:rPr lang="de-AT" sz="2000" dirty="0"/>
              <a:t>eine Aufgabe zu erledigen</a:t>
            </a:r>
          </a:p>
          <a:p>
            <a:pPr>
              <a:lnSpc>
                <a:spcPct val="110000"/>
              </a:lnSpc>
            </a:pPr>
            <a:r>
              <a:rPr lang="de-AT" sz="2000" dirty="0"/>
              <a:t>benennt die Personen, die an den einzelnen Aufgaben arbeiten sollen</a:t>
            </a:r>
          </a:p>
          <a:p>
            <a:pPr>
              <a:lnSpc>
                <a:spcPct val="110000"/>
              </a:lnSpc>
            </a:pPr>
            <a:r>
              <a:rPr lang="de-AT" sz="2000" dirty="0"/>
              <a:t>legt fest, wieviel Aufwand für die Durchführung der einzelnen Tätigkeiten nötig ist.</a:t>
            </a:r>
          </a:p>
          <a:p>
            <a:pPr>
              <a:lnSpc>
                <a:spcPct val="110000"/>
              </a:lnSpc>
            </a:pPr>
            <a:r>
              <a:rPr lang="de-AT" sz="2000" dirty="0"/>
              <a:t>legt fest, in welcher Phase des Projekts bestimmte Personen ihre Aufgabe erledigen sollen, speziell wenn sie nur als Teilzeitkräfte im Projekt engagiert sind.</a:t>
            </a:r>
          </a:p>
          <a:p>
            <a:endParaRPr lang="de-AT" sz="2100" dirty="0"/>
          </a:p>
        </p:txBody>
      </p:sp>
      <p:sp>
        <p:nvSpPr>
          <p:cNvPr id="5" name="Text Box 15"/>
          <p:cNvSpPr txBox="1">
            <a:spLocks noChangeArrowheads="1"/>
          </p:cNvSpPr>
          <p:nvPr/>
        </p:nvSpPr>
        <p:spPr bwMode="auto">
          <a:xfrm>
            <a:off x="1083967" y="1620069"/>
            <a:ext cx="7557217" cy="1368152"/>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ts val="1200"/>
              </a:spcBef>
              <a:buClr>
                <a:srgbClr val="2D4E75"/>
              </a:buClr>
              <a:defRPr/>
            </a:pPr>
            <a:r>
              <a:rPr lang="de-AT" altLang="en-US" sz="2000" dirty="0">
                <a:latin typeface="Arial Narrow" charset="0"/>
              </a:rPr>
              <a:t>Bisher wurde angenommen, dass Ressourcen beliebig austauschbar sind und dieselbe </a:t>
            </a:r>
            <a:r>
              <a:rPr lang="de-AT" altLang="en-US" sz="2150" b="1" dirty="0">
                <a:solidFill>
                  <a:srgbClr val="2D4E75"/>
                </a:solidFill>
                <a:effectLst>
                  <a:outerShdw blurRad="38100" dist="38100" dir="2700000" algn="tl">
                    <a:srgbClr val="000000">
                      <a:alpha val="43137"/>
                    </a:srgbClr>
                  </a:outerShdw>
                </a:effectLst>
                <a:latin typeface="Corbel" panose="020B0503020204020204" pitchFamily="34" charset="0"/>
              </a:rPr>
              <a:t>Ressourcenelastizität</a:t>
            </a:r>
            <a:r>
              <a:rPr lang="de-AT" altLang="en-US" sz="2000" dirty="0">
                <a:latin typeface="Arial Narrow" charset="0"/>
              </a:rPr>
              <a:t> besitzen!</a:t>
            </a:r>
          </a:p>
          <a:p>
            <a:pPr>
              <a:spcBef>
                <a:spcPts val="1200"/>
              </a:spcBef>
              <a:buClr>
                <a:srgbClr val="2D4E75"/>
              </a:buClr>
              <a:defRPr/>
            </a:pPr>
            <a:r>
              <a:rPr lang="de-AT" altLang="en-US" sz="2000" dirty="0">
                <a:latin typeface="Arial Narrow" charset="0"/>
              </a:rPr>
              <a:t>Aber es ist auch notwendig auf mögliche </a:t>
            </a:r>
            <a:r>
              <a:rPr lang="de-AT" altLang="en-US" sz="2150" b="1" dirty="0">
                <a:solidFill>
                  <a:srgbClr val="2D4E75"/>
                </a:solidFill>
                <a:effectLst>
                  <a:outerShdw blurRad="38100" dist="38100" dir="2700000" algn="tl">
                    <a:srgbClr val="000000">
                      <a:alpha val="43137"/>
                    </a:srgbClr>
                  </a:outerShdw>
                </a:effectLst>
                <a:latin typeface="Corbel" panose="020B0503020204020204" pitchFamily="34" charset="0"/>
              </a:rPr>
              <a:t>qualitative Engpässe </a:t>
            </a:r>
            <a:r>
              <a:rPr lang="de-AT" altLang="en-US" sz="2000" dirty="0">
                <a:latin typeface="Arial Narrow" charset="0"/>
              </a:rPr>
              <a:t>zu achten.</a:t>
            </a:r>
          </a:p>
          <a:p>
            <a:pPr marL="342900" indent="-342900">
              <a:spcBef>
                <a:spcPts val="1200"/>
              </a:spcBef>
              <a:buClr>
                <a:srgbClr val="2D4E75"/>
              </a:buClr>
              <a:buFont typeface="Wingdings" panose="05000000000000000000" pitchFamily="2" charset="2"/>
              <a:buChar char="§"/>
              <a:defRPr/>
            </a:pPr>
            <a:endParaRPr lang="de-AT" altLang="en-US" sz="2000" dirty="0">
              <a:latin typeface="Arial Narrow" charset="0"/>
            </a:endParaRPr>
          </a:p>
        </p:txBody>
      </p:sp>
      <p:sp>
        <p:nvSpPr>
          <p:cNvPr id="2" name="Titel 1"/>
          <p:cNvSpPr>
            <a:spLocks noGrp="1"/>
          </p:cNvSpPr>
          <p:nvPr>
            <p:ph type="title"/>
          </p:nvPr>
        </p:nvSpPr>
        <p:spPr/>
        <p:txBody>
          <a:bodyPr/>
          <a:lstStyle/>
          <a:p>
            <a:r>
              <a:rPr lang="de-AT" dirty="0"/>
              <a:t>Qualitative Ressourcenplanung</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22</a:t>
            </a:fld>
            <a:endParaRPr lang="de-AT" dirty="0"/>
          </a:p>
        </p:txBody>
      </p:sp>
    </p:spTree>
    <p:extLst>
      <p:ext uri="{BB962C8B-B14F-4D97-AF65-F5344CB8AC3E}">
        <p14:creationId xmlns:p14="http://schemas.microsoft.com/office/powerpoint/2010/main" val="370342557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80344" y="3132237"/>
            <a:ext cx="7704856" cy="2906042"/>
          </a:xfrm>
        </p:spPr>
        <p:txBody>
          <a:bodyPr/>
          <a:lstStyle/>
          <a:p>
            <a:pPr marL="0" indent="0">
              <a:lnSpc>
                <a:spcPct val="100000"/>
              </a:lnSpc>
              <a:spcBef>
                <a:spcPts val="600"/>
              </a:spcBef>
              <a:buNone/>
            </a:pPr>
            <a:r>
              <a:rPr lang="de-AT" altLang="en-US" sz="2000" dirty="0">
                <a:latin typeface="Arial Narrow" charset="0"/>
              </a:rPr>
              <a:t>Besonders bei zeitkritischen Arbeitspaketen ist eine Abschätzung </a:t>
            </a:r>
            <a:br>
              <a:rPr lang="de-AT" altLang="en-US" sz="2000" dirty="0">
                <a:latin typeface="Arial Narrow" charset="0"/>
              </a:rPr>
            </a:br>
            <a:r>
              <a:rPr lang="de-AT" altLang="en-US" sz="2000" dirty="0">
                <a:latin typeface="Arial Narrow" charset="0"/>
              </a:rPr>
              <a:t>der Ressourcenelastizität sinnvoll.</a:t>
            </a:r>
          </a:p>
          <a:p>
            <a:pPr>
              <a:lnSpc>
                <a:spcPct val="100000"/>
              </a:lnSpc>
            </a:pPr>
            <a:r>
              <a:rPr lang="de-AT" sz="2000" dirty="0"/>
              <a:t>festgelegt wird, um wie viel sich durch z.B. eine Erhöhung des Personaleinsatzes die Dauer eines Arbeitspaketes verkürzen lässt</a:t>
            </a:r>
          </a:p>
          <a:p>
            <a:pPr>
              <a:lnSpc>
                <a:spcPct val="100000"/>
              </a:lnSpc>
            </a:pPr>
            <a:r>
              <a:rPr lang="de-AT" sz="2000" dirty="0"/>
              <a:t>zusätzliche Ressourcen können aber auch zu Mehrkosten führen</a:t>
            </a:r>
          </a:p>
          <a:p>
            <a:pPr lvl="1">
              <a:lnSpc>
                <a:spcPts val="1900"/>
              </a:lnSpc>
              <a:spcBef>
                <a:spcPts val="600"/>
              </a:spcBef>
            </a:pPr>
            <a:r>
              <a:rPr lang="de-AT" sz="1800" dirty="0"/>
              <a:t>Einweisung,</a:t>
            </a:r>
          </a:p>
          <a:p>
            <a:pPr lvl="1">
              <a:lnSpc>
                <a:spcPts val="1900"/>
              </a:lnSpc>
              <a:spcBef>
                <a:spcPts val="600"/>
              </a:spcBef>
            </a:pPr>
            <a:r>
              <a:rPr lang="de-AT" sz="1800" dirty="0"/>
              <a:t>Schulung,</a:t>
            </a:r>
          </a:p>
          <a:p>
            <a:pPr lvl="1">
              <a:lnSpc>
                <a:spcPts val="1900"/>
              </a:lnSpc>
              <a:spcBef>
                <a:spcPts val="600"/>
              </a:spcBef>
            </a:pPr>
            <a:r>
              <a:rPr lang="de-AT" sz="1800" dirty="0"/>
              <a:t>Kommunikation,</a:t>
            </a:r>
          </a:p>
          <a:p>
            <a:pPr lvl="1">
              <a:lnSpc>
                <a:spcPts val="1900"/>
              </a:lnSpc>
              <a:spcBef>
                <a:spcPts val="600"/>
              </a:spcBef>
            </a:pPr>
            <a:r>
              <a:rPr lang="de-AT" sz="1800" dirty="0"/>
              <a:t>Koordination</a:t>
            </a:r>
          </a:p>
          <a:p>
            <a:pPr lvl="1">
              <a:lnSpc>
                <a:spcPts val="1900"/>
              </a:lnSpc>
              <a:spcBef>
                <a:spcPts val="600"/>
              </a:spcBef>
            </a:pPr>
            <a:r>
              <a:rPr lang="de-AT" sz="1800" dirty="0"/>
              <a:t>etc.</a:t>
            </a:r>
          </a:p>
        </p:txBody>
      </p:sp>
      <p:sp>
        <p:nvSpPr>
          <p:cNvPr id="5" name="Text Box 15"/>
          <p:cNvSpPr txBox="1">
            <a:spLocks noChangeArrowheads="1"/>
          </p:cNvSpPr>
          <p:nvPr/>
        </p:nvSpPr>
        <p:spPr bwMode="auto">
          <a:xfrm>
            <a:off x="1083967" y="1548061"/>
            <a:ext cx="5973041" cy="1368152"/>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ts val="1200"/>
              </a:spcBef>
              <a:buClr>
                <a:srgbClr val="2D4E75"/>
              </a:buClr>
              <a:defRPr/>
            </a:pPr>
            <a:r>
              <a:rPr lang="de-AT" altLang="en-US" sz="2250" b="1" dirty="0">
                <a:solidFill>
                  <a:srgbClr val="2D4E75"/>
                </a:solidFill>
                <a:effectLst>
                  <a:outerShdw blurRad="38100" dist="38100" dir="2700000" algn="tl">
                    <a:srgbClr val="000000">
                      <a:alpha val="43137"/>
                    </a:srgbClr>
                  </a:outerShdw>
                </a:effectLst>
                <a:latin typeface="Corbel" panose="020B0503020204020204" pitchFamily="34" charset="0"/>
              </a:rPr>
              <a:t>Grundgedanke</a:t>
            </a:r>
          </a:p>
          <a:p>
            <a:pPr>
              <a:lnSpc>
                <a:spcPct val="114000"/>
              </a:lnSpc>
              <a:spcBef>
                <a:spcPts val="400"/>
              </a:spcBef>
              <a:buClr>
                <a:srgbClr val="2D4E75"/>
              </a:buClr>
              <a:defRPr/>
            </a:pPr>
            <a:r>
              <a:rPr lang="de-AT" altLang="en-US" sz="2100" b="1" dirty="0">
                <a:solidFill>
                  <a:srgbClr val="2D4E75"/>
                </a:solidFill>
                <a:effectLst>
                  <a:outerShdw blurRad="38100" dist="38100" dir="2700000" algn="tl">
                    <a:srgbClr val="000000">
                      <a:alpha val="43137"/>
                    </a:srgbClr>
                  </a:outerShdw>
                </a:effectLst>
                <a:latin typeface="Corbel" panose="020B0503020204020204" pitchFamily="34" charset="0"/>
              </a:rPr>
              <a:t>Verkürzung der Laufzeit </a:t>
            </a:r>
            <a:r>
              <a:rPr lang="de-AT" altLang="en-US" sz="2000" dirty="0">
                <a:latin typeface="Arial Narrow" charset="0"/>
              </a:rPr>
              <a:t>eines Arbeitspakets </a:t>
            </a:r>
            <a:br>
              <a:rPr lang="de-AT" altLang="en-US" sz="2000" dirty="0">
                <a:latin typeface="Arial Narrow" charset="0"/>
              </a:rPr>
            </a:br>
            <a:r>
              <a:rPr lang="de-AT" altLang="en-US" sz="2000" dirty="0">
                <a:latin typeface="Arial Narrow" charset="0"/>
              </a:rPr>
              <a:t>bei </a:t>
            </a:r>
            <a:r>
              <a:rPr lang="de-AT" altLang="en-US" sz="2100" b="1" dirty="0">
                <a:solidFill>
                  <a:srgbClr val="2D4E75"/>
                </a:solidFill>
                <a:effectLst>
                  <a:outerShdw blurRad="38100" dist="38100" dir="2700000" algn="tl">
                    <a:srgbClr val="000000">
                      <a:alpha val="43137"/>
                    </a:srgbClr>
                  </a:outerShdw>
                </a:effectLst>
                <a:latin typeface="Corbel" panose="020B0503020204020204" pitchFamily="34" charset="0"/>
              </a:rPr>
              <a:t>Erhöhung des Ressourceneinsatzes </a:t>
            </a:r>
            <a:r>
              <a:rPr lang="de-AT" altLang="en-US" sz="2000" dirty="0">
                <a:latin typeface="Arial Narrow" charset="0"/>
              </a:rPr>
              <a:t>je Zeiteinheit!  </a:t>
            </a:r>
          </a:p>
          <a:p>
            <a:pPr marL="342900" indent="-342900">
              <a:spcBef>
                <a:spcPts val="900"/>
              </a:spcBef>
              <a:buClr>
                <a:srgbClr val="2D4E75"/>
              </a:buClr>
              <a:buFont typeface="Wingdings" panose="05000000000000000000" pitchFamily="2" charset="2"/>
              <a:buChar char="§"/>
              <a:defRPr/>
            </a:pPr>
            <a:endParaRPr lang="de-AT" altLang="en-US" sz="2000" dirty="0">
              <a:latin typeface="Arial Narrow" charset="0"/>
            </a:endParaRPr>
          </a:p>
          <a:p>
            <a:pPr marL="342900" indent="-342900">
              <a:spcBef>
                <a:spcPts val="1200"/>
              </a:spcBef>
              <a:buClr>
                <a:srgbClr val="2D4E75"/>
              </a:buClr>
              <a:buFont typeface="Wingdings" panose="05000000000000000000" pitchFamily="2" charset="2"/>
              <a:buChar char="§"/>
              <a:defRPr/>
            </a:pPr>
            <a:endParaRPr lang="de-AT" altLang="en-US" sz="2000" dirty="0">
              <a:latin typeface="Arial Narrow" charset="0"/>
            </a:endParaRPr>
          </a:p>
        </p:txBody>
      </p:sp>
      <p:sp>
        <p:nvSpPr>
          <p:cNvPr id="2" name="Titel 1"/>
          <p:cNvSpPr>
            <a:spLocks noGrp="1"/>
          </p:cNvSpPr>
          <p:nvPr>
            <p:ph type="title"/>
          </p:nvPr>
        </p:nvSpPr>
        <p:spPr/>
        <p:txBody>
          <a:bodyPr/>
          <a:lstStyle/>
          <a:p>
            <a:r>
              <a:rPr lang="de-AT" dirty="0"/>
              <a:t>Ressourcenelastizität</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23</a:t>
            </a:fld>
            <a:endParaRPr lang="de-AT" dirty="0"/>
          </a:p>
        </p:txBody>
      </p:sp>
    </p:spTree>
    <p:extLst>
      <p:ext uri="{BB962C8B-B14F-4D97-AF65-F5344CB8AC3E}">
        <p14:creationId xmlns:p14="http://schemas.microsoft.com/office/powerpoint/2010/main" val="113199121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5">
            <a:extLst>
              <a:ext uri="{C183D7F6-B498-43B3-948B-1728B52AA6E4}">
                <adec:decorative xmlns:adec="http://schemas.microsoft.com/office/drawing/2017/decorative" val="1"/>
              </a:ext>
            </a:extLst>
          </p:cNvPr>
          <p:cNvSpPr txBox="1">
            <a:spLocks noChangeArrowheads="1"/>
          </p:cNvSpPr>
          <p:nvPr/>
        </p:nvSpPr>
        <p:spPr bwMode="auto">
          <a:xfrm>
            <a:off x="1219225" y="1616293"/>
            <a:ext cx="2237383" cy="1227912"/>
          </a:xfrm>
          <a:prstGeom prst="rect">
            <a:avLst/>
          </a:prstGeom>
          <a:solidFill>
            <a:srgbClr val="D9E2EF"/>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marL="342900" indent="-342900">
              <a:spcBef>
                <a:spcPts val="900"/>
              </a:spcBef>
              <a:buClr>
                <a:srgbClr val="2D4E75"/>
              </a:buClr>
              <a:buFont typeface="Wingdings" panose="05000000000000000000" pitchFamily="2" charset="2"/>
              <a:buChar char="§"/>
              <a:defRPr/>
            </a:pPr>
            <a:endParaRPr lang="de-AT" altLang="en-US" sz="2000" dirty="0">
              <a:latin typeface="Arial Narrow" charset="0"/>
            </a:endParaRPr>
          </a:p>
          <a:p>
            <a:pPr marL="342900" indent="-342900">
              <a:spcBef>
                <a:spcPts val="1200"/>
              </a:spcBef>
              <a:buClr>
                <a:srgbClr val="2D4E75"/>
              </a:buClr>
              <a:buFont typeface="Wingdings" panose="05000000000000000000" pitchFamily="2" charset="2"/>
              <a:buChar char="§"/>
              <a:defRPr/>
            </a:pPr>
            <a:endParaRPr lang="de-AT" altLang="en-US" sz="2000" dirty="0">
              <a:latin typeface="Arial Narrow" charset="0"/>
            </a:endParaRPr>
          </a:p>
        </p:txBody>
      </p:sp>
      <p:graphicFrame>
        <p:nvGraphicFramePr>
          <p:cNvPr id="5" name="Group 81">
            <a:extLs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1691074758"/>
              </p:ext>
            </p:extLst>
          </p:nvPr>
        </p:nvGraphicFramePr>
        <p:xfrm>
          <a:off x="1004788" y="4140349"/>
          <a:ext cx="8140452" cy="2194446"/>
        </p:xfrm>
        <a:graphic>
          <a:graphicData uri="http://schemas.openxmlformats.org/drawingml/2006/table">
            <a:tbl>
              <a:tblPr firstRow="1" firstCol="1"/>
              <a:tblGrid>
                <a:gridCol w="795636">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6120680">
                  <a:extLst>
                    <a:ext uri="{9D8B030D-6E8A-4147-A177-3AD203B41FA5}">
                      <a16:colId xmlns:a16="http://schemas.microsoft.com/office/drawing/2014/main" val="20002"/>
                    </a:ext>
                  </a:extLst>
                </a:gridCol>
              </a:tblGrid>
              <a:tr h="523109">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400" b="1" i="0" u="none" strike="noStrike" cap="none" normalizeH="0" baseline="0" dirty="0">
                          <a:ln>
                            <a:noFill/>
                          </a:ln>
                          <a:solidFill>
                            <a:schemeClr val="bg1"/>
                          </a:solidFill>
                          <a:effectLst/>
                          <a:latin typeface="Arial Narrow" charset="0"/>
                          <a:ea typeface="ＭＳ Ｐゴシック" charset="-128"/>
                        </a:rPr>
                        <a:t>ε = 0</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D4E75"/>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unelastisch </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Eine Erhöhung des Ressourceneinsatzes führt zu </a:t>
                      </a:r>
                      <a:br>
                        <a:rPr kumimoji="0" lang="de-DE" sz="2000" b="0" i="0" u="none" strike="noStrike" cap="none" normalizeH="0" baseline="0" dirty="0">
                          <a:ln>
                            <a:noFill/>
                          </a:ln>
                          <a:solidFill>
                            <a:schemeClr val="tx1"/>
                          </a:solidFill>
                          <a:effectLst/>
                          <a:latin typeface="Arial Narrow" charset="0"/>
                          <a:ea typeface="ＭＳ Ｐゴシック" charset="-128"/>
                        </a:rPr>
                      </a:br>
                      <a:r>
                        <a:rPr kumimoji="0" lang="de-DE" sz="2200" b="1" i="0" u="none" strike="noStrike" cap="none" normalizeH="0" baseline="0" dirty="0">
                          <a:ln>
                            <a:noFill/>
                          </a:ln>
                          <a:solidFill>
                            <a:srgbClr val="2D4E75"/>
                          </a:solidFill>
                          <a:effectLst/>
                          <a:latin typeface="Arial Narrow" charset="0"/>
                          <a:ea typeface="ＭＳ Ｐゴシック" charset="-128"/>
                        </a:rPr>
                        <a:t>keiner Verkürzung</a:t>
                      </a:r>
                      <a:r>
                        <a:rPr kumimoji="0" lang="de-DE" sz="2200" b="0" i="0" u="none" strike="noStrike" cap="none" normalizeH="0" baseline="0" dirty="0">
                          <a:ln>
                            <a:noFill/>
                          </a:ln>
                          <a:solidFill>
                            <a:srgbClr val="2D4E75"/>
                          </a:solidFill>
                          <a:effectLst/>
                          <a:latin typeface="Arial Narrow" charset="0"/>
                          <a:ea typeface="ＭＳ Ｐゴシック" charset="-128"/>
                        </a:rPr>
                        <a:t> </a:t>
                      </a:r>
                      <a:r>
                        <a:rPr kumimoji="0" lang="de-DE" sz="2000" b="0" i="0" u="none" strike="noStrike" cap="none" normalizeH="0" baseline="0" dirty="0">
                          <a:ln>
                            <a:noFill/>
                          </a:ln>
                          <a:solidFill>
                            <a:schemeClr val="tx1"/>
                          </a:solidFill>
                          <a:effectLst/>
                          <a:latin typeface="Arial Narrow" charset="0"/>
                          <a:ea typeface="ＭＳ Ｐゴシック" charset="-128"/>
                        </a:rPr>
                        <a:t>der Laufzeit.</a:t>
                      </a:r>
                    </a:p>
                  </a:txBody>
                  <a:tcPr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310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bg1"/>
                          </a:solidFill>
                          <a:effectLst/>
                          <a:latin typeface="Arial Narrow" charset="0"/>
                          <a:ea typeface="ＭＳ Ｐゴシック" charset="-128"/>
                        </a:rPr>
                        <a:t>ε = 1</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2D4E75"/>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elastisch </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Die Erhöhung des Ressourceneinsatzes führt zu </a:t>
                      </a:r>
                      <a:br>
                        <a:rPr kumimoji="0" lang="de-DE" sz="2000" b="0" i="0" u="none" strike="noStrike" cap="none" normalizeH="0" baseline="0" dirty="0">
                          <a:ln>
                            <a:noFill/>
                          </a:ln>
                          <a:solidFill>
                            <a:schemeClr val="tx1"/>
                          </a:solidFill>
                          <a:effectLst/>
                          <a:latin typeface="Arial Narrow" charset="0"/>
                          <a:ea typeface="ＭＳ Ｐゴシック" charset="-128"/>
                        </a:rPr>
                      </a:br>
                      <a:r>
                        <a:rPr kumimoji="0" lang="de-DE" sz="2200" b="1" i="0" u="none" strike="noStrike" kern="1200" cap="none" normalizeH="0" baseline="0" dirty="0">
                          <a:ln>
                            <a:noFill/>
                          </a:ln>
                          <a:solidFill>
                            <a:srgbClr val="2D4E75"/>
                          </a:solidFill>
                          <a:effectLst/>
                          <a:latin typeface="Arial Narrow" charset="0"/>
                          <a:ea typeface="ＭＳ Ｐゴシック" charset="-128"/>
                          <a:cs typeface="+mn-cs"/>
                        </a:rPr>
                        <a:t>einer proportionalen Verkürzung </a:t>
                      </a:r>
                      <a:r>
                        <a:rPr kumimoji="0" lang="de-DE" sz="2000" b="0" i="0" u="none" strike="noStrike" cap="none" normalizeH="0" baseline="0" dirty="0">
                          <a:ln>
                            <a:noFill/>
                          </a:ln>
                          <a:solidFill>
                            <a:schemeClr val="tx1"/>
                          </a:solidFill>
                          <a:effectLst/>
                          <a:latin typeface="Arial Narrow" charset="0"/>
                          <a:ea typeface="ＭＳ Ｐゴシック" charset="-128"/>
                        </a:rPr>
                        <a:t>der Laufzeit</a:t>
                      </a:r>
                    </a:p>
                  </a:txBody>
                  <a:tcPr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8844">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400" b="1" i="0" u="none" strike="noStrike" cap="none" normalizeH="0" baseline="0" dirty="0">
                          <a:ln>
                            <a:noFill/>
                          </a:ln>
                          <a:solidFill>
                            <a:schemeClr val="bg1"/>
                          </a:solidFill>
                          <a:effectLst/>
                          <a:latin typeface="Arial Narrow" charset="0"/>
                          <a:ea typeface="ＭＳ Ｐゴシック" charset="-128"/>
                        </a:rPr>
                        <a:t>ε = -1</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negativ elastisch</a:t>
                      </a:r>
                    </a:p>
                  </a:txBody>
                  <a:tcPr marR="0"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D9E2EF"/>
                    </a:solidFill>
                  </a:tcPr>
                </a:tc>
                <a:tc>
                  <a:txBody>
                    <a:bodyPr/>
                    <a:lstStyle/>
                    <a:p>
                      <a:pPr marL="0" marR="0" lvl="0" indent="0" algn="l" defTabSz="914400" rtl="0" eaLnBrk="1" fontAlgn="base" latinLnBrk="0" hangingPunct="1">
                        <a:lnSpc>
                          <a:spcPct val="100000"/>
                        </a:lnSpc>
                        <a:spcBef>
                          <a:spcPct val="20000"/>
                        </a:spcBef>
                        <a:spcAft>
                          <a:spcPct val="0"/>
                        </a:spcAft>
                        <a:buClr>
                          <a:srgbClr val="FF9900"/>
                        </a:buClr>
                        <a:buSzTx/>
                        <a:buFont typeface="Wingdings" charset="2"/>
                        <a:buNone/>
                        <a:tabLst/>
                      </a:pPr>
                      <a:r>
                        <a:rPr kumimoji="0" lang="de-DE" sz="2000" b="0" i="0" u="none" strike="noStrike" cap="none" normalizeH="0" baseline="0" dirty="0">
                          <a:ln>
                            <a:noFill/>
                          </a:ln>
                          <a:solidFill>
                            <a:schemeClr val="tx1"/>
                          </a:solidFill>
                          <a:effectLst/>
                          <a:latin typeface="Arial Narrow" charset="0"/>
                          <a:ea typeface="ＭＳ Ｐゴシック" charset="-128"/>
                        </a:rPr>
                        <a:t>Eine Erhöhung des Ressourceneinsatzes ist </a:t>
                      </a:r>
                      <a:r>
                        <a:rPr kumimoji="0" lang="de-DE" sz="2200" b="1" i="0" u="none" strike="noStrike" kern="1200" cap="none" normalizeH="0" baseline="0" dirty="0">
                          <a:ln>
                            <a:noFill/>
                          </a:ln>
                          <a:solidFill>
                            <a:srgbClr val="2D4E75"/>
                          </a:solidFill>
                          <a:effectLst/>
                          <a:latin typeface="Arial Narrow" charset="0"/>
                          <a:ea typeface="ＭＳ Ｐゴシック" charset="-128"/>
                          <a:cs typeface="+mn-cs"/>
                        </a:rPr>
                        <a:t>kontraproduktiv</a:t>
                      </a:r>
                      <a:r>
                        <a:rPr kumimoji="0" lang="de-DE" sz="2000" b="0" i="0" u="none" strike="noStrike" cap="none" normalizeH="0" baseline="0" dirty="0">
                          <a:ln>
                            <a:noFill/>
                          </a:ln>
                          <a:solidFill>
                            <a:schemeClr val="tx1"/>
                          </a:solidFill>
                          <a:effectLst/>
                          <a:latin typeface="Arial Narrow" charset="0"/>
                          <a:ea typeface="ＭＳ Ｐゴシック" charset="-128"/>
                        </a:rPr>
                        <a:t> und führt zu sogar zu einer Verlängerung der Laufzeit</a:t>
                      </a:r>
                    </a:p>
                  </a:txBody>
                  <a:tcPr marT="45701" marB="45701"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Text Box 15"/>
          <p:cNvSpPr txBox="1">
            <a:spLocks noChangeArrowheads="1"/>
          </p:cNvSpPr>
          <p:nvPr/>
        </p:nvSpPr>
        <p:spPr bwMode="auto">
          <a:xfrm>
            <a:off x="1080345" y="3204245"/>
            <a:ext cx="8136903" cy="504056"/>
          </a:xfrm>
          <a:prstGeom prst="rect">
            <a:avLst/>
          </a:prstGeom>
          <a:no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ts val="1200"/>
              </a:spcBef>
              <a:buClr>
                <a:srgbClr val="2D4E75"/>
              </a:buClr>
              <a:defRPr/>
            </a:pPr>
            <a:r>
              <a:rPr lang="de-AT" altLang="en-US" sz="2300" dirty="0">
                <a:latin typeface="Arial Narrow" charset="0"/>
              </a:rPr>
              <a:t>Ressourcenelastizität kann Werte </a:t>
            </a:r>
            <a:r>
              <a:rPr lang="de-AT" altLang="en-US" b="1" dirty="0">
                <a:solidFill>
                  <a:srgbClr val="2D4E75"/>
                </a:solidFill>
                <a:latin typeface="Arial Narrow" charset="0"/>
              </a:rPr>
              <a:t>zwischen -1 und +1 </a:t>
            </a:r>
            <a:r>
              <a:rPr lang="de-AT" altLang="en-US" sz="2300" dirty="0">
                <a:latin typeface="Arial Narrow" charset="0"/>
              </a:rPr>
              <a:t>annehmen.</a:t>
            </a:r>
          </a:p>
          <a:p>
            <a:pPr>
              <a:lnSpc>
                <a:spcPct val="114000"/>
              </a:lnSpc>
              <a:spcBef>
                <a:spcPts val="900"/>
              </a:spcBef>
              <a:buClr>
                <a:srgbClr val="2D4E75"/>
              </a:buClr>
              <a:defRPr/>
            </a:pPr>
            <a:endParaRPr lang="de-AT" altLang="en-US" sz="2300" dirty="0">
              <a:latin typeface="Arial Narrow" charset="0"/>
            </a:endParaRPr>
          </a:p>
          <a:p>
            <a:pPr marL="342900" indent="-342900">
              <a:spcBef>
                <a:spcPts val="900"/>
              </a:spcBef>
              <a:buClr>
                <a:srgbClr val="2D4E75"/>
              </a:buClr>
              <a:buFont typeface="Wingdings" panose="05000000000000000000" pitchFamily="2" charset="2"/>
              <a:buChar char="§"/>
              <a:defRPr/>
            </a:pPr>
            <a:endParaRPr lang="de-AT" altLang="en-US" sz="2300" dirty="0">
              <a:latin typeface="Arial Narrow" charset="0"/>
            </a:endParaRPr>
          </a:p>
          <a:p>
            <a:pPr marL="342900" indent="-342900">
              <a:spcBef>
                <a:spcPts val="1200"/>
              </a:spcBef>
              <a:buClr>
                <a:srgbClr val="2D4E75"/>
              </a:buClr>
              <a:buFont typeface="Wingdings" panose="05000000000000000000" pitchFamily="2" charset="2"/>
              <a:buChar char="§"/>
              <a:defRPr/>
            </a:pPr>
            <a:endParaRPr lang="de-AT" altLang="en-US" sz="2300" dirty="0">
              <a:latin typeface="Arial Narrow" charset="0"/>
            </a:endParaRPr>
          </a:p>
        </p:txBody>
      </p:sp>
      <p:sp>
        <p:nvSpPr>
          <p:cNvPr id="8" name="Text Box 84"/>
          <p:cNvSpPr txBox="1">
            <a:spLocks noChangeArrowheads="1"/>
          </p:cNvSpPr>
          <p:nvPr/>
        </p:nvSpPr>
        <p:spPr bwMode="auto">
          <a:xfrm>
            <a:off x="3816648" y="1764085"/>
            <a:ext cx="619268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eaLnBrk="1" hangingPunct="1">
              <a:spcBef>
                <a:spcPts val="0"/>
              </a:spcBef>
            </a:pPr>
            <a:r>
              <a:rPr lang="de-DE" altLang="en-US" sz="2000" i="1" dirty="0">
                <a:latin typeface="+mn-lt"/>
              </a:rPr>
              <a:t>    t  …  Zeitaufwand zur Fertigstellung des Arbeitspaketes</a:t>
            </a:r>
          </a:p>
          <a:p>
            <a:pPr eaLnBrk="1" hangingPunct="1">
              <a:spcBef>
                <a:spcPts val="0"/>
              </a:spcBef>
            </a:pPr>
            <a:r>
              <a:rPr lang="de-DE" altLang="en-US" sz="2000" i="1" dirty="0">
                <a:latin typeface="+mn-lt"/>
              </a:rPr>
              <a:t>RE  …  eingesetzte Ressourceneinheiten</a:t>
            </a:r>
          </a:p>
          <a:p>
            <a:pPr eaLnBrk="1" hangingPunct="1">
              <a:spcBef>
                <a:spcPts val="0"/>
              </a:spcBef>
            </a:pPr>
            <a:r>
              <a:rPr lang="de-DE" altLang="en-US" sz="2000" i="1" dirty="0">
                <a:latin typeface="+mn-lt"/>
              </a:rPr>
              <a:t>   ε  …  Ressourcenelastizität</a:t>
            </a:r>
          </a:p>
        </p:txBody>
      </p:sp>
      <p:graphicFrame>
        <p:nvGraphicFramePr>
          <p:cNvPr id="7" name="Object 2"/>
          <p:cNvGraphicFramePr>
            <a:graphicFrameLocks noChangeAspect="1"/>
          </p:cNvGraphicFramePr>
          <p:nvPr>
            <p:extLst>
              <p:ext uri="{D42A27DB-BD31-4B8C-83A1-F6EECF244321}">
                <p14:modId xmlns:p14="http://schemas.microsoft.com/office/powerpoint/2010/main" val="9991458"/>
              </p:ext>
            </p:extLst>
          </p:nvPr>
        </p:nvGraphicFramePr>
        <p:xfrm>
          <a:off x="1296368" y="1764085"/>
          <a:ext cx="1980542" cy="937618"/>
        </p:xfrm>
        <a:graphic>
          <a:graphicData uri="http://schemas.openxmlformats.org/presentationml/2006/ole">
            <mc:AlternateContent xmlns:mc="http://schemas.openxmlformats.org/markup-compatibility/2006">
              <mc:Choice xmlns:v="urn:schemas-microsoft-com:vml" Requires="v">
                <p:oleObj spid="_x0000_s3163" name="Formel" r:id="rId4" imgW="698400" imgH="330120" progId="Equation.3">
                  <p:embed/>
                </p:oleObj>
              </mc:Choice>
              <mc:Fallback>
                <p:oleObj name="Formel" r:id="rId4" imgW="698400" imgH="330120" progId="Equation.3">
                  <p:embed/>
                  <p:pic>
                    <p:nvPicPr>
                      <p:cNvPr id="0" name=""/>
                      <p:cNvPicPr>
                        <a:picLocks noChangeAspect="1" noChangeArrowheads="1"/>
                      </p:cNvPicPr>
                      <p:nvPr/>
                    </p:nvPicPr>
                    <p:blipFill>
                      <a:blip r:embed="rId5"/>
                      <a:srcRect/>
                      <a:stretch>
                        <a:fillRect/>
                      </a:stretch>
                    </p:blipFill>
                    <p:spPr bwMode="auto">
                      <a:xfrm>
                        <a:off x="1296368" y="1764085"/>
                        <a:ext cx="1980542" cy="937618"/>
                      </a:xfrm>
                      <a:prstGeom prst="rect">
                        <a:avLst/>
                      </a:prstGeom>
                      <a:noFill/>
                      <a:ln>
                        <a:noFill/>
                      </a:ln>
                      <a:effectLst/>
                    </p:spPr>
                  </p:pic>
                </p:oleObj>
              </mc:Fallback>
            </mc:AlternateContent>
          </a:graphicData>
        </a:graphic>
      </p:graphicFrame>
      <p:sp>
        <p:nvSpPr>
          <p:cNvPr id="2" name="Titel 1"/>
          <p:cNvSpPr>
            <a:spLocks noGrp="1"/>
          </p:cNvSpPr>
          <p:nvPr>
            <p:ph type="title"/>
          </p:nvPr>
        </p:nvSpPr>
        <p:spPr/>
        <p:txBody>
          <a:bodyPr/>
          <a:lstStyle/>
          <a:p>
            <a:r>
              <a:rPr lang="de-AT" dirty="0"/>
              <a:t>Ressourcenelastizität</a:t>
            </a:r>
          </a:p>
        </p:txBody>
      </p:sp>
      <p:sp>
        <p:nvSpPr>
          <p:cNvPr id="4" name="Foliennummernplatzhalter 3"/>
          <p:cNvSpPr>
            <a:spLocks noGrp="1"/>
          </p:cNvSpPr>
          <p:nvPr>
            <p:ph type="sldNum" sz="quarter" idx="11"/>
          </p:nvPr>
        </p:nvSpPr>
        <p:spPr/>
        <p:txBody>
          <a:bodyPr/>
          <a:lstStyle/>
          <a:p>
            <a:fld id="{1B0257E5-75A0-4F46-BAAD-A8D9FF434F26}" type="slidenum">
              <a:rPr lang="en-US" smtClean="0"/>
              <a:pPr/>
              <a:t>24</a:t>
            </a:fld>
            <a:endParaRPr lang="en-US" dirty="0"/>
          </a:p>
        </p:txBody>
      </p:sp>
    </p:spTree>
    <p:extLst>
      <p:ext uri="{BB962C8B-B14F-4D97-AF65-F5344CB8AC3E}">
        <p14:creationId xmlns:p14="http://schemas.microsoft.com/office/powerpoint/2010/main" val="6793704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a:extLst>
              <a:ext uri="{C183D7F6-B498-43B3-948B-1728B52AA6E4}">
                <adec:decorative xmlns:adec="http://schemas.microsoft.com/office/drawing/2017/decorative" val="1"/>
              </a:ext>
            </a:extLst>
          </p:cNvPr>
          <p:cNvSpPr/>
          <p:nvPr/>
        </p:nvSpPr>
        <p:spPr bwMode="auto">
          <a:xfrm rot="10800000">
            <a:off x="2736527" y="1884789"/>
            <a:ext cx="5976665" cy="3551703"/>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0" lang="en-US" sz="2300" b="1" i="0" u="none" strike="noStrike" cap="none" normalizeH="0" baseline="0" dirty="0">
              <a:ln>
                <a:noFill/>
              </a:ln>
              <a:solidFill>
                <a:schemeClr val="bg1"/>
              </a:solidFill>
              <a:effectLst/>
              <a:latin typeface="Corbel" panose="020B0503020204020204" pitchFamily="34" charset="0"/>
            </a:endParaRPr>
          </a:p>
        </p:txBody>
      </p:sp>
      <p:pic>
        <p:nvPicPr>
          <p:cNvPr id="20" name="Grafik 19">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1351005"/>
            <a:ext cx="727449" cy="848893"/>
          </a:xfrm>
          <a:prstGeom prst="rect">
            <a:avLst/>
          </a:prstGeom>
        </p:spPr>
      </p:pic>
      <p:pic>
        <p:nvPicPr>
          <p:cNvPr id="21" name="Grafik 20">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2270809"/>
            <a:ext cx="727449" cy="848893"/>
          </a:xfrm>
          <a:prstGeom prst="rect">
            <a:avLst/>
          </a:prstGeom>
        </p:spPr>
      </p:pic>
      <p:pic>
        <p:nvPicPr>
          <p:cNvPr id="22" name="Grafik 21">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1792" y="1839918"/>
            <a:ext cx="727449" cy="848893"/>
          </a:xfrm>
          <a:prstGeom prst="rect">
            <a:avLst/>
          </a:prstGeom>
        </p:spPr>
      </p:pic>
      <p:sp>
        <p:nvSpPr>
          <p:cNvPr id="11" name="Inhaltsplatzhalter 2"/>
          <p:cNvSpPr txBox="1">
            <a:spLocks/>
          </p:cNvSpPr>
          <p:nvPr/>
        </p:nvSpPr>
        <p:spPr>
          <a:xfrm>
            <a:off x="2882108" y="1978455"/>
            <a:ext cx="5759461" cy="1058466"/>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0" indent="0">
              <a:lnSpc>
                <a:spcPct val="110000"/>
              </a:lnSpc>
              <a:spcBef>
                <a:spcPts val="2400"/>
              </a:spcBef>
              <a:buClr>
                <a:schemeClr val="bg1"/>
              </a:buClr>
              <a:buSzPct val="100000"/>
              <a:buNone/>
              <a:tabLst>
                <a:tab pos="541338" algn="l"/>
              </a:tabLst>
            </a:pPr>
            <a:r>
              <a:rPr lang="de-AT" altLang="en-US" sz="2300" kern="0" dirty="0">
                <a:solidFill>
                  <a:schemeClr val="bg1"/>
                </a:solidFill>
                <a:ea typeface="ＭＳ Ｐゴシック" pitchFamily="34" charset="-128"/>
              </a:rPr>
              <a:t>Erstellen Sie einen Ressourcen- und Kapazitätsplan </a:t>
            </a:r>
          </a:p>
          <a:p>
            <a:pPr>
              <a:lnSpc>
                <a:spcPct val="110000"/>
              </a:lnSpc>
              <a:buClr>
                <a:schemeClr val="bg1"/>
              </a:buClr>
              <a:buSzPct val="100000"/>
              <a:tabLst>
                <a:tab pos="541338" algn="l"/>
              </a:tabLst>
            </a:pPr>
            <a:r>
              <a:rPr lang="de-AT" altLang="en-US" sz="2300" kern="0" dirty="0">
                <a:solidFill>
                  <a:schemeClr val="bg1"/>
                </a:solidFill>
                <a:ea typeface="ＭＳ Ｐゴシック" pitchFamily="34" charset="-128"/>
              </a:rPr>
              <a:t>auf Basis der bisherigen Planungen, </a:t>
            </a:r>
          </a:p>
          <a:p>
            <a:pPr>
              <a:lnSpc>
                <a:spcPct val="110000"/>
              </a:lnSpc>
              <a:buClr>
                <a:schemeClr val="bg1"/>
              </a:buClr>
              <a:buSzPct val="100000"/>
              <a:tabLst>
                <a:tab pos="541338" algn="l"/>
              </a:tabLst>
            </a:pPr>
            <a:r>
              <a:rPr lang="de-AT" altLang="en-US" sz="2300" kern="0" dirty="0">
                <a:solidFill>
                  <a:schemeClr val="bg1"/>
                </a:solidFill>
                <a:ea typeface="ＭＳ Ｐゴシック" pitchFamily="34" charset="-128"/>
              </a:rPr>
              <a:t>versuchen Sie eine möglichst realistische Planung,</a:t>
            </a:r>
          </a:p>
          <a:p>
            <a:pPr>
              <a:lnSpc>
                <a:spcPct val="110000"/>
              </a:lnSpc>
              <a:buClr>
                <a:schemeClr val="bg1"/>
              </a:buClr>
              <a:buSzPct val="100000"/>
              <a:tabLst>
                <a:tab pos="541338" algn="l"/>
              </a:tabLst>
            </a:pPr>
            <a:r>
              <a:rPr lang="de-AT" altLang="en-US" sz="2300" kern="0" dirty="0">
                <a:solidFill>
                  <a:schemeClr val="bg1"/>
                </a:solidFill>
                <a:ea typeface="ＭＳ Ｐゴシック" pitchFamily="34" charset="-128"/>
              </a:rPr>
              <a:t>konzentrieren Sie sich auf die Mitarbeiter der Arbeitspakete.</a:t>
            </a:r>
          </a:p>
          <a:p>
            <a:pPr marL="0" indent="0">
              <a:lnSpc>
                <a:spcPct val="110000"/>
              </a:lnSpc>
              <a:buClr>
                <a:schemeClr val="bg1"/>
              </a:buClr>
              <a:buSzPct val="100000"/>
              <a:buNone/>
              <a:tabLst>
                <a:tab pos="541338" algn="l"/>
              </a:tabLst>
            </a:pPr>
            <a:r>
              <a:rPr lang="de-AT" altLang="en-US" sz="2300" kern="0" dirty="0">
                <a:solidFill>
                  <a:schemeClr val="bg1"/>
                </a:solidFill>
                <a:ea typeface="ＭＳ Ｐゴシック" pitchFamily="34" charset="-128"/>
              </a:rPr>
              <a:t>Zeitrahmen: 30 Minuten</a:t>
            </a:r>
            <a:endParaRPr lang="en-US" sz="2300" kern="0" dirty="0">
              <a:solidFill>
                <a:srgbClr val="953735"/>
              </a:solidFill>
            </a:endParaRPr>
          </a:p>
        </p:txBody>
      </p:sp>
      <p:sp>
        <p:nvSpPr>
          <p:cNvPr id="2" name="Titel 1"/>
          <p:cNvSpPr>
            <a:spLocks noGrp="1"/>
          </p:cNvSpPr>
          <p:nvPr>
            <p:ph type="title"/>
          </p:nvPr>
        </p:nvSpPr>
        <p:spPr>
          <a:xfrm>
            <a:off x="864321" y="428400"/>
            <a:ext cx="6336703" cy="863600"/>
          </a:xfrm>
        </p:spPr>
        <p:txBody>
          <a:bodyPr/>
          <a:lstStyle/>
          <a:p>
            <a:pPr>
              <a:lnSpc>
                <a:spcPts val="2700"/>
              </a:lnSpc>
            </a:pPr>
            <a:r>
              <a:rPr lang="de-AT" sz="2800" dirty="0"/>
              <a:t>Übung – Erstellung eines </a:t>
            </a:r>
            <a:br>
              <a:rPr lang="de-AT" sz="2800" dirty="0"/>
            </a:br>
            <a:r>
              <a:rPr lang="de-AT" sz="2800" dirty="0"/>
              <a:t>Ressourcen- und Kapazitätsplanes</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25</a:t>
            </a:fld>
            <a:endParaRPr lang="en-US" dirty="0"/>
          </a:p>
        </p:txBody>
      </p:sp>
    </p:spTree>
    <p:extLst>
      <p:ext uri="{BB962C8B-B14F-4D97-AF65-F5344CB8AC3E}">
        <p14:creationId xmlns:p14="http://schemas.microsoft.com/office/powerpoint/2010/main" val="57418575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a:extLst>
              <a:ext uri="{C183D7F6-B498-43B3-948B-1728B52AA6E4}">
                <adec:decorative xmlns:adec="http://schemas.microsoft.com/office/drawing/2017/decorative" val="1"/>
              </a:ext>
            </a:extLst>
          </p:cNvPr>
          <p:cNvGrpSpPr/>
          <p:nvPr/>
        </p:nvGrpSpPr>
        <p:grpSpPr>
          <a:xfrm>
            <a:off x="1226090" y="2049699"/>
            <a:ext cx="502326" cy="505265"/>
            <a:chOff x="1226090" y="2049699"/>
            <a:chExt cx="502326" cy="505265"/>
          </a:xfrm>
        </p:grpSpPr>
        <p:sp>
          <p:nvSpPr>
            <p:cNvPr id="26"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27"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28" name="Gerade Verbindung 27"/>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30"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2" name="Gruppieren 41">
            <a:extLst>
              <a:ext uri="{C183D7F6-B498-43B3-948B-1728B52AA6E4}">
                <adec:decorative xmlns:adec="http://schemas.microsoft.com/office/drawing/2017/decorative" val="1"/>
              </a:ext>
            </a:extLst>
          </p:cNvPr>
          <p:cNvGrpSpPr/>
          <p:nvPr/>
        </p:nvGrpSpPr>
        <p:grpSpPr>
          <a:xfrm>
            <a:off x="1226090" y="3544312"/>
            <a:ext cx="502326" cy="505265"/>
            <a:chOff x="1226090" y="2049699"/>
            <a:chExt cx="502326" cy="505265"/>
          </a:xfrm>
        </p:grpSpPr>
        <p:sp>
          <p:nvSpPr>
            <p:cNvPr id="43"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44"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45" name="Gerade Verbindung 44"/>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47"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8" name="Gruppieren 47">
            <a:extLst>
              <a:ext uri="{C183D7F6-B498-43B3-948B-1728B52AA6E4}">
                <adec:decorative xmlns:adec="http://schemas.microsoft.com/office/drawing/2017/decorative" val="1"/>
              </a:ext>
            </a:extLst>
          </p:cNvPr>
          <p:cNvGrpSpPr/>
          <p:nvPr/>
        </p:nvGrpSpPr>
        <p:grpSpPr>
          <a:xfrm>
            <a:off x="1226090" y="4932437"/>
            <a:ext cx="502326" cy="505265"/>
            <a:chOff x="1226090" y="2049699"/>
            <a:chExt cx="502326" cy="505265"/>
          </a:xfrm>
        </p:grpSpPr>
        <p:sp>
          <p:nvSpPr>
            <p:cNvPr id="49"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50"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51" name="Gerade Verbindung 50"/>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53"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sp>
        <p:nvSpPr>
          <p:cNvPr id="24" name="Inhaltsplatzhalter 2"/>
          <p:cNvSpPr>
            <a:spLocks noGrp="1"/>
          </p:cNvSpPr>
          <p:nvPr>
            <p:ph idx="1"/>
          </p:nvPr>
        </p:nvSpPr>
        <p:spPr>
          <a:xfrm>
            <a:off x="1872432" y="2001763"/>
            <a:ext cx="6480720" cy="4514850"/>
          </a:xfrm>
        </p:spPr>
        <p:txBody>
          <a:bodyPr/>
          <a:lstStyle/>
          <a:p>
            <a:pPr marL="0" indent="0">
              <a:lnSpc>
                <a:spcPct val="130000"/>
              </a:lnSpc>
              <a:spcBef>
                <a:spcPts val="4200"/>
              </a:spcBef>
              <a:buNone/>
            </a:pPr>
            <a:r>
              <a:rPr lang="de-AT" sz="2600" dirty="0"/>
              <a:t>Überblick über relevante Aspekte in der Projektressourcen- und -kapazitätsplanung</a:t>
            </a:r>
          </a:p>
          <a:p>
            <a:pPr marL="0" indent="0">
              <a:spcBef>
                <a:spcPts val="3600"/>
              </a:spcBef>
              <a:buNone/>
            </a:pPr>
            <a:r>
              <a:rPr lang="de-AT" sz="2600" dirty="0"/>
              <a:t>Rüstzeug zur Optimierung von Ressourceneinsatz und Kapazitätsauslastung</a:t>
            </a:r>
          </a:p>
          <a:p>
            <a:pPr marL="0" indent="0">
              <a:spcBef>
                <a:spcPts val="3600"/>
              </a:spcBef>
              <a:buNone/>
            </a:pPr>
            <a:r>
              <a:rPr lang="de-AT" dirty="0"/>
              <a:t>Verständnis der Ressourcenelastizität</a:t>
            </a:r>
            <a:endParaRPr lang="en-US" sz="2600" dirty="0"/>
          </a:p>
        </p:txBody>
      </p:sp>
      <p:sp>
        <p:nvSpPr>
          <p:cNvPr id="2" name="Titel 1"/>
          <p:cNvSpPr>
            <a:spLocks noGrp="1"/>
          </p:cNvSpPr>
          <p:nvPr>
            <p:ph type="title"/>
          </p:nvPr>
        </p:nvSpPr>
        <p:spPr/>
        <p:txBody>
          <a:bodyPr/>
          <a:lstStyle/>
          <a:p>
            <a:pPr>
              <a:lnSpc>
                <a:spcPts val="2800"/>
              </a:lnSpc>
            </a:pPr>
            <a:r>
              <a:rPr lang="de-AT" sz="2800" dirty="0"/>
              <a:t>Lehr- und Lernziele – </a:t>
            </a:r>
            <a:br>
              <a:rPr lang="de-AT" sz="2800" dirty="0"/>
            </a:br>
            <a:r>
              <a:rPr lang="de-AT" sz="2800" dirty="0"/>
              <a:t>Ressourcen- und Kapazitätsplanung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a:t>
            </a:fld>
            <a:endParaRPr lang="en-US" dirty="0"/>
          </a:p>
        </p:txBody>
      </p:sp>
    </p:spTree>
    <p:extLst>
      <p:ext uri="{BB962C8B-B14F-4D97-AF65-F5344CB8AC3E}">
        <p14:creationId xmlns:p14="http://schemas.microsoft.com/office/powerpoint/2010/main" val="20235617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Inhaltsplatzhalter 2"/>
          <p:cNvSpPr txBox="1">
            <a:spLocks/>
          </p:cNvSpPr>
          <p:nvPr/>
        </p:nvSpPr>
        <p:spPr>
          <a:xfrm>
            <a:off x="1069887" y="1857747"/>
            <a:ext cx="8147361" cy="4514850"/>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533400" indent="-533400">
              <a:spcBef>
                <a:spcPts val="2700"/>
              </a:spcBef>
              <a:buClr>
                <a:srgbClr val="2D4E75"/>
              </a:buClr>
              <a:buFont typeface="Wingdings" panose="05000000000000000000" pitchFamily="2" charset="2"/>
              <a:buChar char=""/>
            </a:pPr>
            <a:r>
              <a:rPr lang="de-AT" kern="0" dirty="0"/>
              <a:t>im Stande sein, einfache Verfahren der Projektressourcen- und -kapazitätsplanung praxisnah anzuwenden</a:t>
            </a:r>
          </a:p>
          <a:p>
            <a:pPr marL="533400" indent="-533400">
              <a:spcBef>
                <a:spcPts val="2700"/>
              </a:spcBef>
              <a:buClr>
                <a:srgbClr val="2D4E75"/>
              </a:buClr>
              <a:buFont typeface="Wingdings" panose="05000000000000000000" pitchFamily="2" charset="2"/>
              <a:buChar char=""/>
            </a:pPr>
            <a:r>
              <a:rPr lang="de-AT" kern="0" dirty="0"/>
              <a:t>in der Lage sein, Engpassressourcen zu identifizieren sowie situationsadäquate Maßnahmen zu setzen zur Vermeidung von Überlastungen und Unterauslastungen</a:t>
            </a:r>
          </a:p>
          <a:p>
            <a:pPr marL="533400" indent="-533400">
              <a:spcBef>
                <a:spcPts val="2700"/>
              </a:spcBef>
              <a:buClr>
                <a:srgbClr val="2D4E75"/>
              </a:buClr>
              <a:buFont typeface="Wingdings" panose="05000000000000000000" pitchFamily="2" charset="2"/>
              <a:buChar char=""/>
            </a:pPr>
            <a:r>
              <a:rPr lang="de-AT" kern="0" dirty="0"/>
              <a:t>Unstimmigkeiten in der Ressourcen- und Kapazitätsplanung orten und bereinigen können</a:t>
            </a:r>
          </a:p>
        </p:txBody>
      </p:sp>
      <p:sp>
        <p:nvSpPr>
          <p:cNvPr id="2" name="Titel 1"/>
          <p:cNvSpPr>
            <a:spLocks noGrp="1"/>
          </p:cNvSpPr>
          <p:nvPr>
            <p:ph type="title"/>
          </p:nvPr>
        </p:nvSpPr>
        <p:spPr>
          <a:xfrm>
            <a:off x="864320" y="396429"/>
            <a:ext cx="6336704" cy="863600"/>
          </a:xfrm>
        </p:spPr>
        <p:txBody>
          <a:bodyPr/>
          <a:lstStyle/>
          <a:p>
            <a:pPr>
              <a:lnSpc>
                <a:spcPts val="2800"/>
              </a:lnSpc>
            </a:pPr>
            <a:r>
              <a:rPr lang="de-AT" sz="2800" dirty="0"/>
              <a:t>Learning Outcomes – </a:t>
            </a:r>
            <a:br>
              <a:rPr lang="de-AT" sz="2800" dirty="0"/>
            </a:br>
            <a:r>
              <a:rPr lang="de-AT" sz="2800" dirty="0"/>
              <a:t>Ressourcen- und Kapazitätsplanung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4</a:t>
            </a:fld>
            <a:endParaRPr lang="en-US" dirty="0"/>
          </a:p>
        </p:txBody>
      </p:sp>
    </p:spTree>
    <p:extLst>
      <p:ext uri="{BB962C8B-B14F-4D97-AF65-F5344CB8AC3E}">
        <p14:creationId xmlns:p14="http://schemas.microsoft.com/office/powerpoint/2010/main" val="301256108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16879716"/>
              </p:ext>
            </p:extLst>
          </p:nvPr>
        </p:nvGraphicFramePr>
        <p:xfrm>
          <a:off x="1368376" y="1404045"/>
          <a:ext cx="7298881" cy="5362897"/>
        </p:xfrm>
        <a:graphic>
          <a:graphicData uri="http://schemas.openxmlformats.org/presentationml/2006/ole">
            <mc:AlternateContent xmlns:mc="http://schemas.openxmlformats.org/markup-compatibility/2006">
              <mc:Choice xmlns:v="urn:schemas-microsoft-com:vml" Requires="v">
                <p:oleObj spid="_x0000_s4177" name="Präsentation" r:id="rId4" imgW="4570656" imgH="3427323" progId="PowerPoint.Show.8">
                  <p:embed/>
                </p:oleObj>
              </mc:Choice>
              <mc:Fallback>
                <p:oleObj name="Präsentation" r:id="rId4" imgW="4570656" imgH="3427323" progId="PowerPoint.Show.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2104"/>
                      <a:stretch>
                        <a:fillRect/>
                      </a:stretch>
                    </p:blipFill>
                    <p:spPr bwMode="auto">
                      <a:xfrm>
                        <a:off x="1368376" y="1404045"/>
                        <a:ext cx="7298881" cy="5362897"/>
                      </a:xfrm>
                      <a:prstGeom prst="rect">
                        <a:avLst/>
                      </a:prstGeom>
                      <a:noFill/>
                    </p:spPr>
                  </p:pic>
                </p:oleObj>
              </mc:Fallback>
            </mc:AlternateContent>
          </a:graphicData>
        </a:graphic>
      </p:graphicFrame>
      <p:sp>
        <p:nvSpPr>
          <p:cNvPr id="7" name="Rechteck 6">
            <a:extLst>
              <a:ext uri="{C183D7F6-B498-43B3-948B-1728B52AA6E4}">
                <adec:decorative xmlns:adec="http://schemas.microsoft.com/office/drawing/2017/decorative" val="1"/>
              </a:ext>
            </a:extLst>
          </p:cNvPr>
          <p:cNvSpPr/>
          <p:nvPr/>
        </p:nvSpPr>
        <p:spPr bwMode="auto">
          <a:xfrm>
            <a:off x="4634345" y="3027395"/>
            <a:ext cx="2916000" cy="752913"/>
          </a:xfrm>
          <a:custGeom>
            <a:avLst/>
            <a:gdLst>
              <a:gd name="connsiteX0" fmla="*/ 0 w 2918626"/>
              <a:gd name="connsiteY0" fmla="*/ 0 h 742028"/>
              <a:gd name="connsiteX1" fmla="*/ 2918626 w 2918626"/>
              <a:gd name="connsiteY1" fmla="*/ 0 h 742028"/>
              <a:gd name="connsiteX2" fmla="*/ 2918626 w 2918626"/>
              <a:gd name="connsiteY2" fmla="*/ 742028 h 742028"/>
              <a:gd name="connsiteX3" fmla="*/ 0 w 2918626"/>
              <a:gd name="connsiteY3" fmla="*/ 742028 h 742028"/>
              <a:gd name="connsiteX4" fmla="*/ 0 w 2918626"/>
              <a:gd name="connsiteY4" fmla="*/ 0 h 742028"/>
              <a:gd name="connsiteX0" fmla="*/ 0 w 2918626"/>
              <a:gd name="connsiteY0" fmla="*/ 0 h 742028"/>
              <a:gd name="connsiteX1" fmla="*/ 2918626 w 2918626"/>
              <a:gd name="connsiteY1" fmla="*/ 0 h 742028"/>
              <a:gd name="connsiteX2" fmla="*/ 2918626 w 2918626"/>
              <a:gd name="connsiteY2" fmla="*/ 742028 h 742028"/>
              <a:gd name="connsiteX3" fmla="*/ 0 w 2918626"/>
              <a:gd name="connsiteY3" fmla="*/ 742028 h 742028"/>
              <a:gd name="connsiteX4" fmla="*/ 0 w 2918626"/>
              <a:gd name="connsiteY4" fmla="*/ 252174 h 742028"/>
              <a:gd name="connsiteX5" fmla="*/ 0 w 2918626"/>
              <a:gd name="connsiteY5" fmla="*/ 0 h 742028"/>
              <a:gd name="connsiteX0" fmla="*/ 0 w 2918626"/>
              <a:gd name="connsiteY0" fmla="*/ 4136 h 746164"/>
              <a:gd name="connsiteX1" fmla="*/ 637310 w 2918626"/>
              <a:gd name="connsiteY1" fmla="*/ 0 h 746164"/>
              <a:gd name="connsiteX2" fmla="*/ 2918626 w 2918626"/>
              <a:gd name="connsiteY2" fmla="*/ 4136 h 746164"/>
              <a:gd name="connsiteX3" fmla="*/ 2918626 w 2918626"/>
              <a:gd name="connsiteY3" fmla="*/ 746164 h 746164"/>
              <a:gd name="connsiteX4" fmla="*/ 0 w 2918626"/>
              <a:gd name="connsiteY4" fmla="*/ 746164 h 746164"/>
              <a:gd name="connsiteX5" fmla="*/ 0 w 2918626"/>
              <a:gd name="connsiteY5" fmla="*/ 256310 h 746164"/>
              <a:gd name="connsiteX6" fmla="*/ 0 w 2918626"/>
              <a:gd name="connsiteY6" fmla="*/ 4136 h 746164"/>
              <a:gd name="connsiteX0" fmla="*/ 0 w 2918626"/>
              <a:gd name="connsiteY0" fmla="*/ 256310 h 746164"/>
              <a:gd name="connsiteX1" fmla="*/ 637310 w 2918626"/>
              <a:gd name="connsiteY1" fmla="*/ 0 h 746164"/>
              <a:gd name="connsiteX2" fmla="*/ 2918626 w 2918626"/>
              <a:gd name="connsiteY2" fmla="*/ 4136 h 746164"/>
              <a:gd name="connsiteX3" fmla="*/ 2918626 w 2918626"/>
              <a:gd name="connsiteY3" fmla="*/ 746164 h 746164"/>
              <a:gd name="connsiteX4" fmla="*/ 0 w 2918626"/>
              <a:gd name="connsiteY4" fmla="*/ 746164 h 746164"/>
              <a:gd name="connsiteX5" fmla="*/ 0 w 2918626"/>
              <a:gd name="connsiteY5" fmla="*/ 256310 h 746164"/>
              <a:gd name="connsiteX0" fmla="*/ 0 w 2918626"/>
              <a:gd name="connsiteY0" fmla="*/ 256310 h 746164"/>
              <a:gd name="connsiteX1" fmla="*/ 688110 w 2918626"/>
              <a:gd name="connsiteY1" fmla="*/ 0 h 746164"/>
              <a:gd name="connsiteX2" fmla="*/ 2918626 w 2918626"/>
              <a:gd name="connsiteY2" fmla="*/ 4136 h 746164"/>
              <a:gd name="connsiteX3" fmla="*/ 2918626 w 2918626"/>
              <a:gd name="connsiteY3" fmla="*/ 746164 h 746164"/>
              <a:gd name="connsiteX4" fmla="*/ 0 w 2918626"/>
              <a:gd name="connsiteY4" fmla="*/ 746164 h 746164"/>
              <a:gd name="connsiteX5" fmla="*/ 0 w 2918626"/>
              <a:gd name="connsiteY5" fmla="*/ 256310 h 746164"/>
              <a:gd name="connsiteX0" fmla="*/ 0 w 2918626"/>
              <a:gd name="connsiteY0" fmla="*/ 256310 h 746164"/>
              <a:gd name="connsiteX1" fmla="*/ 688110 w 2918626"/>
              <a:gd name="connsiteY1" fmla="*/ 0 h 746164"/>
              <a:gd name="connsiteX2" fmla="*/ 2918626 w 2918626"/>
              <a:gd name="connsiteY2" fmla="*/ 4136 h 746164"/>
              <a:gd name="connsiteX3" fmla="*/ 2918626 w 2918626"/>
              <a:gd name="connsiteY3" fmla="*/ 746164 h 746164"/>
              <a:gd name="connsiteX4" fmla="*/ 2252963 w 2918626"/>
              <a:gd name="connsiteY4" fmla="*/ 740686 h 746164"/>
              <a:gd name="connsiteX5" fmla="*/ 0 w 2918626"/>
              <a:gd name="connsiteY5" fmla="*/ 746164 h 746164"/>
              <a:gd name="connsiteX6" fmla="*/ 0 w 2918626"/>
              <a:gd name="connsiteY6" fmla="*/ 256310 h 746164"/>
              <a:gd name="connsiteX0" fmla="*/ 0 w 2921178"/>
              <a:gd name="connsiteY0" fmla="*/ 256310 h 746164"/>
              <a:gd name="connsiteX1" fmla="*/ 688110 w 2921178"/>
              <a:gd name="connsiteY1" fmla="*/ 0 h 746164"/>
              <a:gd name="connsiteX2" fmla="*/ 2918626 w 2921178"/>
              <a:gd name="connsiteY2" fmla="*/ 4136 h 746164"/>
              <a:gd name="connsiteX3" fmla="*/ 2921178 w 2921178"/>
              <a:gd name="connsiteY3" fmla="*/ 476917 h 746164"/>
              <a:gd name="connsiteX4" fmla="*/ 2918626 w 2921178"/>
              <a:gd name="connsiteY4" fmla="*/ 746164 h 746164"/>
              <a:gd name="connsiteX5" fmla="*/ 2252963 w 2921178"/>
              <a:gd name="connsiteY5" fmla="*/ 740686 h 746164"/>
              <a:gd name="connsiteX6" fmla="*/ 0 w 2921178"/>
              <a:gd name="connsiteY6" fmla="*/ 746164 h 746164"/>
              <a:gd name="connsiteX7" fmla="*/ 0 w 2921178"/>
              <a:gd name="connsiteY7" fmla="*/ 256310 h 746164"/>
              <a:gd name="connsiteX0" fmla="*/ 0 w 2921178"/>
              <a:gd name="connsiteY0" fmla="*/ 256310 h 746164"/>
              <a:gd name="connsiteX1" fmla="*/ 688110 w 2921178"/>
              <a:gd name="connsiteY1" fmla="*/ 0 h 746164"/>
              <a:gd name="connsiteX2" fmla="*/ 2918626 w 2921178"/>
              <a:gd name="connsiteY2" fmla="*/ 4136 h 746164"/>
              <a:gd name="connsiteX3" fmla="*/ 2921178 w 2921178"/>
              <a:gd name="connsiteY3" fmla="*/ 476917 h 746164"/>
              <a:gd name="connsiteX4" fmla="*/ 2252963 w 2921178"/>
              <a:gd name="connsiteY4" fmla="*/ 740686 h 746164"/>
              <a:gd name="connsiteX5" fmla="*/ 0 w 2921178"/>
              <a:gd name="connsiteY5" fmla="*/ 746164 h 746164"/>
              <a:gd name="connsiteX6" fmla="*/ 0 w 2921178"/>
              <a:gd name="connsiteY6" fmla="*/ 256310 h 746164"/>
              <a:gd name="connsiteX0" fmla="*/ 0 w 2921178"/>
              <a:gd name="connsiteY0" fmla="*/ 256310 h 746164"/>
              <a:gd name="connsiteX1" fmla="*/ 688110 w 2921178"/>
              <a:gd name="connsiteY1" fmla="*/ 0 h 746164"/>
              <a:gd name="connsiteX2" fmla="*/ 2918626 w 2921178"/>
              <a:gd name="connsiteY2" fmla="*/ 4136 h 746164"/>
              <a:gd name="connsiteX3" fmla="*/ 2921178 w 2921178"/>
              <a:gd name="connsiteY3" fmla="*/ 476917 h 746164"/>
              <a:gd name="connsiteX4" fmla="*/ 2252963 w 2921178"/>
              <a:gd name="connsiteY4" fmla="*/ 740686 h 746164"/>
              <a:gd name="connsiteX5" fmla="*/ 0 w 2921178"/>
              <a:gd name="connsiteY5" fmla="*/ 746164 h 746164"/>
              <a:gd name="connsiteX6" fmla="*/ 0 w 2921178"/>
              <a:gd name="connsiteY6" fmla="*/ 256310 h 746164"/>
              <a:gd name="connsiteX0" fmla="*/ 0 w 2968762"/>
              <a:gd name="connsiteY0" fmla="*/ 263059 h 752913"/>
              <a:gd name="connsiteX1" fmla="*/ 688110 w 2968762"/>
              <a:gd name="connsiteY1" fmla="*/ 6749 h 752913"/>
              <a:gd name="connsiteX2" fmla="*/ 2968752 w 2968762"/>
              <a:gd name="connsiteY2" fmla="*/ 0 h 752913"/>
              <a:gd name="connsiteX3" fmla="*/ 2921178 w 2968762"/>
              <a:gd name="connsiteY3" fmla="*/ 483666 h 752913"/>
              <a:gd name="connsiteX4" fmla="*/ 2252963 w 2968762"/>
              <a:gd name="connsiteY4" fmla="*/ 747435 h 752913"/>
              <a:gd name="connsiteX5" fmla="*/ 0 w 2968762"/>
              <a:gd name="connsiteY5" fmla="*/ 752913 h 752913"/>
              <a:gd name="connsiteX6" fmla="*/ 0 w 2968762"/>
              <a:gd name="connsiteY6" fmla="*/ 263059 h 752913"/>
              <a:gd name="connsiteX0" fmla="*/ 0 w 2968802"/>
              <a:gd name="connsiteY0" fmla="*/ 263059 h 752913"/>
              <a:gd name="connsiteX1" fmla="*/ 688110 w 2968802"/>
              <a:gd name="connsiteY1" fmla="*/ 6749 h 752913"/>
              <a:gd name="connsiteX2" fmla="*/ 2968752 w 2968802"/>
              <a:gd name="connsiteY2" fmla="*/ 0 h 752913"/>
              <a:gd name="connsiteX3" fmla="*/ 2960165 w 2968802"/>
              <a:gd name="connsiteY3" fmla="*/ 456451 h 752913"/>
              <a:gd name="connsiteX4" fmla="*/ 2252963 w 2968802"/>
              <a:gd name="connsiteY4" fmla="*/ 747435 h 752913"/>
              <a:gd name="connsiteX5" fmla="*/ 0 w 2968802"/>
              <a:gd name="connsiteY5" fmla="*/ 752913 h 752913"/>
              <a:gd name="connsiteX6" fmla="*/ 0 w 2968802"/>
              <a:gd name="connsiteY6" fmla="*/ 263059 h 752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68802" h="752913">
                <a:moveTo>
                  <a:pt x="0" y="263059"/>
                </a:moveTo>
                <a:lnTo>
                  <a:pt x="688110" y="6749"/>
                </a:lnTo>
                <a:lnTo>
                  <a:pt x="2968752" y="0"/>
                </a:lnTo>
                <a:cubicBezTo>
                  <a:pt x="2969603" y="157594"/>
                  <a:pt x="2959314" y="298857"/>
                  <a:pt x="2960165" y="456451"/>
                </a:cubicBezTo>
                <a:lnTo>
                  <a:pt x="2252963" y="747435"/>
                </a:lnTo>
                <a:lnTo>
                  <a:pt x="0" y="752913"/>
                </a:lnTo>
                <a:lnTo>
                  <a:pt x="0" y="263059"/>
                </a:lnTo>
                <a:close/>
              </a:path>
            </a:pathLst>
          </a:custGeom>
          <a:noFill/>
          <a:ln w="31750" cap="flat" cmpd="sng" algn="ctr">
            <a:solidFill>
              <a:srgbClr val="C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2" name="Titel 1"/>
          <p:cNvSpPr>
            <a:spLocks noGrp="1"/>
          </p:cNvSpPr>
          <p:nvPr>
            <p:ph type="title"/>
          </p:nvPr>
        </p:nvSpPr>
        <p:spPr>
          <a:xfrm>
            <a:off x="864321" y="396430"/>
            <a:ext cx="6480719" cy="863600"/>
          </a:xfrm>
        </p:spPr>
        <p:txBody>
          <a:bodyPr/>
          <a:lstStyle/>
          <a:p>
            <a:pPr>
              <a:lnSpc>
                <a:spcPts val="2800"/>
              </a:lnSpc>
            </a:pPr>
            <a:r>
              <a:rPr lang="de-AT" sz="2800" dirty="0"/>
              <a:t>Stellung der Ressourcenplanung</a:t>
            </a:r>
            <a:br>
              <a:rPr lang="de-AT" sz="2800" dirty="0"/>
            </a:br>
            <a:r>
              <a:rPr lang="de-AT" sz="2800" dirty="0"/>
              <a:t>im Prozess der Projektplanung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5</a:t>
            </a:fld>
            <a:endParaRPr lang="de-AT" dirty="0"/>
          </a:p>
        </p:txBody>
      </p:sp>
    </p:spTree>
    <p:extLst>
      <p:ext uri="{BB962C8B-B14F-4D97-AF65-F5344CB8AC3E}">
        <p14:creationId xmlns:p14="http://schemas.microsoft.com/office/powerpoint/2010/main" val="97242823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3970610"/>
            <a:ext cx="8281144" cy="2690019"/>
          </a:xfrm>
        </p:spPr>
        <p:txBody>
          <a:bodyPr/>
          <a:lstStyle/>
          <a:p>
            <a:pPr>
              <a:lnSpc>
                <a:spcPct val="110000"/>
              </a:lnSpc>
              <a:spcBef>
                <a:spcPct val="40000"/>
              </a:spcBef>
              <a:buSzPct val="120000"/>
              <a:buFont typeface="Wingdings" charset="2"/>
              <a:buChar char="§"/>
            </a:pPr>
            <a:r>
              <a:rPr lang="de-AT" altLang="en-US" sz="2100" dirty="0">
                <a:latin typeface="Arial Narrow" charset="0"/>
              </a:rPr>
              <a:t>Durch die Bestimmung der Termine für die einzelnen Vorgänge und Arbeits-pakete ergibt sich aus der Zuordnung von erforderlichen Ressourcen zu Vor-gängen auch die </a:t>
            </a:r>
            <a:r>
              <a:rPr lang="de-AT" altLang="en-US" sz="2100" b="1" dirty="0">
                <a:solidFill>
                  <a:srgbClr val="2D4E75"/>
                </a:solidFill>
                <a:latin typeface="Arial Narrow" charset="0"/>
              </a:rPr>
              <a:t>zeitliche Verteilung des geplanten Ressourcenbedarfs</a:t>
            </a:r>
            <a:r>
              <a:rPr lang="de-AT" altLang="en-US" sz="2100" dirty="0">
                <a:latin typeface="Arial Narrow" charset="0"/>
              </a:rPr>
              <a:t>.</a:t>
            </a:r>
          </a:p>
          <a:p>
            <a:pPr>
              <a:lnSpc>
                <a:spcPct val="110000"/>
              </a:lnSpc>
              <a:spcBef>
                <a:spcPct val="40000"/>
              </a:spcBef>
              <a:buSzPct val="120000"/>
              <a:buFont typeface="Wingdings" charset="2"/>
              <a:buChar char="§"/>
            </a:pPr>
            <a:r>
              <a:rPr lang="de-AT" altLang="en-US" sz="2100" dirty="0">
                <a:latin typeface="Arial Narrow" charset="0"/>
              </a:rPr>
              <a:t>Ziel der Einsatzmittelplanung (</a:t>
            </a:r>
            <a:r>
              <a:rPr lang="de-AT" altLang="en-US" sz="2100" b="1" dirty="0">
                <a:solidFill>
                  <a:srgbClr val="2D4E75"/>
                </a:solidFill>
                <a:latin typeface="Arial Narrow" charset="0"/>
              </a:rPr>
              <a:t>Kapazitätsplanung/Ressourcenplanung</a:t>
            </a:r>
            <a:r>
              <a:rPr lang="de-AT" altLang="en-US" sz="2100" dirty="0">
                <a:latin typeface="Arial Narrow" charset="0"/>
              </a:rPr>
              <a:t>) ist die Planung und </a:t>
            </a:r>
            <a:r>
              <a:rPr lang="de-AT" altLang="en-US" sz="2100" b="1" dirty="0">
                <a:latin typeface="Arial Narrow" charset="0"/>
              </a:rPr>
              <a:t>Darstellung des Bedarfes und des Vorrats an Ressourcen (Einsatzmitteln) im Zeitablauf</a:t>
            </a:r>
            <a:r>
              <a:rPr lang="de-AT" altLang="en-US" sz="2100" dirty="0">
                <a:latin typeface="Arial Narrow" charset="0"/>
              </a:rPr>
              <a:t> – sowie der </a:t>
            </a:r>
            <a:r>
              <a:rPr lang="de-AT" altLang="en-US" sz="2100" b="1" dirty="0">
                <a:latin typeface="Arial Narrow" charset="0"/>
              </a:rPr>
              <a:t>Einsatzoptimierung</a:t>
            </a:r>
            <a:r>
              <a:rPr lang="de-AT" altLang="en-US" sz="2100" dirty="0">
                <a:latin typeface="Arial Narrow" charset="0"/>
              </a:rPr>
              <a:t>.</a:t>
            </a:r>
          </a:p>
          <a:p>
            <a:pPr>
              <a:lnSpc>
                <a:spcPct val="110000"/>
              </a:lnSpc>
              <a:buSzPct val="120000"/>
            </a:pPr>
            <a:endParaRPr lang="de-AT" sz="2100" dirty="0"/>
          </a:p>
        </p:txBody>
      </p:sp>
      <p:sp>
        <p:nvSpPr>
          <p:cNvPr id="7" name="AutoShape 18">
            <a:extLst>
              <a:ext uri="{C183D7F6-B498-43B3-948B-1728B52AA6E4}">
                <adec:decorative xmlns:adec="http://schemas.microsoft.com/office/drawing/2017/decorative" val="1"/>
              </a:ext>
            </a:extLst>
          </p:cNvPr>
          <p:cNvSpPr>
            <a:spLocks noChangeArrowheads="1"/>
          </p:cNvSpPr>
          <p:nvPr/>
        </p:nvSpPr>
        <p:spPr bwMode="auto">
          <a:xfrm rot="5400000">
            <a:off x="1091614" y="2572229"/>
            <a:ext cx="536995" cy="64248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54 w 21600"/>
              <a:gd name="T13" fmla="*/ 5386 h 21600"/>
              <a:gd name="T14" fmla="*/ 18906 w 21600"/>
              <a:gd name="T15" fmla="*/ 16214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2D4E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44000" anchor="ctr"/>
          <a:lstStyle/>
          <a:p>
            <a:endParaRPr lang="de-AT" sz="2100" dirty="0"/>
          </a:p>
        </p:txBody>
      </p:sp>
      <p:sp>
        <p:nvSpPr>
          <p:cNvPr id="5" name="Text Box 15"/>
          <p:cNvSpPr txBox="1">
            <a:spLocks noChangeArrowheads="1"/>
          </p:cNvSpPr>
          <p:nvPr/>
        </p:nvSpPr>
        <p:spPr bwMode="auto">
          <a:xfrm>
            <a:off x="1083967" y="3168301"/>
            <a:ext cx="7989265" cy="540000"/>
          </a:xfrm>
          <a:prstGeom prst="rect">
            <a:avLst/>
          </a:prstGeom>
          <a:solidFill>
            <a:srgbClr val="2D4E75"/>
          </a:solidFill>
          <a:ln>
            <a:no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buClr>
                <a:srgbClr val="FF8307"/>
              </a:buClr>
              <a:buFont typeface="Wingdings" charset="2"/>
              <a:buNone/>
            </a:pPr>
            <a:r>
              <a:rPr lang="de-AT" altLang="en-US" sz="2100" b="1" dirty="0">
                <a:solidFill>
                  <a:schemeClr val="bg1"/>
                </a:solidFill>
                <a:latin typeface="Arial Narrow" charset="0"/>
              </a:rPr>
              <a:t> 5. Planungsschritt: Gegenüberstellung Bedarf und Vorrat an Ressourcen</a:t>
            </a:r>
          </a:p>
        </p:txBody>
      </p:sp>
      <p:sp>
        <p:nvSpPr>
          <p:cNvPr id="12" name="Inhaltsplatzhalter 2"/>
          <p:cNvSpPr txBox="1">
            <a:spLocks/>
          </p:cNvSpPr>
          <p:nvPr/>
        </p:nvSpPr>
        <p:spPr>
          <a:xfrm>
            <a:off x="1008336" y="1450330"/>
            <a:ext cx="5832648" cy="1033835"/>
          </a:xfrm>
          <a:prstGeom prst="rect">
            <a:avLst/>
          </a:prstGeom>
        </p:spPr>
        <p:txBody>
          <a:bodyPr/>
          <a:lstStyle>
            <a:lvl1pPr marL="342900" indent="-342900" algn="l" rtl="0" fontAlgn="base">
              <a:lnSpc>
                <a:spcPct val="120000"/>
              </a:lnSpc>
              <a:spcBef>
                <a:spcPts val="1200"/>
              </a:spcBef>
              <a:spcAft>
                <a:spcPct val="0"/>
              </a:spcAft>
              <a:buClr>
                <a:srgbClr val="2D4E7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2D4E7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2D4E7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2D4E7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2D4E7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0" indent="0">
              <a:lnSpc>
                <a:spcPct val="110000"/>
              </a:lnSpc>
              <a:spcBef>
                <a:spcPct val="40000"/>
              </a:spcBef>
              <a:buSzPct val="120000"/>
              <a:buNone/>
            </a:pPr>
            <a:r>
              <a:rPr lang="de-AT" altLang="en-US" sz="2100" kern="0" dirty="0">
                <a:latin typeface="Arial Narrow" charset="0"/>
              </a:rPr>
              <a:t>Um die Arbeiten laut Terminplan erledigen zu können, </a:t>
            </a:r>
            <a:br>
              <a:rPr lang="de-AT" altLang="en-US" sz="2100" kern="0" dirty="0">
                <a:latin typeface="Arial Narrow" charset="0"/>
              </a:rPr>
            </a:br>
            <a:r>
              <a:rPr lang="de-AT" altLang="en-US" sz="2100" kern="0" dirty="0">
                <a:latin typeface="Arial Narrow" charset="0"/>
              </a:rPr>
              <a:t>muss die richtige Art und Menge von Ressourcen zur richtigen Zeit am richtigen Ort vorhanden sein.</a:t>
            </a:r>
          </a:p>
        </p:txBody>
      </p:sp>
      <p:sp>
        <p:nvSpPr>
          <p:cNvPr id="2" name="Titel 1"/>
          <p:cNvSpPr>
            <a:spLocks noGrp="1"/>
          </p:cNvSpPr>
          <p:nvPr>
            <p:ph type="title"/>
          </p:nvPr>
        </p:nvSpPr>
        <p:spPr>
          <a:xfrm>
            <a:off x="864321" y="414000"/>
            <a:ext cx="6552727" cy="863600"/>
          </a:xfrm>
        </p:spPr>
        <p:txBody>
          <a:bodyPr/>
          <a:lstStyle/>
          <a:p>
            <a:pPr>
              <a:lnSpc>
                <a:spcPts val="2800"/>
              </a:lnSpc>
            </a:pPr>
            <a:r>
              <a:rPr lang="de-AT" sz="2800" dirty="0"/>
              <a:t>Übergang </a:t>
            </a:r>
            <a:br>
              <a:rPr lang="de-AT" sz="2800" dirty="0"/>
            </a:br>
            <a:r>
              <a:rPr lang="de-AT" sz="2800" dirty="0"/>
              <a:t>Termin- und Ressourcenplanung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6</a:t>
            </a:fld>
            <a:endParaRPr lang="de-AT" dirty="0"/>
          </a:p>
        </p:txBody>
      </p:sp>
    </p:spTree>
    <p:extLst>
      <p:ext uri="{BB962C8B-B14F-4D97-AF65-F5344CB8AC3E}">
        <p14:creationId xmlns:p14="http://schemas.microsoft.com/office/powerpoint/2010/main" val="337228368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3996333"/>
            <a:ext cx="7668814" cy="2041946"/>
          </a:xfrm>
        </p:spPr>
        <p:txBody>
          <a:bodyPr/>
          <a:lstStyle/>
          <a:p>
            <a:r>
              <a:rPr lang="de-AT" sz="2100" b="1" dirty="0">
                <a:solidFill>
                  <a:srgbClr val="2D4E75"/>
                </a:solidFill>
              </a:rPr>
              <a:t>Personalmittel</a:t>
            </a:r>
            <a:r>
              <a:rPr lang="de-AT" sz="2100" dirty="0"/>
              <a:t>: alle internen Mitarbeiterleistungen sowie Dienstleistungen externer Firmen, die für das Projekt benötigt werden.</a:t>
            </a:r>
          </a:p>
          <a:p>
            <a:pPr>
              <a:spcBef>
                <a:spcPts val="2400"/>
              </a:spcBef>
            </a:pPr>
            <a:r>
              <a:rPr lang="de-AT" sz="2100" b="1" dirty="0">
                <a:solidFill>
                  <a:srgbClr val="2D4E75"/>
                </a:solidFill>
              </a:rPr>
              <a:t>Sachmittel</a:t>
            </a:r>
            <a:r>
              <a:rPr lang="de-AT" sz="2100" dirty="0"/>
              <a:t>: alle nicht-personalbezogenen Güter und Leistungen wie Arbeitsplatz, Schulungsraum, Büromaterial, Bagger, Computer etc.</a:t>
            </a:r>
          </a:p>
        </p:txBody>
      </p:sp>
      <p:sp>
        <p:nvSpPr>
          <p:cNvPr id="5" name="Text Box 15"/>
          <p:cNvSpPr txBox="1">
            <a:spLocks noChangeArrowheads="1"/>
          </p:cNvSpPr>
          <p:nvPr/>
        </p:nvSpPr>
        <p:spPr bwMode="auto">
          <a:xfrm>
            <a:off x="1083967" y="1764085"/>
            <a:ext cx="7845249" cy="1800200"/>
          </a:xfrm>
          <a:prstGeom prst="rect">
            <a:avLst/>
          </a:prstGeom>
          <a:solidFill>
            <a:srgbClr val="2D4E75"/>
          </a:solidFill>
          <a:ln>
            <a:solidFill>
              <a:srgbClr val="2D4E75"/>
            </a:solidFill>
          </a:ln>
        </p:spPr>
        <p:txBody>
          <a:bodyPr wrap="square" lIns="144000" tIns="108000" rIns="108000" bIns="108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buClr>
                <a:srgbClr val="FF8307"/>
              </a:buClr>
              <a:buFont typeface="Wingdings" charset="2"/>
              <a:buNone/>
            </a:pPr>
            <a:r>
              <a:rPr lang="de-AT" altLang="en-US" sz="2000" dirty="0">
                <a:solidFill>
                  <a:schemeClr val="bg1"/>
                </a:solidFill>
                <a:latin typeface="Arial Narrow" charset="0"/>
              </a:rPr>
              <a:t>Unter Ressourcen sind Einsatzmittel zu verstehen, die verbraucht oder gebraucht werden, um ein Vorhaben zu verwirklichen. „</a:t>
            </a:r>
            <a:r>
              <a:rPr lang="de-AT" altLang="en-US" sz="2300" b="1" dirty="0">
                <a:solidFill>
                  <a:schemeClr val="bg1"/>
                </a:solidFill>
                <a:effectLst>
                  <a:outerShdw blurRad="38100" dist="38100" dir="2700000" algn="tl">
                    <a:srgbClr val="000000">
                      <a:alpha val="43137"/>
                    </a:srgbClr>
                  </a:outerShdw>
                </a:effectLst>
                <a:latin typeface="Corbel" panose="020B0503020204020204" pitchFamily="34" charset="0"/>
              </a:rPr>
              <a:t>Personal-  und Sachmittel</a:t>
            </a:r>
            <a:r>
              <a:rPr lang="de-AT" altLang="en-US" sz="2000" dirty="0">
                <a:solidFill>
                  <a:schemeClr val="bg1"/>
                </a:solidFill>
                <a:latin typeface="Arial Narrow" charset="0"/>
              </a:rPr>
              <a:t>, die zur Durchführung von Vorgängen, Arbeitspaketen oder Projekten benötigt werden (DIN 69902). Ihr Unzureichendes Vorhandensein kann eine wesentliche Ursache für Schwierigkeiten bei der Realisation eines Vorhabens sein. </a:t>
            </a:r>
          </a:p>
        </p:txBody>
      </p:sp>
      <p:sp>
        <p:nvSpPr>
          <p:cNvPr id="2" name="Titel 1"/>
          <p:cNvSpPr>
            <a:spLocks noGrp="1"/>
          </p:cNvSpPr>
          <p:nvPr>
            <p:ph type="title"/>
          </p:nvPr>
        </p:nvSpPr>
        <p:spPr/>
        <p:txBody>
          <a:bodyPr/>
          <a:lstStyle/>
          <a:p>
            <a:r>
              <a:rPr lang="de-AT" dirty="0"/>
              <a:t>Ressourcen</a:t>
            </a:r>
          </a:p>
        </p:txBody>
      </p:sp>
      <p:sp>
        <p:nvSpPr>
          <p:cNvPr id="4" name="Foliennummernplatzhalter 3"/>
          <p:cNvSpPr>
            <a:spLocks noGrp="1"/>
          </p:cNvSpPr>
          <p:nvPr>
            <p:ph type="sldNum" sz="quarter" idx="11"/>
          </p:nvPr>
        </p:nvSpPr>
        <p:spPr/>
        <p:txBody>
          <a:bodyPr/>
          <a:lstStyle/>
          <a:p>
            <a:fld id="{1B0257E5-75A0-4F46-BAAD-A8D9FF434F26}" type="slidenum">
              <a:rPr lang="de-AT" smtClean="0"/>
              <a:pPr/>
              <a:t>7</a:t>
            </a:fld>
            <a:endParaRPr lang="de-AT" dirty="0"/>
          </a:p>
        </p:txBody>
      </p:sp>
    </p:spTree>
    <p:extLst>
      <p:ext uri="{BB962C8B-B14F-4D97-AF65-F5344CB8AC3E}">
        <p14:creationId xmlns:p14="http://schemas.microsoft.com/office/powerpoint/2010/main" val="29459536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roup 78">
            <a:extLs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432164096"/>
              </p:ext>
            </p:extLst>
          </p:nvPr>
        </p:nvGraphicFramePr>
        <p:xfrm>
          <a:off x="1035422" y="3924325"/>
          <a:ext cx="8109818" cy="2253345"/>
        </p:xfrm>
        <a:graphic>
          <a:graphicData uri="http://schemas.openxmlformats.org/drawingml/2006/table">
            <a:tbl>
              <a:tblPr firstRow="1"/>
              <a:tblGrid>
                <a:gridCol w="4035932">
                  <a:extLst>
                    <a:ext uri="{9D8B030D-6E8A-4147-A177-3AD203B41FA5}">
                      <a16:colId xmlns:a16="http://schemas.microsoft.com/office/drawing/2014/main" val="20000"/>
                    </a:ext>
                  </a:extLst>
                </a:gridCol>
                <a:gridCol w="4073886">
                  <a:extLst>
                    <a:ext uri="{9D8B030D-6E8A-4147-A177-3AD203B41FA5}">
                      <a16:colId xmlns:a16="http://schemas.microsoft.com/office/drawing/2014/main" val="20001"/>
                    </a:ext>
                  </a:extLst>
                </a:gridCol>
              </a:tblGrid>
              <a:tr h="640177">
                <a:tc>
                  <a:txBody>
                    <a:bodyPr/>
                    <a:lstStyle/>
                    <a:p>
                      <a:pPr marL="0" marR="0" lvl="0" indent="0" algn="ctr" defTabSz="914400" rtl="0" eaLnBrk="1" fontAlgn="base" latinLnBrk="0" hangingPunct="1">
                        <a:lnSpc>
                          <a:spcPts val="1900"/>
                        </a:lnSpc>
                        <a:spcBef>
                          <a:spcPct val="0"/>
                        </a:spcBef>
                        <a:spcAft>
                          <a:spcPct val="0"/>
                        </a:spcAft>
                        <a:buClrTx/>
                        <a:buSzTx/>
                        <a:buFontTx/>
                        <a:buNone/>
                        <a:tabLst/>
                      </a:pPr>
                      <a:r>
                        <a:rPr kumimoji="0" lang="de-DE" sz="1800" b="1" i="0" u="none" strike="noStrike" cap="none" normalizeH="0" baseline="0" dirty="0">
                          <a:ln>
                            <a:noFill/>
                          </a:ln>
                          <a:solidFill>
                            <a:srgbClr val="FFFFFF"/>
                          </a:solidFill>
                          <a:effectLst/>
                          <a:latin typeface="Arial Narrow" charset="0"/>
                          <a:ea typeface="ＭＳ Ｐゴシック" charset="-128"/>
                          <a:cs typeface="Times New Roman" charset="0"/>
                        </a:rPr>
                        <a:t>einmalig verwendbare Ressourcen </a:t>
                      </a:r>
                      <a:r>
                        <a:rPr kumimoji="0" lang="de-DE" sz="1800" b="0" i="0" u="none" strike="noStrike" cap="none" normalizeH="0" baseline="0" dirty="0">
                          <a:ln>
                            <a:noFill/>
                          </a:ln>
                          <a:solidFill>
                            <a:srgbClr val="FFFFFF"/>
                          </a:solidFill>
                          <a:effectLst/>
                          <a:latin typeface="Arial Narrow" charset="0"/>
                          <a:ea typeface="ＭＳ Ｐゴシック" charset="-128"/>
                          <a:cs typeface="Times New Roman" charset="0"/>
                        </a:rPr>
                        <a:t>(Verbrauchsgüter)</a:t>
                      </a:r>
                      <a:endPar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endParaRPr>
                    </a:p>
                  </a:txBody>
                  <a:tcPr marT="108000" marB="108000" horzOverflow="overflow">
                    <a:lnL w="12700" cap="flat" cmpd="sng" algn="ctr">
                      <a:solidFill>
                        <a:srgbClr val="2D4E75"/>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tc>
                  <a:txBody>
                    <a:bodyPr/>
                    <a:lstStyle/>
                    <a:p>
                      <a:pPr marL="0" marR="0" lvl="0" indent="0" algn="ctr" defTabSz="914400" rtl="0" eaLnBrk="1" fontAlgn="base" latinLnBrk="0" hangingPunct="1">
                        <a:lnSpc>
                          <a:spcPts val="1900"/>
                        </a:lnSpc>
                        <a:spcBef>
                          <a:spcPct val="0"/>
                        </a:spcBef>
                        <a:spcAft>
                          <a:spcPct val="0"/>
                        </a:spcAft>
                        <a:buClrTx/>
                        <a:buSzTx/>
                        <a:buFontTx/>
                        <a:buNone/>
                        <a:tabLst/>
                      </a:pPr>
                      <a:r>
                        <a:rPr kumimoji="0" lang="de-DE" sz="1800" b="1" i="0" u="none" strike="noStrike" cap="none" normalizeH="0" baseline="0" dirty="0">
                          <a:ln>
                            <a:noFill/>
                          </a:ln>
                          <a:solidFill>
                            <a:srgbClr val="FFFFFF"/>
                          </a:solidFill>
                          <a:effectLst/>
                          <a:latin typeface="Arial Narrow" charset="0"/>
                          <a:ea typeface="ＭＳ Ｐゴシック" charset="-128"/>
                          <a:cs typeface="Times New Roman" charset="0"/>
                        </a:rPr>
                        <a:t>wiederholt verwendbare Ressourcen </a:t>
                      </a:r>
                      <a:r>
                        <a:rPr kumimoji="0" lang="de-DE" sz="1800" b="0" i="0" u="none" strike="noStrike" cap="none" normalizeH="0" baseline="0" dirty="0">
                          <a:ln>
                            <a:noFill/>
                          </a:ln>
                          <a:solidFill>
                            <a:srgbClr val="FFFFFF"/>
                          </a:solidFill>
                          <a:effectLst/>
                          <a:latin typeface="Arial Narrow" charset="0"/>
                          <a:ea typeface="ＭＳ Ｐゴシック" charset="-128"/>
                          <a:cs typeface="Times New Roman" charset="0"/>
                        </a:rPr>
                        <a:t>(Gebrauchsgüter, Kapazitäten)</a:t>
                      </a:r>
                      <a:endPar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endParaRPr>
                    </a:p>
                  </a:txBody>
                  <a:tcPr marT="108000" marB="108000" horzOverflow="overflow">
                    <a:lnL w="12700" cap="flat" cmpd="sng" algn="ctr">
                      <a:solidFill>
                        <a:schemeClr val="bg1"/>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solidFill>
                      <a:srgbClr val="2D4E75"/>
                    </a:solidFill>
                  </a:tcPr>
                </a:tc>
                <a:extLst>
                  <a:ext uri="{0D108BD9-81ED-4DB2-BD59-A6C34878D82A}">
                    <a16:rowId xmlns:a16="http://schemas.microsoft.com/office/drawing/2014/main" val="10000"/>
                  </a:ext>
                </a:extLst>
              </a:tr>
              <a:tr h="365815">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Einsatzstoffe</a:t>
                      </a:r>
                    </a:p>
                  </a:txBody>
                  <a:tcPr marT="10800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Betriebsstätten</a:t>
                      </a:r>
                    </a:p>
                  </a:txBody>
                  <a:tcPr marT="10800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solidFill>
                        <a:srgbClr val="2D4E75"/>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815">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Energie</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Personen (nach Qualifikation untergliedert)</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815">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Finanzmittel</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Betriebsmittel</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5815">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kurzlebiges projektrelevantes Wissen</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tc>
                  <a:txBody>
                    <a:bodyPr/>
                    <a:lstStyle/>
                    <a:p>
                      <a:pPr marL="285750" marR="0" lvl="0" indent="-285750" algn="l" defTabSz="914400" rtl="0" eaLnBrk="1" fontAlgn="base" latinLnBrk="0" hangingPunct="1">
                        <a:lnSpc>
                          <a:spcPts val="1900"/>
                        </a:lnSpc>
                        <a:spcBef>
                          <a:spcPct val="0"/>
                        </a:spcBef>
                        <a:spcAft>
                          <a:spcPct val="0"/>
                        </a:spcAft>
                        <a:buClr>
                          <a:srgbClr val="2D4E75"/>
                        </a:buClr>
                        <a:buSzPct val="120000"/>
                        <a:buFont typeface="Arial" panose="020B0604020202020204" pitchFamily="34" charset="0"/>
                        <a:buChar char="•"/>
                        <a:tabLst>
                          <a:tab pos="685800" algn="l"/>
                        </a:tabLst>
                      </a:pPr>
                      <a:r>
                        <a:rPr kumimoji="0" lang="de-DE" sz="1800" b="0" i="0" u="none" strike="noStrike" cap="none" normalizeH="0" baseline="0" dirty="0">
                          <a:ln>
                            <a:noFill/>
                          </a:ln>
                          <a:solidFill>
                            <a:schemeClr val="tx1"/>
                          </a:solidFill>
                          <a:effectLst/>
                          <a:latin typeface="Arial Narrow" charset="0"/>
                          <a:ea typeface="ＭＳ Ｐゴシック" charset="-128"/>
                          <a:cs typeface="Times New Roman" charset="0"/>
                        </a:rPr>
                        <a:t>personenunabhängiges Know-how</a:t>
                      </a:r>
                    </a:p>
                  </a:txBody>
                  <a:tcPr marT="0" marB="108000" horzOverflow="overflow">
                    <a:lnL w="12700" cap="flat" cmpd="sng" algn="ctr">
                      <a:solidFill>
                        <a:srgbClr val="2D4E75"/>
                      </a:solidFill>
                      <a:prstDash val="solid"/>
                      <a:round/>
                      <a:headEnd type="none" w="med" len="med"/>
                      <a:tailEnd type="none" w="med" len="med"/>
                    </a:lnL>
                    <a:lnR w="12700" cap="flat" cmpd="sng" algn="ctr">
                      <a:solidFill>
                        <a:srgbClr val="2D4E75"/>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2D4E75"/>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48" name="Gewinkelte Verbindung 47">
            <a:extLst>
              <a:ext uri="{C183D7F6-B498-43B3-948B-1728B52AA6E4}">
                <adec:decorative xmlns:adec="http://schemas.microsoft.com/office/drawing/2017/decorative" val="1"/>
              </a:ext>
            </a:extLst>
          </p:cNvPr>
          <p:cNvCxnSpPr>
            <a:stCxn id="5" idx="2"/>
            <a:endCxn id="7" idx="0"/>
          </p:cNvCxnSpPr>
          <p:nvPr/>
        </p:nvCxnSpPr>
        <p:spPr bwMode="auto">
          <a:xfrm rot="16200000" flipH="1">
            <a:off x="4215299" y="1772074"/>
            <a:ext cx="346127" cy="1366086"/>
          </a:xfrm>
          <a:prstGeom prst="bentConnector3">
            <a:avLst>
              <a:gd name="adj1" fmla="val 50000"/>
            </a:avLst>
          </a:prstGeom>
          <a:noFill/>
          <a:ln w="158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Gewinkelte Verbindung 50">
            <a:extLst>
              <a:ext uri="{C183D7F6-B498-43B3-948B-1728B52AA6E4}">
                <adec:decorative xmlns:adec="http://schemas.microsoft.com/office/drawing/2017/decorative" val="1"/>
              </a:ext>
            </a:extLst>
          </p:cNvPr>
          <p:cNvCxnSpPr>
            <a:stCxn id="5" idx="2"/>
            <a:endCxn id="6" idx="0"/>
          </p:cNvCxnSpPr>
          <p:nvPr/>
        </p:nvCxnSpPr>
        <p:spPr bwMode="auto">
          <a:xfrm rot="5400000">
            <a:off x="2847147" y="1770008"/>
            <a:ext cx="346127" cy="1370218"/>
          </a:xfrm>
          <a:prstGeom prst="bentConnector3">
            <a:avLst>
              <a:gd name="adj1" fmla="val 50000"/>
            </a:avLst>
          </a:prstGeom>
          <a:noFill/>
          <a:ln w="158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 Box 74"/>
          <p:cNvSpPr txBox="1">
            <a:spLocks noChangeArrowheads="1"/>
          </p:cNvSpPr>
          <p:nvPr/>
        </p:nvSpPr>
        <p:spPr bwMode="auto">
          <a:xfrm>
            <a:off x="4032672" y="2628181"/>
            <a:ext cx="2077466" cy="828000"/>
          </a:xfrm>
          <a:prstGeom prst="rect">
            <a:avLst/>
          </a:prstGeom>
          <a:solidFill>
            <a:srgbClr val="D9E2EF">
              <a:alpha val="40000"/>
            </a:srgbClr>
          </a:solidFill>
          <a:ln w="9525">
            <a:solidFill>
              <a:srgbClr val="2D4E75"/>
            </a:solidFill>
          </a:ln>
        </p:spPr>
        <p:txBody>
          <a:bodyPr tIns="72000">
            <a:noAutofit/>
          </a:bodyP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spcBef>
                <a:spcPct val="50000"/>
              </a:spcBef>
            </a:pPr>
            <a:r>
              <a:rPr lang="de-DE" altLang="en-US" dirty="0">
                <a:latin typeface="Arial Narrow" charset="0"/>
              </a:rPr>
              <a:t>stark beschränkte Verfügbarkeit</a:t>
            </a:r>
          </a:p>
        </p:txBody>
      </p:sp>
      <p:sp>
        <p:nvSpPr>
          <p:cNvPr id="6" name="Text Box 73"/>
          <p:cNvSpPr txBox="1">
            <a:spLocks noChangeArrowheads="1"/>
          </p:cNvSpPr>
          <p:nvPr/>
        </p:nvSpPr>
        <p:spPr bwMode="auto">
          <a:xfrm>
            <a:off x="1296368" y="2628181"/>
            <a:ext cx="2077466" cy="828000"/>
          </a:xfrm>
          <a:prstGeom prst="rect">
            <a:avLst/>
          </a:prstGeom>
          <a:solidFill>
            <a:srgbClr val="D9E2EF">
              <a:alpha val="40000"/>
            </a:srgbClr>
          </a:solidFill>
          <a:ln w="9525">
            <a:solidFill>
              <a:srgbClr val="2D4E75"/>
            </a:solidFill>
          </a:ln>
        </p:spPr>
        <p:txBody>
          <a:bodyPr tIns="72000">
            <a:noAutofit/>
          </a:bodyP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spcBef>
                <a:spcPct val="50000"/>
              </a:spcBef>
            </a:pPr>
            <a:r>
              <a:rPr lang="de-DE" altLang="en-US" dirty="0">
                <a:latin typeface="Arial Narrow" charset="0"/>
              </a:rPr>
              <a:t>hohe Kosten </a:t>
            </a:r>
            <a:br>
              <a:rPr lang="de-DE" altLang="en-US" dirty="0">
                <a:latin typeface="Arial Narrow" charset="0"/>
              </a:rPr>
            </a:br>
            <a:r>
              <a:rPr lang="de-DE" altLang="en-US" dirty="0">
                <a:latin typeface="Arial Narrow" charset="0"/>
              </a:rPr>
              <a:t>der Nutzung</a:t>
            </a:r>
          </a:p>
        </p:txBody>
      </p:sp>
      <p:sp>
        <p:nvSpPr>
          <p:cNvPr id="5" name="Text Box 72"/>
          <p:cNvSpPr txBox="1">
            <a:spLocks noChangeArrowheads="1"/>
          </p:cNvSpPr>
          <p:nvPr/>
        </p:nvSpPr>
        <p:spPr bwMode="auto">
          <a:xfrm>
            <a:off x="2095210" y="1645293"/>
            <a:ext cx="3220218" cy="636761"/>
          </a:xfrm>
          <a:prstGeom prst="rect">
            <a:avLst/>
          </a:prstGeom>
          <a:solidFill>
            <a:srgbClr val="2D4E75"/>
          </a:solidFill>
          <a:ln>
            <a:noFill/>
          </a:ln>
        </p:spPr>
        <p:txBody>
          <a:bodyPr wrap="square" tIns="108000">
            <a:noAutofit/>
          </a:bodyPr>
          <a:lstStyle>
            <a:lvl1pPr eaLnBrk="0" hangingPunct="0">
              <a:defRPr sz="2200">
                <a:solidFill>
                  <a:schemeClr val="tx1"/>
                </a:solidFill>
                <a:latin typeface="Arial" charset="0"/>
                <a:ea typeface="ＭＳ Ｐゴシック" charset="-128"/>
              </a:defRPr>
            </a:lvl1pPr>
            <a:lvl2pPr marL="742950" indent="-285750" eaLnBrk="0" hangingPunct="0">
              <a:defRPr sz="2200">
                <a:solidFill>
                  <a:schemeClr val="tx1"/>
                </a:solidFill>
                <a:latin typeface="Arial" charset="0"/>
                <a:ea typeface="ＭＳ Ｐゴシック" charset="-128"/>
              </a:defRPr>
            </a:lvl2pPr>
            <a:lvl3pPr marL="1143000" indent="-228600" eaLnBrk="0" hangingPunct="0">
              <a:defRPr sz="2200">
                <a:solidFill>
                  <a:schemeClr val="tx1"/>
                </a:solidFill>
                <a:latin typeface="Arial" charset="0"/>
                <a:ea typeface="ＭＳ Ｐゴシック" charset="-128"/>
              </a:defRPr>
            </a:lvl3pPr>
            <a:lvl4pPr marL="1600200" indent="-228600" eaLnBrk="0" hangingPunct="0">
              <a:defRPr sz="2200">
                <a:solidFill>
                  <a:schemeClr val="tx1"/>
                </a:solidFill>
                <a:latin typeface="Arial" charset="0"/>
                <a:ea typeface="ＭＳ Ｐゴシック" charset="-128"/>
              </a:defRPr>
            </a:lvl4pPr>
            <a:lvl5pPr marL="2057400" indent="-228600" eaLnBrk="0" hangingPunct="0">
              <a:defRPr sz="2200">
                <a:solidFill>
                  <a:schemeClr val="tx1"/>
                </a:solidFill>
                <a:latin typeface="Arial" charset="0"/>
                <a:ea typeface="ＭＳ Ｐゴシック" charset="-128"/>
              </a:defRPr>
            </a:lvl5pPr>
            <a:lvl6pPr marL="2514600" indent="-228600" eaLnBrk="0" fontAlgn="base" hangingPunct="0">
              <a:spcBef>
                <a:spcPct val="0"/>
              </a:spcBef>
              <a:spcAft>
                <a:spcPct val="0"/>
              </a:spcAft>
              <a:defRPr sz="2200">
                <a:solidFill>
                  <a:schemeClr val="tx1"/>
                </a:solidFill>
                <a:latin typeface="Arial" charset="0"/>
                <a:ea typeface="ＭＳ Ｐゴシック" charset="-128"/>
              </a:defRPr>
            </a:lvl6pPr>
            <a:lvl7pPr marL="2971800" indent="-228600" eaLnBrk="0" fontAlgn="base" hangingPunct="0">
              <a:spcBef>
                <a:spcPct val="0"/>
              </a:spcBef>
              <a:spcAft>
                <a:spcPct val="0"/>
              </a:spcAft>
              <a:defRPr sz="2200">
                <a:solidFill>
                  <a:schemeClr val="tx1"/>
                </a:solidFill>
                <a:latin typeface="Arial" charset="0"/>
                <a:ea typeface="ＭＳ Ｐゴシック" charset="-128"/>
              </a:defRPr>
            </a:lvl7pPr>
            <a:lvl8pPr marL="3429000" indent="-228600" eaLnBrk="0" fontAlgn="base" hangingPunct="0">
              <a:spcBef>
                <a:spcPct val="0"/>
              </a:spcBef>
              <a:spcAft>
                <a:spcPct val="0"/>
              </a:spcAft>
              <a:defRPr sz="2200">
                <a:solidFill>
                  <a:schemeClr val="tx1"/>
                </a:solidFill>
                <a:latin typeface="Arial" charset="0"/>
                <a:ea typeface="ＭＳ Ｐゴシック" charset="-128"/>
              </a:defRPr>
            </a:lvl8pPr>
            <a:lvl9pPr marL="3886200" indent="-228600" eaLnBrk="0" fontAlgn="base" hangingPunct="0">
              <a:spcBef>
                <a:spcPct val="0"/>
              </a:spcBef>
              <a:spcAft>
                <a:spcPct val="0"/>
              </a:spcAft>
              <a:defRPr sz="2200">
                <a:solidFill>
                  <a:schemeClr val="tx1"/>
                </a:solidFill>
                <a:latin typeface="Arial" charset="0"/>
                <a:ea typeface="ＭＳ Ｐゴシック" charset="-128"/>
              </a:defRPr>
            </a:lvl9pPr>
          </a:lstStyle>
          <a:p>
            <a:pPr algn="ctr" eaLnBrk="1" hangingPunct="1">
              <a:spcBef>
                <a:spcPct val="50000"/>
              </a:spcBef>
            </a:pPr>
            <a:r>
              <a:rPr lang="de-DE" altLang="en-US" sz="2700" b="1" dirty="0">
                <a:solidFill>
                  <a:schemeClr val="bg1"/>
                </a:solidFill>
                <a:latin typeface="Arial Narrow" charset="0"/>
              </a:rPr>
              <a:t>Engpassressource</a:t>
            </a:r>
          </a:p>
        </p:txBody>
      </p:sp>
      <p:sp>
        <p:nvSpPr>
          <p:cNvPr id="2" name="Titel 1"/>
          <p:cNvSpPr>
            <a:spLocks noGrp="1"/>
          </p:cNvSpPr>
          <p:nvPr>
            <p:ph type="title"/>
          </p:nvPr>
        </p:nvSpPr>
        <p:spPr>
          <a:xfrm>
            <a:off x="864321" y="396430"/>
            <a:ext cx="6336703" cy="863600"/>
          </a:xfrm>
        </p:spPr>
        <p:txBody>
          <a:bodyPr/>
          <a:lstStyle/>
          <a:p>
            <a:r>
              <a:rPr lang="de-AT" dirty="0"/>
              <a:t>Arten von Ressourcen</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8</a:t>
            </a:fld>
            <a:endParaRPr lang="en-US" dirty="0"/>
          </a:p>
        </p:txBody>
      </p:sp>
    </p:spTree>
    <p:extLst>
      <p:ext uri="{BB962C8B-B14F-4D97-AF65-F5344CB8AC3E}">
        <p14:creationId xmlns:p14="http://schemas.microsoft.com/office/powerpoint/2010/main" val="260048669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80344" y="1476053"/>
            <a:ext cx="8496944" cy="4514850"/>
          </a:xfrm>
        </p:spPr>
        <p:txBody>
          <a:bodyPr/>
          <a:lstStyle/>
          <a:p>
            <a:pPr marL="0" indent="0">
              <a:lnSpc>
                <a:spcPct val="100000"/>
              </a:lnSpc>
              <a:spcBef>
                <a:spcPts val="600"/>
              </a:spcBef>
              <a:buNone/>
            </a:pPr>
            <a:r>
              <a:rPr lang="de-AT" sz="2200" dirty="0"/>
              <a:t>Ein Ressourcenplan soll sicherstellen, dass Ressourcen:</a:t>
            </a:r>
          </a:p>
          <a:p>
            <a:pPr>
              <a:lnSpc>
                <a:spcPct val="100000"/>
              </a:lnSpc>
              <a:spcBef>
                <a:spcPts val="900"/>
              </a:spcBef>
            </a:pPr>
            <a:r>
              <a:rPr lang="de-AT" sz="2200" dirty="0"/>
              <a:t>in der richtigen </a:t>
            </a:r>
            <a:r>
              <a:rPr lang="de-AT" sz="2353" b="1" dirty="0">
                <a:solidFill>
                  <a:srgbClr val="2D4E75"/>
                </a:solidFill>
              </a:rPr>
              <a:t>Art und Qualität</a:t>
            </a:r>
            <a:r>
              <a:rPr lang="de-AT" sz="2200" dirty="0"/>
              <a:t>,</a:t>
            </a:r>
          </a:p>
          <a:p>
            <a:pPr>
              <a:lnSpc>
                <a:spcPct val="100000"/>
              </a:lnSpc>
              <a:spcBef>
                <a:spcPts val="1100"/>
              </a:spcBef>
            </a:pPr>
            <a:r>
              <a:rPr lang="de-AT" sz="2200" dirty="0"/>
              <a:t>in der richtigen </a:t>
            </a:r>
            <a:r>
              <a:rPr lang="de-AT" sz="2353" b="1" dirty="0">
                <a:solidFill>
                  <a:srgbClr val="2D4E75"/>
                </a:solidFill>
              </a:rPr>
              <a:t>Menge</a:t>
            </a:r>
            <a:r>
              <a:rPr lang="de-AT" sz="2200" dirty="0"/>
              <a:t>,</a:t>
            </a:r>
          </a:p>
          <a:p>
            <a:pPr>
              <a:lnSpc>
                <a:spcPct val="100000"/>
              </a:lnSpc>
              <a:spcBef>
                <a:spcPts val="1100"/>
              </a:spcBef>
            </a:pPr>
            <a:r>
              <a:rPr lang="de-AT" sz="2200" dirty="0"/>
              <a:t>zur richtigen </a:t>
            </a:r>
            <a:r>
              <a:rPr lang="de-AT" sz="2353" b="1" dirty="0">
                <a:solidFill>
                  <a:srgbClr val="2D4E75"/>
                </a:solidFill>
              </a:rPr>
              <a:t>Zeit</a:t>
            </a:r>
            <a:r>
              <a:rPr lang="de-AT" sz="2200" dirty="0"/>
              <a:t> und </a:t>
            </a:r>
          </a:p>
          <a:p>
            <a:pPr>
              <a:lnSpc>
                <a:spcPct val="100000"/>
              </a:lnSpc>
              <a:spcBef>
                <a:spcPts val="1100"/>
              </a:spcBef>
            </a:pPr>
            <a:r>
              <a:rPr lang="de-AT" sz="2200" dirty="0"/>
              <a:t>am richtigen </a:t>
            </a:r>
            <a:r>
              <a:rPr lang="de-AT" sz="2353" b="1" dirty="0">
                <a:solidFill>
                  <a:srgbClr val="2D4E75"/>
                </a:solidFill>
              </a:rPr>
              <a:t>Ort</a:t>
            </a:r>
            <a:r>
              <a:rPr lang="de-AT" sz="2200" dirty="0"/>
              <a:t> zur Verfügung stehen</a:t>
            </a:r>
          </a:p>
          <a:p>
            <a:pPr marL="0" indent="0">
              <a:lnSpc>
                <a:spcPct val="100000"/>
              </a:lnSpc>
              <a:spcBef>
                <a:spcPts val="2400"/>
              </a:spcBef>
              <a:buNone/>
            </a:pPr>
            <a:r>
              <a:rPr lang="de-AT" sz="2700" b="1" dirty="0">
                <a:solidFill>
                  <a:srgbClr val="2D4E75"/>
                </a:solidFill>
              </a:rPr>
              <a:t>Leitfragen </a:t>
            </a:r>
          </a:p>
          <a:p>
            <a:pPr>
              <a:lnSpc>
                <a:spcPct val="100000"/>
              </a:lnSpc>
            </a:pPr>
            <a:r>
              <a:rPr lang="de-AT" sz="2353" b="1" dirty="0">
                <a:solidFill>
                  <a:srgbClr val="2D4E75"/>
                </a:solidFill>
              </a:rPr>
              <a:t>Welche Einsatzmittel </a:t>
            </a:r>
            <a:r>
              <a:rPr lang="de-AT" sz="2200" dirty="0"/>
              <a:t>sind bei kostenoptimierter Technologie erforderlich?</a:t>
            </a:r>
          </a:p>
          <a:p>
            <a:pPr>
              <a:lnSpc>
                <a:spcPct val="100000"/>
              </a:lnSpc>
              <a:spcBef>
                <a:spcPts val="1100"/>
              </a:spcBef>
            </a:pPr>
            <a:r>
              <a:rPr lang="de-AT" sz="2353" b="1" dirty="0">
                <a:solidFill>
                  <a:srgbClr val="2D4E75"/>
                </a:solidFill>
              </a:rPr>
              <a:t>Wie viele Einheiten </a:t>
            </a:r>
            <a:r>
              <a:rPr lang="de-AT" sz="2200" dirty="0"/>
              <a:t>dieser Einsatzmittel werden gebraucht?</a:t>
            </a:r>
          </a:p>
          <a:p>
            <a:pPr>
              <a:lnSpc>
                <a:spcPct val="100000"/>
              </a:lnSpc>
              <a:spcBef>
                <a:spcPts val="1100"/>
              </a:spcBef>
            </a:pPr>
            <a:r>
              <a:rPr lang="de-AT" sz="2353" b="1" dirty="0">
                <a:solidFill>
                  <a:srgbClr val="2D4E75"/>
                </a:solidFill>
              </a:rPr>
              <a:t>Wann</a:t>
            </a:r>
            <a:r>
              <a:rPr lang="de-AT" sz="2200" dirty="0"/>
              <a:t> werden diese Einsatzmittel gebraucht?</a:t>
            </a:r>
          </a:p>
          <a:p>
            <a:pPr>
              <a:lnSpc>
                <a:spcPct val="100000"/>
              </a:lnSpc>
              <a:spcBef>
                <a:spcPts val="1100"/>
              </a:spcBef>
            </a:pPr>
            <a:r>
              <a:rPr lang="de-AT" sz="2353" b="1" dirty="0">
                <a:solidFill>
                  <a:srgbClr val="2D4E75"/>
                </a:solidFill>
              </a:rPr>
              <a:t>Wo</a:t>
            </a:r>
            <a:r>
              <a:rPr lang="de-AT" sz="2200" dirty="0"/>
              <a:t> kommen diese Einsatzmittel zum Einsatz?</a:t>
            </a:r>
          </a:p>
          <a:p>
            <a:pPr>
              <a:lnSpc>
                <a:spcPct val="100000"/>
              </a:lnSpc>
              <a:spcBef>
                <a:spcPts val="600"/>
              </a:spcBef>
            </a:pPr>
            <a:endParaRPr lang="en-US" sz="2300" dirty="0"/>
          </a:p>
        </p:txBody>
      </p:sp>
      <p:sp>
        <p:nvSpPr>
          <p:cNvPr id="2" name="Titel 1"/>
          <p:cNvSpPr>
            <a:spLocks noGrp="1"/>
          </p:cNvSpPr>
          <p:nvPr>
            <p:ph type="title"/>
          </p:nvPr>
        </p:nvSpPr>
        <p:spPr/>
        <p:txBody>
          <a:bodyPr/>
          <a:lstStyle/>
          <a:p>
            <a:pPr>
              <a:lnSpc>
                <a:spcPts val="2800"/>
              </a:lnSpc>
            </a:pPr>
            <a:r>
              <a:rPr lang="de-AT" sz="2800" dirty="0"/>
              <a:t>Ressourcenplan – </a:t>
            </a:r>
            <a:br>
              <a:rPr lang="de-AT" sz="2800" dirty="0"/>
            </a:br>
            <a:r>
              <a:rPr lang="de-AT" sz="2800" dirty="0"/>
              <a:t>Intention und Leitfragen</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9</a:t>
            </a:fld>
            <a:endParaRPr lang="en-US" dirty="0"/>
          </a:p>
        </p:txBody>
      </p:sp>
    </p:spTree>
    <p:extLst>
      <p:ext uri="{BB962C8B-B14F-4D97-AF65-F5344CB8AC3E}">
        <p14:creationId xmlns:p14="http://schemas.microsoft.com/office/powerpoint/2010/main" val="237202348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OKU-Marketing">
  <a:themeElements>
    <a:clrScheme name="">
      <a:dk1>
        <a:srgbClr val="000000"/>
      </a:dk1>
      <a:lt1>
        <a:srgbClr val="FFFFFF"/>
      </a:lt1>
      <a:dk2>
        <a:srgbClr val="A6173B"/>
      </a:dk2>
      <a:lt2>
        <a:srgbClr val="666369"/>
      </a:lt2>
      <a:accent1>
        <a:srgbClr val="DBDADC"/>
      </a:accent1>
      <a:accent2>
        <a:srgbClr val="D49486"/>
      </a:accent2>
      <a:accent3>
        <a:srgbClr val="FFFFFF"/>
      </a:accent3>
      <a:accent4>
        <a:srgbClr val="000000"/>
      </a:accent4>
      <a:accent5>
        <a:srgbClr val="EAEAEB"/>
      </a:accent5>
      <a:accent6>
        <a:srgbClr val="C08679"/>
      </a:accent6>
      <a:hlink>
        <a:srgbClr val="CCCCFF"/>
      </a:hlink>
      <a:folHlink>
        <a:srgbClr val="B5B3B7"/>
      </a:folHlink>
    </a:clrScheme>
    <a:fontScheme name="BOKU-Marketin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BOKU-Market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KU-Market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KU-Market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KU-Market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KU-Market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KU-Market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KU-Market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OKU-Marketing 8">
        <a:dk1>
          <a:srgbClr val="000000"/>
        </a:dk1>
        <a:lt1>
          <a:srgbClr val="FFFFFF"/>
        </a:lt1>
        <a:dk2>
          <a:srgbClr val="CE0025"/>
        </a:dk2>
        <a:lt2>
          <a:srgbClr val="464646"/>
        </a:lt2>
        <a:accent1>
          <a:srgbClr val="E1E1E1"/>
        </a:accent1>
        <a:accent2>
          <a:srgbClr val="3333CC"/>
        </a:accent2>
        <a:accent3>
          <a:srgbClr val="FFFFFF"/>
        </a:accent3>
        <a:accent4>
          <a:srgbClr val="000000"/>
        </a:accent4>
        <a:accent5>
          <a:srgbClr val="EEEEEE"/>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G:\UL\ULU\daten\martin\_atexte\boku\Vizerektorat\CD\BOKU-Marketing.ppt</Template>
  <TotalTime>0</TotalTime>
  <Words>2674</Words>
  <Application>Microsoft Office PowerPoint</Application>
  <PresentationFormat>Benutzerdefiniert</PresentationFormat>
  <Paragraphs>330</Paragraphs>
  <Slides>25</Slides>
  <Notes>25</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2</vt:i4>
      </vt:variant>
      <vt:variant>
        <vt:lpstr>Folientitel</vt:lpstr>
      </vt:variant>
      <vt:variant>
        <vt:i4>25</vt:i4>
      </vt:variant>
    </vt:vector>
  </HeadingPairs>
  <TitlesOfParts>
    <vt:vector size="34" baseType="lpstr">
      <vt:lpstr>ＭＳ Ｐゴシック</vt:lpstr>
      <vt:lpstr>Arial</vt:lpstr>
      <vt:lpstr>Arial Narrow</vt:lpstr>
      <vt:lpstr>Corbel</vt:lpstr>
      <vt:lpstr>Times New Roman</vt:lpstr>
      <vt:lpstr>Wingdings</vt:lpstr>
      <vt:lpstr>BOKU-Marketing</vt:lpstr>
      <vt:lpstr>Präsentation</vt:lpstr>
      <vt:lpstr>Formel</vt:lpstr>
      <vt:lpstr>Projektmanagement</vt:lpstr>
      <vt:lpstr>Übersicht –  Ressourcen- und Kapazitätsplanung</vt:lpstr>
      <vt:lpstr>Lehr- und Lernziele –  Ressourcen- und Kapazitätsplanung</vt:lpstr>
      <vt:lpstr>Learning Outcomes –  Ressourcen- und Kapazitätsplanung</vt:lpstr>
      <vt:lpstr>Stellung der Ressourcenplanung im Prozess der Projektplanung </vt:lpstr>
      <vt:lpstr>Übergang  Termin- und Ressourcenplanung </vt:lpstr>
      <vt:lpstr>Ressourcen</vt:lpstr>
      <vt:lpstr>Arten von Ressourcen</vt:lpstr>
      <vt:lpstr>Ressourcenplan –  Intention und Leitfragen</vt:lpstr>
      <vt:lpstr>Ressourcen-, Kapazitätsanalyse</vt:lpstr>
      <vt:lpstr>Ressourcen- und Kapazitätsplanung mittels Histogrammen</vt:lpstr>
      <vt:lpstr>Beispiel Ressourcenbedarfs-  und -bestandsprofil</vt:lpstr>
      <vt:lpstr>Kapazitätsausgleich</vt:lpstr>
      <vt:lpstr>Möglichkeiten des Kapazitätsausgleichs</vt:lpstr>
      <vt:lpstr>Ausgleich im Rahmen von Pufferzeiten </vt:lpstr>
      <vt:lpstr>Abänderung der Vorgangsdauer</vt:lpstr>
      <vt:lpstr>Beispiel für einfachen Kapazitätsplan </vt:lpstr>
      <vt:lpstr>Beispiel 1 – Ressourcen- und Kapazitätsplan </vt:lpstr>
      <vt:lpstr>Beispiel 1 – Möglichkeit des Kapazitätsausgleichs</vt:lpstr>
      <vt:lpstr>Beispiel 1 – Möglichkeit des Kapazitätsausgleichs</vt:lpstr>
      <vt:lpstr>Beispiel 2 – Tabellarischer Ressourcen-  und Kapazitätsplan </vt:lpstr>
      <vt:lpstr>Qualitative Ressourcenplanung</vt:lpstr>
      <vt:lpstr>Ressourcenelastizität</vt:lpstr>
      <vt:lpstr>Ressourcenelastizität</vt:lpstr>
      <vt:lpstr>Übung – Erstellung eines  Ressourcen- und Kapazitätsplanes</vt:lpstr>
    </vt:vector>
  </TitlesOfParts>
  <Company>ARC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Begleitende Folien (Einheit 11) zum Lehrbuch Projektmanagement. Der erfolgreiche Einstieg. 6. Auflage, 2023, Facultas, Wien, Österreich</dc:title>
  <dc:creator>Hans Karl Wytrzens</dc:creator>
  <cp:lastModifiedBy>Roder C</cp:lastModifiedBy>
  <cp:revision>594</cp:revision>
  <cp:lastPrinted>2013-10-16T15:27:45Z</cp:lastPrinted>
  <dcterms:created xsi:type="dcterms:W3CDTF">2003-09-23T06:28:36Z</dcterms:created>
  <dcterms:modified xsi:type="dcterms:W3CDTF">2023-06-02T17:59:32Z</dcterms:modified>
</cp:coreProperties>
</file>