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60" r:id="rId2"/>
    <p:sldId id="334" r:id="rId3"/>
    <p:sldId id="391" r:id="rId4"/>
    <p:sldId id="392" r:id="rId5"/>
    <p:sldId id="393" r:id="rId6"/>
    <p:sldId id="396" r:id="rId7"/>
    <p:sldId id="373" r:id="rId8"/>
    <p:sldId id="374" r:id="rId9"/>
    <p:sldId id="395" r:id="rId10"/>
    <p:sldId id="402" r:id="rId11"/>
    <p:sldId id="375" r:id="rId12"/>
    <p:sldId id="394" r:id="rId13"/>
    <p:sldId id="397" r:id="rId14"/>
    <p:sldId id="405" r:id="rId15"/>
    <p:sldId id="376" r:id="rId16"/>
    <p:sldId id="403" r:id="rId17"/>
    <p:sldId id="377" r:id="rId18"/>
    <p:sldId id="378" r:id="rId19"/>
    <p:sldId id="380" r:id="rId20"/>
    <p:sldId id="381" r:id="rId21"/>
    <p:sldId id="379" r:id="rId22"/>
    <p:sldId id="382" r:id="rId23"/>
    <p:sldId id="398" r:id="rId24"/>
    <p:sldId id="399" r:id="rId25"/>
    <p:sldId id="384" r:id="rId26"/>
    <p:sldId id="386" r:id="rId27"/>
    <p:sldId id="387" r:id="rId28"/>
    <p:sldId id="385" r:id="rId29"/>
    <p:sldId id="383" r:id="rId30"/>
    <p:sldId id="388" r:id="rId31"/>
    <p:sldId id="401" r:id="rId32"/>
    <p:sldId id="389" r:id="rId33"/>
    <p:sldId id="400" r:id="rId34"/>
  </p:sldIdLst>
  <p:sldSz cx="9361488" cy="6840538"/>
  <p:notesSz cx="6797675" cy="9926638"/>
  <p:defaultTextStyle>
    <a:defPPr>
      <a:defRPr lang="de-AT"/>
    </a:defPPr>
    <a:lvl1pPr algn="l" rtl="0" fontAlgn="base">
      <a:spcBef>
        <a:spcPct val="0"/>
      </a:spcBef>
      <a:spcAft>
        <a:spcPct val="0"/>
      </a:spcAft>
      <a:defRPr sz="3600" kern="1200">
        <a:solidFill>
          <a:schemeClr val="tx1"/>
        </a:solidFill>
        <a:latin typeface="Arial Narrow" pitchFamily="34" charset="0"/>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793">
          <p15:clr>
            <a:srgbClr val="A4A3A4"/>
          </p15:clr>
        </p15:guide>
        <p15:guide id="2" pos="104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75"/>
    <a:srgbClr val="D4EDB9"/>
    <a:srgbClr val="5A8B25"/>
    <a:srgbClr val="953735"/>
    <a:srgbClr val="D9E2EF"/>
    <a:srgbClr val="C0E498"/>
    <a:srgbClr val="EED2D2"/>
    <a:srgbClr val="F7E9E9"/>
    <a:srgbClr val="CC0000"/>
    <a:srgbClr val="E2F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7" autoAdjust="0"/>
    <p:restoredTop sz="87218" autoAdjust="0"/>
  </p:normalViewPr>
  <p:slideViewPr>
    <p:cSldViewPr>
      <p:cViewPr varScale="1">
        <p:scale>
          <a:sx n="49" d="100"/>
          <a:sy n="49" d="100"/>
        </p:scale>
        <p:origin x="1467" y="31"/>
      </p:cViewPr>
      <p:guideLst>
        <p:guide orient="horz" pos="793"/>
        <p:guide pos="10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26"/>
    </p:cViewPr>
  </p:sorterViewPr>
  <p:notesViewPr>
    <p:cSldViewPr>
      <p:cViewPr>
        <p:scale>
          <a:sx n="70" d="100"/>
          <a:sy n="70" d="100"/>
        </p:scale>
        <p:origin x="1683" y="-1125"/>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638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638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638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90508D-DE0F-4D09-B693-73E2DC2DC1D6}" type="slidenum">
              <a:rPr lang="de-DE"/>
              <a:pPr/>
              <a:t>‹Nr.›</a:t>
            </a:fld>
            <a:endParaRPr lang="de-DE" dirty="0"/>
          </a:p>
        </p:txBody>
      </p:sp>
    </p:spTree>
    <p:extLst>
      <p:ext uri="{BB962C8B-B14F-4D97-AF65-F5344CB8AC3E}">
        <p14:creationId xmlns:p14="http://schemas.microsoft.com/office/powerpoint/2010/main" val="4103555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5123"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5124" name="Rectangle 4"/>
          <p:cNvSpPr>
            <a:spLocks noGrp="1" noRot="1" noChangeAspect="1" noChangeArrowheads="1" noTextEdit="1"/>
          </p:cNvSpPr>
          <p:nvPr>
            <p:ph type="sldImg" idx="2"/>
          </p:nvPr>
        </p:nvSpPr>
        <p:spPr bwMode="auto">
          <a:xfrm>
            <a:off x="850900" y="744538"/>
            <a:ext cx="50958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806549" y="4714875"/>
            <a:ext cx="5184576"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5127"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a:lvl1pPr>
          </a:lstStyle>
          <a:p>
            <a:fld id="{8F4A2D7C-1F6E-46F1-B0EA-93B973014C5E}" type="slidenum">
              <a:rPr lang="de-DE" smtClean="0"/>
              <a:pPr/>
              <a:t>‹Nr.›</a:t>
            </a:fld>
            <a:endParaRPr lang="de-DE" dirty="0"/>
          </a:p>
        </p:txBody>
      </p:sp>
    </p:spTree>
    <p:extLst>
      <p:ext uri="{BB962C8B-B14F-4D97-AF65-F5344CB8AC3E}">
        <p14:creationId xmlns:p14="http://schemas.microsoft.com/office/powerpoint/2010/main" val="2646043023"/>
      </p:ext>
    </p:extLst>
  </p:cSld>
  <p:clrMap bg1="lt1" tx1="dk1" bg2="lt2" tx2="dk2" accent1="accent1" accent2="accent2" accent3="accent3" accent4="accent4" accent5="accent5" accent6="accent6" hlink="hlink" folHlink="folHlink"/>
  <p:hf hdr="0" ftr="0" dt="0"/>
  <p:notesStyle>
    <a:lvl1pPr algn="l" rtl="0" fontAlgn="base">
      <a:spcBef>
        <a:spcPts val="600"/>
      </a:spcBef>
      <a:spcAft>
        <a:spcPct val="0"/>
      </a:spcAft>
      <a:defRPr sz="1100" kern="1200" baseline="0">
        <a:solidFill>
          <a:schemeClr val="tx1"/>
        </a:solidFill>
        <a:latin typeface="Arial Narrow" panose="020B0606020202030204" pitchFamily="34" charset="0"/>
        <a:ea typeface="+mn-ea"/>
        <a:cs typeface="+mn-cs"/>
      </a:defRPr>
    </a:lvl1pPr>
    <a:lvl2pPr marL="457200" algn="l" rtl="0" fontAlgn="base">
      <a:spcBef>
        <a:spcPts val="600"/>
      </a:spcBef>
      <a:spcAft>
        <a:spcPct val="0"/>
      </a:spcAft>
      <a:defRPr sz="1100" kern="1200">
        <a:solidFill>
          <a:schemeClr val="tx1"/>
        </a:solidFill>
        <a:latin typeface="Arial Narrow" panose="020B0606020202030204" pitchFamily="34" charset="0"/>
        <a:ea typeface="+mn-ea"/>
        <a:cs typeface="+mn-cs"/>
      </a:defRPr>
    </a:lvl2pPr>
    <a:lvl3pPr marL="914400" algn="l" rtl="0" fontAlgn="base">
      <a:spcBef>
        <a:spcPts val="600"/>
      </a:spcBef>
      <a:spcAft>
        <a:spcPct val="0"/>
      </a:spcAft>
      <a:defRPr sz="1100" kern="1200">
        <a:solidFill>
          <a:schemeClr val="tx1"/>
        </a:solidFill>
        <a:latin typeface="Arial Narrow" panose="020B0606020202030204" pitchFamily="34" charset="0"/>
        <a:ea typeface="+mn-ea"/>
        <a:cs typeface="+mn-cs"/>
      </a:defRPr>
    </a:lvl3pPr>
    <a:lvl4pPr marL="1371600" algn="l" rtl="0" fontAlgn="base">
      <a:spcBef>
        <a:spcPts val="600"/>
      </a:spcBef>
      <a:spcAft>
        <a:spcPct val="0"/>
      </a:spcAft>
      <a:defRPr sz="1100" kern="1200">
        <a:solidFill>
          <a:schemeClr val="tx1"/>
        </a:solidFill>
        <a:latin typeface="Arial Narrow" panose="020B0606020202030204" pitchFamily="34" charset="0"/>
        <a:ea typeface="+mn-ea"/>
        <a:cs typeface="+mn-cs"/>
      </a:defRPr>
    </a:lvl4pPr>
    <a:lvl5pPr marL="1828800" algn="l" rtl="0" fontAlgn="base">
      <a:spcBef>
        <a:spcPts val="600"/>
      </a:spcBef>
      <a:spcAft>
        <a:spcPct val="0"/>
      </a:spcAft>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a:t>
            </a:fld>
            <a:endParaRPr lang="de-DE" dirty="0"/>
          </a:p>
        </p:txBody>
      </p:sp>
    </p:spTree>
    <p:extLst>
      <p:ext uri="{BB962C8B-B14F-4D97-AF65-F5344CB8AC3E}">
        <p14:creationId xmlns:p14="http://schemas.microsoft.com/office/powerpoint/2010/main" val="198346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Grundstruktur,</a:t>
            </a:r>
            <a:r>
              <a:rPr lang="de-AT" baseline="0" dirty="0"/>
              <a:t> wie die geplanten Gesamtkosten eines Projektes zu kalkulieren sind, ist relativ einfach. Im Detail kann die Kostenermittlung jedoch Schwierigkeiten bereiten (wenn z.B. Gemeinkostenanteile zu berücksichtigen sind).</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10</a:t>
            </a:fld>
            <a:endParaRPr lang="de-DE" dirty="0"/>
          </a:p>
        </p:txBody>
      </p:sp>
    </p:spTree>
    <p:extLst>
      <p:ext uri="{BB962C8B-B14F-4D97-AF65-F5344CB8AC3E}">
        <p14:creationId xmlns:p14="http://schemas.microsoft.com/office/powerpoint/2010/main" val="6673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Eine solide Kostenplanung</a:t>
            </a:r>
          </a:p>
          <a:p>
            <a:pPr marL="171450" indent="-171450">
              <a:buFont typeface="Arial" panose="020B0604020202020204" pitchFamily="34" charset="0"/>
              <a:buChar char="•"/>
            </a:pPr>
            <a:r>
              <a:rPr lang="de-AT" dirty="0"/>
              <a:t>macht </a:t>
            </a:r>
            <a:r>
              <a:rPr lang="de-AT" i="1" dirty="0"/>
              <a:t>Einsparmöglichkeiten</a:t>
            </a:r>
            <a:r>
              <a:rPr lang="de-AT" dirty="0"/>
              <a:t> transparent,</a:t>
            </a:r>
            <a:r>
              <a:rPr lang="de-AT" baseline="0" dirty="0"/>
              <a:t> </a:t>
            </a:r>
          </a:p>
          <a:p>
            <a:pPr marL="171450" indent="-171450">
              <a:buFont typeface="Arial" panose="020B0604020202020204" pitchFamily="34" charset="0"/>
              <a:buChar char="•"/>
            </a:pPr>
            <a:r>
              <a:rPr lang="de-AT" baseline="0" dirty="0"/>
              <a:t>liefert Grundlagen für eine </a:t>
            </a:r>
            <a:r>
              <a:rPr lang="de-AT" i="1" baseline="0" dirty="0"/>
              <a:t>Offertlegung</a:t>
            </a:r>
            <a:r>
              <a:rPr lang="de-AT" baseline="0" dirty="0"/>
              <a:t>, </a:t>
            </a:r>
          </a:p>
          <a:p>
            <a:pPr marL="171450" indent="-171450">
              <a:buFont typeface="Arial" panose="020B0604020202020204" pitchFamily="34" charset="0"/>
              <a:buChar char="•"/>
            </a:pPr>
            <a:r>
              <a:rPr lang="de-AT" baseline="0" dirty="0"/>
              <a:t>fungiert als </a:t>
            </a:r>
            <a:r>
              <a:rPr lang="de-AT" i="1" baseline="0" dirty="0"/>
              <a:t>Bezugsbasis für </a:t>
            </a:r>
            <a:r>
              <a:rPr lang="de-AT" baseline="0" dirty="0"/>
              <a:t>das </a:t>
            </a:r>
            <a:r>
              <a:rPr lang="de-AT" i="1" baseline="0" dirty="0"/>
              <a:t>Kostenmonitoring </a:t>
            </a:r>
            <a:r>
              <a:rPr lang="de-AT" baseline="0" dirty="0"/>
              <a:t>während der Projektdurchführungsphase.</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11</a:t>
            </a:fld>
            <a:endParaRPr lang="de-DE" dirty="0"/>
          </a:p>
        </p:txBody>
      </p:sp>
    </p:spTree>
    <p:extLst>
      <p:ext uri="{BB962C8B-B14F-4D97-AF65-F5344CB8AC3E}">
        <p14:creationId xmlns:p14="http://schemas.microsoft.com/office/powerpoint/2010/main" val="99139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ermittelten Gesamtkosten lassen sich nach unterschiedlichen Gesichtspunkten aufgliedern</a:t>
            </a:r>
            <a:r>
              <a:rPr lang="de-AT" baseline="0" dirty="0"/>
              <a:t> und darstellen.</a:t>
            </a:r>
          </a:p>
          <a:p>
            <a:r>
              <a:rPr lang="de-AT" baseline="0" dirty="0"/>
              <a:t>Die </a:t>
            </a:r>
            <a:r>
              <a:rPr lang="de-AT" b="1" baseline="0" dirty="0"/>
              <a:t>Kostenartenrechnung</a:t>
            </a:r>
            <a:r>
              <a:rPr lang="de-AT" baseline="0" dirty="0"/>
              <a:t> differenziert </a:t>
            </a:r>
            <a:r>
              <a:rPr lang="de-AT" i="1" baseline="0" dirty="0"/>
              <a:t>nach </a:t>
            </a:r>
            <a:r>
              <a:rPr lang="de-AT" baseline="0" dirty="0"/>
              <a:t>der </a:t>
            </a:r>
            <a:r>
              <a:rPr lang="de-AT" i="1" baseline="0" dirty="0"/>
              <a:t>Art der verbrauchten Produktionsfaktoren</a:t>
            </a:r>
          </a:p>
          <a:p>
            <a:r>
              <a:rPr lang="de-AT" baseline="0" dirty="0"/>
              <a:t>Die </a:t>
            </a:r>
            <a:r>
              <a:rPr lang="de-AT" b="1" baseline="0" dirty="0"/>
              <a:t>Kostenstellenrechnung</a:t>
            </a:r>
            <a:r>
              <a:rPr lang="de-AT" baseline="0" dirty="0"/>
              <a:t> gliedert nach dem </a:t>
            </a:r>
            <a:r>
              <a:rPr lang="de-AT" i="1" baseline="0" dirty="0"/>
              <a:t>Ort der Kostenentstehung</a:t>
            </a:r>
          </a:p>
          <a:p>
            <a:r>
              <a:rPr lang="de-AT" baseline="0" dirty="0"/>
              <a:t>Die </a:t>
            </a:r>
            <a:r>
              <a:rPr lang="de-AT" b="1" baseline="0" dirty="0"/>
              <a:t>Kostenträgerrechnung</a:t>
            </a:r>
            <a:r>
              <a:rPr lang="de-AT" baseline="0" dirty="0"/>
              <a:t> schlüsselt </a:t>
            </a:r>
            <a:r>
              <a:rPr lang="de-AT" i="1" baseline="0" dirty="0"/>
              <a:t>nach</a:t>
            </a:r>
            <a:r>
              <a:rPr lang="de-AT" baseline="0" dirty="0"/>
              <a:t> hergestellten </a:t>
            </a:r>
            <a:r>
              <a:rPr lang="de-AT" i="1" baseline="0" dirty="0"/>
              <a:t>Produkten</a:t>
            </a:r>
            <a:r>
              <a:rPr lang="de-AT" baseline="0" dirty="0"/>
              <a:t> oder Leistungen auf.</a:t>
            </a:r>
          </a:p>
          <a:p>
            <a:r>
              <a:rPr lang="de-AT" baseline="0" dirty="0"/>
              <a:t>Die </a:t>
            </a:r>
            <a:r>
              <a:rPr lang="de-AT" b="1" baseline="0" dirty="0"/>
              <a:t>Kostenzurechnung</a:t>
            </a:r>
            <a:r>
              <a:rPr lang="de-AT" baseline="0" dirty="0"/>
              <a:t> fällt bei </a:t>
            </a:r>
            <a:r>
              <a:rPr lang="de-AT" i="1" baseline="0" dirty="0"/>
              <a:t>Einzelkosten</a:t>
            </a:r>
            <a:r>
              <a:rPr lang="de-AT" baseline="0" dirty="0"/>
              <a:t> leicht (z.B. in der Autoindustrie die Kosten für die 4 Reifen pro Fahrzeug); schwierig werden kann die Zurechnung von </a:t>
            </a:r>
            <a:r>
              <a:rPr lang="de-AT" i="1" baseline="0" dirty="0"/>
              <a:t>Gemeinkosten</a:t>
            </a:r>
            <a:r>
              <a:rPr lang="de-AT" baseline="0" dirty="0"/>
              <a:t> (z.B. allgemeine Verwaltungskosten), wo man mit Verteilungsschlüsseln willkürfrei aufteilt.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12</a:t>
            </a:fld>
            <a:endParaRPr lang="de-DE" dirty="0"/>
          </a:p>
        </p:txBody>
      </p:sp>
    </p:spTree>
    <p:extLst>
      <p:ext uri="{BB962C8B-B14F-4D97-AF65-F5344CB8AC3E}">
        <p14:creationId xmlns:p14="http://schemas.microsoft.com/office/powerpoint/2010/main" val="193826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Einzelkosten </a:t>
            </a:r>
            <a:r>
              <a:rPr lang="de-AT" dirty="0"/>
              <a:t>lassen sich </a:t>
            </a:r>
            <a:r>
              <a:rPr lang="de-AT" i="1" dirty="0"/>
              <a:t>direkt</a:t>
            </a:r>
            <a:r>
              <a:rPr lang="de-AT" dirty="0"/>
              <a:t> und eindeutig einem bestimmten </a:t>
            </a:r>
            <a:r>
              <a:rPr lang="de-AT" i="1" dirty="0"/>
              <a:t>Kostenträger oder/und </a:t>
            </a:r>
            <a:r>
              <a:rPr lang="de-AT" dirty="0"/>
              <a:t>einer bestimmten </a:t>
            </a:r>
            <a:r>
              <a:rPr lang="de-AT" i="1" dirty="0"/>
              <a:t>Kostenstelle zuordnen</a:t>
            </a:r>
            <a:r>
              <a:rPr lang="de-AT" dirty="0"/>
              <a:t>.</a:t>
            </a:r>
          </a:p>
          <a:p>
            <a:r>
              <a:rPr lang="de-AT" b="1" dirty="0"/>
              <a:t>Gemeinkosten</a:t>
            </a:r>
            <a:r>
              <a:rPr lang="de-AT" dirty="0"/>
              <a:t> sind all jene Kosten, denen eine </a:t>
            </a:r>
            <a:r>
              <a:rPr lang="de-AT" baseline="0" dirty="0"/>
              <a:t>direkte </a:t>
            </a:r>
            <a:r>
              <a:rPr lang="de-AT" i="1" baseline="0" dirty="0"/>
              <a:t>Zurechenbarkeit fehlt</a:t>
            </a:r>
            <a:r>
              <a:rPr lang="de-AT" baseline="0" dirty="0"/>
              <a:t>; sie lassen sich nur über Verteilungsschlüssel zurechnen.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13</a:t>
            </a:fld>
            <a:endParaRPr lang="de-DE" dirty="0"/>
          </a:p>
        </p:txBody>
      </p:sp>
    </p:spTree>
    <p:extLst>
      <p:ext uri="{BB962C8B-B14F-4D97-AF65-F5344CB8AC3E}">
        <p14:creationId xmlns:p14="http://schemas.microsoft.com/office/powerpoint/2010/main" val="99139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aseline="0" dirty="0"/>
              <a:t>Die Einteilung nach Einzel- und Gemeinkosten ist nicht deckungsgleich mit der Unterscheidung von:</a:t>
            </a:r>
          </a:p>
          <a:p>
            <a:r>
              <a:rPr lang="de-AT" i="1" baseline="0" dirty="0"/>
              <a:t>Fixkosten:</a:t>
            </a:r>
            <a:r>
              <a:rPr lang="de-AT" baseline="0" dirty="0"/>
              <a:t> bleiben konstant und fallen produktions- und verbrauchsunabhängig an</a:t>
            </a:r>
          </a:p>
          <a:p>
            <a:r>
              <a:rPr lang="de-AT" i="1" baseline="0" dirty="0"/>
              <a:t>Variablen Kosten</a:t>
            </a:r>
            <a:r>
              <a:rPr lang="de-AT" baseline="0" dirty="0"/>
              <a:t>: steigen und fallen mit der Menge produzierter Güter und Leistungen</a:t>
            </a:r>
          </a:p>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14</a:t>
            </a:fld>
            <a:endParaRPr lang="de-DE" dirty="0"/>
          </a:p>
        </p:txBody>
      </p:sp>
    </p:spTree>
    <p:extLst>
      <p:ext uri="{BB962C8B-B14F-4D97-AF65-F5344CB8AC3E}">
        <p14:creationId xmlns:p14="http://schemas.microsoft.com/office/powerpoint/2010/main" val="95330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Welche </a:t>
            </a:r>
            <a:r>
              <a:rPr lang="de-AT" baseline="0" dirty="0"/>
              <a:t>Kostenarten man unterscheidet, hängt davon ab, welchen </a:t>
            </a:r>
            <a:r>
              <a:rPr lang="de-AT" i="1" baseline="0" dirty="0"/>
              <a:t>Kontenrahmen die Trägerorganisation </a:t>
            </a:r>
            <a:r>
              <a:rPr lang="de-AT" baseline="0" dirty="0"/>
              <a:t>eines Projektes verwendet bzw. welche Kostengliederung der Auftraggeber allenfalls vorgibt.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15</a:t>
            </a:fld>
            <a:endParaRPr lang="de-DE" dirty="0"/>
          </a:p>
        </p:txBody>
      </p:sp>
    </p:spTree>
    <p:extLst>
      <p:ext uri="{BB962C8B-B14F-4D97-AF65-F5344CB8AC3E}">
        <p14:creationId xmlns:p14="http://schemas.microsoft.com/office/powerpoint/2010/main" val="4235530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Eine alternative verbreitete Form der Kostenartengliederung</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16</a:t>
            </a:fld>
            <a:endParaRPr lang="de-DE" dirty="0"/>
          </a:p>
        </p:txBody>
      </p:sp>
    </p:spTree>
    <p:extLst>
      <p:ext uri="{BB962C8B-B14F-4D97-AF65-F5344CB8AC3E}">
        <p14:creationId xmlns:p14="http://schemas.microsoft.com/office/powerpoint/2010/main" val="109155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AT" altLang="en-US" dirty="0"/>
              <a:t>Kostenschätzung</a:t>
            </a:r>
            <a:r>
              <a:rPr lang="de-AT" altLang="en-US" baseline="0" dirty="0"/>
              <a:t> = </a:t>
            </a:r>
            <a:r>
              <a:rPr lang="de-AT" altLang="en-US" i="1" baseline="0" dirty="0"/>
              <a:t>überschlägig</a:t>
            </a:r>
            <a:r>
              <a:rPr lang="de-AT" altLang="en-US" baseline="0" dirty="0"/>
              <a:t>e Ermittlung der Kosten auf Basis von Erfahrungswerten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17</a:t>
            </a:fld>
            <a:endParaRPr lang="de-DE" dirty="0"/>
          </a:p>
        </p:txBody>
      </p:sp>
    </p:spTree>
    <p:extLst>
      <p:ext uri="{BB962C8B-B14F-4D97-AF65-F5344CB8AC3E}">
        <p14:creationId xmlns:p14="http://schemas.microsoft.com/office/powerpoint/2010/main" val="3814503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AT" altLang="en-US" i="1" dirty="0"/>
              <a:t>Probleme</a:t>
            </a:r>
            <a:r>
              <a:rPr lang="de-AT" altLang="en-US" dirty="0"/>
              <a:t> der Schätzungen sind ihre Subjektivität und letztlich ihre </a:t>
            </a:r>
            <a:r>
              <a:rPr lang="de-AT" altLang="en-US" i="1" dirty="0"/>
              <a:t>mangelnde Nachvollziehbarkeit</a:t>
            </a:r>
            <a:r>
              <a:rPr lang="de-AT" altLang="en-US" dirty="0"/>
              <a: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18</a:t>
            </a:fld>
            <a:endParaRPr lang="de-DE" dirty="0"/>
          </a:p>
        </p:txBody>
      </p:sp>
    </p:spTree>
    <p:extLst>
      <p:ext uri="{BB962C8B-B14F-4D97-AF65-F5344CB8AC3E}">
        <p14:creationId xmlns:p14="http://schemas.microsoft.com/office/powerpoint/2010/main" val="3814503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defRPr/>
            </a:pPr>
            <a:r>
              <a:rPr lang="de-AT" dirty="0"/>
              <a:t>Analytische Kostenermittlung nach Kostenarten schafft eine wesentliche Voraussetzung um später </a:t>
            </a:r>
            <a:r>
              <a:rPr lang="de-AT" i="1" dirty="0"/>
              <a:t>Kostenüberschreitungen</a:t>
            </a:r>
            <a:r>
              <a:rPr lang="de-AT" dirty="0"/>
              <a:t> orten und erkennen zu können.</a:t>
            </a:r>
            <a:endParaRPr lang="de-DE" dirty="0">
              <a:latin typeface="Arial Narrow" charset="0"/>
            </a:endParaRPr>
          </a:p>
          <a:p>
            <a:pPr eaLnBrk="1" hangingPunct="1">
              <a:defRPr/>
            </a:pPr>
            <a:endParaRPr lang="de-AT"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19</a:t>
            </a:fld>
            <a:endParaRPr lang="de-DE" dirty="0"/>
          </a:p>
        </p:txBody>
      </p:sp>
    </p:spTree>
    <p:extLst>
      <p:ext uri="{BB962C8B-B14F-4D97-AF65-F5344CB8AC3E}">
        <p14:creationId xmlns:p14="http://schemas.microsoft.com/office/powerpoint/2010/main" val="381450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p:txBody>
          <a:bodyPr/>
          <a:lstStyle/>
          <a:p>
            <a:pPr eaLnBrk="1" hangingPunct="1"/>
            <a:r>
              <a:rPr lang="de-AT" altLang="en-US" dirty="0"/>
              <a:t>Für die kaufmännische Projektplanung findet man</a:t>
            </a:r>
            <a:r>
              <a:rPr lang="de-AT" altLang="en-US" baseline="0" dirty="0"/>
              <a:t> in der </a:t>
            </a:r>
            <a:r>
              <a:rPr lang="de-AT" altLang="en-US" b="1" baseline="0" dirty="0"/>
              <a:t>Literatur unterschiedliche Bezeichnungen</a:t>
            </a:r>
            <a:r>
              <a:rPr lang="de-AT" altLang="en-US" baseline="0" dirty="0"/>
              <a:t>, die teilweise synonym, fallweise aber auch bewusst differenziert verwendet werden.</a:t>
            </a:r>
          </a:p>
          <a:p>
            <a:pPr eaLnBrk="1" hangingPunct="1"/>
            <a:r>
              <a:rPr lang="de-AT" altLang="en-US" baseline="0" dirty="0"/>
              <a:t>So werden manchmal alle ökonomisch-planerischen Aktivitäten unter ‚Budgetierung‘ oder ‚Finanzen‘ zusammengefasst. Andere differenzieren zwischen Kosten- und Finanzmittelplanung.</a:t>
            </a:r>
          </a:p>
          <a:p>
            <a:pPr eaLnBrk="1" hangingPunct="1"/>
            <a:r>
              <a:rPr lang="de-AT" altLang="en-US" baseline="0" dirty="0"/>
              <a:t>Im gegenständlichen Fall wird zwischen 3 ökonomischen Plänen unterschieden:</a:t>
            </a:r>
          </a:p>
          <a:p>
            <a:pPr marL="171450" indent="-171450" eaLnBrk="1" hangingPunct="1">
              <a:spcBef>
                <a:spcPts val="300"/>
              </a:spcBef>
              <a:buFont typeface="Arial" panose="020B0604020202020204" pitchFamily="34" charset="0"/>
              <a:buChar char="•"/>
            </a:pPr>
            <a:r>
              <a:rPr lang="de-AT" altLang="en-US" baseline="0" dirty="0"/>
              <a:t>Kosten-,</a:t>
            </a:r>
          </a:p>
          <a:p>
            <a:pPr marL="171450" indent="-171450" eaLnBrk="1" hangingPunct="1">
              <a:spcBef>
                <a:spcPts val="300"/>
              </a:spcBef>
              <a:buFont typeface="Arial" panose="020B0604020202020204" pitchFamily="34" charset="0"/>
              <a:buChar char="•"/>
            </a:pPr>
            <a:r>
              <a:rPr lang="de-AT" altLang="en-US" baseline="0" dirty="0"/>
              <a:t>Finanz- und</a:t>
            </a:r>
          </a:p>
          <a:p>
            <a:pPr marL="171450" indent="-171450" eaLnBrk="1" hangingPunct="1">
              <a:spcBef>
                <a:spcPts val="300"/>
              </a:spcBef>
              <a:buFont typeface="Arial" panose="020B0604020202020204" pitchFamily="34" charset="0"/>
              <a:buChar char="•"/>
            </a:pPr>
            <a:r>
              <a:rPr lang="de-AT" altLang="en-US" baseline="0" dirty="0"/>
              <a:t>Budgetplan.</a:t>
            </a:r>
          </a:p>
        </p:txBody>
      </p:sp>
      <p:sp>
        <p:nvSpPr>
          <p:cNvPr id="4" name="Foliennummernplatzhalter 3"/>
          <p:cNvSpPr>
            <a:spLocks noGrp="1"/>
          </p:cNvSpPr>
          <p:nvPr>
            <p:ph type="sldNum" sz="quarter" idx="10"/>
          </p:nvPr>
        </p:nvSpPr>
        <p:spPr/>
        <p:txBody>
          <a:bodyPr/>
          <a:lstStyle/>
          <a:p>
            <a:fld id="{8F4A2D7C-1F6E-46F1-B0EA-93B973014C5E}" type="slidenum">
              <a:rPr lang="de-AT" smtClean="0"/>
              <a:pPr/>
              <a:t>2</a:t>
            </a:fld>
            <a:endParaRPr lang="de-AT" dirty="0"/>
          </a:p>
        </p:txBody>
      </p:sp>
    </p:spTree>
    <p:extLst>
      <p:ext uri="{BB962C8B-B14F-4D97-AF65-F5344CB8AC3E}">
        <p14:creationId xmlns:p14="http://schemas.microsoft.com/office/powerpoint/2010/main" val="249373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eaLnBrk="1" hangingPunct="1">
              <a:spcBef>
                <a:spcPts val="300"/>
              </a:spcBef>
              <a:buFont typeface="Arial" panose="020B0604020202020204" pitchFamily="34" charset="0"/>
              <a:buChar char="•"/>
            </a:pPr>
            <a:r>
              <a:rPr lang="de-AT" altLang="en-US" i="1" dirty="0"/>
              <a:t>Material</a:t>
            </a:r>
            <a:r>
              <a:rPr lang="de-AT" altLang="en-US" dirty="0"/>
              <a:t> (sind Verbrauchsgüter, z.B. Papier usw.)</a:t>
            </a:r>
          </a:p>
          <a:p>
            <a:pPr marL="171450" indent="-171450" eaLnBrk="1" hangingPunct="1">
              <a:spcBef>
                <a:spcPts val="300"/>
              </a:spcBef>
              <a:buFont typeface="Arial" panose="020B0604020202020204" pitchFamily="34" charset="0"/>
              <a:buChar char="•"/>
            </a:pPr>
            <a:r>
              <a:rPr lang="de-AT" altLang="en-US" i="1" dirty="0"/>
              <a:t>Betriebsmittel</a:t>
            </a:r>
            <a:r>
              <a:rPr lang="de-AT" altLang="en-US" dirty="0"/>
              <a:t> (sind Anlagegüter z.B. Computer usw.)</a:t>
            </a:r>
          </a:p>
          <a:p>
            <a:pPr marL="171450" indent="-171450" eaLnBrk="1" hangingPunct="1">
              <a:spcBef>
                <a:spcPts val="300"/>
              </a:spcBef>
              <a:buFont typeface="Arial" panose="020B0604020202020204" pitchFamily="34" charset="0"/>
              <a:buChar char="•"/>
            </a:pPr>
            <a:r>
              <a:rPr lang="de-AT" altLang="en-US" i="1" dirty="0"/>
              <a:t>Sonstiges</a:t>
            </a:r>
            <a:r>
              <a:rPr lang="de-AT" altLang="en-US" dirty="0"/>
              <a:t> (z.B. Versicherungskosten)</a:t>
            </a:r>
          </a:p>
          <a:p>
            <a:pPr eaLnBrk="1" hangingPunct="1">
              <a:spcBef>
                <a:spcPts val="900"/>
              </a:spcBef>
            </a:pPr>
            <a:r>
              <a:rPr lang="de-AT" altLang="en-US" dirty="0"/>
              <a:t>Die Zahl und Typisierung der Kostenarten ist nicht fix, sondern kann vereinbart (z.B. auch erweitert) werden.</a:t>
            </a:r>
          </a:p>
          <a:p>
            <a:pPr eaLnBrk="1" hangingPunct="1"/>
            <a:r>
              <a:rPr lang="de-AT" altLang="en-US" dirty="0"/>
              <a:t>Manche Auftraggeber aber auch manche Projektträgerorganisationen haben ihre eigenen Vorgaben, welche Kostenarten zu unterscheiden sind. Diesfalls wird man die Kostenplanung deren Systematik folgen lassen.</a:t>
            </a:r>
          </a:p>
          <a:p>
            <a:pPr eaLnBrk="1" hangingPunct="1"/>
            <a:r>
              <a:rPr lang="de-AT" altLang="en-US" dirty="0"/>
              <a:t>Bei der analytischen Kostenplanung im Kostentableau darf man auf </a:t>
            </a:r>
            <a:r>
              <a:rPr lang="de-AT" altLang="en-US" i="1" dirty="0"/>
              <a:t>Gemeinkosten nicht vergessen</a:t>
            </a:r>
            <a:r>
              <a:rPr lang="de-AT" altLang="en-US" dirty="0"/>
              <a:t>. So sind die Projektmanagementkosten ebenso zu berücksichtigen, wie andere Gemeinkosten (für Räume oder die Mitbenutzung von Druckern oder Kopierern, Telefon, …) </a:t>
            </a:r>
          </a:p>
          <a:p>
            <a:pPr eaLnBrk="1" hangingPunct="1"/>
            <a:r>
              <a:rPr lang="de-AT" altLang="en-US" dirty="0"/>
              <a:t>Üblich ist es, die geplanten Kosten zu runden, ansonsten entsteht eine reine Scheingenauigkeit.</a:t>
            </a:r>
          </a:p>
          <a:p>
            <a:pPr eaLnBrk="1" hangingPunct="1"/>
            <a:r>
              <a:rPr lang="de-AT" altLang="en-US" dirty="0"/>
              <a:t>Die Kostenplanung sollte auch Anlass geben für gezielte Überlegungen, ob sich teure Ressourcen durch billigere ersetzen lassen.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20</a:t>
            </a:fld>
            <a:endParaRPr lang="de-DE" dirty="0"/>
          </a:p>
        </p:txBody>
      </p:sp>
    </p:spTree>
    <p:extLst>
      <p:ext uri="{BB962C8B-B14F-4D97-AF65-F5344CB8AC3E}">
        <p14:creationId xmlns:p14="http://schemas.microsoft.com/office/powerpoint/2010/main" val="3814503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eaLnBrk="1" hangingPunct="1"/>
            <a:r>
              <a:rPr lang="de-AT" altLang="en-US" dirty="0"/>
              <a:t>Im Projektverlauf sollte Genauigkeit der Kostenplanung stetig zunehmen. Je weiter die Projektbearbeitung voranschreitet, desto besser kann man die Kosten abschätzen und dann auch kontrollieren.</a:t>
            </a:r>
          </a:p>
          <a:p>
            <a:pPr eaLnBrk="1" hangingPunct="1"/>
            <a:r>
              <a:rPr lang="de-AT" altLang="en-US" dirty="0"/>
              <a:t>Bei der Kostenplanung befindet man sich in Hinblick auf die anzustrebende Genauigkeit in einem gewissen </a:t>
            </a:r>
            <a:r>
              <a:rPr lang="de-AT" altLang="en-US" i="1" dirty="0"/>
              <a:t>Dilemma:</a:t>
            </a:r>
            <a:r>
              <a:rPr lang="de-AT" altLang="en-US" dirty="0"/>
              <a:t> </a:t>
            </a:r>
          </a:p>
          <a:p>
            <a:pPr marL="171450" indent="-171450" eaLnBrk="1" hangingPunct="1">
              <a:spcBef>
                <a:spcPts val="300"/>
              </a:spcBef>
              <a:buFont typeface="Arial" panose="020B0604020202020204" pitchFamily="34" charset="0"/>
              <a:buChar char="•"/>
            </a:pPr>
            <a:r>
              <a:rPr lang="de-AT" altLang="en-US" dirty="0"/>
              <a:t>Wenn man zu genau plant, werden zu viel Zeit und Mühen aufgewandt und dann kostet die Kostenplanung womöglich mehr als sie bringt. </a:t>
            </a:r>
          </a:p>
          <a:p>
            <a:pPr marL="171450" indent="-171450" eaLnBrk="1" hangingPunct="1">
              <a:spcBef>
                <a:spcPts val="300"/>
              </a:spcBef>
              <a:buFont typeface="Arial" panose="020B0604020202020204" pitchFamily="34" charset="0"/>
              <a:buChar char="•"/>
            </a:pPr>
            <a:r>
              <a:rPr lang="de-AT" altLang="en-US" dirty="0"/>
              <a:t>Wenn man andererseits zu grob plant, hat man dann keine vernünftige Basis für die Kontrolle.</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21</a:t>
            </a:fld>
            <a:endParaRPr lang="de-DE" dirty="0"/>
          </a:p>
        </p:txBody>
      </p:sp>
    </p:spTree>
    <p:extLst>
      <p:ext uri="{BB962C8B-B14F-4D97-AF65-F5344CB8AC3E}">
        <p14:creationId xmlns:p14="http://schemas.microsoft.com/office/powerpoint/2010/main" val="3323769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AT" altLang="en-US" dirty="0"/>
              <a:t>Der Finanzplan zeigt zu welchen Zeitpunkten Zahlungen einlangen bzw. getätigt werden sollen, und ob während des Projektverlaufes stets die </a:t>
            </a:r>
            <a:r>
              <a:rPr lang="de-AT" altLang="en-US" i="1" dirty="0"/>
              <a:t>Zahlungsfähigkeit</a:t>
            </a:r>
            <a:r>
              <a:rPr lang="de-AT" altLang="en-US" dirty="0"/>
              <a:t> gegeben ist.</a:t>
            </a:r>
          </a:p>
          <a:p>
            <a:pPr eaLnBrk="1" hangingPunct="1"/>
            <a:r>
              <a:rPr lang="de-AT" altLang="en-US" dirty="0"/>
              <a:t>Zahlungen sind </a:t>
            </a:r>
            <a:r>
              <a:rPr lang="de-AT" altLang="en-US" b="1" dirty="0"/>
              <a:t>finanzwirtschaftliche Größen</a:t>
            </a:r>
            <a:r>
              <a:rPr lang="de-AT" altLang="en-US" dirty="0"/>
              <a:t>; der Begriff bezeichnet Transfers von</a:t>
            </a:r>
            <a:r>
              <a:rPr lang="de-AT" altLang="en-US" baseline="0" dirty="0"/>
              <a:t> Geldbeträgen wobei zu unterscheiden ist zwischen</a:t>
            </a:r>
          </a:p>
          <a:p>
            <a:pPr marL="171450" indent="-171450" eaLnBrk="1" hangingPunct="1">
              <a:buFont typeface="Arial" panose="020B0604020202020204" pitchFamily="34" charset="0"/>
              <a:buChar char="•"/>
            </a:pPr>
            <a:r>
              <a:rPr lang="de-AT" altLang="en-US" baseline="0" dirty="0"/>
              <a:t>Auszahlungen (Abflüssen bzw. </a:t>
            </a:r>
            <a:r>
              <a:rPr lang="de-AT" altLang="en-US" i="1" baseline="0" dirty="0"/>
              <a:t>Ausgaben von Geldmitteln</a:t>
            </a:r>
            <a:r>
              <a:rPr lang="de-AT" altLang="en-US" baseline="0" dirty="0"/>
              <a:t>) und</a:t>
            </a:r>
          </a:p>
          <a:p>
            <a:pPr marL="171450" indent="-171450" eaLnBrk="1" hangingPunct="1">
              <a:buFont typeface="Arial" panose="020B0604020202020204" pitchFamily="34" charset="0"/>
              <a:buChar char="•"/>
            </a:pPr>
            <a:r>
              <a:rPr lang="de-AT" altLang="en-US" baseline="0" dirty="0"/>
              <a:t>Einzahlungen (Zuflüsse bzw. </a:t>
            </a:r>
            <a:r>
              <a:rPr lang="de-AT" altLang="en-US" i="1" baseline="0" dirty="0"/>
              <a:t>Einnahmen von Geldmitteln</a:t>
            </a:r>
            <a:r>
              <a:rPr lang="de-AT" altLang="en-US" baseline="0" dirty="0"/>
              <a: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22</a:t>
            </a:fld>
            <a:endParaRPr lang="de-DE" dirty="0"/>
          </a:p>
        </p:txBody>
      </p:sp>
    </p:spTree>
    <p:extLst>
      <p:ext uri="{BB962C8B-B14F-4D97-AF65-F5344CB8AC3E}">
        <p14:creationId xmlns:p14="http://schemas.microsoft.com/office/powerpoint/2010/main" val="1875370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AT" altLang="en-US" i="1" dirty="0">
                <a:latin typeface="Arial Narrow" charset="0"/>
              </a:rPr>
              <a:t>Kosten </a:t>
            </a:r>
            <a:r>
              <a:rPr lang="de-AT" altLang="en-US" dirty="0">
                <a:latin typeface="Arial Narrow" charset="0"/>
              </a:rPr>
              <a:t>als monetär bewerteter Aufwand sind streng </a:t>
            </a:r>
            <a:r>
              <a:rPr lang="de-AT" altLang="en-US" b="1" dirty="0">
                <a:latin typeface="Arial Narrow" charset="0"/>
              </a:rPr>
              <a:t>auseinande</a:t>
            </a:r>
            <a:r>
              <a:rPr lang="de-AT" altLang="en-US" dirty="0">
                <a:latin typeface="Arial Narrow" charset="0"/>
              </a:rPr>
              <a:t>rzu</a:t>
            </a:r>
            <a:r>
              <a:rPr lang="de-AT" altLang="en-US" b="1" dirty="0">
                <a:latin typeface="Arial Narrow" charset="0"/>
              </a:rPr>
              <a:t>halten</a:t>
            </a:r>
            <a:r>
              <a:rPr lang="de-AT" altLang="en-US" dirty="0">
                <a:latin typeface="Arial Narrow" charset="0"/>
              </a:rPr>
              <a:t> von </a:t>
            </a:r>
            <a:r>
              <a:rPr lang="de-AT" altLang="en-US" b="1" dirty="0">
                <a:latin typeface="Arial Narrow" charset="0"/>
              </a:rPr>
              <a:t>Zahlungen</a:t>
            </a:r>
            <a:r>
              <a:rPr lang="de-AT" altLang="en-US" dirty="0">
                <a:latin typeface="Arial Narrow" charset="0"/>
              </a:rPr>
              <a:t>.</a:t>
            </a:r>
            <a:endParaRPr lang="de-AT" altLang="en-US" b="1" dirty="0">
              <a:latin typeface="Arial Narrow" charset="0"/>
            </a:endParaRPr>
          </a:p>
          <a:p>
            <a:pPr eaLnBrk="1" hangingPunct="1"/>
            <a:r>
              <a:rPr lang="de-AT" altLang="en-US" dirty="0">
                <a:latin typeface="Arial Narrow" charset="0"/>
              </a:rPr>
              <a:t>So gibt es Kosten, denen keine Zahlungen gegenüberstehen (z.B. gratis arbeitende freiwillige Helfer), aber umgekehrt auch Zahlungen, die keine Kosten darstellen (z.B. Hinterlegen einer Sicherheit, etwa 10.000 € Kautionszahlung).</a:t>
            </a:r>
          </a:p>
          <a:p>
            <a:pPr eaLnBrk="1" hangingPunct="1"/>
            <a:r>
              <a:rPr lang="de-AT" altLang="en-US" dirty="0">
                <a:latin typeface="Arial Narrow" charset="0"/>
              </a:rPr>
              <a:t>Um vom Kostenplan zum Finanzplan zu kommen, muss man die </a:t>
            </a:r>
            <a:r>
              <a:rPr lang="de-AT" altLang="en-US" i="1" dirty="0">
                <a:latin typeface="Arial Narrow" charset="0"/>
              </a:rPr>
              <a:t>Zahlungswirksamkeit </a:t>
            </a:r>
            <a:r>
              <a:rPr lang="de-AT" altLang="en-US" dirty="0">
                <a:latin typeface="Arial Narrow" charset="0"/>
              </a:rPr>
              <a:t>der einzelnen Kostenpositionen </a:t>
            </a:r>
            <a:r>
              <a:rPr lang="de-AT" altLang="en-US" i="1" dirty="0">
                <a:latin typeface="Arial Narrow" charset="0"/>
              </a:rPr>
              <a:t>prüfen</a:t>
            </a:r>
            <a:r>
              <a:rPr lang="de-AT" altLang="en-US" dirty="0">
                <a:latin typeface="Arial Narrow" charset="0"/>
              </a:rPr>
              <a:t> sowie –  wo nötig</a:t>
            </a:r>
            <a:r>
              <a:rPr lang="de-AT" altLang="en-US" baseline="0" dirty="0">
                <a:latin typeface="Arial Narrow" charset="0"/>
              </a:rPr>
              <a:t> – en</a:t>
            </a:r>
            <a:r>
              <a:rPr lang="de-AT" altLang="en-US" dirty="0">
                <a:latin typeface="Arial Narrow" charset="0"/>
              </a:rPr>
              <a:t>tsprechende </a:t>
            </a:r>
            <a:r>
              <a:rPr lang="de-AT" altLang="en-US" i="1" dirty="0">
                <a:latin typeface="Arial Narrow" charset="0"/>
              </a:rPr>
              <a:t>Korrekturen</a:t>
            </a:r>
            <a:r>
              <a:rPr lang="de-AT" altLang="en-US" dirty="0">
                <a:latin typeface="Arial Narrow" charset="0"/>
              </a:rPr>
              <a:t> vornehmen und man muss die Einzahlungen mit ins Kalkül ziehen.</a:t>
            </a:r>
            <a:endParaRPr lang="de-DE" altLang="en-US" dirty="0">
              <a:latin typeface="Arial Narrow" charset="0"/>
            </a:endParaRPr>
          </a:p>
        </p:txBody>
      </p:sp>
      <p:sp>
        <p:nvSpPr>
          <p:cNvPr id="4" name="Foliennummernplatzhalter 3"/>
          <p:cNvSpPr>
            <a:spLocks noGrp="1"/>
          </p:cNvSpPr>
          <p:nvPr>
            <p:ph type="sldNum" sz="quarter" idx="10"/>
          </p:nvPr>
        </p:nvSpPr>
        <p:spPr/>
        <p:txBody>
          <a:bodyPr/>
          <a:lstStyle/>
          <a:p>
            <a:fld id="{8F4A2D7C-1F6E-46F1-B0EA-93B973014C5E}" type="slidenum">
              <a:rPr lang="de-DE" smtClean="0"/>
              <a:pPr/>
              <a:t>23</a:t>
            </a:fld>
            <a:endParaRPr lang="de-DE" dirty="0"/>
          </a:p>
        </p:txBody>
      </p:sp>
    </p:spTree>
    <p:extLst>
      <p:ext uri="{BB962C8B-B14F-4D97-AF65-F5344CB8AC3E}">
        <p14:creationId xmlns:p14="http://schemas.microsoft.com/office/powerpoint/2010/main" val="1875370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a:t>
            </a:r>
            <a:r>
              <a:rPr lang="de-AT" baseline="0" dirty="0"/>
              <a:t> Grundstruktur eines Projektfinanzplanes </a:t>
            </a:r>
            <a:r>
              <a:rPr lang="de-AT" i="1" baseline="0" dirty="0"/>
              <a:t>ähnelt </a:t>
            </a:r>
            <a:r>
              <a:rPr lang="de-AT" baseline="0" dirty="0"/>
              <a:t>stark der eines </a:t>
            </a:r>
            <a:r>
              <a:rPr lang="de-AT" i="1" baseline="0" dirty="0"/>
              <a:t>Ressourcen- und Kapazitätsplanes</a:t>
            </a:r>
            <a:r>
              <a:rPr lang="de-AT" baseline="0" dirty="0"/>
              <a:t>, nur dass der Finanzplan ausschließlich monetäre Größen enthält.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24</a:t>
            </a:fld>
            <a:endParaRPr lang="de-DE" dirty="0"/>
          </a:p>
        </p:txBody>
      </p:sp>
    </p:spTree>
    <p:extLst>
      <p:ext uri="{BB962C8B-B14F-4D97-AF65-F5344CB8AC3E}">
        <p14:creationId xmlns:p14="http://schemas.microsoft.com/office/powerpoint/2010/main" val="1875370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Das Beispiel</a:t>
            </a:r>
            <a:r>
              <a:rPr lang="de-AT" baseline="0" dirty="0"/>
              <a:t> zeigt einen unfertigen Finanzplan, weil in den ersten Wochen negative Salden aufscheinen.</a:t>
            </a:r>
          </a:p>
          <a:p>
            <a:r>
              <a:rPr lang="de-AT" baseline="0" dirty="0"/>
              <a:t>Es wären solange Vorkehrungen zu treffen, </a:t>
            </a:r>
            <a:r>
              <a:rPr lang="de-AT" i="1" baseline="0" dirty="0"/>
              <a:t>bis zu allen Zeitpunkten der Saldo entweder positiv oder </a:t>
            </a:r>
            <a:r>
              <a:rPr lang="de-AT" baseline="0" dirty="0"/>
              <a:t>zumindest </a:t>
            </a:r>
            <a:r>
              <a:rPr lang="de-AT" i="1" baseline="0" dirty="0"/>
              <a:t>Null </a:t>
            </a:r>
            <a:r>
              <a:rPr lang="de-AT" baseline="0" dirty="0"/>
              <a:t>ist.</a:t>
            </a:r>
          </a:p>
          <a:p>
            <a:r>
              <a:rPr lang="de-AT" baseline="0" dirty="0"/>
              <a:t>Das kann man etwa durch Einzahlung privater Mittel, durch Vereinbarung von Lieferantenkrediten oder längeren Zahlungszielen oder durch Kreditaufnahmen erreichen.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25</a:t>
            </a:fld>
            <a:endParaRPr lang="de-DE" dirty="0"/>
          </a:p>
        </p:txBody>
      </p:sp>
    </p:spTree>
    <p:extLst>
      <p:ext uri="{BB962C8B-B14F-4D97-AF65-F5344CB8AC3E}">
        <p14:creationId xmlns:p14="http://schemas.microsoft.com/office/powerpoint/2010/main" val="349009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a:t>
            </a:r>
            <a:r>
              <a:rPr lang="de-DE" i="1" dirty="0"/>
              <a:t>Kumulieren </a:t>
            </a:r>
            <a:r>
              <a:rPr lang="de-DE" dirty="0"/>
              <a:t>(=Zusammenrechnen</a:t>
            </a:r>
            <a:r>
              <a:rPr lang="de-DE" baseline="0" dirty="0"/>
              <a:t> der bis zu einem bestimmten Datum angefallenen einzelnen Ein- bzw. Auszahlungen) ist notwendig für eine </a:t>
            </a:r>
            <a:r>
              <a:rPr lang="de-DE" i="1" baseline="0" dirty="0"/>
              <a:t>korrekte Saldenbildung</a:t>
            </a:r>
            <a:r>
              <a:rPr lang="de-DE" baseline="0" dirty="0"/>
              <a:t>, die den tatsächlichen Liquiditätsstand wiedergibt.</a:t>
            </a:r>
          </a:p>
          <a:p>
            <a:r>
              <a:rPr lang="de-DE" baseline="0" dirty="0"/>
              <a:t>Ähnliches findet man ja z.B. auch bei einem Kontoauszug der Bank. Dort wird der alte Kontostand angegeben, dann eine Summe der Eingänge hinzugerechnet sowie eine Summe der Ausgänge abgezogen woraus sich der neue Kontostand ergibt.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26</a:t>
            </a:fld>
            <a:endParaRPr lang="de-DE" dirty="0"/>
          </a:p>
        </p:txBody>
      </p:sp>
    </p:spTree>
    <p:extLst>
      <p:ext uri="{BB962C8B-B14F-4D97-AF65-F5344CB8AC3E}">
        <p14:creationId xmlns:p14="http://schemas.microsoft.com/office/powerpoint/2010/main" val="2913857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de-AT" sz="1100" i="0" kern="1200" baseline="0" dirty="0">
                <a:solidFill>
                  <a:schemeClr val="tx1"/>
                </a:solidFill>
                <a:effectLst/>
                <a:latin typeface="Arial Narrow" panose="020B0606020202030204" pitchFamily="34" charset="0"/>
                <a:ea typeface="+mn-ea"/>
                <a:cs typeface="+mn-cs"/>
              </a:rPr>
              <a:t>(nach </a:t>
            </a:r>
            <a:r>
              <a:rPr lang="de-AT" sz="1100" i="0" kern="1200" cap="small" baseline="0" dirty="0">
                <a:solidFill>
                  <a:schemeClr val="tx1"/>
                </a:solidFill>
                <a:effectLst/>
                <a:latin typeface="Arial Narrow" panose="020B0606020202030204" pitchFamily="34" charset="0"/>
                <a:ea typeface="+mn-ea"/>
                <a:cs typeface="+mn-cs"/>
              </a:rPr>
              <a:t>Patzak</a:t>
            </a:r>
            <a:r>
              <a:rPr lang="de-AT" sz="1100" i="0" kern="1200" baseline="0" dirty="0">
                <a:solidFill>
                  <a:schemeClr val="tx1"/>
                </a:solidFill>
                <a:effectLst/>
                <a:latin typeface="Arial Narrow" panose="020B0606020202030204" pitchFamily="34" charset="0"/>
                <a:ea typeface="+mn-ea"/>
                <a:cs typeface="+mn-cs"/>
              </a:rPr>
              <a:t> und </a:t>
            </a:r>
            <a:r>
              <a:rPr lang="de-AT" sz="1100" i="0" kern="1200" cap="small" baseline="0" dirty="0">
                <a:solidFill>
                  <a:schemeClr val="tx1"/>
                </a:solidFill>
                <a:effectLst/>
                <a:latin typeface="Arial Narrow" panose="020B0606020202030204" pitchFamily="34" charset="0"/>
                <a:ea typeface="+mn-ea"/>
                <a:cs typeface="+mn-cs"/>
              </a:rPr>
              <a:t>Rattay</a:t>
            </a:r>
            <a:r>
              <a:rPr lang="de-AT" sz="1100" i="0" kern="1200" baseline="0" dirty="0">
                <a:solidFill>
                  <a:schemeClr val="tx1"/>
                </a:solidFill>
                <a:effectLst/>
                <a:latin typeface="Arial Narrow" panose="020B0606020202030204" pitchFamily="34" charset="0"/>
                <a:ea typeface="+mn-ea"/>
                <a:cs typeface="+mn-cs"/>
              </a:rPr>
              <a:t> 1998, 221)</a:t>
            </a:r>
          </a:p>
          <a:p>
            <a:r>
              <a:rPr lang="de-DE" sz="1050" i="0" dirty="0"/>
              <a:t>Das</a:t>
            </a:r>
            <a:r>
              <a:rPr lang="de-DE" sz="1050" i="0" baseline="0" dirty="0"/>
              <a:t> </a:t>
            </a:r>
            <a:r>
              <a:rPr lang="de-DE" sz="1050" b="1" i="0" baseline="0" dirty="0"/>
              <a:t>Orten von Zeiträumen mit Unterdeckung </a:t>
            </a:r>
            <a:r>
              <a:rPr lang="de-DE" sz="1050" i="0" baseline="0" dirty="0"/>
              <a:t>bzw. mit Finanzüberschüssen lässt sich auch schematisch graphisch darstellen.</a:t>
            </a:r>
            <a:endParaRPr lang="en-US" sz="1050" i="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27</a:t>
            </a:fld>
            <a:endParaRPr lang="de-DE" dirty="0"/>
          </a:p>
        </p:txBody>
      </p:sp>
    </p:spTree>
    <p:extLst>
      <p:ext uri="{BB962C8B-B14F-4D97-AF65-F5344CB8AC3E}">
        <p14:creationId xmlns:p14="http://schemas.microsoft.com/office/powerpoint/2010/main" val="2200949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Budgetplan legt eine </a:t>
            </a:r>
            <a:r>
              <a:rPr lang="de-DE" b="1" dirty="0"/>
              <a:t>projektinterne Finanzmittelverteilung </a:t>
            </a:r>
            <a:r>
              <a:rPr lang="de-DE" dirty="0"/>
              <a:t>fest.</a:t>
            </a:r>
          </a:p>
          <a:p>
            <a:r>
              <a:rPr lang="de-DE" dirty="0"/>
              <a:t>Das Prinzip</a:t>
            </a:r>
            <a:r>
              <a:rPr lang="de-DE" baseline="0" dirty="0"/>
              <a:t> ist analog zum staatlichen Budget – wo ja der Nationalrat im Budgetgesetz vorgibt, welchen Ministerien für welche Zwecke während einer Rechnungsperiode (Kalenderjahr) wieviel finanzieller Dispositionsrahmen zur Verfügung stehen soll.</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28</a:t>
            </a:fld>
            <a:endParaRPr lang="de-DE" dirty="0"/>
          </a:p>
        </p:txBody>
      </p:sp>
    </p:spTree>
    <p:extLst>
      <p:ext uri="{BB962C8B-B14F-4D97-AF65-F5344CB8AC3E}">
        <p14:creationId xmlns:p14="http://schemas.microsoft.com/office/powerpoint/2010/main" val="3310186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en-US" dirty="0"/>
              <a:t>Der Budgetplan bekommt besondere </a:t>
            </a:r>
            <a:r>
              <a:rPr lang="de-AT" altLang="en-US" i="1" dirty="0"/>
              <a:t>Bedeutung, wenn </a:t>
            </a:r>
            <a:r>
              <a:rPr lang="de-AT" altLang="en-US" dirty="0"/>
              <a:t>beim Projekt </a:t>
            </a:r>
            <a:r>
              <a:rPr lang="de-AT" altLang="en-US" i="1" dirty="0"/>
              <a:t>mehrere Institutionen </a:t>
            </a:r>
            <a:r>
              <a:rPr lang="de-AT" altLang="en-US" dirty="0"/>
              <a:t>zusammenarbeiten, denn dann kann er zur Vertragsgrundlage für die Finanzmittelzuteilung</a:t>
            </a:r>
            <a:r>
              <a:rPr lang="de-AT" altLang="en-US" baseline="0" dirty="0"/>
              <a:t> werden. </a:t>
            </a:r>
          </a:p>
          <a:p>
            <a:r>
              <a:rPr lang="de-AT" altLang="en-US" baseline="0" dirty="0"/>
              <a:t>Dies ist der Fall </a:t>
            </a:r>
            <a:r>
              <a:rPr lang="de-AT" altLang="en-US" dirty="0"/>
              <a:t>z.B. bei EU-Projekten mit mehreren Partnern aus verschiedenen Ländern. Da sowohl die Auftraggeber (EU-Gremien) also auch die Projektbeteiligten wissen sollen, wann welcher Partner wieviel bekommt.</a:t>
            </a:r>
          </a:p>
          <a:p>
            <a:r>
              <a:rPr lang="de-AT" altLang="en-US" dirty="0"/>
              <a:t>Zu beachten ist, dass es beim Budgetplan nicht um Kosten geht, sondern um </a:t>
            </a:r>
            <a:r>
              <a:rPr lang="de-AT" altLang="en-US" i="1" dirty="0"/>
              <a:t>Zahlungen</a:t>
            </a:r>
            <a:r>
              <a:rPr lang="de-AT" altLang="en-US" dirty="0"/>
              <a:t>, die Verantwortlichen zuzuordnen sind. Deshalb ist der Budgetplan auch an </a:t>
            </a:r>
            <a:r>
              <a:rPr lang="de-AT" altLang="en-US" i="1" dirty="0"/>
              <a:t>Verantwortlichkeiten</a:t>
            </a:r>
            <a:r>
              <a:rPr lang="de-AT" altLang="en-US" dirty="0"/>
              <a:t> orientiert und nach Arbeitspaketen gegliedert.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29</a:t>
            </a:fld>
            <a:endParaRPr lang="de-DE" dirty="0"/>
          </a:p>
        </p:txBody>
      </p:sp>
    </p:spTree>
    <p:extLst>
      <p:ext uri="{BB962C8B-B14F-4D97-AF65-F5344CB8AC3E}">
        <p14:creationId xmlns:p14="http://schemas.microsoft.com/office/powerpoint/2010/main" val="207786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a:t>
            </a:fld>
            <a:endParaRPr lang="de-DE" dirty="0"/>
          </a:p>
        </p:txBody>
      </p:sp>
    </p:spTree>
    <p:extLst>
      <p:ext uri="{BB962C8B-B14F-4D97-AF65-F5344CB8AC3E}">
        <p14:creationId xmlns:p14="http://schemas.microsoft.com/office/powerpoint/2010/main" val="2801264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verschiedenen kommerziellen Projektpläne verfolgen unterschiedliche Absichten,</a:t>
            </a:r>
            <a:r>
              <a:rPr lang="de-DE" baseline="0" dirty="0"/>
              <a:t> dementsprechend erfassen sie unterschiedliche Größen.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30</a:t>
            </a:fld>
            <a:endParaRPr lang="de-DE" dirty="0"/>
          </a:p>
        </p:txBody>
      </p:sp>
    </p:spTree>
    <p:extLst>
      <p:ext uri="{BB962C8B-B14F-4D97-AF65-F5344CB8AC3E}">
        <p14:creationId xmlns:p14="http://schemas.microsoft.com/office/powerpoint/2010/main" val="648732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eaLnBrk="1" hangingPunct="1">
              <a:spcBef>
                <a:spcPts val="1200"/>
              </a:spcBef>
            </a:pPr>
            <a:r>
              <a:rPr lang="de-AT" altLang="en-US" b="1" dirty="0"/>
              <a:t>Feedback zu Gruppenarbeiten</a:t>
            </a:r>
          </a:p>
          <a:p>
            <a:pPr marL="171450" indent="-171450" eaLnBrk="1" hangingPunct="1">
              <a:buFont typeface="Arial" panose="020B0604020202020204" pitchFamily="34" charset="0"/>
              <a:buChar char="•"/>
            </a:pPr>
            <a:r>
              <a:rPr lang="de-AT" altLang="en-US" dirty="0"/>
              <a:t>Es ist besonders darauf zu achten, dass alle Aufwendungen monetär bewertet werden und in die Ermittlung der Gesamtkosten Eingang finden.</a:t>
            </a:r>
          </a:p>
          <a:p>
            <a:pPr marL="171450" indent="-171450" eaLnBrk="1" hangingPunct="1">
              <a:buFont typeface="Arial" panose="020B0604020202020204" pitchFamily="34" charset="0"/>
              <a:buChar char="•"/>
            </a:pPr>
            <a:r>
              <a:rPr lang="de-AT" altLang="en-US" spc="-10" dirty="0"/>
              <a:t>Falsch wäre eine reine Beschränkung der Kostenermittlung auf pagatorische (= tatsächlich zu bezahlende) Kosten. [Falsch wäre es also z.B. die Arbeitszeitaufwendungen ehrenamtlicher Mitarbeiter und freiwilliger Helfer aus der monetären Kostenermittlung auszuklammern.]</a:t>
            </a:r>
          </a:p>
          <a:p>
            <a:pPr marL="171450" indent="-171450" eaLnBrk="1" hangingPunct="1">
              <a:buFont typeface="Arial" panose="020B0604020202020204" pitchFamily="34" charset="0"/>
              <a:buChar char="•"/>
            </a:pPr>
            <a:r>
              <a:rPr lang="de-AT" altLang="en-US" spc="-10" dirty="0"/>
              <a:t>Bei der Kalkulation der Projektkosten sollte man nach Tunlichkeit auch alle Annahmen offen legen (z.B. mit welchem Stundensatz man den Arbeitsaufwand bewertet hat). Das hat nicht nur den Sinn, dass man die Berechnungen nachvollziehbar macht, sondern erleichtert auch die Aktualisierung des Kostenplanes, wenn sich die Preisverhältnisse gegenüber den ursprünglichen Annahmen geändert haben.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31</a:t>
            </a:fld>
            <a:endParaRPr lang="de-DE" dirty="0"/>
          </a:p>
        </p:txBody>
      </p:sp>
    </p:spTree>
    <p:extLst>
      <p:ext uri="{BB962C8B-B14F-4D97-AF65-F5344CB8AC3E}">
        <p14:creationId xmlns:p14="http://schemas.microsoft.com/office/powerpoint/2010/main" val="912100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jedem </a:t>
            </a:r>
            <a:r>
              <a:rPr lang="de-DE" baseline="0" dirty="0"/>
              <a:t>Planungsschritt entstehen Ergänzungen und konkretere Vorstellungen, die eine Überarbeitung bereits erstellter Pläne erfordern.</a:t>
            </a:r>
          </a:p>
          <a:p>
            <a:r>
              <a:rPr lang="de-DE" baseline="0" dirty="0"/>
              <a:t>Da Termin-, Ressourcen- und Kostenplanung wechselseitig voneinander abhängen, ist </a:t>
            </a:r>
            <a:r>
              <a:rPr lang="de-DE" b="1" baseline="0" dirty="0"/>
              <a:t>mehrdimensional</a:t>
            </a:r>
            <a:r>
              <a:rPr lang="de-DE" baseline="0" dirty="0"/>
              <a:t> zu </a:t>
            </a:r>
            <a:r>
              <a:rPr lang="de-DE" b="1" baseline="0" dirty="0"/>
              <a:t>optimieren</a:t>
            </a:r>
            <a:r>
              <a:rPr lang="de-DE" baseline="0" dirty="0"/>
              <a:t>.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32</a:t>
            </a:fld>
            <a:endParaRPr lang="de-DE" dirty="0"/>
          </a:p>
        </p:txBody>
      </p:sp>
    </p:spTree>
    <p:extLst>
      <p:ext uri="{BB962C8B-B14F-4D97-AF65-F5344CB8AC3E}">
        <p14:creationId xmlns:p14="http://schemas.microsoft.com/office/powerpoint/2010/main" val="1570217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Optimierung trachtet nach schnellstem und kostengünstigstem Projektabschluss bei möglichst kapazitätstreuem Ressourceneinsatz</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33</a:t>
            </a:fld>
            <a:endParaRPr lang="de-DE" dirty="0"/>
          </a:p>
        </p:txBody>
      </p:sp>
    </p:spTree>
    <p:extLst>
      <p:ext uri="{BB962C8B-B14F-4D97-AF65-F5344CB8AC3E}">
        <p14:creationId xmlns:p14="http://schemas.microsoft.com/office/powerpoint/2010/main" val="228957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4</a:t>
            </a:fld>
            <a:endParaRPr lang="de-DE" dirty="0"/>
          </a:p>
        </p:txBody>
      </p:sp>
    </p:spTree>
    <p:extLst>
      <p:ext uri="{BB962C8B-B14F-4D97-AF65-F5344CB8AC3E}">
        <p14:creationId xmlns:p14="http://schemas.microsoft.com/office/powerpoint/2010/main" val="350796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en-US" dirty="0"/>
              <a:t>Sobald Umfänge und Zeitpunkte des jeweiligen Ressourcenbedarfes feststehen, lässt sich der anfallende </a:t>
            </a:r>
            <a:r>
              <a:rPr lang="de-DE" altLang="en-US" b="1" dirty="0"/>
              <a:t>Naturalaufwand monetär bewerten</a:t>
            </a:r>
            <a:r>
              <a:rPr lang="de-DE" altLang="en-US" dirty="0"/>
              <a:t>.</a:t>
            </a:r>
          </a:p>
          <a:p>
            <a:r>
              <a:rPr lang="de-DE" altLang="en-US" dirty="0"/>
              <a:t>Mit anderen Worten: </a:t>
            </a:r>
          </a:p>
          <a:p>
            <a:pPr marL="171450" indent="-171450">
              <a:buFont typeface="Arial" panose="020B0604020202020204" pitchFamily="34" charset="0"/>
              <a:buChar char="•"/>
            </a:pPr>
            <a:r>
              <a:rPr lang="de-DE" altLang="en-US" dirty="0"/>
              <a:t>Wenn das Naturalgerüst für das Vorhaben steht, dann lässt sich auch kalkulieren, wie teuer das Projekt ist, und man kann zu überlegen beginnen, ob und wo es sich lohnen könnte, allenfalls etwas einzusparen zu versuchen (</a:t>
            </a:r>
            <a:r>
              <a:rPr lang="de-DE" altLang="en-US" i="1" dirty="0"/>
              <a:t>Kostenplanung</a:t>
            </a:r>
            <a:r>
              <a:rPr lang="de-DE" altLang="en-US" dirty="0"/>
              <a:t>).</a:t>
            </a:r>
          </a:p>
          <a:p>
            <a:pPr marL="171450" indent="-171450">
              <a:buFont typeface="Arial" panose="020B0604020202020204" pitchFamily="34" charset="0"/>
              <a:buChar char="•"/>
            </a:pPr>
            <a:r>
              <a:rPr lang="de-DE" altLang="en-US" dirty="0"/>
              <a:t>Sobald man weiß, wieviel das Projekt kostet, kann man auch darüber nachdenken, wann </a:t>
            </a:r>
            <a:r>
              <a:rPr lang="de-DE" altLang="en-US" i="1" dirty="0"/>
              <a:t>welche Zahlungen zu leisten </a:t>
            </a:r>
            <a:r>
              <a:rPr lang="de-DE" altLang="en-US" dirty="0"/>
              <a:t>sein werden und wann </a:t>
            </a:r>
            <a:r>
              <a:rPr lang="de-DE" altLang="en-US" i="1" dirty="0"/>
              <a:t>welche Einnahmen </a:t>
            </a:r>
            <a:r>
              <a:rPr lang="de-DE" altLang="en-US" dirty="0"/>
              <a:t>lukriert werden müssen, um die Ausgaben zu bedecken (</a:t>
            </a:r>
            <a:r>
              <a:rPr lang="de-DE" altLang="en-US" i="1" dirty="0"/>
              <a:t>Finanzplanung</a:t>
            </a:r>
            <a:r>
              <a:rPr lang="de-DE" altLang="en-US" dirty="0"/>
              <a:t>).</a:t>
            </a:r>
          </a:p>
          <a:p>
            <a:pPr marL="171450" indent="-171450">
              <a:buFont typeface="Arial" panose="020B0604020202020204" pitchFamily="34" charset="0"/>
              <a:buChar char="•"/>
            </a:pPr>
            <a:r>
              <a:rPr lang="de-DE" altLang="en-US" dirty="0"/>
              <a:t>Schließlich lässt sich dann noch bedenken, welchen Verantwortlichen wann wieviele Zahlungsmittel zur Verfügung zu stellen sind, damit sie die ihnen zugedachten Aufgaben auch wirklich erfüllen können (</a:t>
            </a:r>
            <a:r>
              <a:rPr lang="de-DE" altLang="en-US" i="1" dirty="0"/>
              <a:t>Budgetplanung</a:t>
            </a:r>
            <a:r>
              <a:rPr lang="de-DE" altLang="en-US" dirty="0"/>
              <a:t>).</a:t>
            </a:r>
          </a:p>
          <a:p>
            <a:endParaRPr lang="de-DE" altLang="en-US" dirty="0"/>
          </a:p>
          <a:p>
            <a:endParaRPr lang="de-DE" alt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5</a:t>
            </a:fld>
            <a:endParaRPr lang="de-DE" dirty="0"/>
          </a:p>
        </p:txBody>
      </p:sp>
    </p:spTree>
    <p:extLst>
      <p:ext uri="{BB962C8B-B14F-4D97-AF65-F5344CB8AC3E}">
        <p14:creationId xmlns:p14="http://schemas.microsoft.com/office/powerpoint/2010/main" val="226006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328592" cy="4467225"/>
          </a:xfrm>
        </p:spPr>
        <p:txBody>
          <a:bodyPr/>
          <a:lstStyle/>
          <a:p>
            <a:pPr marL="171450" indent="-171450" eaLnBrk="1" hangingPunct="1">
              <a:buFont typeface="Arial" panose="020B0604020202020204" pitchFamily="34" charset="0"/>
              <a:buChar char="•"/>
            </a:pPr>
            <a:r>
              <a:rPr lang="de-AT" altLang="en-US" dirty="0"/>
              <a:t>Im </a:t>
            </a:r>
            <a:r>
              <a:rPr lang="de-AT" altLang="en-US" i="1" dirty="0"/>
              <a:t>Kostenplan</a:t>
            </a:r>
            <a:r>
              <a:rPr lang="de-AT" altLang="en-US" dirty="0"/>
              <a:t> geht es darum, sich anzusehen, wie teuer das Projekt ist, und welche Kosten anfallen.</a:t>
            </a:r>
          </a:p>
          <a:p>
            <a:pPr marL="171450" indent="-171450" eaLnBrk="1" hangingPunct="1">
              <a:buFont typeface="Arial" panose="020B0604020202020204" pitchFamily="34" charset="0"/>
              <a:buChar char="•"/>
            </a:pPr>
            <a:r>
              <a:rPr lang="de-AT" altLang="en-US" i="1" dirty="0"/>
              <a:t>Finanzplan</a:t>
            </a:r>
            <a:r>
              <a:rPr lang="de-AT" altLang="en-US" dirty="0"/>
              <a:t> stellt Ein- und Auszahlungen in ihrem zeitlichen Verlauf gegenüber, um zu schauen ob genügend Geld genau dann verfügbar ist, wenn es für Zahlungen gebraucht wird.</a:t>
            </a:r>
          </a:p>
          <a:p>
            <a:pPr marL="171450" indent="-171450" eaLnBrk="1" hangingPunct="1">
              <a:buFont typeface="Arial" panose="020B0604020202020204" pitchFamily="34" charset="0"/>
              <a:buChar char="•"/>
            </a:pPr>
            <a:r>
              <a:rPr lang="de-AT" altLang="en-US" i="1" dirty="0"/>
              <a:t>Budgetplan</a:t>
            </a:r>
            <a:r>
              <a:rPr lang="de-AT" altLang="en-US" dirty="0"/>
              <a:t> legt fest, wer wann welchen Betrag braucht, um die ihm als Verantwortlichen zugedachten Arbeiten ordnungsgemäß erledigen zu können.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6</a:t>
            </a:fld>
            <a:endParaRPr lang="de-DE" dirty="0"/>
          </a:p>
        </p:txBody>
      </p:sp>
    </p:spTree>
    <p:extLst>
      <p:ext uri="{BB962C8B-B14F-4D97-AF65-F5344CB8AC3E}">
        <p14:creationId xmlns:p14="http://schemas.microsoft.com/office/powerpoint/2010/main" val="418315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eaLnBrk="1" hangingPunct="1">
              <a:buFont typeface="Arial" panose="020B0604020202020204" pitchFamily="34" charset="0"/>
              <a:buChar char="•"/>
            </a:pPr>
            <a:r>
              <a:rPr lang="de-AT" dirty="0"/>
              <a:t>Die Kostenplanung soll letztlich auch eine Gegenüberstellung zum Nutzen, den man</a:t>
            </a:r>
            <a:r>
              <a:rPr lang="de-AT" baseline="0" dirty="0"/>
              <a:t> sich vom Projekt </a:t>
            </a:r>
            <a:r>
              <a:rPr lang="de-AT" dirty="0"/>
              <a:t>erwarteten darf,</a:t>
            </a:r>
            <a:r>
              <a:rPr lang="de-AT" baseline="0" dirty="0"/>
              <a:t> ermöglichen, was zu </a:t>
            </a:r>
            <a:r>
              <a:rPr lang="de-AT" b="1" baseline="0" dirty="0"/>
              <a:t>Wirtschaftlichkeitsbeurteilungen</a:t>
            </a:r>
            <a:r>
              <a:rPr lang="de-AT" baseline="0" dirty="0"/>
              <a:t> führt.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7</a:t>
            </a:fld>
            <a:endParaRPr lang="de-DE" dirty="0"/>
          </a:p>
        </p:txBody>
      </p:sp>
    </p:spTree>
    <p:extLst>
      <p:ext uri="{BB962C8B-B14F-4D97-AF65-F5344CB8AC3E}">
        <p14:creationId xmlns:p14="http://schemas.microsoft.com/office/powerpoint/2010/main" val="218279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Aus der Feststellung, wie teuer die Aufwendungen für einzelne Vorgänge sind, ergibt sich indirekt auch ein Zeitbezug der Kostenplanung,</a:t>
            </a:r>
            <a:r>
              <a:rPr lang="de-AT" baseline="0" dirty="0"/>
              <a:t> da ja nach der Terminplanung jedem Vorgang wenn schon kein Anfangs- dann doch zumindest ein Endzeitpunkt zuzuordnen ist.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8</a:t>
            </a:fld>
            <a:endParaRPr lang="de-DE" dirty="0"/>
          </a:p>
        </p:txBody>
      </p:sp>
    </p:spTree>
    <p:extLst>
      <p:ext uri="{BB962C8B-B14F-4D97-AF65-F5344CB8AC3E}">
        <p14:creationId xmlns:p14="http://schemas.microsoft.com/office/powerpoint/2010/main" val="154569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Kosten</a:t>
            </a:r>
            <a:r>
              <a:rPr lang="de-AT" dirty="0"/>
              <a:t> sind ein </a:t>
            </a:r>
            <a:r>
              <a:rPr lang="de-AT" i="1" dirty="0"/>
              <a:t>betriebswirtschaftlicher Begriff </a:t>
            </a:r>
            <a:r>
              <a:rPr lang="de-AT" dirty="0"/>
              <a:t>aus dem Rechnungswesen – genauer der Kostenrechnung. </a:t>
            </a:r>
          </a:p>
          <a:p>
            <a:r>
              <a:rPr lang="de-AT" dirty="0"/>
              <a:t>Die Kosten lassen</a:t>
            </a:r>
            <a:r>
              <a:rPr lang="de-AT" baseline="0" dirty="0"/>
              <a:t> sich auf Basis des </a:t>
            </a:r>
            <a:r>
              <a:rPr lang="de-AT" i="1" baseline="0" dirty="0"/>
              <a:t>Naturalaufwand</a:t>
            </a:r>
            <a:r>
              <a:rPr lang="de-AT" baseline="0" dirty="0"/>
              <a:t>s ermitteln, indem man dessen Höhe </a:t>
            </a:r>
            <a:r>
              <a:rPr lang="de-AT" i="1" baseline="0" dirty="0"/>
              <a:t>mit </a:t>
            </a:r>
            <a:r>
              <a:rPr lang="de-AT" baseline="0" dirty="0"/>
              <a:t>dem </a:t>
            </a:r>
            <a:r>
              <a:rPr lang="de-AT" i="1" baseline="0" dirty="0"/>
              <a:t>Preis pro Naturalaufwandseinheit multipliziert</a:t>
            </a:r>
            <a:r>
              <a:rPr lang="de-AT" baseline="0" dirty="0"/>
              <a:t>. </a:t>
            </a:r>
          </a:p>
          <a:p>
            <a:r>
              <a:rPr lang="de-AT" baseline="0" dirty="0"/>
              <a:t>Der Naturalaufwand ist jene Menge an Ressourcen, die zur Leistungserstellung benötigt wird.</a:t>
            </a:r>
          </a:p>
          <a:p>
            <a:r>
              <a:rPr lang="de-AT" baseline="0" dirty="0"/>
              <a:t>Erst die </a:t>
            </a:r>
            <a:r>
              <a:rPr lang="de-AT" i="1" baseline="0" dirty="0"/>
              <a:t>Umrechnung </a:t>
            </a:r>
            <a:r>
              <a:rPr lang="de-AT" baseline="0" dirty="0"/>
              <a:t>in Währungseinheiten </a:t>
            </a:r>
            <a:r>
              <a:rPr lang="de-AT" i="1" baseline="0" dirty="0"/>
              <a:t>ermöglicht</a:t>
            </a:r>
            <a:r>
              <a:rPr lang="de-AT" baseline="0" dirty="0"/>
              <a:t> ein </a:t>
            </a:r>
            <a:r>
              <a:rPr lang="de-AT" i="1" baseline="0" dirty="0"/>
              <a:t>sinnvolles Addieren aller Aufwandskomponenten</a:t>
            </a:r>
            <a:r>
              <a:rPr lang="de-AT" baseline="0" dirty="0"/>
              <a: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9</a:t>
            </a:fld>
            <a:endParaRPr lang="de-DE" dirty="0"/>
          </a:p>
        </p:txBody>
      </p:sp>
    </p:spTree>
    <p:extLst>
      <p:ext uri="{BB962C8B-B14F-4D97-AF65-F5344CB8AC3E}">
        <p14:creationId xmlns:p14="http://schemas.microsoft.com/office/powerpoint/2010/main" val="287872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 y="2125663"/>
            <a:ext cx="9361487" cy="1465262"/>
          </a:xfrm>
        </p:spPr>
        <p:txBody>
          <a:bodyPr/>
          <a:lstStyle>
            <a:lvl1pPr algn="ctr">
              <a:defRPr>
                <a:solidFill>
                  <a:schemeClr val="tx1"/>
                </a:solidFill>
                <a:latin typeface="+mn-lt"/>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0" y="3876675"/>
            <a:ext cx="9361488" cy="1747838"/>
          </a:xfrm>
          <a:prstGeom prst="rect">
            <a:avLst/>
          </a:prstGeom>
        </p:spPr>
        <p:txBody>
          <a:bodyPr/>
          <a:lstStyle>
            <a:lvl1pPr marL="0" indent="0" algn="ctr">
              <a:buNone/>
              <a:defRPr>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en-US" dirty="0"/>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8D8BD725-ED66-4BBE-B172-1E05E7BAC320}" type="slidenum">
              <a:rPr lang="en-US" smtClean="0"/>
              <a:pPr/>
              <a:t>‹Nr.›</a:t>
            </a:fld>
            <a:endParaRPr lang="en-US" dirty="0"/>
          </a:p>
        </p:txBody>
      </p:sp>
    </p:spTree>
    <p:extLst>
      <p:ext uri="{BB962C8B-B14F-4D97-AF65-F5344CB8AC3E}">
        <p14:creationId xmlns:p14="http://schemas.microsoft.com/office/powerpoint/2010/main" val="178797977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595438"/>
            <a:ext cx="7668814" cy="4514850"/>
          </a:xfrm>
          <a:prstGeom prst="rect">
            <a:avLst/>
          </a:prstGeom>
        </p:spPr>
        <p:txBody>
          <a:bodyPr/>
          <a:lstStyle>
            <a:lvl1pPr>
              <a:lnSpc>
                <a:spcPct val="120000"/>
              </a:lnSpc>
              <a:spcBef>
                <a:spcPts val="1200"/>
              </a:spcBef>
              <a:buClr>
                <a:srgbClr val="2D4E75"/>
              </a:buClr>
              <a:defRPr sz="2600">
                <a:latin typeface="+mn-lt"/>
              </a:defRPr>
            </a:lvl1pPr>
            <a:lvl2pPr marL="742950" indent="-285750">
              <a:lnSpc>
                <a:spcPct val="120000"/>
              </a:lnSpc>
              <a:spcBef>
                <a:spcPts val="1200"/>
              </a:spcBef>
              <a:buClr>
                <a:srgbClr val="2D4E75"/>
              </a:buClr>
              <a:buFont typeface="Arial Narrow" panose="020B0606020202030204" pitchFamily="34" charset="0"/>
              <a:buChar char="–"/>
              <a:defRPr sz="2400">
                <a:latin typeface="+mn-lt"/>
              </a:defRPr>
            </a:lvl2pPr>
            <a:lvl3pPr>
              <a:lnSpc>
                <a:spcPct val="120000"/>
              </a:lnSpc>
              <a:spcBef>
                <a:spcPts val="600"/>
              </a:spcBef>
              <a:buClr>
                <a:srgbClr val="2D4E75"/>
              </a:buClr>
              <a:defRPr sz="2200">
                <a:latin typeface="+mn-lt"/>
              </a:defRPr>
            </a:lvl3pPr>
            <a:lvl4pPr>
              <a:lnSpc>
                <a:spcPct val="120000"/>
              </a:lnSpc>
              <a:spcBef>
                <a:spcPts val="600"/>
              </a:spcBef>
              <a:buClr>
                <a:srgbClr val="2D4E75"/>
              </a:buClr>
              <a:defRPr sz="2000">
                <a:latin typeface="+mn-lt"/>
              </a:defRPr>
            </a:lvl4pPr>
            <a:lvl5pPr>
              <a:lnSpc>
                <a:spcPct val="120000"/>
              </a:lnSpc>
              <a:buClr>
                <a:srgbClr val="2D4E75"/>
              </a:buClr>
              <a:defRPr sz="1600">
                <a:latin typeface="+mn-lt"/>
              </a:defRPr>
            </a:lvl5pPr>
          </a:lstStyle>
          <a:p>
            <a:pPr lvl="0"/>
            <a:r>
              <a:rPr lang="de-AT" noProof="0" dirty="0"/>
              <a:t>Textmasterformat bearbeiten</a:t>
            </a:r>
          </a:p>
          <a:p>
            <a:pPr lvl="1"/>
            <a:r>
              <a:rPr lang="de-AT" noProof="0" dirty="0"/>
              <a:t>Zweite Ebene</a:t>
            </a:r>
          </a:p>
          <a:p>
            <a:pPr lvl="2"/>
            <a:r>
              <a:rPr lang="de-AT" noProof="0" dirty="0"/>
              <a:t>Dritte Ebene</a:t>
            </a:r>
          </a:p>
          <a:p>
            <a:pPr lvl="3"/>
            <a:r>
              <a:rPr lang="de-AT" noProof="0" dirty="0"/>
              <a:t>Vierte Ebene</a:t>
            </a:r>
          </a:p>
          <a:p>
            <a:pPr lvl="4"/>
            <a:r>
              <a:rPr lang="de-AT" noProof="0" dirty="0"/>
              <a:t>Fünfte Ebene</a:t>
            </a:r>
          </a:p>
        </p:txBody>
      </p:sp>
      <p:sp>
        <p:nvSpPr>
          <p:cNvPr id="2" name="Titel 1"/>
          <p:cNvSpPr>
            <a:spLocks noGrp="1"/>
          </p:cNvSpPr>
          <p:nvPr>
            <p:ph type="title"/>
          </p:nvPr>
        </p:nvSpPr>
        <p:spPr>
          <a:xfrm>
            <a:off x="864321" y="396430"/>
            <a:ext cx="6336703" cy="863600"/>
          </a:xfrm>
        </p:spPr>
        <p:txBody>
          <a:bodyPr/>
          <a:lstStyle>
            <a:lvl1pPr>
              <a:defRPr>
                <a:latin typeface="Corbel" panose="020B0503020204020204" pitchFamily="34" charset="0"/>
              </a:defRPr>
            </a:lvl1pPr>
          </a:lstStyle>
          <a:p>
            <a:r>
              <a:rPr lang="de-AT" noProof="0" dirty="0"/>
              <a:t>Titelmasterformat durch Klicken bearbeiten</a:t>
            </a:r>
          </a:p>
        </p:txBody>
      </p:sp>
      <p:sp>
        <p:nvSpPr>
          <p:cNvPr id="5" name="Foliennummernplatzhalter 4"/>
          <p:cNvSpPr>
            <a:spLocks noGrp="1"/>
          </p:cNvSpPr>
          <p:nvPr>
            <p:ph type="sldNum" sz="quarter" idx="11"/>
          </p:nvPr>
        </p:nvSpPr>
        <p:spPr/>
        <p:txBody>
          <a:bodyPr/>
          <a:lstStyle>
            <a:lvl1pPr>
              <a:defRPr>
                <a:latin typeface="+mn-lt"/>
              </a:defRPr>
            </a:lvl1pPr>
          </a:lstStyle>
          <a:p>
            <a:fld id="{1B0257E5-75A0-4F46-BAAD-A8D9FF434F26}" type="slidenum">
              <a:rPr lang="de-AT" noProof="0" smtClean="0"/>
              <a:pPr/>
              <a:t>‹Nr.›</a:t>
            </a:fld>
            <a:endParaRPr lang="de-AT" noProof="0" dirty="0"/>
          </a:p>
        </p:txBody>
      </p:sp>
    </p:spTree>
    <p:extLst>
      <p:ext uri="{BB962C8B-B14F-4D97-AF65-F5344CB8AC3E}">
        <p14:creationId xmlns:p14="http://schemas.microsoft.com/office/powerpoint/2010/main" val="366162290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9775" y="4395789"/>
            <a:ext cx="7956550" cy="1358900"/>
          </a:xfrm>
        </p:spPr>
        <p:txBody>
          <a:bodyPr anchor="t"/>
          <a:lstStyle>
            <a:lvl1pPr algn="l">
              <a:defRPr sz="4000" b="1" cap="all">
                <a:latin typeface="+mj-lt"/>
              </a:defRPr>
            </a:lvl1pPr>
          </a:lstStyle>
          <a:p>
            <a:r>
              <a:rPr lang="de-DE"/>
              <a:t>Titelmasterformat durch Klicken bearbeiten</a:t>
            </a:r>
            <a:endParaRPr lang="en-US"/>
          </a:p>
        </p:txBody>
      </p:sp>
      <p:sp>
        <p:nvSpPr>
          <p:cNvPr id="3" name="Textplatzhalter 2"/>
          <p:cNvSpPr>
            <a:spLocks noGrp="1"/>
          </p:cNvSpPr>
          <p:nvPr>
            <p:ph type="body" idx="1"/>
          </p:nvPr>
        </p:nvSpPr>
        <p:spPr>
          <a:xfrm>
            <a:off x="1080343" y="2898776"/>
            <a:ext cx="7615982" cy="1497013"/>
          </a:xfrm>
          <a:prstGeom prst="rect">
            <a:avLst/>
          </a:prstGeom>
        </p:spPr>
        <p:txBody>
          <a:bodyPr anchor="b"/>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FD0C0AE2-3105-42D0-AD1A-FEE4F8F86952}" type="slidenum">
              <a:rPr lang="en-US" smtClean="0"/>
              <a:pPr/>
              <a:t>‹Nr.›</a:t>
            </a:fld>
            <a:endParaRPr lang="en-US" dirty="0"/>
          </a:p>
        </p:txBody>
      </p:sp>
    </p:spTree>
    <p:extLst>
      <p:ext uri="{BB962C8B-B14F-4D97-AF65-F5344CB8AC3E}">
        <p14:creationId xmlns:p14="http://schemas.microsoft.com/office/powerpoint/2010/main" val="263330468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de-DE"/>
              <a:t>Titelmasterformat durch Klicken bearbeiten</a:t>
            </a:r>
            <a:endParaRPr lang="en-US"/>
          </a:p>
        </p:txBody>
      </p:sp>
      <p:sp>
        <p:nvSpPr>
          <p:cNvPr id="3" name="Inhaltsplatzhalter 2"/>
          <p:cNvSpPr>
            <a:spLocks noGrp="1"/>
          </p:cNvSpPr>
          <p:nvPr>
            <p:ph sz="half" idx="1"/>
          </p:nvPr>
        </p:nvSpPr>
        <p:spPr>
          <a:xfrm>
            <a:off x="1013322" y="1595438"/>
            <a:ext cx="3811438" cy="4514850"/>
          </a:xfrm>
          <a:prstGeom prst="rect">
            <a:avLst/>
          </a:prstGeom>
        </p:spPr>
        <p:txBody>
          <a:bodyPr/>
          <a:lstStyle>
            <a:lvl1pPr>
              <a:buClr>
                <a:srgbClr val="2D4E75"/>
              </a:buClr>
              <a:defRPr sz="2600">
                <a:latin typeface="+mj-lt"/>
              </a:defRPr>
            </a:lvl1pPr>
            <a:lvl2pPr marL="742950" indent="-285750">
              <a:buClr>
                <a:srgbClr val="2D4E75"/>
              </a:buClr>
              <a:buFont typeface="Arial Narrow" panose="020B0606020202030204" pitchFamily="34" charset="0"/>
              <a:buChar char="–"/>
              <a:defRPr sz="2400">
                <a:latin typeface="+mj-lt"/>
              </a:defRPr>
            </a:lvl2pPr>
            <a:lvl3pPr>
              <a:buClr>
                <a:srgbClr val="2D4E75"/>
              </a:buClr>
              <a:defRPr sz="2000">
                <a:latin typeface="+mj-lt"/>
              </a:defRPr>
            </a:lvl3pPr>
            <a:lvl4pPr>
              <a:buClr>
                <a:srgbClr val="2D4E75"/>
              </a:buClr>
              <a:defRPr sz="1800">
                <a:latin typeface="+mj-lt"/>
              </a:defRPr>
            </a:lvl4pPr>
            <a:lvl5pPr>
              <a:buClr>
                <a:srgbClr val="2D4E75"/>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5184801" y="1595438"/>
            <a:ext cx="3708375" cy="4514850"/>
          </a:xfrm>
          <a:prstGeom prst="rect">
            <a:avLst/>
          </a:prstGeom>
        </p:spPr>
        <p:txBody>
          <a:bodyPr/>
          <a:lstStyle>
            <a:lvl1pPr>
              <a:buClr>
                <a:srgbClr val="2D4E75"/>
              </a:buClr>
              <a:defRPr sz="2600">
                <a:latin typeface="+mj-lt"/>
              </a:defRPr>
            </a:lvl1pPr>
            <a:lvl2pPr marL="742950" indent="-285750">
              <a:buClr>
                <a:srgbClr val="2D4E75"/>
              </a:buClr>
              <a:buFont typeface="Arial Narrow" panose="020B0606020202030204" pitchFamily="34" charset="0"/>
              <a:buChar char="–"/>
              <a:defRPr sz="2400">
                <a:latin typeface="+mj-lt"/>
              </a:defRPr>
            </a:lvl2pPr>
            <a:lvl3pPr>
              <a:buClr>
                <a:srgbClr val="2D4E75"/>
              </a:buClr>
              <a:defRPr sz="2000">
                <a:latin typeface="+mj-lt"/>
              </a:defRPr>
            </a:lvl3pPr>
            <a:lvl4pPr>
              <a:buClr>
                <a:srgbClr val="2D4E75"/>
              </a:buClr>
              <a:defRPr sz="1800">
                <a:latin typeface="+mj-lt"/>
              </a:defRPr>
            </a:lvl4pPr>
            <a:lvl5pPr>
              <a:buClr>
                <a:srgbClr val="2D4E75"/>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11"/>
          </p:nvPr>
        </p:nvSpPr>
        <p:spPr/>
        <p:txBody>
          <a:bodyPr/>
          <a:lstStyle>
            <a:lvl1pPr>
              <a:defRPr>
                <a:latin typeface="Corbel" panose="020B0503020204020204" pitchFamily="34" charset="0"/>
              </a:defRPr>
            </a:lvl1pPr>
          </a:lstStyle>
          <a:p>
            <a:fld id="{60820D0C-BEAC-4E7E-9AA1-122991109C25}" type="slidenum">
              <a:rPr lang="en-US" smtClean="0"/>
              <a:pPr/>
              <a:t>‹Nr.›</a:t>
            </a:fld>
            <a:endParaRPr lang="en-US" dirty="0"/>
          </a:p>
        </p:txBody>
      </p:sp>
    </p:spTree>
    <p:extLst>
      <p:ext uri="{BB962C8B-B14F-4D97-AF65-F5344CB8AC3E}">
        <p14:creationId xmlns:p14="http://schemas.microsoft.com/office/powerpoint/2010/main" val="21339765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08410"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1008410" y="1898205"/>
            <a:ext cx="3780000" cy="3940175"/>
          </a:xfrm>
          <a:prstGeom prst="rect">
            <a:avLst/>
          </a:prstGeom>
        </p:spPr>
        <p:txBody>
          <a:bodyPr/>
          <a:lstStyle>
            <a:lvl1pPr>
              <a:buClr>
                <a:srgbClr val="2D4E75"/>
              </a:buClr>
              <a:defRPr sz="2400">
                <a:latin typeface="+mn-lt"/>
              </a:defRPr>
            </a:lvl1pPr>
            <a:lvl2pPr marL="742950" indent="-285750">
              <a:buClr>
                <a:srgbClr val="2D4E75"/>
              </a:buClr>
              <a:buFont typeface="Arial Narrow" panose="020B0606020202030204" pitchFamily="34" charset="0"/>
              <a:buChar char="–"/>
              <a:defRPr sz="2000">
                <a:latin typeface="+mn-lt"/>
              </a:defRPr>
            </a:lvl2pPr>
            <a:lvl3pPr>
              <a:buClr>
                <a:srgbClr val="2D4E75"/>
              </a:buClr>
              <a:defRPr sz="1800">
                <a:latin typeface="+mn-lt"/>
              </a:defRPr>
            </a:lvl3pPr>
            <a:lvl4pPr>
              <a:buClr>
                <a:srgbClr val="2D4E75"/>
              </a:buClr>
              <a:defRPr sz="1600">
                <a:latin typeface="+mn-lt"/>
              </a:defRPr>
            </a:lvl4pPr>
            <a:lvl5pPr>
              <a:buClr>
                <a:srgbClr val="2D4E75"/>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p:nvPr>
        </p:nvSpPr>
        <p:spPr>
          <a:xfrm>
            <a:off x="5296246"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296246" y="1898205"/>
            <a:ext cx="3780000" cy="3940175"/>
          </a:xfrm>
          <a:prstGeom prst="rect">
            <a:avLst/>
          </a:prstGeom>
        </p:spPr>
        <p:txBody>
          <a:bodyPr/>
          <a:lstStyle>
            <a:lvl1pPr>
              <a:buClr>
                <a:srgbClr val="2D4E75"/>
              </a:buClr>
              <a:defRPr sz="2400">
                <a:latin typeface="+mn-lt"/>
              </a:defRPr>
            </a:lvl1pPr>
            <a:lvl2pPr marL="742950" indent="-285750">
              <a:buClr>
                <a:srgbClr val="2D4E75"/>
              </a:buClr>
              <a:buFont typeface="Arial Narrow" panose="020B0606020202030204" pitchFamily="34" charset="0"/>
              <a:buChar char="–"/>
              <a:defRPr sz="2000">
                <a:latin typeface="+mn-lt"/>
              </a:defRPr>
            </a:lvl2pPr>
            <a:lvl3pPr>
              <a:buClr>
                <a:srgbClr val="2D4E75"/>
              </a:buClr>
              <a:defRPr sz="1800">
                <a:latin typeface="+mn-lt"/>
              </a:defRPr>
            </a:lvl3pPr>
            <a:lvl4pPr>
              <a:buClr>
                <a:srgbClr val="2D4E75"/>
              </a:buClr>
              <a:defRPr sz="1600">
                <a:latin typeface="+mn-lt"/>
              </a:defRPr>
            </a:lvl4pPr>
            <a:lvl5pPr>
              <a:buClr>
                <a:srgbClr val="2D4E75"/>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7"/>
          <p:cNvSpPr>
            <a:spLocks noGrp="1"/>
          </p:cNvSpPr>
          <p:nvPr>
            <p:ph type="sldNum" sz="quarter" idx="11"/>
          </p:nvPr>
        </p:nvSpPr>
        <p:spPr>
          <a:xfrm>
            <a:off x="-2" y="6516613"/>
            <a:ext cx="720308" cy="360363"/>
          </a:xfrm>
        </p:spPr>
        <p:txBody>
          <a:bodyPr/>
          <a:lstStyle>
            <a:lvl1pPr>
              <a:defRPr>
                <a:latin typeface="Corbel" panose="020B0503020204020204" pitchFamily="34" charset="0"/>
              </a:defRPr>
            </a:lvl1pPr>
          </a:lstStyle>
          <a:p>
            <a:fld id="{8B2FED04-6A23-49A4-B121-667DB33F685A}" type="slidenum">
              <a:rPr lang="en-US" smtClean="0"/>
              <a:pPr/>
              <a:t>‹Nr.›</a:t>
            </a:fld>
            <a:endParaRPr lang="en-US" dirty="0"/>
          </a:p>
        </p:txBody>
      </p:sp>
      <p:sp>
        <p:nvSpPr>
          <p:cNvPr id="9" name="Titel 1"/>
          <p:cNvSpPr>
            <a:spLocks noGrp="1"/>
          </p:cNvSpPr>
          <p:nvPr>
            <p:ph type="title"/>
          </p:nvPr>
        </p:nvSpPr>
        <p:spPr>
          <a:xfrm>
            <a:off x="864321" y="396430"/>
            <a:ext cx="6336703" cy="863600"/>
          </a:xfrm>
        </p:spPr>
        <p:txBody>
          <a:bodyPr/>
          <a:lstStyle/>
          <a:p>
            <a:r>
              <a:rPr lang="de-DE" dirty="0"/>
              <a:t>Titelmasterformat durch Klicken bearbeiten</a:t>
            </a:r>
            <a:endParaRPr lang="en-US" dirty="0"/>
          </a:p>
        </p:txBody>
      </p:sp>
    </p:spTree>
    <p:extLst>
      <p:ext uri="{BB962C8B-B14F-4D97-AF65-F5344CB8AC3E}">
        <p14:creationId xmlns:p14="http://schemas.microsoft.com/office/powerpoint/2010/main" val="62463700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oliennummernplatzhalter 3"/>
          <p:cNvSpPr>
            <a:spLocks noGrp="1"/>
          </p:cNvSpPr>
          <p:nvPr>
            <p:ph type="sldNum" sz="quarter" idx="11"/>
          </p:nvPr>
        </p:nvSpPr>
        <p:spPr/>
        <p:txBody>
          <a:bodyPr/>
          <a:lstStyle>
            <a:lvl1pPr>
              <a:defRPr/>
            </a:lvl1pPr>
          </a:lstStyle>
          <a:p>
            <a:fld id="{1C3BBF09-B2D9-42C4-8A20-AB48CF10CE8C}" type="slidenum">
              <a:rPr lang="en-US"/>
              <a:pPr/>
              <a:t>‹Nr.›</a:t>
            </a:fld>
            <a:endParaRPr lang="en-US" dirty="0"/>
          </a:p>
        </p:txBody>
      </p:sp>
    </p:spTree>
    <p:extLst>
      <p:ext uri="{BB962C8B-B14F-4D97-AF65-F5344CB8AC3E}">
        <p14:creationId xmlns:p14="http://schemas.microsoft.com/office/powerpoint/2010/main" val="294731093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fld id="{0291044B-A642-4523-8418-EF5C5E3C3C1D}" type="slidenum">
              <a:rPr lang="en-US" smtClean="0"/>
              <a:pPr/>
              <a:t>‹Nr.›</a:t>
            </a:fld>
            <a:endParaRPr lang="en-US" dirty="0"/>
          </a:p>
        </p:txBody>
      </p:sp>
    </p:spTree>
    <p:extLst>
      <p:ext uri="{BB962C8B-B14F-4D97-AF65-F5344CB8AC3E}">
        <p14:creationId xmlns:p14="http://schemas.microsoft.com/office/powerpoint/2010/main" val="60203028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a:extLst>
              <a:ext uri="{C183D7F6-B498-43B3-948B-1728B52AA6E4}">
                <adec:decorative xmlns:adec="http://schemas.microsoft.com/office/drawing/2017/decorative" val="1"/>
              </a:ext>
            </a:extLst>
          </p:cNvPr>
          <p:cNvSpPr/>
          <p:nvPr userDrawn="1"/>
        </p:nvSpPr>
        <p:spPr bwMode="auto">
          <a:xfrm rot="10800000">
            <a:off x="-1" y="1044005"/>
            <a:ext cx="720306" cy="5811523"/>
          </a:xfrm>
          <a:prstGeom prst="rect">
            <a:avLst/>
          </a:prstGeom>
          <a:solidFill>
            <a:srgbClr val="2D4E7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1" i="0" u="none" strike="noStrike" cap="none" normalizeH="0" baseline="0" noProof="0" dirty="0">
              <a:ln>
                <a:noFill/>
              </a:ln>
              <a:solidFill>
                <a:schemeClr val="bg1"/>
              </a:solidFill>
              <a:effectLst/>
              <a:latin typeface="Corbel" panose="020B0503020204020204" pitchFamily="34" charset="0"/>
            </a:endParaRPr>
          </a:p>
        </p:txBody>
      </p:sp>
      <p:pic>
        <p:nvPicPr>
          <p:cNvPr id="12" name="Grafik 11">
            <a:extLs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118"/>
            <a:ext cx="9361488" cy="1542788"/>
          </a:xfrm>
          <a:prstGeom prst="rect">
            <a:avLst/>
          </a:prstGeom>
        </p:spPr>
      </p:pic>
      <p:sp>
        <p:nvSpPr>
          <p:cNvPr id="3104" name="Line 32">
            <a:extLst>
              <a:ext uri="{C183D7F6-B498-43B3-948B-1728B52AA6E4}">
                <adec:decorative xmlns:adec="http://schemas.microsoft.com/office/drawing/2017/decorative" val="1"/>
              </a:ext>
            </a:extLst>
          </p:cNvPr>
          <p:cNvSpPr>
            <a:spLocks noChangeShapeType="1"/>
          </p:cNvSpPr>
          <p:nvPr/>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05" name="Line 33">
            <a:extLst>
              <a:ext uri="{C183D7F6-B498-43B3-948B-1728B52AA6E4}">
                <adec:decorative xmlns:adec="http://schemas.microsoft.com/office/drawing/2017/decorative" val="1"/>
              </a:ext>
            </a:extLst>
          </p:cNvPr>
          <p:cNvSpPr>
            <a:spLocks noChangeShapeType="1"/>
          </p:cNvSpPr>
          <p:nvPr/>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4" name="Line 42">
            <a:extLst>
              <a:ext uri="{C183D7F6-B498-43B3-948B-1728B52AA6E4}">
                <adec:decorative xmlns:adec="http://schemas.microsoft.com/office/drawing/2017/decorative" val="1"/>
              </a:ext>
            </a:extLst>
          </p:cNvPr>
          <p:cNvSpPr>
            <a:spLocks noChangeShapeType="1"/>
          </p:cNvSpPr>
          <p:nvPr userDrawn="1"/>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5" name="Line 43">
            <a:extLst>
              <a:ext uri="{C183D7F6-B498-43B3-948B-1728B52AA6E4}">
                <adec:decorative xmlns:adec="http://schemas.microsoft.com/office/drawing/2017/decorative" val="1"/>
              </a:ext>
            </a:extLst>
          </p:cNvPr>
          <p:cNvSpPr>
            <a:spLocks noChangeShapeType="1"/>
          </p:cNvSpPr>
          <p:nvPr userDrawn="1"/>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27" name="Rectangle 5">
            <a:extLst>
              <a:ext uri="{C183D7F6-B498-43B3-948B-1728B52AA6E4}">
                <adec:decorative xmlns:adec="http://schemas.microsoft.com/office/drawing/2017/decorative" val="1"/>
              </a:ext>
            </a:extLst>
          </p:cNvPr>
          <p:cNvSpPr txBox="1">
            <a:spLocks noChangeArrowheads="1"/>
          </p:cNvSpPr>
          <p:nvPr userDrawn="1"/>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de-AT" sz="900" b="0" noProof="0" dirty="0">
                <a:solidFill>
                  <a:schemeClr val="tx1"/>
                </a:solidFill>
                <a:latin typeface="+mn-lt"/>
              </a:rPr>
              <a:t>© Wytrzens</a:t>
            </a:r>
          </a:p>
        </p:txBody>
      </p:sp>
      <p:sp>
        <p:nvSpPr>
          <p:cNvPr id="14" name="Rectangle 4">
            <a:extLst>
              <a:ext uri="{C183D7F6-B498-43B3-948B-1728B52AA6E4}">
                <adec:decorative xmlns:adec="http://schemas.microsoft.com/office/drawing/2017/decorative" val="1"/>
              </a:ext>
            </a:extLst>
          </p:cNvPr>
          <p:cNvSpPr txBox="1">
            <a:spLocks noChangeArrowheads="1"/>
          </p:cNvSpPr>
          <p:nvPr userDrawn="1"/>
        </p:nvSpPr>
        <p:spPr bwMode="auto">
          <a:xfrm rot="16200000">
            <a:off x="-2144771" y="3651539"/>
            <a:ext cx="513052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l"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l"/>
            <a:r>
              <a:rPr lang="de-AT" sz="1800" b="0" noProof="0" dirty="0">
                <a:solidFill>
                  <a:schemeClr val="bg1"/>
                </a:solidFill>
                <a:latin typeface="Corbel" panose="020B0503020204020204" pitchFamily="34" charset="0"/>
                <a:ea typeface="+mj-ea"/>
                <a:cs typeface="+mj-cs"/>
              </a:rPr>
              <a:t>Projektplanung – kaufmännische</a:t>
            </a:r>
            <a:r>
              <a:rPr lang="de-AT" sz="1800" b="0" baseline="0" noProof="0" dirty="0">
                <a:solidFill>
                  <a:schemeClr val="bg1"/>
                </a:solidFill>
                <a:latin typeface="Corbel" panose="020B0503020204020204" pitchFamily="34" charset="0"/>
                <a:ea typeface="+mj-ea"/>
                <a:cs typeface="+mj-cs"/>
              </a:rPr>
              <a:t> Projektplanung</a:t>
            </a:r>
            <a:endParaRPr lang="de-AT" sz="1800" b="0" noProof="0" dirty="0">
              <a:solidFill>
                <a:schemeClr val="bg1"/>
              </a:solidFill>
              <a:latin typeface="Corbel" panose="020B0503020204020204" pitchFamily="34" charset="0"/>
              <a:ea typeface="+mj-ea"/>
              <a:cs typeface="+mj-cs"/>
            </a:endParaRPr>
          </a:p>
        </p:txBody>
      </p:sp>
      <p:sp>
        <p:nvSpPr>
          <p:cNvPr id="3128" name="Rectangle 56"/>
          <p:cNvSpPr>
            <a:spLocks noGrp="1" noChangeArrowheads="1"/>
          </p:cNvSpPr>
          <p:nvPr>
            <p:ph type="title"/>
          </p:nvPr>
        </p:nvSpPr>
        <p:spPr bwMode="auto">
          <a:xfrm>
            <a:off x="1008337" y="396430"/>
            <a:ext cx="61926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noProof="0" dirty="0"/>
              <a:t>Titelmasterformat durch Klicken bearbeiten</a:t>
            </a:r>
          </a:p>
        </p:txBody>
      </p:sp>
      <p:sp>
        <p:nvSpPr>
          <p:cNvPr id="3077" name="Rectangle 5"/>
          <p:cNvSpPr>
            <a:spLocks noGrp="1" noChangeArrowheads="1"/>
          </p:cNvSpPr>
          <p:nvPr>
            <p:ph type="sldNum" sz="quarter" idx="4"/>
          </p:nvPr>
        </p:nvSpPr>
        <p:spPr bwMode="auto">
          <a:xfrm>
            <a:off x="-2" y="6516613"/>
            <a:ext cx="72030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fld id="{0291044B-A642-4523-8418-EF5C5E3C3C1D}" type="slidenum">
              <a:rPr lang="de-AT" noProof="0" smtClean="0"/>
              <a:pPr/>
              <a:t>‹Nr.›</a:t>
            </a:fld>
            <a:endParaRPr lang="de-AT" noProof="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ransition>
    <p:zoom/>
  </p:transition>
  <p:hf hdr="0" ftr="0"/>
  <p:txStyles>
    <p:title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p:titleStyle>
    <p:bodyStyle>
      <a:lvl1pPr marL="342900" indent="-342900" algn="l" rtl="0" fontAlgn="base">
        <a:spcBef>
          <a:spcPct val="20000"/>
        </a:spcBef>
        <a:spcAft>
          <a:spcPct val="0"/>
        </a:spcAft>
        <a:buClr>
          <a:srgbClr val="009900"/>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7E00"/>
        </a:buClr>
        <a:buSzPct val="11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E00"/>
        </a:buClr>
        <a:buSzPct val="110000"/>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007E00"/>
        </a:buClr>
        <a:buSzPct val="11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11" Type="http://schemas.microsoft.com/office/2007/relationships/hdphoto" Target="../media/hdphoto3.wdp"/><Relationship Id="rId5" Type="http://schemas.openxmlformats.org/officeDocument/2006/relationships/image" Target="../media/image9.jpeg"/><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5B41DEBB-3438-403C-8BB3-81C6530FA09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989"/>
            <a:ext cx="9361488" cy="1542788"/>
          </a:xfrm>
          <a:prstGeom prst="rect">
            <a:avLst/>
          </a:prstGeom>
        </p:spPr>
      </p:pic>
      <p:sp>
        <p:nvSpPr>
          <p:cNvPr id="4" name="Foliennummernplatzhalt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1B0257E5-75A0-4F46-BAAD-A8D9FF434F26}" type="slidenum">
              <a:rPr lang="en-US" smtClean="0"/>
              <a:pPr/>
              <a:t>1</a:t>
            </a:fld>
            <a:endParaRPr lang="en-US" dirty="0"/>
          </a:p>
        </p:txBody>
      </p:sp>
      <p:pic>
        <p:nvPicPr>
          <p:cNvPr id="23" name="Grafik 2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24125"/>
            <a:ext cx="792312" cy="4688572"/>
          </a:xfrm>
          <a:prstGeom prst="rect">
            <a:avLst/>
          </a:prstGeom>
        </p:spPr>
      </p:pic>
      <p:sp>
        <p:nvSpPr>
          <p:cNvPr id="7" name="Rechteck 6">
            <a:extLst>
              <a:ext uri="{C183D7F6-B498-43B3-948B-1728B52AA6E4}">
                <adec:decorative xmlns:adec="http://schemas.microsoft.com/office/drawing/2017/decorative" val="1"/>
              </a:ext>
            </a:extLst>
          </p:cNvPr>
          <p:cNvSpPr/>
          <p:nvPr/>
        </p:nvSpPr>
        <p:spPr bwMode="auto">
          <a:xfrm rot="5400000">
            <a:off x="2520344" y="35830"/>
            <a:ext cx="4320803" cy="9361488"/>
          </a:xfrm>
          <a:prstGeom prst="rect">
            <a:avLst/>
          </a:prstGeom>
          <a:solidFill>
            <a:srgbClr val="2D4E7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Arial Narrow" pitchFamily="34" charset="0"/>
            </a:endParaRPr>
          </a:p>
        </p:txBody>
      </p:sp>
      <p:pic>
        <p:nvPicPr>
          <p:cNvPr id="26" name="Grafik 2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1"/>
            <a:ext cx="9361491" cy="1044004"/>
          </a:xfrm>
          <a:prstGeom prst="rect">
            <a:avLst/>
          </a:prstGeom>
        </p:spPr>
      </p:pic>
      <p:sp>
        <p:nvSpPr>
          <p:cNvPr id="29" name="Rectangle 5">
            <a:extLst>
              <a:ext uri="{C183D7F6-B498-43B3-948B-1728B52AA6E4}">
                <adec:decorative xmlns:adec="http://schemas.microsoft.com/office/drawing/2017/decorative" val="1"/>
              </a:ext>
            </a:extLst>
          </p:cNvPr>
          <p:cNvSpPr txBox="1">
            <a:spLocks noChangeArrowheads="1"/>
          </p:cNvSpPr>
          <p:nvPr/>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t>© Wytrzens</a:t>
            </a:r>
          </a:p>
        </p:txBody>
      </p:sp>
      <p:sp>
        <p:nvSpPr>
          <p:cNvPr id="12" name="Untertitel 5"/>
          <p:cNvSpPr txBox="1">
            <a:spLocks/>
          </p:cNvSpPr>
          <p:nvPr/>
        </p:nvSpPr>
        <p:spPr>
          <a:xfrm>
            <a:off x="2" y="3636293"/>
            <a:ext cx="8137128" cy="720192"/>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5500" dirty="0">
                <a:solidFill>
                  <a:schemeClr val="bg1"/>
                </a:solidFill>
                <a:latin typeface="Corbel" panose="020B0503020204020204" pitchFamily="34" charset="0"/>
                <a:ea typeface="+mj-ea"/>
                <a:cs typeface="+mj-cs"/>
              </a:rPr>
              <a:t>Projektplanung</a:t>
            </a:r>
          </a:p>
          <a:p>
            <a:pPr algn="r">
              <a:spcBef>
                <a:spcPts val="2400"/>
              </a:spcBef>
            </a:pPr>
            <a:r>
              <a:rPr lang="de-AT" sz="3450" spc="20" dirty="0">
                <a:solidFill>
                  <a:schemeClr val="bg1"/>
                </a:solidFill>
                <a:latin typeface="Corbel" panose="020B0503020204020204" pitchFamily="34" charset="0"/>
                <a:ea typeface="+mj-ea"/>
                <a:cs typeface="+mj-cs"/>
              </a:rPr>
              <a:t>kaufmännische </a:t>
            </a:r>
            <a:br>
              <a:rPr lang="de-AT" sz="3450" spc="20" dirty="0">
                <a:solidFill>
                  <a:schemeClr val="bg1"/>
                </a:solidFill>
                <a:latin typeface="Corbel" panose="020B0503020204020204" pitchFamily="34" charset="0"/>
                <a:ea typeface="+mj-ea"/>
                <a:cs typeface="+mj-cs"/>
              </a:rPr>
            </a:br>
            <a:r>
              <a:rPr lang="de-AT" sz="3450" spc="20" dirty="0">
                <a:solidFill>
                  <a:schemeClr val="bg1"/>
                </a:solidFill>
                <a:latin typeface="Corbel" panose="020B0503020204020204" pitchFamily="34" charset="0"/>
                <a:ea typeface="+mj-ea"/>
                <a:cs typeface="+mj-cs"/>
              </a:rPr>
              <a:t>Projektplanung</a:t>
            </a:r>
            <a:endParaRPr lang="en-US" sz="3450" spc="20" dirty="0">
              <a:solidFill>
                <a:schemeClr val="bg1"/>
              </a:solidFill>
              <a:latin typeface="Corbel" panose="020B0503020204020204" pitchFamily="34" charset="0"/>
              <a:ea typeface="+mj-ea"/>
              <a:cs typeface="+mj-cs"/>
            </a:endParaRPr>
          </a:p>
        </p:txBody>
      </p:sp>
      <p:sp>
        <p:nvSpPr>
          <p:cNvPr id="11" name="Untertitel 5"/>
          <p:cNvSpPr txBox="1">
            <a:spLocks/>
          </p:cNvSpPr>
          <p:nvPr/>
        </p:nvSpPr>
        <p:spPr>
          <a:xfrm>
            <a:off x="1656408" y="2124126"/>
            <a:ext cx="5112569" cy="60120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1600" kern="0" dirty="0">
                <a:latin typeface="Corbel" panose="020B0503020204020204" pitchFamily="34" charset="0"/>
              </a:rPr>
              <a:t>begleitende Folien zum Lehrbuch von Hans Karl Wytrzens</a:t>
            </a:r>
            <a:endParaRPr lang="en-US" sz="1600" kern="0" dirty="0">
              <a:latin typeface="Corbel" panose="020B0503020204020204" pitchFamily="34" charset="0"/>
            </a:endParaRPr>
          </a:p>
        </p:txBody>
      </p:sp>
      <p:sp>
        <p:nvSpPr>
          <p:cNvPr id="8" name="Untertitel 5"/>
          <p:cNvSpPr txBox="1">
            <a:spLocks/>
          </p:cNvSpPr>
          <p:nvPr/>
        </p:nvSpPr>
        <p:spPr>
          <a:xfrm>
            <a:off x="2448496" y="1404045"/>
            <a:ext cx="5760639" cy="54806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3200" b="1" kern="0" dirty="0">
                <a:solidFill>
                  <a:schemeClr val="bg1"/>
                </a:solidFill>
                <a:latin typeface="Corbel" panose="020B0503020204020204" pitchFamily="34" charset="0"/>
              </a:rPr>
              <a:t>Der erfolgreiche Einstieg</a:t>
            </a:r>
            <a:endParaRPr lang="en-US" sz="3200" b="1" kern="0" dirty="0">
              <a:solidFill>
                <a:schemeClr val="bg1"/>
              </a:solidFill>
              <a:latin typeface="Corbel" panose="020B0503020204020204" pitchFamily="34" charset="0"/>
            </a:endParaRPr>
          </a:p>
        </p:txBody>
      </p:sp>
      <p:sp>
        <p:nvSpPr>
          <p:cNvPr id="5" name="Titel 4"/>
          <p:cNvSpPr>
            <a:spLocks noGrp="1"/>
          </p:cNvSpPr>
          <p:nvPr>
            <p:ph type="ctrTitle"/>
          </p:nvPr>
        </p:nvSpPr>
        <p:spPr>
          <a:xfrm>
            <a:off x="216249" y="35893"/>
            <a:ext cx="7992887" cy="1465262"/>
          </a:xfrm>
        </p:spPr>
        <p:txBody>
          <a:bodyPr/>
          <a:lstStyle/>
          <a:p>
            <a:pPr algn="r"/>
            <a:r>
              <a:rPr lang="de-AT" sz="5580" dirty="0">
                <a:solidFill>
                  <a:srgbClr val="002060"/>
                </a:solidFill>
                <a:latin typeface="Corbel" panose="020B0503020204020204" pitchFamily="34" charset="0"/>
              </a:rPr>
              <a:t>Projektmanagement</a:t>
            </a:r>
            <a:endParaRPr lang="en-US" sz="5580" dirty="0">
              <a:solidFill>
                <a:srgbClr val="002060"/>
              </a:solidFill>
              <a:latin typeface="Corbel" panose="020B0503020204020204" pitchFamily="34" charset="0"/>
            </a:endParaRPr>
          </a:p>
        </p:txBody>
      </p:sp>
    </p:spTree>
    <p:extLst>
      <p:ext uri="{BB962C8B-B14F-4D97-AF65-F5344CB8AC3E}">
        <p14:creationId xmlns:p14="http://schemas.microsoft.com/office/powerpoint/2010/main" val="67346408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7456" y="2124125"/>
            <a:ext cx="8319792" cy="3672408"/>
          </a:xfrm>
          <a:prstGeom prst="rect">
            <a:avLst/>
          </a:prstGeom>
        </p:spPr>
      </p:pic>
      <p:sp>
        <p:nvSpPr>
          <p:cNvPr id="2" name="Titel 1"/>
          <p:cNvSpPr>
            <a:spLocks noGrp="1"/>
          </p:cNvSpPr>
          <p:nvPr>
            <p:ph type="title"/>
          </p:nvPr>
        </p:nvSpPr>
        <p:spPr/>
        <p:txBody>
          <a:bodyPr/>
          <a:lstStyle/>
          <a:p>
            <a:pPr>
              <a:lnSpc>
                <a:spcPts val="2800"/>
              </a:lnSpc>
            </a:pPr>
            <a:r>
              <a:rPr lang="de-AT" sz="2800" dirty="0"/>
              <a:t>Kalkulationsschema zur Ermittlung </a:t>
            </a:r>
            <a:br>
              <a:rPr lang="de-AT" sz="2800" dirty="0"/>
            </a:br>
            <a:r>
              <a:rPr lang="de-AT" sz="2800" dirty="0"/>
              <a:t>der  geplanten Projektgesamtkosten</a:t>
            </a:r>
            <a:endParaRPr lang="en-US" sz="2800" dirty="0"/>
          </a:p>
        </p:txBody>
      </p:sp>
      <p:sp>
        <p:nvSpPr>
          <p:cNvPr id="3" name="Foliennummernplatzhalter 2"/>
          <p:cNvSpPr>
            <a:spLocks noGrp="1"/>
          </p:cNvSpPr>
          <p:nvPr>
            <p:ph type="sldNum" sz="quarter" idx="10"/>
          </p:nvPr>
        </p:nvSpPr>
        <p:spPr/>
        <p:txBody>
          <a:bodyPr/>
          <a:lstStyle/>
          <a:p>
            <a:fld id="{0291044B-A642-4523-8418-EF5C5E3C3C1D}" type="slidenum">
              <a:rPr lang="en-US" smtClean="0"/>
              <a:pPr/>
              <a:t>10</a:t>
            </a:fld>
            <a:endParaRPr lang="en-US" dirty="0"/>
          </a:p>
        </p:txBody>
      </p:sp>
    </p:spTree>
    <p:extLst>
      <p:ext uri="{BB962C8B-B14F-4D97-AF65-F5344CB8AC3E}">
        <p14:creationId xmlns:p14="http://schemas.microsoft.com/office/powerpoint/2010/main" val="157519856"/>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5"/>
          <p:cNvSpPr txBox="1">
            <a:spLocks noChangeArrowheads="1"/>
          </p:cNvSpPr>
          <p:nvPr/>
        </p:nvSpPr>
        <p:spPr bwMode="auto">
          <a:xfrm>
            <a:off x="1083967" y="1548061"/>
            <a:ext cx="8133281" cy="5040560"/>
          </a:xfrm>
          <a:prstGeom prst="rect">
            <a:avLst/>
          </a:prstGeom>
          <a:noFill/>
          <a:ln>
            <a:noFill/>
          </a:ln>
        </p:spPr>
        <p:txBody>
          <a:bodyPr wrap="square" lIns="144000" tIns="144000" rIns="108000" bIns="10800">
            <a:no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0000"/>
              </a:lnSpc>
              <a:spcBef>
                <a:spcPts val="2400"/>
              </a:spcBef>
              <a:defRPr/>
            </a:pPr>
            <a:r>
              <a:rPr lang="de-AT" altLang="en-US" sz="2550" dirty="0">
                <a:latin typeface="+mj-lt"/>
              </a:rPr>
              <a:t>Die Kostenplanung soll </a:t>
            </a:r>
            <a:r>
              <a:rPr lang="de-AT" altLang="en-US" sz="2800" b="1" dirty="0">
                <a:solidFill>
                  <a:srgbClr val="2D4E75"/>
                </a:solidFill>
                <a:latin typeface="+mj-lt"/>
              </a:rPr>
              <a:t>transparent</a:t>
            </a:r>
            <a:r>
              <a:rPr lang="de-AT" altLang="en-US" sz="2550" dirty="0">
                <a:latin typeface="+mj-lt"/>
              </a:rPr>
              <a:t> machen:</a:t>
            </a:r>
          </a:p>
          <a:p>
            <a:pPr marL="342900" indent="-342900">
              <a:lnSpc>
                <a:spcPct val="110000"/>
              </a:lnSpc>
              <a:spcBef>
                <a:spcPts val="1800"/>
              </a:spcBef>
              <a:buClr>
                <a:srgbClr val="2D4E75"/>
              </a:buClr>
              <a:buFont typeface="Wingdings" panose="05000000000000000000" pitchFamily="2" charset="2"/>
              <a:buChar char="§"/>
              <a:defRPr/>
            </a:pPr>
            <a:r>
              <a:rPr lang="de-AT" altLang="en-US" sz="2300" dirty="0">
                <a:latin typeface="+mj-lt"/>
              </a:rPr>
              <a:t>die </a:t>
            </a:r>
            <a:r>
              <a:rPr lang="de-AT" altLang="en-US" sz="2500" b="1" dirty="0">
                <a:solidFill>
                  <a:srgbClr val="2D4E75"/>
                </a:solidFill>
                <a:latin typeface="+mj-lt"/>
              </a:rPr>
              <a:t>Kosten</a:t>
            </a:r>
            <a:r>
              <a:rPr lang="de-AT" altLang="en-US" sz="2300" dirty="0">
                <a:latin typeface="+mj-lt"/>
              </a:rPr>
              <a:t> jeder Schlüsseletappe bzw. </a:t>
            </a:r>
            <a:br>
              <a:rPr lang="de-AT" altLang="en-US" sz="2300" dirty="0">
                <a:latin typeface="+mj-lt"/>
              </a:rPr>
            </a:br>
            <a:r>
              <a:rPr lang="de-AT" altLang="en-US" sz="2500" b="1" dirty="0">
                <a:solidFill>
                  <a:srgbClr val="2D4E75"/>
                </a:solidFill>
                <a:latin typeface="+mj-lt"/>
              </a:rPr>
              <a:t>jedes</a:t>
            </a:r>
            <a:r>
              <a:rPr lang="de-AT" altLang="en-US" sz="2300" dirty="0">
                <a:latin typeface="+mj-lt"/>
              </a:rPr>
              <a:t> </a:t>
            </a:r>
            <a:r>
              <a:rPr lang="de-AT" altLang="en-US" sz="2500" b="1" dirty="0">
                <a:solidFill>
                  <a:srgbClr val="2D4E75"/>
                </a:solidFill>
                <a:latin typeface="+mj-lt"/>
              </a:rPr>
              <a:t>Arbeitspaketes</a:t>
            </a:r>
            <a:r>
              <a:rPr lang="de-AT" altLang="en-US" sz="2300" dirty="0">
                <a:latin typeface="+mj-lt"/>
              </a:rPr>
              <a:t>,</a:t>
            </a:r>
          </a:p>
          <a:p>
            <a:pPr marL="342900" indent="-342900">
              <a:lnSpc>
                <a:spcPct val="110000"/>
              </a:lnSpc>
              <a:spcBef>
                <a:spcPts val="1800"/>
              </a:spcBef>
              <a:buClr>
                <a:srgbClr val="2D4E75"/>
              </a:buClr>
              <a:buFont typeface="Wingdings" panose="05000000000000000000" pitchFamily="2" charset="2"/>
              <a:buChar char="§"/>
              <a:defRPr/>
            </a:pPr>
            <a:r>
              <a:rPr lang="de-AT" altLang="en-US" sz="2300" dirty="0">
                <a:latin typeface="+mj-lt"/>
              </a:rPr>
              <a:t>wer für die Kosten </a:t>
            </a:r>
            <a:r>
              <a:rPr lang="de-AT" altLang="en-US" sz="2500" b="1" dirty="0">
                <a:solidFill>
                  <a:srgbClr val="2D4E75"/>
                </a:solidFill>
                <a:latin typeface="+mj-lt"/>
              </a:rPr>
              <a:t>verantwortlich</a:t>
            </a:r>
            <a:r>
              <a:rPr lang="de-AT" altLang="en-US" sz="2300" dirty="0">
                <a:latin typeface="+mj-lt"/>
              </a:rPr>
              <a:t> ist (Sparpotentiale).</a:t>
            </a:r>
          </a:p>
          <a:p>
            <a:pPr>
              <a:lnSpc>
                <a:spcPct val="110000"/>
              </a:lnSpc>
              <a:spcBef>
                <a:spcPts val="4800"/>
              </a:spcBef>
              <a:buClr>
                <a:srgbClr val="2D4E75"/>
              </a:buClr>
              <a:defRPr/>
            </a:pPr>
            <a:r>
              <a:rPr lang="de-AT" altLang="en-US" sz="2550" dirty="0">
                <a:latin typeface="+mj-lt"/>
              </a:rPr>
              <a:t>Die Kostenplanung soll </a:t>
            </a:r>
            <a:r>
              <a:rPr lang="de-AT" altLang="en-US" sz="2800" b="1" dirty="0">
                <a:solidFill>
                  <a:srgbClr val="2D4E75"/>
                </a:solidFill>
                <a:latin typeface="+mj-lt"/>
              </a:rPr>
              <a:t>Grundlagen</a:t>
            </a:r>
            <a:r>
              <a:rPr lang="de-AT" altLang="en-US" sz="2550" dirty="0">
                <a:latin typeface="+mj-lt"/>
              </a:rPr>
              <a:t> liefern</a:t>
            </a:r>
            <a:r>
              <a:rPr lang="de-AT" altLang="en-US" sz="2550" b="1" dirty="0">
                <a:solidFill>
                  <a:srgbClr val="2D4E75"/>
                </a:solidFill>
                <a:latin typeface="+mj-lt"/>
              </a:rPr>
              <a:t> </a:t>
            </a:r>
            <a:r>
              <a:rPr lang="de-AT" altLang="en-US" sz="2800" b="1" dirty="0">
                <a:solidFill>
                  <a:srgbClr val="2D4E75"/>
                </a:solidFill>
                <a:latin typeface="+mj-lt"/>
              </a:rPr>
              <a:t>für</a:t>
            </a:r>
            <a:r>
              <a:rPr lang="de-AT" altLang="en-US" sz="2550" dirty="0">
                <a:latin typeface="+mj-lt"/>
              </a:rPr>
              <a:t>:</a:t>
            </a:r>
          </a:p>
          <a:p>
            <a:pPr marL="342900" indent="-342900">
              <a:lnSpc>
                <a:spcPct val="110000"/>
              </a:lnSpc>
              <a:spcBef>
                <a:spcPts val="1800"/>
              </a:spcBef>
              <a:buClr>
                <a:srgbClr val="2D4E75"/>
              </a:buClr>
              <a:buFont typeface="Wingdings" panose="05000000000000000000" pitchFamily="2" charset="2"/>
              <a:buChar char="§"/>
              <a:defRPr/>
            </a:pPr>
            <a:r>
              <a:rPr lang="de-AT" altLang="en-US" sz="2300" dirty="0">
                <a:latin typeface="+mj-lt"/>
              </a:rPr>
              <a:t>eine </a:t>
            </a:r>
            <a:r>
              <a:rPr lang="de-AT" altLang="en-US" sz="2500" b="1" dirty="0">
                <a:solidFill>
                  <a:srgbClr val="2D4E75"/>
                </a:solidFill>
                <a:latin typeface="+mj-lt"/>
              </a:rPr>
              <a:t>Cash-flow</a:t>
            </a:r>
            <a:r>
              <a:rPr lang="de-AT" altLang="en-US" sz="2300" dirty="0">
                <a:latin typeface="+mj-lt"/>
              </a:rPr>
              <a:t>-Prognose,</a:t>
            </a:r>
          </a:p>
          <a:p>
            <a:pPr marL="342900" indent="-342900">
              <a:lnSpc>
                <a:spcPct val="110000"/>
              </a:lnSpc>
              <a:spcBef>
                <a:spcPts val="1800"/>
              </a:spcBef>
              <a:buClr>
                <a:srgbClr val="2D4E75"/>
              </a:buClr>
              <a:buFont typeface="Wingdings" panose="05000000000000000000" pitchFamily="2" charset="2"/>
              <a:buChar char="§"/>
              <a:defRPr/>
            </a:pPr>
            <a:r>
              <a:rPr lang="de-AT" altLang="en-US" sz="2300" dirty="0">
                <a:latin typeface="+mj-lt"/>
              </a:rPr>
              <a:t>die Abschätzung der </a:t>
            </a:r>
            <a:r>
              <a:rPr lang="de-AT" altLang="en-US" sz="2500" b="1" dirty="0">
                <a:solidFill>
                  <a:srgbClr val="2D4E75"/>
                </a:solidFill>
                <a:latin typeface="+mj-lt"/>
              </a:rPr>
              <a:t>Wirtschaftlichkeit</a:t>
            </a:r>
            <a:r>
              <a:rPr lang="de-AT" altLang="en-US" sz="2300" dirty="0">
                <a:latin typeface="+mj-lt"/>
              </a:rPr>
              <a:t> (erhoffter Projektgewinn).</a:t>
            </a:r>
          </a:p>
          <a:p>
            <a:pPr marL="342900" indent="-342900">
              <a:lnSpc>
                <a:spcPct val="110000"/>
              </a:lnSpc>
              <a:spcBef>
                <a:spcPts val="2400"/>
              </a:spcBef>
              <a:buClr>
                <a:srgbClr val="2D4E75"/>
              </a:buClr>
              <a:buFont typeface="Wingdings" panose="05000000000000000000" pitchFamily="2" charset="2"/>
              <a:buChar char="§"/>
              <a:defRPr/>
            </a:pPr>
            <a:endParaRPr lang="de-AT" altLang="en-US" dirty="0">
              <a:latin typeface="Arial Narrow" charset="0"/>
            </a:endParaRPr>
          </a:p>
        </p:txBody>
      </p:sp>
      <p:sp>
        <p:nvSpPr>
          <p:cNvPr id="2" name="Titel 1"/>
          <p:cNvSpPr>
            <a:spLocks noGrp="1"/>
          </p:cNvSpPr>
          <p:nvPr>
            <p:ph type="title"/>
          </p:nvPr>
        </p:nvSpPr>
        <p:spPr>
          <a:xfrm>
            <a:off x="864321" y="396430"/>
            <a:ext cx="6552727" cy="863600"/>
          </a:xfrm>
        </p:spPr>
        <p:txBody>
          <a:bodyPr/>
          <a:lstStyle/>
          <a:p>
            <a:pPr>
              <a:lnSpc>
                <a:spcPts val="3000"/>
              </a:lnSpc>
            </a:pPr>
            <a:r>
              <a:rPr lang="de-AT" dirty="0"/>
              <a:t>Ziele der Kostenplanung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11</a:t>
            </a:fld>
            <a:endParaRPr lang="en-US" dirty="0"/>
          </a:p>
        </p:txBody>
      </p:sp>
    </p:spTree>
    <p:extLst>
      <p:ext uri="{BB962C8B-B14F-4D97-AF65-F5344CB8AC3E}">
        <p14:creationId xmlns:p14="http://schemas.microsoft.com/office/powerpoint/2010/main" val="18549235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612" y="1976858"/>
            <a:ext cx="6069974" cy="3459600"/>
          </a:xfrm>
          <a:prstGeom prst="rect">
            <a:avLst/>
          </a:prstGeom>
        </p:spPr>
      </p:pic>
      <p:pic>
        <p:nvPicPr>
          <p:cNvPr id="8" name="Grafik 7">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612" y="1976858"/>
            <a:ext cx="6069974" cy="3459600"/>
          </a:xfrm>
          <a:prstGeom prst="rect">
            <a:avLst/>
          </a:prstGeom>
        </p:spPr>
      </p:pic>
      <p:pic>
        <p:nvPicPr>
          <p:cNvPr id="7" name="Grafik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8612" y="1976858"/>
            <a:ext cx="6069974" cy="3459600"/>
          </a:xfrm>
          <a:prstGeom prst="rect">
            <a:avLst/>
          </a:prstGeom>
        </p:spPr>
      </p:pic>
      <p:pic>
        <p:nvPicPr>
          <p:cNvPr id="6" name="Grafik 5">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8612" y="1976858"/>
            <a:ext cx="6069974" cy="3459600"/>
          </a:xfrm>
          <a:prstGeom prst="rect">
            <a:avLst/>
          </a:prstGeom>
        </p:spPr>
      </p:pic>
      <p:sp>
        <p:nvSpPr>
          <p:cNvPr id="3" name="Inhaltsplatzhalter 2"/>
          <p:cNvSpPr>
            <a:spLocks noGrp="1"/>
          </p:cNvSpPr>
          <p:nvPr>
            <p:ph idx="1"/>
          </p:nvPr>
        </p:nvSpPr>
        <p:spPr>
          <a:xfrm>
            <a:off x="1080344" y="5508501"/>
            <a:ext cx="7668814" cy="1728192"/>
          </a:xfrm>
        </p:spPr>
        <p:txBody>
          <a:bodyPr/>
          <a:lstStyle/>
          <a:p>
            <a:r>
              <a:rPr lang="de-AT" sz="2100" dirty="0"/>
              <a:t>im Projektmanagement meist Vollkostenrechnung mit Trennung von </a:t>
            </a:r>
          </a:p>
          <a:p>
            <a:pPr lvl="1">
              <a:spcBef>
                <a:spcPts val="0"/>
              </a:spcBef>
            </a:pPr>
            <a:r>
              <a:rPr lang="de-AT" sz="2000" dirty="0"/>
              <a:t>Einzelkosten</a:t>
            </a:r>
          </a:p>
          <a:p>
            <a:pPr lvl="1">
              <a:spcBef>
                <a:spcPts val="0"/>
              </a:spcBef>
            </a:pPr>
            <a:r>
              <a:rPr lang="de-AT" sz="2000" dirty="0"/>
              <a:t>Gemeinkosten</a:t>
            </a:r>
            <a:endParaRPr lang="en-US" sz="2000" dirty="0"/>
          </a:p>
        </p:txBody>
      </p:sp>
      <p:sp>
        <p:nvSpPr>
          <p:cNvPr id="5" name="Inhaltsplatzhalter 2"/>
          <p:cNvSpPr txBox="1">
            <a:spLocks/>
          </p:cNvSpPr>
          <p:nvPr/>
        </p:nvSpPr>
        <p:spPr>
          <a:xfrm>
            <a:off x="1080344" y="1404045"/>
            <a:ext cx="7668814" cy="576064"/>
          </a:xfrm>
          <a:prstGeom prst="rect">
            <a:avLst/>
          </a:prstGeom>
        </p:spPr>
        <p:txBody>
          <a:bodyPr/>
          <a:lstStyle>
            <a:lvl1pPr marL="342900" indent="-342900" algn="l" rtl="0" fontAlgn="base">
              <a:lnSpc>
                <a:spcPct val="120000"/>
              </a:lnSpc>
              <a:spcBef>
                <a:spcPts val="1200"/>
              </a:spcBef>
              <a:spcAft>
                <a:spcPct val="0"/>
              </a:spcAft>
              <a:buClr>
                <a:srgbClr val="2D4E7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2D4E7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2D4E7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2D4E7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2D4E7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r>
              <a:rPr lang="de-AT" sz="2100" kern="0" dirty="0"/>
              <a:t>traditionelle Formen der Kostenrechnung (aus BWL)</a:t>
            </a:r>
          </a:p>
        </p:txBody>
      </p:sp>
      <p:sp>
        <p:nvSpPr>
          <p:cNvPr id="2" name="Titel 1"/>
          <p:cNvSpPr>
            <a:spLocks noGrp="1"/>
          </p:cNvSpPr>
          <p:nvPr>
            <p:ph type="title"/>
          </p:nvPr>
        </p:nvSpPr>
        <p:spPr/>
        <p:txBody>
          <a:bodyPr/>
          <a:lstStyle/>
          <a:p>
            <a:pPr>
              <a:lnSpc>
                <a:spcPts val="2800"/>
              </a:lnSpc>
            </a:pPr>
            <a:r>
              <a:rPr lang="de-AT" sz="2800" dirty="0"/>
              <a:t>Anknüpfungspunkte </a:t>
            </a:r>
            <a:br>
              <a:rPr lang="de-AT" sz="2800" dirty="0"/>
            </a:br>
            <a:r>
              <a:rPr lang="de-AT" sz="2800" dirty="0"/>
              <a:t>der Kostenplanung</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12</a:t>
            </a:fld>
            <a:endParaRPr lang="de-AT" noProof="0" dirty="0"/>
          </a:p>
        </p:txBody>
      </p:sp>
    </p:spTree>
    <p:extLst>
      <p:ext uri="{BB962C8B-B14F-4D97-AF65-F5344CB8AC3E}">
        <p14:creationId xmlns:p14="http://schemas.microsoft.com/office/powerpoint/2010/main" val="347858729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52352" y="2001763"/>
            <a:ext cx="7812830" cy="4298826"/>
          </a:xfrm>
        </p:spPr>
        <p:txBody>
          <a:bodyPr/>
          <a:lstStyle/>
          <a:p>
            <a:pPr marL="0" indent="0">
              <a:lnSpc>
                <a:spcPct val="114000"/>
              </a:lnSpc>
              <a:spcBef>
                <a:spcPts val="4200"/>
              </a:spcBef>
              <a:buNone/>
            </a:pPr>
            <a:r>
              <a:rPr lang="de-AT" sz="2500" dirty="0"/>
              <a:t>Nach der </a:t>
            </a:r>
            <a:r>
              <a:rPr lang="de-AT" sz="2700" b="1" dirty="0">
                <a:solidFill>
                  <a:srgbClr val="2D4E75"/>
                </a:solidFill>
              </a:rPr>
              <a:t>Zurechenbarkeit</a:t>
            </a:r>
            <a:r>
              <a:rPr lang="de-AT" sz="2500" dirty="0"/>
              <a:t> ist zu unterscheiden zwischen </a:t>
            </a:r>
          </a:p>
          <a:p>
            <a:pPr>
              <a:lnSpc>
                <a:spcPct val="114000"/>
              </a:lnSpc>
              <a:spcBef>
                <a:spcPts val="3600"/>
              </a:spcBef>
            </a:pPr>
            <a:r>
              <a:rPr lang="de-AT" sz="2500" dirty="0"/>
              <a:t>eindeutig dem Projekt und einzelnen Arbeitspaketen </a:t>
            </a:r>
            <a:br>
              <a:rPr lang="de-AT" sz="2500" dirty="0"/>
            </a:br>
            <a:r>
              <a:rPr lang="de-AT" sz="2500" dirty="0"/>
              <a:t>bzw. Vorgängen zuordenbaren Kosten (</a:t>
            </a:r>
            <a:r>
              <a:rPr lang="de-AT" sz="2700" b="1" dirty="0">
                <a:solidFill>
                  <a:srgbClr val="2D4E75"/>
                </a:solidFill>
              </a:rPr>
              <a:t>Einzel-</a:t>
            </a:r>
            <a:r>
              <a:rPr lang="de-AT" sz="2500" dirty="0"/>
              <a:t> oder </a:t>
            </a:r>
            <a:r>
              <a:rPr lang="de-AT" sz="2700" b="1" dirty="0">
                <a:solidFill>
                  <a:srgbClr val="2D4E75"/>
                </a:solidFill>
              </a:rPr>
              <a:t>Direktkosten</a:t>
            </a:r>
            <a:r>
              <a:rPr lang="de-AT" sz="2500" dirty="0"/>
              <a:t>) und </a:t>
            </a:r>
          </a:p>
          <a:p>
            <a:pPr>
              <a:lnSpc>
                <a:spcPct val="114000"/>
              </a:lnSpc>
              <a:spcBef>
                <a:spcPts val="4200"/>
              </a:spcBef>
            </a:pPr>
            <a:r>
              <a:rPr lang="de-AT" sz="2500" dirty="0"/>
              <a:t>Kosten, die auf das gesamte Projekt umgelegt werden </a:t>
            </a:r>
            <a:br>
              <a:rPr lang="de-AT" sz="2500" dirty="0"/>
            </a:br>
            <a:r>
              <a:rPr lang="de-AT" sz="2500" dirty="0"/>
              <a:t>müssen (</a:t>
            </a:r>
            <a:r>
              <a:rPr lang="de-AT" sz="2700" b="1" dirty="0">
                <a:solidFill>
                  <a:srgbClr val="2D4E75"/>
                </a:solidFill>
              </a:rPr>
              <a:t>Gemeinkosten</a:t>
            </a:r>
            <a:r>
              <a:rPr lang="de-AT" sz="2500" dirty="0"/>
              <a:t> [z.B. Administration, Infrastruktur]).</a:t>
            </a:r>
          </a:p>
          <a:p>
            <a:pPr>
              <a:lnSpc>
                <a:spcPct val="114000"/>
              </a:lnSpc>
              <a:spcBef>
                <a:spcPts val="4200"/>
              </a:spcBef>
            </a:pPr>
            <a:endParaRPr lang="en-US" sz="2500" dirty="0"/>
          </a:p>
        </p:txBody>
      </p:sp>
      <p:sp>
        <p:nvSpPr>
          <p:cNvPr id="2" name="Titel 1"/>
          <p:cNvSpPr>
            <a:spLocks noGrp="1"/>
          </p:cNvSpPr>
          <p:nvPr>
            <p:ph type="title"/>
          </p:nvPr>
        </p:nvSpPr>
        <p:spPr>
          <a:xfrm>
            <a:off x="864321" y="396430"/>
            <a:ext cx="6552727" cy="863600"/>
          </a:xfrm>
        </p:spPr>
        <p:txBody>
          <a:bodyPr/>
          <a:lstStyle/>
          <a:p>
            <a:pPr>
              <a:lnSpc>
                <a:spcPts val="3000"/>
              </a:lnSpc>
            </a:pPr>
            <a:r>
              <a:rPr lang="de-AT" dirty="0"/>
              <a:t>Systematik der (Projekt-)Kosten I</a:t>
            </a:r>
          </a:p>
        </p:txBody>
      </p:sp>
      <p:sp>
        <p:nvSpPr>
          <p:cNvPr id="4" name="Foliennummernplatzhalter 3"/>
          <p:cNvSpPr>
            <a:spLocks noGrp="1"/>
          </p:cNvSpPr>
          <p:nvPr>
            <p:ph type="sldNum" sz="quarter" idx="11"/>
          </p:nvPr>
        </p:nvSpPr>
        <p:spPr/>
        <p:txBody>
          <a:bodyPr/>
          <a:lstStyle/>
          <a:p>
            <a:fld id="{1B0257E5-75A0-4F46-BAAD-A8D9FF434F26}" type="slidenum">
              <a:rPr lang="en-US" smtClean="0"/>
              <a:pPr/>
              <a:t>13</a:t>
            </a:fld>
            <a:endParaRPr lang="en-US" dirty="0"/>
          </a:p>
        </p:txBody>
      </p:sp>
    </p:spTree>
    <p:extLst>
      <p:ext uri="{BB962C8B-B14F-4D97-AF65-F5344CB8AC3E}">
        <p14:creationId xmlns:p14="http://schemas.microsoft.com/office/powerpoint/2010/main" val="206692911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2170206408"/>
              </p:ext>
            </p:extLst>
          </p:nvPr>
        </p:nvGraphicFramePr>
        <p:xfrm>
          <a:off x="1440384" y="2412157"/>
          <a:ext cx="7128792" cy="3105600"/>
        </p:xfrm>
        <a:graphic>
          <a:graphicData uri="http://schemas.openxmlformats.org/drawingml/2006/table">
            <a:tbl>
              <a:tblPr firstRow="1" firstCol="1">
                <a:tableStyleId>{2D5ABB26-0587-4C30-8999-92F81FD0307C}</a:tableStyleId>
              </a:tblPr>
              <a:tblGrid>
                <a:gridCol w="2376264">
                  <a:extLst>
                    <a:ext uri="{9D8B030D-6E8A-4147-A177-3AD203B41FA5}">
                      <a16:colId xmlns:a16="http://schemas.microsoft.com/office/drawing/2014/main" val="1903177114"/>
                    </a:ext>
                  </a:extLst>
                </a:gridCol>
                <a:gridCol w="2376264">
                  <a:extLst>
                    <a:ext uri="{9D8B030D-6E8A-4147-A177-3AD203B41FA5}">
                      <a16:colId xmlns:a16="http://schemas.microsoft.com/office/drawing/2014/main" val="1155431808"/>
                    </a:ext>
                  </a:extLst>
                </a:gridCol>
                <a:gridCol w="2376264">
                  <a:extLst>
                    <a:ext uri="{9D8B030D-6E8A-4147-A177-3AD203B41FA5}">
                      <a16:colId xmlns:a16="http://schemas.microsoft.com/office/drawing/2014/main" val="342208031"/>
                    </a:ext>
                  </a:extLst>
                </a:gridCol>
              </a:tblGrid>
              <a:tr h="370840">
                <a:tc>
                  <a:txBody>
                    <a:bodyPr/>
                    <a:lstStyle/>
                    <a:p>
                      <a:pPr>
                        <a:lnSpc>
                          <a:spcPts val="2400"/>
                        </a:lnSpc>
                        <a:spcBef>
                          <a:spcPts val="400"/>
                        </a:spcBef>
                        <a:spcAft>
                          <a:spcPts val="400"/>
                        </a:spcAft>
                      </a:pPr>
                      <a:endParaRPr lang="en-US" sz="2300" dirty="0"/>
                    </a:p>
                  </a:txBody>
                  <a:tcPr marT="180000" marB="144000" anchor="ctr">
                    <a:lnL w="12700" cap="flat" cmpd="sng" algn="ctr">
                      <a:solidFill>
                        <a:schemeClr val="bg1"/>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400"/>
                        </a:lnSpc>
                        <a:spcBef>
                          <a:spcPts val="400"/>
                        </a:spcBef>
                        <a:spcAft>
                          <a:spcPts val="400"/>
                        </a:spcAft>
                      </a:pPr>
                      <a:r>
                        <a:rPr lang="de-AT" sz="2300" dirty="0">
                          <a:solidFill>
                            <a:schemeClr val="bg1"/>
                          </a:solidFill>
                        </a:rPr>
                        <a:t>Gemeinkosten</a:t>
                      </a:r>
                      <a:endParaRPr lang="en-US" sz="2300" dirty="0">
                        <a:solidFill>
                          <a:schemeClr val="bg1"/>
                        </a:solidFill>
                      </a:endParaRPr>
                    </a:p>
                  </a:txBody>
                  <a:tcPr marT="180000" marB="144000" anchor="ctr">
                    <a:lnL w="12700" cap="flat" cmpd="sng" algn="ctr">
                      <a:solidFill>
                        <a:srgbClr val="2D4E7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w="12700" cmpd="sng">
                      <a:noFill/>
                      <a:prstDash val="solid"/>
                    </a:lnTlToBr>
                    <a:lnBlToTr w="12700" cmpd="sng">
                      <a:noFill/>
                      <a:prstDash val="solid"/>
                    </a:lnBlToTr>
                    <a:solidFill>
                      <a:srgbClr val="2D4E75"/>
                    </a:solidFill>
                  </a:tcPr>
                </a:tc>
                <a:tc>
                  <a:txBody>
                    <a:bodyPr/>
                    <a:lstStyle/>
                    <a:p>
                      <a:pPr algn="ctr">
                        <a:lnSpc>
                          <a:spcPts val="2400"/>
                        </a:lnSpc>
                        <a:spcBef>
                          <a:spcPts val="400"/>
                        </a:spcBef>
                        <a:spcAft>
                          <a:spcPts val="400"/>
                        </a:spcAft>
                      </a:pPr>
                      <a:r>
                        <a:rPr lang="de-AT" sz="2300" dirty="0">
                          <a:solidFill>
                            <a:schemeClr val="bg1"/>
                          </a:solidFill>
                        </a:rPr>
                        <a:t>Einzelkosten</a:t>
                      </a:r>
                      <a:endParaRPr lang="en-US" sz="2300" dirty="0">
                        <a:solidFill>
                          <a:schemeClr val="bg1"/>
                        </a:solidFill>
                      </a:endParaRPr>
                    </a:p>
                  </a:txBody>
                  <a:tcPr marT="180000" marB="144000" anchor="ctr">
                    <a:lnL w="12700" cap="flat" cmpd="sng" algn="ctr">
                      <a:solidFill>
                        <a:schemeClr val="bg1"/>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w="12700" cmpd="sng">
                      <a:noFill/>
                      <a:prstDash val="solid"/>
                    </a:lnTlToBr>
                    <a:lnBlToTr w="12700" cmpd="sng">
                      <a:noFill/>
                      <a:prstDash val="solid"/>
                    </a:lnBlToTr>
                    <a:solidFill>
                      <a:srgbClr val="2D4E75"/>
                    </a:solidFill>
                  </a:tcPr>
                </a:tc>
                <a:extLst>
                  <a:ext uri="{0D108BD9-81ED-4DB2-BD59-A6C34878D82A}">
                    <a16:rowId xmlns:a16="http://schemas.microsoft.com/office/drawing/2014/main" val="1049898568"/>
                  </a:ext>
                </a:extLst>
              </a:tr>
              <a:tr h="370840">
                <a:tc>
                  <a:txBody>
                    <a:bodyPr/>
                    <a:lstStyle/>
                    <a:p>
                      <a:pPr>
                        <a:lnSpc>
                          <a:spcPts val="2400"/>
                        </a:lnSpc>
                        <a:spcBef>
                          <a:spcPts val="400"/>
                        </a:spcBef>
                        <a:spcAft>
                          <a:spcPts val="400"/>
                        </a:spcAft>
                      </a:pPr>
                      <a:r>
                        <a:rPr lang="de-AT" sz="2300" dirty="0">
                          <a:solidFill>
                            <a:schemeClr val="bg1"/>
                          </a:solidFill>
                        </a:rPr>
                        <a:t>Variable Kosten</a:t>
                      </a:r>
                      <a:endParaRPr lang="en-US" sz="2300" dirty="0">
                        <a:solidFill>
                          <a:schemeClr val="bg1"/>
                        </a:solidFill>
                      </a:endParaRPr>
                    </a:p>
                  </a:txBody>
                  <a:tcPr marT="180000" marB="144000" anchor="ctr">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D4E75"/>
                    </a:solidFill>
                  </a:tcPr>
                </a:tc>
                <a:tc>
                  <a:txBody>
                    <a:bodyPr/>
                    <a:lstStyle/>
                    <a:p>
                      <a:pPr algn="ctr">
                        <a:lnSpc>
                          <a:spcPts val="2400"/>
                        </a:lnSpc>
                        <a:spcBef>
                          <a:spcPts val="400"/>
                        </a:spcBef>
                        <a:spcAft>
                          <a:spcPts val="400"/>
                        </a:spcAft>
                      </a:pPr>
                      <a:r>
                        <a:rPr lang="de-AT" sz="2200" i="1" dirty="0"/>
                        <a:t>Stromkosten für Beleuchtung und Büromaschinen</a:t>
                      </a:r>
                      <a:endParaRPr lang="en-US" sz="2200" i="1" dirty="0"/>
                    </a:p>
                  </a:txBody>
                  <a:tcPr marT="180000" marB="144000" anchor="ctr">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400"/>
                        </a:lnSpc>
                        <a:spcBef>
                          <a:spcPts val="400"/>
                        </a:spcBef>
                        <a:spcAft>
                          <a:spcPts val="400"/>
                        </a:spcAft>
                      </a:pPr>
                      <a:r>
                        <a:rPr lang="de-AT" sz="2200" i="1" dirty="0"/>
                        <a:t>Materialkosten </a:t>
                      </a:r>
                      <a:br>
                        <a:rPr lang="de-AT" sz="2200" i="1" dirty="0"/>
                      </a:br>
                      <a:r>
                        <a:rPr lang="de-AT" sz="2200" i="1" dirty="0"/>
                        <a:t>für Versuchs-chemikalien</a:t>
                      </a:r>
                      <a:endParaRPr lang="en-US" sz="2200" i="1" dirty="0"/>
                    </a:p>
                  </a:txBody>
                  <a:tcPr marT="180000" marB="144000" anchor="ctr">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1029673"/>
                  </a:ext>
                </a:extLst>
              </a:tr>
              <a:tr h="370840">
                <a:tc>
                  <a:txBody>
                    <a:bodyPr/>
                    <a:lstStyle/>
                    <a:p>
                      <a:pPr>
                        <a:lnSpc>
                          <a:spcPts val="2400"/>
                        </a:lnSpc>
                        <a:spcBef>
                          <a:spcPts val="400"/>
                        </a:spcBef>
                        <a:spcAft>
                          <a:spcPts val="400"/>
                        </a:spcAft>
                      </a:pPr>
                      <a:r>
                        <a:rPr lang="de-AT" sz="2300" dirty="0">
                          <a:solidFill>
                            <a:schemeClr val="bg1"/>
                          </a:solidFill>
                        </a:rPr>
                        <a:t>Fixe Kosten</a:t>
                      </a:r>
                      <a:endParaRPr lang="en-US" sz="2300" dirty="0">
                        <a:solidFill>
                          <a:schemeClr val="bg1"/>
                        </a:solidFill>
                      </a:endParaRPr>
                    </a:p>
                  </a:txBody>
                  <a:tcPr marT="180000" marB="144000" anchor="ctr">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w="12700" cmpd="sng">
                      <a:noFill/>
                      <a:prstDash val="solid"/>
                    </a:lnTlToBr>
                    <a:lnBlToTr w="12700" cmpd="sng">
                      <a:noFill/>
                      <a:prstDash val="solid"/>
                    </a:lnBlToTr>
                    <a:solidFill>
                      <a:srgbClr val="2D4E75"/>
                    </a:solidFill>
                  </a:tcPr>
                </a:tc>
                <a:tc>
                  <a:txBody>
                    <a:bodyPr/>
                    <a:lstStyle/>
                    <a:p>
                      <a:pPr algn="ctr">
                        <a:lnSpc>
                          <a:spcPts val="2400"/>
                        </a:lnSpc>
                        <a:spcBef>
                          <a:spcPts val="400"/>
                        </a:spcBef>
                        <a:spcAft>
                          <a:spcPts val="400"/>
                        </a:spcAft>
                      </a:pPr>
                      <a:r>
                        <a:rPr lang="de-AT" sz="2200" i="1" dirty="0"/>
                        <a:t>Miete</a:t>
                      </a:r>
                      <a:endParaRPr lang="en-US" sz="2200" i="1" dirty="0"/>
                    </a:p>
                  </a:txBody>
                  <a:tcPr marT="180000" marB="144000" anchor="ctr">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400"/>
                        </a:lnSpc>
                        <a:spcBef>
                          <a:spcPts val="400"/>
                        </a:spcBef>
                        <a:spcAft>
                          <a:spcPts val="400"/>
                        </a:spcAft>
                      </a:pPr>
                      <a:r>
                        <a:rPr lang="de-AT" sz="2200" i="1" dirty="0"/>
                        <a:t>Gehalt für </a:t>
                      </a:r>
                      <a:br>
                        <a:rPr lang="de-AT" sz="2200" i="1" dirty="0"/>
                      </a:br>
                      <a:r>
                        <a:rPr lang="de-AT" sz="2200" i="1" dirty="0"/>
                        <a:t>Vollzeit-</a:t>
                      </a:r>
                      <a:br>
                        <a:rPr lang="de-AT" sz="2200" i="1" dirty="0"/>
                      </a:br>
                      <a:r>
                        <a:rPr lang="de-AT" sz="2200" i="1" dirty="0"/>
                        <a:t>Projektleiter</a:t>
                      </a:r>
                      <a:endParaRPr lang="en-US" sz="2200" i="1" dirty="0"/>
                    </a:p>
                  </a:txBody>
                  <a:tcPr marT="180000" marB="144000" anchor="ctr">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6346369"/>
                  </a:ext>
                </a:extLst>
              </a:tr>
            </a:tbl>
          </a:graphicData>
        </a:graphic>
      </p:graphicFrame>
      <p:sp>
        <p:nvSpPr>
          <p:cNvPr id="2" name="Titel 1"/>
          <p:cNvSpPr>
            <a:spLocks noGrp="1"/>
          </p:cNvSpPr>
          <p:nvPr>
            <p:ph type="title"/>
          </p:nvPr>
        </p:nvSpPr>
        <p:spPr/>
        <p:txBody>
          <a:bodyPr/>
          <a:lstStyle/>
          <a:p>
            <a:r>
              <a:rPr lang="de-AT" dirty="0"/>
              <a:t>Systematik der (Projekt-)Kosten II</a:t>
            </a:r>
            <a:endParaRPr lang="en-US" dirty="0"/>
          </a:p>
        </p:txBody>
      </p:sp>
      <p:sp>
        <p:nvSpPr>
          <p:cNvPr id="3" name="Foliennummernplatzhalter 2"/>
          <p:cNvSpPr>
            <a:spLocks noGrp="1"/>
          </p:cNvSpPr>
          <p:nvPr>
            <p:ph type="sldNum" sz="quarter" idx="10"/>
          </p:nvPr>
        </p:nvSpPr>
        <p:spPr/>
        <p:txBody>
          <a:bodyPr/>
          <a:lstStyle/>
          <a:p>
            <a:fld id="{0291044B-A642-4523-8418-EF5C5E3C3C1D}" type="slidenum">
              <a:rPr lang="en-US" smtClean="0"/>
              <a:pPr/>
              <a:t>14</a:t>
            </a:fld>
            <a:endParaRPr lang="en-US" dirty="0"/>
          </a:p>
        </p:txBody>
      </p:sp>
    </p:spTree>
    <p:extLst>
      <p:ext uri="{BB962C8B-B14F-4D97-AF65-F5344CB8AC3E}">
        <p14:creationId xmlns:p14="http://schemas.microsoft.com/office/powerpoint/2010/main" val="3420560914"/>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Gewinkelte Verbindung 51">
            <a:extLst>
              <a:ext uri="{C183D7F6-B498-43B3-948B-1728B52AA6E4}">
                <adec:decorative xmlns:adec="http://schemas.microsoft.com/office/drawing/2017/decorative" val="1"/>
              </a:ext>
            </a:extLst>
          </p:cNvPr>
          <p:cNvCxnSpPr>
            <a:stCxn id="5" idx="2"/>
            <a:endCxn id="10" idx="3"/>
          </p:cNvCxnSpPr>
          <p:nvPr/>
        </p:nvCxnSpPr>
        <p:spPr bwMode="auto">
          <a:xfrm rot="5400000">
            <a:off x="3138038" y="3593855"/>
            <a:ext cx="3408544" cy="180925"/>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winkelte Verbindung 52">
            <a:extLst>
              <a:ext uri="{C183D7F6-B498-43B3-948B-1728B52AA6E4}">
                <adec:decorative xmlns:adec="http://schemas.microsoft.com/office/drawing/2017/decorative" val="1"/>
              </a:ext>
            </a:extLst>
          </p:cNvPr>
          <p:cNvCxnSpPr>
            <a:stCxn id="5" idx="2"/>
            <a:endCxn id="16" idx="1"/>
          </p:cNvCxnSpPr>
          <p:nvPr/>
        </p:nvCxnSpPr>
        <p:spPr bwMode="auto">
          <a:xfrm rot="16200000" flipH="1">
            <a:off x="4460847" y="2451969"/>
            <a:ext cx="1196442" cy="252593"/>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winkelte Verbindung 55">
            <a:extLst>
              <a:ext uri="{C183D7F6-B498-43B3-948B-1728B52AA6E4}">
                <adec:decorative xmlns:adec="http://schemas.microsoft.com/office/drawing/2017/decorative" val="1"/>
              </a:ext>
            </a:extLst>
          </p:cNvPr>
          <p:cNvCxnSpPr>
            <a:stCxn id="5" idx="2"/>
            <a:endCxn id="7" idx="3"/>
          </p:cNvCxnSpPr>
          <p:nvPr/>
        </p:nvCxnSpPr>
        <p:spPr bwMode="auto">
          <a:xfrm rot="5400000">
            <a:off x="4320187" y="2411600"/>
            <a:ext cx="1044140" cy="181031"/>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winkelte Verbindung 58">
            <a:extLst>
              <a:ext uri="{C183D7F6-B498-43B3-948B-1728B52AA6E4}">
                <adec:decorative xmlns:adec="http://schemas.microsoft.com/office/drawing/2017/decorative" val="1"/>
              </a:ext>
            </a:extLst>
          </p:cNvPr>
          <p:cNvCxnSpPr>
            <a:stCxn id="5" idx="2"/>
            <a:endCxn id="13" idx="1"/>
          </p:cNvCxnSpPr>
          <p:nvPr/>
        </p:nvCxnSpPr>
        <p:spPr bwMode="auto">
          <a:xfrm rot="16200000" flipH="1">
            <a:off x="3528374" y="3384443"/>
            <a:ext cx="3060825" cy="252028"/>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17"/>
          <p:cNvSpPr txBox="1">
            <a:spLocks noChangeArrowheads="1"/>
          </p:cNvSpPr>
          <p:nvPr/>
        </p:nvSpPr>
        <p:spPr bwMode="auto">
          <a:xfrm>
            <a:off x="5184800" y="4428381"/>
            <a:ext cx="3600390" cy="1224978"/>
          </a:xfrm>
          <a:prstGeom prst="rect">
            <a:avLst/>
          </a:prstGeom>
          <a:solidFill>
            <a:srgbClr val="D9E2EF"/>
          </a:solidFill>
          <a:ln w="9525">
            <a:solidFill>
              <a:srgbClr val="2D4E75"/>
            </a:solidFill>
            <a:miter lim="800000"/>
            <a:headEnd/>
            <a:tailEnd/>
          </a:ln>
        </p:spPr>
        <p:txBody>
          <a:bodyPr wrap="square" lIns="108000" tIns="108000">
            <a:noAutofit/>
          </a:bodyPr>
          <a:lstStyle>
            <a:lvl1pPr marL="100013" indent="-100013"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marL="0" indent="0" eaLnBrk="1" hangingPunct="1">
              <a:lnSpc>
                <a:spcPct val="90000"/>
              </a:lnSpc>
              <a:buClr>
                <a:srgbClr val="2D4E75"/>
              </a:buClr>
              <a:buSzPct val="110000"/>
            </a:pPr>
            <a:r>
              <a:rPr lang="de-DE" altLang="en-US" b="1" i="0" dirty="0">
                <a:solidFill>
                  <a:srgbClr val="2D4E75"/>
                </a:solidFill>
                <a:latin typeface="Arial Narrow" charset="0"/>
              </a:rPr>
              <a:t>zusätzliche Komponenten</a:t>
            </a:r>
          </a:p>
          <a:p>
            <a:pPr marL="268288" indent="-268288" eaLnBrk="1" hangingPunct="1">
              <a:lnSpc>
                <a:spcPct val="90000"/>
              </a:lnSpc>
              <a:spcBef>
                <a:spcPts val="600"/>
              </a:spcBef>
              <a:buClr>
                <a:srgbClr val="2D4E75"/>
              </a:buClr>
              <a:buSzPct val="110000"/>
              <a:buFont typeface="Wingdings" panose="05000000000000000000" pitchFamily="2" charset="2"/>
              <a:buChar char="§"/>
            </a:pPr>
            <a:r>
              <a:rPr lang="de-DE" altLang="en-US" sz="1900" i="0" dirty="0">
                <a:latin typeface="Arial Narrow" charset="0"/>
              </a:rPr>
              <a:t>Inflation</a:t>
            </a:r>
          </a:p>
          <a:p>
            <a:pPr marL="268288" indent="-268288" eaLnBrk="1" hangingPunct="1">
              <a:lnSpc>
                <a:spcPct val="90000"/>
              </a:lnSpc>
              <a:spcBef>
                <a:spcPts val="600"/>
              </a:spcBef>
              <a:buClr>
                <a:srgbClr val="2D4E75"/>
              </a:buClr>
              <a:buSzPct val="110000"/>
              <a:buFont typeface="Wingdings" panose="05000000000000000000" pitchFamily="2" charset="2"/>
              <a:buChar char="§"/>
            </a:pPr>
            <a:r>
              <a:rPr lang="de-DE" altLang="en-US" sz="1900" i="0" dirty="0">
                <a:latin typeface="Arial Narrow" charset="0"/>
              </a:rPr>
              <a:t>Sicherheitsrücklage, Eventualfonds</a:t>
            </a:r>
            <a:endParaRPr lang="de-DE" altLang="en-US" sz="1900" dirty="0"/>
          </a:p>
        </p:txBody>
      </p:sp>
      <p:sp>
        <p:nvSpPr>
          <p:cNvPr id="16" name="Text Box 8"/>
          <p:cNvSpPr txBox="1">
            <a:spLocks noChangeArrowheads="1"/>
          </p:cNvSpPr>
          <p:nvPr/>
        </p:nvSpPr>
        <p:spPr bwMode="auto">
          <a:xfrm>
            <a:off x="5185365" y="2268187"/>
            <a:ext cx="3599741" cy="1816600"/>
          </a:xfrm>
          <a:prstGeom prst="rect">
            <a:avLst/>
          </a:prstGeom>
          <a:solidFill>
            <a:srgbClr val="D9E2EF"/>
          </a:solidFill>
          <a:ln w="9525">
            <a:solidFill>
              <a:srgbClr val="2D4E75"/>
            </a:solidFill>
            <a:miter lim="800000"/>
            <a:headEnd/>
            <a:tailEnd/>
          </a:ln>
        </p:spPr>
        <p:txBody>
          <a:bodyPr wrap="square" lIns="108000" tIns="108000" rIns="0">
            <a:spAutoFit/>
          </a:bodyPr>
          <a:lstStyle>
            <a:lvl1pPr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eaLnBrk="1" hangingPunct="1">
              <a:lnSpc>
                <a:spcPct val="90000"/>
              </a:lnSpc>
              <a:spcBef>
                <a:spcPct val="50000"/>
              </a:spcBef>
              <a:buClr>
                <a:srgbClr val="FF9900"/>
              </a:buClr>
              <a:buFont typeface="Wingdings" charset="2"/>
              <a:buNone/>
            </a:pPr>
            <a:r>
              <a:rPr lang="de-DE" altLang="en-US" b="1" i="0" dirty="0">
                <a:solidFill>
                  <a:srgbClr val="2D4E75"/>
                </a:solidFill>
                <a:latin typeface="Arial Narrow" charset="0"/>
              </a:rPr>
              <a:t>Sach- und Dienstleistungs-kosten </a:t>
            </a:r>
            <a:r>
              <a:rPr lang="de-DE" altLang="en-US" sz="1900" i="0" dirty="0">
                <a:latin typeface="Arial Narrow" charset="0"/>
              </a:rPr>
              <a:t>(meist direkte Kosten), </a:t>
            </a:r>
            <a:br>
              <a:rPr lang="de-DE" altLang="en-US" sz="1900" i="0" dirty="0">
                <a:latin typeface="Arial Narrow" charset="0"/>
              </a:rPr>
            </a:br>
            <a:r>
              <a:rPr lang="de-DE" altLang="en-US" sz="1900" i="0" dirty="0">
                <a:latin typeface="Arial Narrow" charset="0"/>
              </a:rPr>
              <a:t>wie Reisekosten, Telefongebühren, Betreuung und Bewirtung, Büro-material, Einsatzmaterial, Dienst-leistungen Fremder, Hilfsmaterial etc.</a:t>
            </a:r>
            <a:endParaRPr lang="de-DE" altLang="en-US" sz="1900" i="0" dirty="0"/>
          </a:p>
        </p:txBody>
      </p:sp>
      <p:sp>
        <p:nvSpPr>
          <p:cNvPr id="10" name="Text Box 7"/>
          <p:cNvSpPr txBox="1">
            <a:spLocks noChangeArrowheads="1"/>
          </p:cNvSpPr>
          <p:nvPr/>
        </p:nvSpPr>
        <p:spPr bwMode="auto">
          <a:xfrm>
            <a:off x="1151896" y="4116549"/>
            <a:ext cx="3599951" cy="2544080"/>
          </a:xfrm>
          <a:prstGeom prst="rect">
            <a:avLst/>
          </a:prstGeom>
          <a:solidFill>
            <a:srgbClr val="D9E2EF"/>
          </a:solidFill>
          <a:ln w="9525">
            <a:solidFill>
              <a:srgbClr val="2D4E75"/>
            </a:solidFill>
            <a:miter lim="800000"/>
            <a:headEnd/>
            <a:tailEnd/>
          </a:ln>
        </p:spPr>
        <p:txBody>
          <a:bodyPr wrap="square" lIns="108000" tIns="108000">
            <a:noAutofit/>
          </a:bodyPr>
          <a:lstStyle>
            <a:lvl1pPr marL="100013" indent="-100013"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marL="0" indent="0" eaLnBrk="1" hangingPunct="1">
              <a:lnSpc>
                <a:spcPct val="90000"/>
              </a:lnSpc>
              <a:spcBef>
                <a:spcPct val="35000"/>
              </a:spcBef>
              <a:buClr>
                <a:srgbClr val="2D4E75"/>
              </a:buClr>
              <a:buSzPct val="110000"/>
            </a:pPr>
            <a:r>
              <a:rPr lang="de-DE" altLang="en-US" b="1" i="0" dirty="0">
                <a:solidFill>
                  <a:srgbClr val="2D4E75"/>
                </a:solidFill>
                <a:latin typeface="Arial Narrow" charset="0"/>
              </a:rPr>
              <a:t>Kapitaleinsatzkosten</a:t>
            </a:r>
          </a:p>
          <a:p>
            <a:pPr marL="268288" indent="-268288" eaLnBrk="1" hangingPunct="1">
              <a:lnSpc>
                <a:spcPct val="90000"/>
              </a:lnSpc>
              <a:spcBef>
                <a:spcPts val="600"/>
              </a:spcBef>
              <a:buClr>
                <a:srgbClr val="2D4E75"/>
              </a:buClr>
              <a:buSzPct val="110000"/>
              <a:buFont typeface="Wingdings" panose="05000000000000000000" pitchFamily="2" charset="2"/>
              <a:buChar char="§"/>
            </a:pPr>
            <a:r>
              <a:rPr lang="de-DE" altLang="en-US" sz="1900" i="0" dirty="0">
                <a:latin typeface="Arial Narrow" charset="0"/>
              </a:rPr>
              <a:t>Abschreibungen (für eingesetzte Maschinen und Geräte)</a:t>
            </a:r>
          </a:p>
          <a:p>
            <a:pPr marL="268288" indent="-268288" eaLnBrk="1" hangingPunct="1">
              <a:lnSpc>
                <a:spcPct val="90000"/>
              </a:lnSpc>
              <a:spcBef>
                <a:spcPts val="400"/>
              </a:spcBef>
              <a:buClr>
                <a:srgbClr val="2D4E75"/>
              </a:buClr>
              <a:buSzPct val="110000"/>
              <a:buFont typeface="Wingdings" panose="05000000000000000000" pitchFamily="2" charset="2"/>
              <a:buChar char="§"/>
            </a:pPr>
            <a:r>
              <a:rPr lang="de-DE" altLang="en-US" sz="1900" i="0" dirty="0">
                <a:latin typeface="Arial Narrow" charset="0"/>
              </a:rPr>
              <a:t>Zinsen (inklusive kalkulatorischer Zinsanspruch des eingesetzten Eigenkapitals)</a:t>
            </a:r>
          </a:p>
          <a:p>
            <a:pPr marL="268288" indent="-268288" eaLnBrk="1" hangingPunct="1">
              <a:lnSpc>
                <a:spcPct val="90000"/>
              </a:lnSpc>
              <a:spcBef>
                <a:spcPts val="400"/>
              </a:spcBef>
              <a:buClr>
                <a:srgbClr val="2D4E75"/>
              </a:buClr>
              <a:buSzPct val="110000"/>
              <a:buFont typeface="Wingdings" panose="05000000000000000000" pitchFamily="2" charset="2"/>
              <a:buChar char="§"/>
            </a:pPr>
            <a:r>
              <a:rPr lang="de-DE" altLang="en-US" sz="1900" i="0" dirty="0">
                <a:latin typeface="Arial Narrow" charset="0"/>
              </a:rPr>
              <a:t>Mieten, Pachten</a:t>
            </a:r>
          </a:p>
          <a:p>
            <a:pPr marL="268288" indent="-268288" eaLnBrk="1" hangingPunct="1">
              <a:lnSpc>
                <a:spcPct val="90000"/>
              </a:lnSpc>
              <a:spcBef>
                <a:spcPts val="400"/>
              </a:spcBef>
              <a:buClr>
                <a:srgbClr val="2D4E75"/>
              </a:buClr>
              <a:buSzPct val="110000"/>
              <a:buFont typeface="Wingdings" panose="05000000000000000000" pitchFamily="2" charset="2"/>
              <a:buChar char="§"/>
            </a:pPr>
            <a:r>
              <a:rPr lang="de-DE" altLang="en-US" sz="1900" i="0" dirty="0">
                <a:latin typeface="Arial Narrow" charset="0"/>
              </a:rPr>
              <a:t>Steuern, Versicherungen</a:t>
            </a:r>
            <a:endParaRPr lang="de-DE" altLang="en-US" sz="1900" i="0" dirty="0"/>
          </a:p>
        </p:txBody>
      </p:sp>
      <p:sp>
        <p:nvSpPr>
          <p:cNvPr id="7" name="Text Box 6"/>
          <p:cNvSpPr txBox="1">
            <a:spLocks noChangeArrowheads="1"/>
          </p:cNvSpPr>
          <p:nvPr/>
        </p:nvSpPr>
        <p:spPr bwMode="auto">
          <a:xfrm>
            <a:off x="1151896" y="2268057"/>
            <a:ext cx="3599845" cy="1512256"/>
          </a:xfrm>
          <a:prstGeom prst="rect">
            <a:avLst/>
          </a:prstGeom>
          <a:solidFill>
            <a:srgbClr val="D9E2EF"/>
          </a:solidFill>
          <a:ln w="9525">
            <a:solidFill>
              <a:srgbClr val="2D4E75"/>
            </a:solidFill>
            <a:miter lim="800000"/>
            <a:headEnd/>
            <a:tailEnd/>
          </a:ln>
        </p:spPr>
        <p:txBody>
          <a:bodyPr wrap="square" lIns="108000" tIns="108000" rIns="108000">
            <a:spAutoFit/>
          </a:bodyPr>
          <a:lstStyle>
            <a:lvl1pPr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eaLnBrk="1" hangingPunct="1">
              <a:lnSpc>
                <a:spcPct val="90000"/>
              </a:lnSpc>
              <a:spcBef>
                <a:spcPct val="50000"/>
              </a:spcBef>
              <a:buClr>
                <a:srgbClr val="FF9900"/>
              </a:buClr>
              <a:buFont typeface="Wingdings" charset="2"/>
              <a:buNone/>
            </a:pPr>
            <a:r>
              <a:rPr lang="de-DE" altLang="en-US" b="1" i="0" dirty="0">
                <a:solidFill>
                  <a:srgbClr val="2D4E75"/>
                </a:solidFill>
                <a:latin typeface="Arial Narrow" charset="0"/>
              </a:rPr>
              <a:t>Personalkosten  </a:t>
            </a:r>
            <a:r>
              <a:rPr lang="de-DE" altLang="en-US" sz="1900" i="0" dirty="0">
                <a:latin typeface="Arial Narrow" charset="0"/>
              </a:rPr>
              <a:t>(können als direkte oder indirekte Kosten ausge-wiesen werden), wie z.B. Löhne und Gehälter, Sozialkosten, Erfolgs-prämien, Schulungskosten</a:t>
            </a:r>
            <a:endParaRPr lang="de-DE" altLang="en-US" sz="1900" dirty="0"/>
          </a:p>
        </p:txBody>
      </p:sp>
      <p:sp>
        <p:nvSpPr>
          <p:cNvPr id="5" name="Text Box 15">
            <a:extLst>
              <a:ext uri="{C183D7F6-B498-43B3-948B-1728B52AA6E4}">
                <adec:decorative xmlns:adec="http://schemas.microsoft.com/office/drawing/2017/decorative" val="1"/>
              </a:ext>
            </a:extLst>
          </p:cNvPr>
          <p:cNvSpPr txBox="1">
            <a:spLocks noChangeArrowheads="1"/>
          </p:cNvSpPr>
          <p:nvPr/>
        </p:nvSpPr>
        <p:spPr bwMode="auto">
          <a:xfrm>
            <a:off x="3744640" y="1404045"/>
            <a:ext cx="2376264" cy="576000"/>
          </a:xfrm>
          <a:prstGeom prst="rect">
            <a:avLst/>
          </a:prstGeom>
          <a:solidFill>
            <a:srgbClr val="2D4E75"/>
          </a:solidFill>
          <a:ln w="9525">
            <a:solidFill>
              <a:srgbClr val="2D4E75"/>
            </a:solidFill>
            <a:miter lim="800000"/>
            <a:headEnd/>
            <a:tailEnd/>
          </a:ln>
        </p:spPr>
        <p:txBody>
          <a:bodyPr wrap="square" lIns="0" tIns="72000" rIns="0">
            <a:noAutofit/>
          </a:bodyPr>
          <a:lstStyle>
            <a:lvl1pPr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algn="ctr" eaLnBrk="1" hangingPunct="1">
              <a:spcBef>
                <a:spcPct val="50000"/>
              </a:spcBef>
            </a:pPr>
            <a:r>
              <a:rPr lang="de-DE" altLang="en-US" sz="2700" b="1" i="0" dirty="0">
                <a:solidFill>
                  <a:schemeClr val="bg1"/>
                </a:solidFill>
                <a:latin typeface="Arial Narrow" charset="0"/>
              </a:rPr>
              <a:t>Kostenarten</a:t>
            </a:r>
          </a:p>
        </p:txBody>
      </p:sp>
      <p:sp>
        <p:nvSpPr>
          <p:cNvPr id="14" name="Inhaltsplatzhalter 2"/>
          <p:cNvSpPr>
            <a:spLocks noGrp="1"/>
          </p:cNvSpPr>
          <p:nvPr>
            <p:ph idx="1"/>
          </p:nvPr>
        </p:nvSpPr>
        <p:spPr>
          <a:xfrm>
            <a:off x="936328" y="1402582"/>
            <a:ext cx="3168352" cy="721700"/>
          </a:xfrm>
        </p:spPr>
        <p:txBody>
          <a:bodyPr/>
          <a:lstStyle/>
          <a:p>
            <a:pPr marL="0" indent="0">
              <a:lnSpc>
                <a:spcPct val="114000"/>
              </a:lnSpc>
              <a:spcBef>
                <a:spcPts val="4200"/>
              </a:spcBef>
              <a:buNone/>
            </a:pPr>
            <a:r>
              <a:rPr lang="de-AT" sz="2400" dirty="0"/>
              <a:t>nach </a:t>
            </a:r>
            <a:r>
              <a:rPr lang="de-AT" sz="2400" b="1" dirty="0">
                <a:solidFill>
                  <a:srgbClr val="2D4E75"/>
                </a:solidFill>
              </a:rPr>
              <a:t>Kostenarten</a:t>
            </a:r>
            <a:endParaRPr lang="en-US" sz="2400" dirty="0"/>
          </a:p>
        </p:txBody>
      </p:sp>
      <p:sp>
        <p:nvSpPr>
          <p:cNvPr id="2" name="Titel 1"/>
          <p:cNvSpPr>
            <a:spLocks noGrp="1"/>
          </p:cNvSpPr>
          <p:nvPr>
            <p:ph type="title"/>
          </p:nvPr>
        </p:nvSpPr>
        <p:spPr/>
        <p:txBody>
          <a:bodyPr/>
          <a:lstStyle/>
          <a:p>
            <a:r>
              <a:rPr lang="de-AT" dirty="0"/>
              <a:t>Systematik der (Projekt-)Kosten III</a:t>
            </a:r>
            <a:endParaRPr lang="en-US" dirty="0"/>
          </a:p>
        </p:txBody>
      </p:sp>
      <p:sp>
        <p:nvSpPr>
          <p:cNvPr id="4" name="Foliennummernplatzhalter 3"/>
          <p:cNvSpPr>
            <a:spLocks noGrp="1"/>
          </p:cNvSpPr>
          <p:nvPr>
            <p:ph type="sldNum" sz="quarter" idx="11"/>
          </p:nvPr>
        </p:nvSpPr>
        <p:spPr/>
        <p:txBody>
          <a:bodyPr/>
          <a:lstStyle/>
          <a:p>
            <a:pPr>
              <a:lnSpc>
                <a:spcPct val="90000"/>
              </a:lnSpc>
            </a:pPr>
            <a:fld id="{1B0257E5-75A0-4F46-BAAD-A8D9FF434F26}" type="slidenum">
              <a:rPr lang="en-US" sz="1900" smtClean="0"/>
              <a:pPr>
                <a:lnSpc>
                  <a:spcPct val="90000"/>
                </a:lnSpc>
              </a:pPr>
              <a:t>15</a:t>
            </a:fld>
            <a:endParaRPr lang="en-US" sz="1900" dirty="0"/>
          </a:p>
        </p:txBody>
      </p:sp>
    </p:spTree>
    <p:extLst>
      <p:ext uri="{BB962C8B-B14F-4D97-AF65-F5344CB8AC3E}">
        <p14:creationId xmlns:p14="http://schemas.microsoft.com/office/powerpoint/2010/main" val="17306119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0" grpId="0" animBg="1"/>
      <p:bldP spid="7"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rotWithShape="1">
          <a:blip r:embed="rId3"/>
          <a:srcRect l="17516" t="37925" r="35826" b="16400"/>
          <a:stretch/>
        </p:blipFill>
        <p:spPr>
          <a:xfrm>
            <a:off x="739790" y="1620070"/>
            <a:ext cx="8500254" cy="4680520"/>
          </a:xfrm>
          <a:prstGeom prst="rect">
            <a:avLst/>
          </a:prstGeom>
        </p:spPr>
      </p:pic>
      <p:sp>
        <p:nvSpPr>
          <p:cNvPr id="2" name="Titel 1"/>
          <p:cNvSpPr>
            <a:spLocks noGrp="1"/>
          </p:cNvSpPr>
          <p:nvPr>
            <p:ph type="title"/>
          </p:nvPr>
        </p:nvSpPr>
        <p:spPr/>
        <p:txBody>
          <a:bodyPr/>
          <a:lstStyle/>
          <a:p>
            <a:r>
              <a:rPr lang="de-AT" dirty="0"/>
              <a:t>Gliederung – Kostenarten</a:t>
            </a:r>
            <a:endParaRPr lang="en-US" dirty="0"/>
          </a:p>
        </p:txBody>
      </p:sp>
      <p:sp>
        <p:nvSpPr>
          <p:cNvPr id="3" name="Foliennummernplatzhalter 2"/>
          <p:cNvSpPr>
            <a:spLocks noGrp="1"/>
          </p:cNvSpPr>
          <p:nvPr>
            <p:ph type="sldNum" sz="quarter" idx="10"/>
          </p:nvPr>
        </p:nvSpPr>
        <p:spPr/>
        <p:txBody>
          <a:bodyPr/>
          <a:lstStyle/>
          <a:p>
            <a:fld id="{0291044B-A642-4523-8418-EF5C5E3C3C1D}" type="slidenum">
              <a:rPr lang="en-US" smtClean="0"/>
              <a:pPr/>
              <a:t>16</a:t>
            </a:fld>
            <a:endParaRPr lang="en-US" dirty="0"/>
          </a:p>
        </p:txBody>
      </p:sp>
    </p:spTree>
    <p:extLst>
      <p:ext uri="{BB962C8B-B14F-4D97-AF65-F5344CB8AC3E}">
        <p14:creationId xmlns:p14="http://schemas.microsoft.com/office/powerpoint/2010/main" val="1780596419"/>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404045"/>
            <a:ext cx="8136904" cy="4514850"/>
          </a:xfrm>
        </p:spPr>
        <p:txBody>
          <a:bodyPr/>
          <a:lstStyle/>
          <a:p>
            <a:pPr eaLnBrk="1" hangingPunct="1">
              <a:lnSpc>
                <a:spcPct val="90000"/>
              </a:lnSpc>
              <a:spcBef>
                <a:spcPct val="40000"/>
              </a:spcBef>
              <a:buClr>
                <a:srgbClr val="FF9900"/>
              </a:buClr>
              <a:buFont typeface="Wingdings" charset="2"/>
              <a:buNone/>
            </a:pPr>
            <a:r>
              <a:rPr lang="de-DE" altLang="en-US" sz="2400" b="1" dirty="0">
                <a:solidFill>
                  <a:srgbClr val="2D4E75"/>
                </a:solidFill>
                <a:latin typeface="Arial Narrow" charset="0"/>
              </a:rPr>
              <a:t>Globale Kostenschätzverfahren</a:t>
            </a:r>
          </a:p>
          <a:p>
            <a:pPr>
              <a:lnSpc>
                <a:spcPct val="90000"/>
              </a:lnSpc>
              <a:buFont typeface="Wingdings" charset="2"/>
              <a:buChar char="§"/>
            </a:pPr>
            <a:r>
              <a:rPr lang="de-DE" altLang="en-US" sz="1900" dirty="0">
                <a:latin typeface="Arial Narrow" charset="0"/>
              </a:rPr>
              <a:t>Eher </a:t>
            </a:r>
            <a:r>
              <a:rPr lang="de-DE" altLang="en-US" sz="2100" b="1" dirty="0">
                <a:solidFill>
                  <a:srgbClr val="2D4E75"/>
                </a:solidFill>
                <a:latin typeface="Arial Narrow" charset="0"/>
              </a:rPr>
              <a:t>pauschal</a:t>
            </a:r>
            <a:r>
              <a:rPr lang="de-DE" altLang="en-US" sz="2100" b="1" dirty="0">
                <a:latin typeface="Arial Narrow" charset="0"/>
              </a:rPr>
              <a:t> </a:t>
            </a:r>
            <a:r>
              <a:rPr lang="de-DE" altLang="en-US" sz="2100" b="1" dirty="0">
                <a:solidFill>
                  <a:srgbClr val="2D4E75"/>
                </a:solidFill>
                <a:latin typeface="Arial Narrow" charset="0"/>
              </a:rPr>
              <a:t>orientierte</a:t>
            </a:r>
            <a:r>
              <a:rPr lang="de-DE" altLang="en-US" sz="2100" dirty="0">
                <a:latin typeface="Arial Narrow" charset="0"/>
              </a:rPr>
              <a:t> </a:t>
            </a:r>
            <a:r>
              <a:rPr lang="de-DE" altLang="en-US" sz="1900" dirty="0">
                <a:latin typeface="Arial Narrow" charset="0"/>
              </a:rPr>
              <a:t>Kostenschätzverfahren mit der Absicht einer raschen und einfachen Grobschätzung der Projektkosten.</a:t>
            </a:r>
          </a:p>
          <a:p>
            <a:pPr>
              <a:lnSpc>
                <a:spcPct val="90000"/>
              </a:lnSpc>
              <a:buFont typeface="Wingdings" charset="2"/>
              <a:buChar char="§"/>
            </a:pPr>
            <a:r>
              <a:rPr lang="de-DE" altLang="en-US" sz="1900" dirty="0">
                <a:latin typeface="Arial Narrow" charset="0"/>
              </a:rPr>
              <a:t>Prinzipiell sind zuerst Schätzkriterien (Kennzahlen, Parameter) festzulegen </a:t>
            </a:r>
            <a:br>
              <a:rPr lang="de-DE" altLang="en-US" sz="1900" dirty="0">
                <a:latin typeface="Arial Narrow" charset="0"/>
              </a:rPr>
            </a:br>
            <a:r>
              <a:rPr lang="de-DE" altLang="en-US" sz="1900" dirty="0">
                <a:latin typeface="Arial Narrow" charset="0"/>
              </a:rPr>
              <a:t>und anhand dieser Kriterien sind die Projektkosten pauschal zu schätzen </a:t>
            </a:r>
            <a:br>
              <a:rPr lang="de-DE" altLang="en-US" sz="1900" dirty="0">
                <a:latin typeface="Arial Narrow" charset="0"/>
              </a:rPr>
            </a:br>
            <a:r>
              <a:rPr lang="de-DE" altLang="en-US" sz="1900" dirty="0">
                <a:solidFill>
                  <a:schemeClr val="bg2"/>
                </a:solidFill>
                <a:latin typeface="Arial Narrow" charset="0"/>
              </a:rPr>
              <a:t>(z.B. bei Bauvorhaben: Richtwerte für die Kosten je m</a:t>
            </a:r>
            <a:r>
              <a:rPr lang="de-DE" altLang="en-US" sz="1900" baseline="30000" dirty="0">
                <a:solidFill>
                  <a:schemeClr val="bg2"/>
                </a:solidFill>
                <a:latin typeface="Arial Narrow" charset="0"/>
              </a:rPr>
              <a:t>2</a:t>
            </a:r>
            <a:r>
              <a:rPr lang="de-DE" altLang="en-US" sz="1900" dirty="0">
                <a:solidFill>
                  <a:schemeClr val="bg2"/>
                </a:solidFill>
                <a:latin typeface="Arial Narrow" charset="0"/>
              </a:rPr>
              <a:t>; oder bei Schulungsprojekten: </a:t>
            </a:r>
            <a:br>
              <a:rPr lang="de-DE" altLang="en-US" sz="1900" dirty="0">
                <a:solidFill>
                  <a:schemeClr val="bg2"/>
                </a:solidFill>
                <a:latin typeface="Arial Narrow" charset="0"/>
              </a:rPr>
            </a:br>
            <a:r>
              <a:rPr lang="de-DE" altLang="en-US" sz="1900" dirty="0">
                <a:solidFill>
                  <a:schemeClr val="bg2"/>
                </a:solidFill>
                <a:latin typeface="Arial Narrow" charset="0"/>
              </a:rPr>
              <a:t>einen Faustwert für die Kosten je Ausbildungstag).</a:t>
            </a:r>
            <a:endParaRPr lang="de-DE" altLang="en-US" sz="1900" b="1" dirty="0">
              <a:solidFill>
                <a:srgbClr val="FF8307"/>
              </a:solidFill>
              <a:latin typeface="Arial Narrow" charset="0"/>
            </a:endParaRPr>
          </a:p>
          <a:p>
            <a:pPr>
              <a:lnSpc>
                <a:spcPct val="90000"/>
              </a:lnSpc>
              <a:buFont typeface="Wingdings" charset="2"/>
              <a:buChar char="§"/>
            </a:pPr>
            <a:r>
              <a:rPr lang="de-DE" altLang="en-US" sz="1900" dirty="0">
                <a:latin typeface="Arial Narrow" charset="0"/>
              </a:rPr>
              <a:t>Voraussetzung: bereits </a:t>
            </a:r>
            <a:r>
              <a:rPr lang="de-DE" altLang="en-US" sz="2100" b="1" dirty="0">
                <a:solidFill>
                  <a:srgbClr val="2D4E75"/>
                </a:solidFill>
                <a:latin typeface="Arial Narrow" charset="0"/>
              </a:rPr>
              <a:t>ausreichend</a:t>
            </a:r>
            <a:r>
              <a:rPr lang="de-DE" altLang="en-US" sz="1900" b="1" dirty="0">
                <a:solidFill>
                  <a:srgbClr val="2D4E75"/>
                </a:solidFill>
                <a:latin typeface="Arial Narrow" charset="0"/>
              </a:rPr>
              <a:t> </a:t>
            </a:r>
            <a:r>
              <a:rPr lang="de-DE" altLang="en-US" sz="2100" b="1" dirty="0">
                <a:solidFill>
                  <a:srgbClr val="2D4E75"/>
                </a:solidFill>
                <a:latin typeface="Arial Narrow" charset="0"/>
              </a:rPr>
              <a:t>Erfahrung</a:t>
            </a:r>
            <a:r>
              <a:rPr lang="de-DE" altLang="en-US" sz="1900" dirty="0">
                <a:solidFill>
                  <a:srgbClr val="2D4E75"/>
                </a:solidFill>
                <a:latin typeface="Arial Narrow" charset="0"/>
              </a:rPr>
              <a:t> </a:t>
            </a:r>
            <a:r>
              <a:rPr lang="de-DE" altLang="en-US" sz="1900" dirty="0">
                <a:latin typeface="Arial Narrow" charset="0"/>
              </a:rPr>
              <a:t>über adäquate Parameter</a:t>
            </a:r>
          </a:p>
          <a:p>
            <a:pPr>
              <a:lnSpc>
                <a:spcPct val="90000"/>
              </a:lnSpc>
              <a:buFont typeface="Wingdings" charset="2"/>
              <a:buChar char="§"/>
            </a:pPr>
            <a:r>
              <a:rPr lang="de-DE" altLang="en-US" sz="2100" b="1" dirty="0">
                <a:solidFill>
                  <a:srgbClr val="2D4E75"/>
                </a:solidFill>
                <a:latin typeface="Arial Narrow" charset="0"/>
              </a:rPr>
              <a:t>Vorteil</a:t>
            </a:r>
            <a:r>
              <a:rPr lang="de-DE" altLang="en-US" sz="1900" dirty="0">
                <a:latin typeface="Arial Narrow" charset="0"/>
              </a:rPr>
              <a:t>: Pauschale Methoden liefern relativ schnell und mit vergleichsweise </a:t>
            </a:r>
            <a:br>
              <a:rPr lang="de-DE" altLang="en-US" sz="1900" dirty="0">
                <a:latin typeface="Arial Narrow" charset="0"/>
              </a:rPr>
            </a:br>
            <a:r>
              <a:rPr lang="de-DE" altLang="en-US" sz="1900" dirty="0">
                <a:latin typeface="Arial Narrow" charset="0"/>
              </a:rPr>
              <a:t>wenig Aufwand Ergebnisse</a:t>
            </a:r>
          </a:p>
          <a:p>
            <a:pPr>
              <a:lnSpc>
                <a:spcPct val="90000"/>
              </a:lnSpc>
              <a:buFont typeface="Wingdings" charset="2"/>
              <a:buChar char="§"/>
            </a:pPr>
            <a:r>
              <a:rPr lang="de-DE" altLang="en-US" sz="2100" b="1" dirty="0">
                <a:solidFill>
                  <a:srgbClr val="2D4E75"/>
                </a:solidFill>
                <a:latin typeface="Arial Narrow" charset="0"/>
              </a:rPr>
              <a:t>Nachteil</a:t>
            </a:r>
            <a:r>
              <a:rPr lang="de-DE" altLang="en-US" sz="1900" dirty="0">
                <a:latin typeface="Arial Narrow" charset="0"/>
              </a:rPr>
              <a:t>: Solche Verfahren liefern keine taugliche Grundlage für ein begleitendes Projektkostencontrolling während der späteren Projektdurchführung und das Risiko, dass die Schätzung von den tatsächlichen Kosten abweicht, ist relativ hoch.</a:t>
            </a:r>
          </a:p>
          <a:p>
            <a:pPr eaLnBrk="1" hangingPunct="1">
              <a:lnSpc>
                <a:spcPct val="90000"/>
              </a:lnSpc>
              <a:buFont typeface="Wingdings" charset="2"/>
              <a:buNone/>
            </a:pPr>
            <a:r>
              <a:rPr lang="de-DE" altLang="en-US" sz="1900" dirty="0">
                <a:latin typeface="Arial Narrow" charset="0"/>
              </a:rPr>
              <a:t>	Ferner besteht Gefahr, dass Projektbeteiligte die grob ermittelten Gesamtkostenwerte als anzustrebende Zielgröße interpretieren</a:t>
            </a:r>
            <a:r>
              <a:rPr lang="de-DE" altLang="en-US" sz="1950" b="1" dirty="0">
                <a:latin typeface="Arial Narrow" charset="0"/>
              </a:rPr>
              <a:t>.</a:t>
            </a:r>
            <a:endParaRPr lang="de-DE" altLang="en-US" sz="1950" dirty="0">
              <a:latin typeface="Arial Narrow" charset="0"/>
            </a:endParaRPr>
          </a:p>
          <a:p>
            <a:endParaRPr lang="en-US" sz="1950" dirty="0"/>
          </a:p>
        </p:txBody>
      </p:sp>
      <p:sp>
        <p:nvSpPr>
          <p:cNvPr id="2" name="Titel 1"/>
          <p:cNvSpPr>
            <a:spLocks noGrp="1"/>
          </p:cNvSpPr>
          <p:nvPr>
            <p:ph type="title"/>
          </p:nvPr>
        </p:nvSpPr>
        <p:spPr/>
        <p:txBody>
          <a:bodyPr/>
          <a:lstStyle/>
          <a:p>
            <a:r>
              <a:rPr lang="de-AT" dirty="0"/>
              <a:t>Methoden der Kostenschätzung I</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17</a:t>
            </a:fld>
            <a:endParaRPr lang="en-US" dirty="0"/>
          </a:p>
        </p:txBody>
      </p:sp>
    </p:spTree>
    <p:extLst>
      <p:ext uri="{BB962C8B-B14F-4D97-AF65-F5344CB8AC3E}">
        <p14:creationId xmlns:p14="http://schemas.microsoft.com/office/powerpoint/2010/main" val="32384838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404045"/>
            <a:ext cx="8353152" cy="4514850"/>
          </a:xfrm>
        </p:spPr>
        <p:txBody>
          <a:bodyPr/>
          <a:lstStyle/>
          <a:p>
            <a:pPr eaLnBrk="1" hangingPunct="1">
              <a:lnSpc>
                <a:spcPct val="90000"/>
              </a:lnSpc>
              <a:spcBef>
                <a:spcPct val="40000"/>
              </a:spcBef>
              <a:buClr>
                <a:srgbClr val="FF9900"/>
              </a:buClr>
              <a:buFont typeface="Wingdings" charset="2"/>
              <a:buNone/>
            </a:pPr>
            <a:r>
              <a:rPr lang="de-DE" altLang="en-US" sz="2400" b="1" dirty="0">
                <a:solidFill>
                  <a:srgbClr val="2D4E75"/>
                </a:solidFill>
                <a:latin typeface="Arial Narrow" charset="0"/>
              </a:rPr>
              <a:t>Schätzklausur</a:t>
            </a:r>
          </a:p>
          <a:p>
            <a:pPr marL="0" indent="0">
              <a:lnSpc>
                <a:spcPct val="90000"/>
              </a:lnSpc>
              <a:spcBef>
                <a:spcPts val="1600"/>
              </a:spcBef>
              <a:buNone/>
            </a:pPr>
            <a:r>
              <a:rPr lang="de-AT" altLang="en-US" sz="2000" b="1" dirty="0">
                <a:solidFill>
                  <a:srgbClr val="2D4E75"/>
                </a:solidFill>
                <a:latin typeface="Arial Narrow" charset="0"/>
              </a:rPr>
              <a:t>Ablauf </a:t>
            </a:r>
            <a:r>
              <a:rPr lang="de-AT" altLang="en-US" sz="1750" dirty="0">
                <a:latin typeface="Arial Narrow" charset="0"/>
              </a:rPr>
              <a:t>einer Schätzklausur (Leitung durch kaufmännisch versierten Moderator)</a:t>
            </a:r>
          </a:p>
          <a:p>
            <a:pPr>
              <a:lnSpc>
                <a:spcPct val="100000"/>
              </a:lnSpc>
              <a:spcBef>
                <a:spcPts val="900"/>
              </a:spcBef>
            </a:pPr>
            <a:r>
              <a:rPr lang="de-AT" altLang="en-US" sz="1800" dirty="0">
                <a:latin typeface="Arial Narrow" charset="0"/>
              </a:rPr>
              <a:t>Jedes einzelne Arbeitspaket (oder Vorgang) wird vom jeweils Verantwortlichen erläutert  </a:t>
            </a:r>
            <a:br>
              <a:rPr lang="de-AT" altLang="en-US" sz="1800" dirty="0">
                <a:latin typeface="Arial Narrow" charset="0"/>
              </a:rPr>
            </a:br>
            <a:r>
              <a:rPr lang="de-AT" altLang="en-US" sz="1800" dirty="0">
                <a:solidFill>
                  <a:schemeClr val="bg2"/>
                </a:solidFill>
                <a:latin typeface="Arial Narrow" charset="0"/>
              </a:rPr>
              <a:t>(Die Anwesenden bekommen damit eine klare Vorstellung von den darin zu bewältigenden Aufgaben vermittelt.)</a:t>
            </a:r>
          </a:p>
          <a:p>
            <a:pPr>
              <a:lnSpc>
                <a:spcPct val="100000"/>
              </a:lnSpc>
              <a:spcBef>
                <a:spcPts val="1100"/>
              </a:spcBef>
            </a:pPr>
            <a:r>
              <a:rPr lang="de-AT" altLang="en-US" sz="1800" dirty="0">
                <a:latin typeface="Arial Narrow" charset="0"/>
              </a:rPr>
              <a:t>Der Moderator fordert alle Beteiligten auf, gleichzeitig auf Karten eine Bedarfsschätzung abzugeben </a:t>
            </a:r>
            <a:r>
              <a:rPr lang="de-AT" altLang="en-US" sz="1800" dirty="0">
                <a:solidFill>
                  <a:schemeClr val="bg2"/>
                </a:solidFill>
                <a:latin typeface="Arial Narrow" charset="0"/>
              </a:rPr>
              <a:t>(z.B. wie viele Mitarbeiterwochen zur Abarbeitung benötigt werden).</a:t>
            </a:r>
          </a:p>
          <a:p>
            <a:pPr>
              <a:lnSpc>
                <a:spcPct val="100000"/>
              </a:lnSpc>
              <a:spcBef>
                <a:spcPts val="1100"/>
              </a:spcBef>
            </a:pPr>
            <a:r>
              <a:rPr lang="de-AT" altLang="en-US" sz="1800" dirty="0">
                <a:latin typeface="Arial Narrow" charset="0"/>
              </a:rPr>
              <a:t>Aus den Einzelschätzungen wird der Mittelwert als Gesamtschätzwert errechnet </a:t>
            </a:r>
          </a:p>
          <a:p>
            <a:pPr>
              <a:lnSpc>
                <a:spcPct val="100000"/>
              </a:lnSpc>
              <a:spcBef>
                <a:spcPts val="1100"/>
              </a:spcBef>
            </a:pPr>
            <a:r>
              <a:rPr lang="de-AT" altLang="en-US" sz="1800" dirty="0">
                <a:latin typeface="Arial Narrow" charset="0"/>
              </a:rPr>
              <a:t>Die Mengenschätzungen werden dann in Kostenwerte umgerechnet.</a:t>
            </a:r>
          </a:p>
          <a:p>
            <a:pPr>
              <a:lnSpc>
                <a:spcPct val="100000"/>
              </a:lnSpc>
              <a:spcBef>
                <a:spcPts val="1100"/>
              </a:spcBef>
            </a:pPr>
            <a:r>
              <a:rPr lang="de-AT" altLang="en-US" sz="1800" dirty="0">
                <a:latin typeface="Arial Narrow" charset="0"/>
              </a:rPr>
              <a:t>Bei weit auseinander liegenden Einzelschätzungen fordert der Moderator denjenigen, der den höchsten und jenen, der den niedrigsten Wert geschätzt hat, auf, die Gründe für seine Annahmen darzulegen. Nach dieser Diskussion wird die allgemeine Schätzung wiederholt.</a:t>
            </a:r>
          </a:p>
          <a:p>
            <a:pPr>
              <a:lnSpc>
                <a:spcPct val="100000"/>
              </a:lnSpc>
              <a:spcBef>
                <a:spcPts val="1100"/>
              </a:spcBef>
            </a:pPr>
            <a:r>
              <a:rPr lang="de-AT" altLang="en-US" sz="1800" dirty="0">
                <a:latin typeface="Arial Narrow" charset="0"/>
              </a:rPr>
              <a:t>Bleiben große Differenzen in den Schätzungen, sollte man sich an den Vorstellungen der Arbeitspaketverantwortlichen orientieren </a:t>
            </a:r>
            <a:r>
              <a:rPr lang="de-AT" altLang="en-US" sz="1800" dirty="0">
                <a:solidFill>
                  <a:schemeClr val="bg2"/>
                </a:solidFill>
                <a:latin typeface="Arial Narrow" charset="0"/>
              </a:rPr>
              <a:t>(außer dieser schätzt extrem hoch und kann dafür keine überzeugende Begründung liefern).</a:t>
            </a:r>
          </a:p>
          <a:p>
            <a:pPr lvl="1">
              <a:lnSpc>
                <a:spcPct val="90000"/>
              </a:lnSpc>
              <a:buFont typeface="Arial Narrow" panose="020B0606020202030204" pitchFamily="34" charset="0"/>
              <a:buChar char="−"/>
            </a:pPr>
            <a:endParaRPr lang="en-US" sz="1800" dirty="0">
              <a:solidFill>
                <a:schemeClr val="bg2"/>
              </a:solidFill>
              <a:latin typeface="Arial Narrow" charset="0"/>
              <a:ea typeface="+mn-ea"/>
              <a:cs typeface="+mn-cs"/>
            </a:endParaRPr>
          </a:p>
        </p:txBody>
      </p:sp>
      <p:sp>
        <p:nvSpPr>
          <p:cNvPr id="2" name="Titel 1"/>
          <p:cNvSpPr>
            <a:spLocks noGrp="1"/>
          </p:cNvSpPr>
          <p:nvPr>
            <p:ph type="title"/>
          </p:nvPr>
        </p:nvSpPr>
        <p:spPr/>
        <p:txBody>
          <a:bodyPr/>
          <a:lstStyle/>
          <a:p>
            <a:r>
              <a:rPr lang="de-AT" dirty="0"/>
              <a:t>Methoden der Kostenschätzung II</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18</a:t>
            </a:fld>
            <a:endParaRPr lang="en-US" dirty="0"/>
          </a:p>
        </p:txBody>
      </p:sp>
    </p:spTree>
    <p:extLst>
      <p:ext uri="{BB962C8B-B14F-4D97-AF65-F5344CB8AC3E}">
        <p14:creationId xmlns:p14="http://schemas.microsoft.com/office/powerpoint/2010/main" val="17427163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497707"/>
            <a:ext cx="8353152" cy="4514850"/>
          </a:xfrm>
        </p:spPr>
        <p:txBody>
          <a:bodyPr/>
          <a:lstStyle/>
          <a:p>
            <a:pPr eaLnBrk="1" hangingPunct="1">
              <a:lnSpc>
                <a:spcPct val="110000"/>
              </a:lnSpc>
              <a:spcBef>
                <a:spcPct val="40000"/>
              </a:spcBef>
              <a:buClr>
                <a:srgbClr val="FF9900"/>
              </a:buClr>
              <a:buFont typeface="Wingdings" charset="2"/>
              <a:buNone/>
            </a:pPr>
            <a:r>
              <a:rPr lang="de-DE" altLang="en-US" sz="2350" b="1" dirty="0">
                <a:solidFill>
                  <a:srgbClr val="2D4E75"/>
                </a:solidFill>
                <a:latin typeface="Arial Narrow" charset="0"/>
              </a:rPr>
              <a:t>Analytische Kostenermittlung</a:t>
            </a:r>
          </a:p>
          <a:p>
            <a:pPr>
              <a:lnSpc>
                <a:spcPct val="110000"/>
              </a:lnSpc>
              <a:spcBef>
                <a:spcPts val="1400"/>
              </a:spcBef>
              <a:buFont typeface="Wingdings" charset="2"/>
              <a:buChar char="§"/>
            </a:pPr>
            <a:r>
              <a:rPr lang="de-AT" altLang="en-US" sz="1800" dirty="0">
                <a:latin typeface="Arial Narrow" charset="0"/>
              </a:rPr>
              <a:t>liefert eine </a:t>
            </a:r>
            <a:r>
              <a:rPr lang="de-AT" altLang="en-US" sz="2000" b="1" dirty="0">
                <a:solidFill>
                  <a:srgbClr val="2D4E75"/>
                </a:solidFill>
                <a:latin typeface="Arial Narrow" charset="0"/>
              </a:rPr>
              <a:t>detailliertere Grundlage </a:t>
            </a:r>
            <a:r>
              <a:rPr lang="de-AT" altLang="en-US" sz="1800" dirty="0">
                <a:latin typeface="Arial Narrow" charset="0"/>
              </a:rPr>
              <a:t>für die Kalkulation und Budgetierung des Projektes.</a:t>
            </a:r>
          </a:p>
          <a:p>
            <a:pPr>
              <a:lnSpc>
                <a:spcPct val="110000"/>
              </a:lnSpc>
              <a:buFont typeface="Wingdings" charset="2"/>
              <a:buChar char="§"/>
            </a:pPr>
            <a:r>
              <a:rPr lang="de-AT" altLang="en-US" sz="1800" dirty="0">
                <a:latin typeface="Arial Narrow" charset="0"/>
              </a:rPr>
              <a:t>legt die </a:t>
            </a:r>
            <a:r>
              <a:rPr lang="de-AT" altLang="en-US" sz="2000" b="1" dirty="0">
                <a:solidFill>
                  <a:srgbClr val="2D4E75"/>
                </a:solidFill>
                <a:latin typeface="Arial Narrow" charset="0"/>
              </a:rPr>
              <a:t>Plankosten</a:t>
            </a:r>
            <a:r>
              <a:rPr lang="de-AT" altLang="en-US" sz="1800" dirty="0">
                <a:latin typeface="Arial Narrow" charset="0"/>
              </a:rPr>
              <a:t> fest und dient so als Basis für das Kostencontrolling.</a:t>
            </a:r>
          </a:p>
          <a:p>
            <a:pPr marL="0" indent="0">
              <a:lnSpc>
                <a:spcPct val="110000"/>
              </a:lnSpc>
              <a:spcBef>
                <a:spcPts val="3600"/>
              </a:spcBef>
              <a:buNone/>
            </a:pPr>
            <a:r>
              <a:rPr lang="de-AT" altLang="en-US" sz="1800" dirty="0">
                <a:latin typeface="Arial Narrow" charset="0"/>
              </a:rPr>
              <a:t>Der</a:t>
            </a:r>
            <a:r>
              <a:rPr lang="de-AT" altLang="en-US" sz="1800" b="1" dirty="0">
                <a:solidFill>
                  <a:srgbClr val="2D4E75"/>
                </a:solidFill>
                <a:latin typeface="Arial Narrow" charset="0"/>
              </a:rPr>
              <a:t> </a:t>
            </a:r>
            <a:r>
              <a:rPr lang="de-AT" altLang="en-US" sz="2000" b="1" dirty="0">
                <a:solidFill>
                  <a:srgbClr val="2D4E75"/>
                </a:solidFill>
                <a:latin typeface="Arial Narrow" charset="0"/>
              </a:rPr>
              <a:t>Ablauf </a:t>
            </a:r>
            <a:r>
              <a:rPr lang="de-AT" altLang="en-US" sz="1800" dirty="0">
                <a:latin typeface="Arial Narrow" charset="0"/>
              </a:rPr>
              <a:t>der analytischen Kostenermittlung umfasst mehrere Schritte:</a:t>
            </a:r>
          </a:p>
          <a:p>
            <a:pPr marL="355600" indent="-355600">
              <a:lnSpc>
                <a:spcPct val="110000"/>
              </a:lnSpc>
              <a:spcBef>
                <a:spcPts val="1800"/>
              </a:spcBef>
              <a:buFont typeface="+mj-lt"/>
              <a:buAutoNum type="arabicPeriod"/>
            </a:pPr>
            <a:r>
              <a:rPr lang="de-AT" altLang="en-US" sz="1800" dirty="0">
                <a:latin typeface="Arial Narrow" charset="0"/>
              </a:rPr>
              <a:t>Basis ist die systematische und vollständige Aufgabengliederung im </a:t>
            </a:r>
            <a:r>
              <a:rPr lang="de-AT" altLang="en-US" sz="2000" b="1" dirty="0">
                <a:solidFill>
                  <a:srgbClr val="2D4E75"/>
                </a:solidFill>
                <a:latin typeface="Arial Narrow" charset="0"/>
              </a:rPr>
              <a:t>Projektstrukturplan</a:t>
            </a:r>
            <a:r>
              <a:rPr lang="de-AT" altLang="en-US" sz="1800" dirty="0">
                <a:latin typeface="Arial Narrow" charset="0"/>
              </a:rPr>
              <a:t>, wobei eine ausreichend definierte </a:t>
            </a:r>
            <a:r>
              <a:rPr lang="de-AT" altLang="en-US" sz="2000" b="1" dirty="0">
                <a:solidFill>
                  <a:srgbClr val="2D4E75"/>
                </a:solidFill>
                <a:latin typeface="Arial Narrow" charset="0"/>
              </a:rPr>
              <a:t>Leistungsspezifikation</a:t>
            </a:r>
            <a:r>
              <a:rPr lang="de-AT" altLang="en-US" sz="1800" dirty="0">
                <a:latin typeface="Arial Narrow" charset="0"/>
              </a:rPr>
              <a:t> sicherzustellen ist.</a:t>
            </a:r>
          </a:p>
          <a:p>
            <a:pPr marL="355600" indent="-355600">
              <a:lnSpc>
                <a:spcPct val="110000"/>
              </a:lnSpc>
              <a:spcBef>
                <a:spcPts val="1800"/>
              </a:spcBef>
              <a:buFont typeface="+mj-lt"/>
              <a:buAutoNum type="arabicPeriod"/>
            </a:pPr>
            <a:r>
              <a:rPr lang="de-AT" altLang="en-US" sz="1800" dirty="0">
                <a:latin typeface="Arial Narrow" charset="0"/>
              </a:rPr>
              <a:t>Sodann folgt eine Feststellung, der für das Projekt einzusetzenden </a:t>
            </a:r>
            <a:r>
              <a:rPr lang="de-AT" altLang="en-US" sz="2000" b="1" dirty="0">
                <a:solidFill>
                  <a:srgbClr val="2D4E75"/>
                </a:solidFill>
                <a:latin typeface="Arial Narrow" charset="0"/>
              </a:rPr>
              <a:t>Kostenarten</a:t>
            </a:r>
            <a:r>
              <a:rPr lang="de-AT" altLang="en-US" sz="1800" dirty="0">
                <a:latin typeface="Arial Narrow" charset="0"/>
              </a:rPr>
              <a:t> mit klarer </a:t>
            </a:r>
            <a:r>
              <a:rPr lang="de-AT" altLang="en-US" sz="2000" b="1" dirty="0">
                <a:solidFill>
                  <a:srgbClr val="2D4E75"/>
                </a:solidFill>
                <a:latin typeface="Arial Narrow" charset="0"/>
              </a:rPr>
              <a:t>Zuordnung</a:t>
            </a:r>
            <a:r>
              <a:rPr lang="de-AT" altLang="en-US" sz="1800" dirty="0">
                <a:latin typeface="Arial Narrow" charset="0"/>
              </a:rPr>
              <a:t> </a:t>
            </a:r>
            <a:r>
              <a:rPr lang="de-AT" altLang="en-US" sz="2000" b="1" dirty="0">
                <a:solidFill>
                  <a:srgbClr val="2D4E75"/>
                </a:solidFill>
                <a:latin typeface="Arial Narrow" charset="0"/>
              </a:rPr>
              <a:t>der</a:t>
            </a:r>
            <a:r>
              <a:rPr lang="de-AT" altLang="en-US" sz="1800" dirty="0">
                <a:latin typeface="Arial Narrow" charset="0"/>
              </a:rPr>
              <a:t> </a:t>
            </a:r>
            <a:r>
              <a:rPr lang="de-AT" altLang="en-US" sz="2000" b="1" dirty="0">
                <a:solidFill>
                  <a:srgbClr val="2D4E75"/>
                </a:solidFill>
                <a:latin typeface="Arial Narrow" charset="0"/>
              </a:rPr>
              <a:t>Kosten</a:t>
            </a:r>
            <a:r>
              <a:rPr lang="de-AT" altLang="en-US" sz="1800" dirty="0">
                <a:latin typeface="Arial Narrow" charset="0"/>
              </a:rPr>
              <a:t> zu den einzelnen Arbeitspakten (d.h., für jede einzelne Aufgabe bzw. Tätigkeit ist zu bestimmen, welche Arten von Kosten in welcher Höhe anfallen werden). Die einschlägigen Daten lassen sich in einem </a:t>
            </a:r>
            <a:r>
              <a:rPr lang="de-AT" altLang="en-US" sz="2000" b="1" dirty="0">
                <a:solidFill>
                  <a:srgbClr val="2D4E75"/>
                </a:solidFill>
                <a:latin typeface="Arial Narrow" charset="0"/>
              </a:rPr>
              <a:t>Kostentableau</a:t>
            </a:r>
            <a:r>
              <a:rPr lang="de-AT" altLang="en-US" sz="1800" dirty="0">
                <a:latin typeface="Arial Narrow" charset="0"/>
              </a:rPr>
              <a:t> übersichtlich zusammenfassen.</a:t>
            </a:r>
          </a:p>
        </p:txBody>
      </p:sp>
      <p:sp>
        <p:nvSpPr>
          <p:cNvPr id="2" name="Titel 1"/>
          <p:cNvSpPr>
            <a:spLocks noGrp="1"/>
          </p:cNvSpPr>
          <p:nvPr>
            <p:ph type="title"/>
          </p:nvPr>
        </p:nvSpPr>
        <p:spPr/>
        <p:txBody>
          <a:bodyPr/>
          <a:lstStyle/>
          <a:p>
            <a:r>
              <a:rPr lang="de-AT" dirty="0"/>
              <a:t>Methoden der Kostenplanung I</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19</a:t>
            </a:fld>
            <a:endParaRPr lang="en-US" dirty="0"/>
          </a:p>
        </p:txBody>
      </p:sp>
    </p:spTree>
    <p:extLst>
      <p:ext uri="{BB962C8B-B14F-4D97-AF65-F5344CB8AC3E}">
        <p14:creationId xmlns:p14="http://schemas.microsoft.com/office/powerpoint/2010/main" val="37680218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024" y="1398660"/>
            <a:ext cx="984849" cy="1121023"/>
          </a:xfrm>
          <a:prstGeom prst="rect">
            <a:avLst/>
          </a:prstGeom>
        </p:spPr>
      </p:pic>
      <p:sp>
        <p:nvSpPr>
          <p:cNvPr id="3" name="Inhaltsplatzhalter 2"/>
          <p:cNvSpPr>
            <a:spLocks noGrp="1"/>
          </p:cNvSpPr>
          <p:nvPr>
            <p:ph idx="1"/>
          </p:nvPr>
        </p:nvSpPr>
        <p:spPr>
          <a:xfrm>
            <a:off x="2880544" y="2196133"/>
            <a:ext cx="3744415" cy="4032448"/>
          </a:xfrm>
        </p:spPr>
        <p:txBody>
          <a:bodyPr/>
          <a:lstStyle/>
          <a:p>
            <a:pPr>
              <a:spcBef>
                <a:spcPts val="2400"/>
              </a:spcBef>
            </a:pPr>
            <a:r>
              <a:rPr lang="de-AT" sz="2700" dirty="0"/>
              <a:t>Systematik der Kosten und Kostenplan</a:t>
            </a:r>
          </a:p>
          <a:p>
            <a:pPr>
              <a:spcBef>
                <a:spcPts val="3600"/>
              </a:spcBef>
            </a:pPr>
            <a:r>
              <a:rPr lang="de-AT" sz="2700" dirty="0"/>
              <a:t>Projektfinanzierung </a:t>
            </a:r>
            <a:br>
              <a:rPr lang="de-AT" sz="2700" dirty="0"/>
            </a:br>
            <a:r>
              <a:rPr lang="de-AT" sz="2700" dirty="0"/>
              <a:t>und Finanzplanung</a:t>
            </a:r>
          </a:p>
          <a:p>
            <a:pPr>
              <a:spcBef>
                <a:spcPts val="3600"/>
              </a:spcBef>
            </a:pPr>
            <a:r>
              <a:rPr lang="de-AT" sz="2700" dirty="0"/>
              <a:t>Budgetplanung</a:t>
            </a:r>
          </a:p>
        </p:txBody>
      </p:sp>
      <p:sp>
        <p:nvSpPr>
          <p:cNvPr id="2" name="Titel 1"/>
          <p:cNvSpPr>
            <a:spLocks noGrp="1"/>
          </p:cNvSpPr>
          <p:nvPr>
            <p:ph type="title"/>
          </p:nvPr>
        </p:nvSpPr>
        <p:spPr>
          <a:xfrm>
            <a:off x="864321" y="414000"/>
            <a:ext cx="6336703" cy="863600"/>
          </a:xfrm>
        </p:spPr>
        <p:txBody>
          <a:bodyPr/>
          <a:lstStyle/>
          <a:p>
            <a:pPr>
              <a:lnSpc>
                <a:spcPts val="2800"/>
              </a:lnSpc>
            </a:pPr>
            <a:r>
              <a:rPr lang="de-AT" sz="2800" dirty="0"/>
              <a:t>Übersicht – </a:t>
            </a:r>
            <a:br>
              <a:rPr lang="de-AT" sz="2800" dirty="0"/>
            </a:br>
            <a:r>
              <a:rPr lang="de-AT" sz="2800" dirty="0"/>
              <a:t>kaufmännische Projektplanung</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a:t>
            </a:fld>
            <a:endParaRPr lang="en-US" dirty="0"/>
          </a:p>
        </p:txBody>
      </p:sp>
    </p:spTree>
    <p:extLst>
      <p:ext uri="{BB962C8B-B14F-4D97-AF65-F5344CB8AC3E}">
        <p14:creationId xmlns:p14="http://schemas.microsoft.com/office/powerpoint/2010/main" val="25236454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344" y="2988221"/>
            <a:ext cx="8136904" cy="3672408"/>
          </a:xfrm>
          <a:prstGeom prst="rect">
            <a:avLst/>
          </a:prstGeom>
          <a:noFill/>
          <a:ln>
            <a:noFill/>
          </a:ln>
        </p:spPr>
      </p:pic>
      <p:sp>
        <p:nvSpPr>
          <p:cNvPr id="6" name="Inhaltsplatzhalter 2"/>
          <p:cNvSpPr txBox="1">
            <a:spLocks/>
          </p:cNvSpPr>
          <p:nvPr/>
        </p:nvSpPr>
        <p:spPr>
          <a:xfrm>
            <a:off x="1080120" y="6300589"/>
            <a:ext cx="8353152" cy="4514850"/>
          </a:xfrm>
          <a:prstGeom prst="rect">
            <a:avLst/>
          </a:prstGeom>
        </p:spPr>
        <p:txBody>
          <a:bodyPr/>
          <a:lstStyle>
            <a:lvl1pPr marL="342900" indent="-342900" algn="l" rtl="0" fontAlgn="base">
              <a:lnSpc>
                <a:spcPct val="120000"/>
              </a:lnSpc>
              <a:spcBef>
                <a:spcPts val="1200"/>
              </a:spcBef>
              <a:spcAft>
                <a:spcPct val="0"/>
              </a:spcAft>
              <a:buClr>
                <a:srgbClr val="2D4E7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2D4E7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2D4E7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2D4E7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2D4E7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ct val="100000"/>
              </a:lnSpc>
              <a:spcBef>
                <a:spcPts val="1800"/>
              </a:spcBef>
              <a:buNone/>
            </a:pPr>
            <a:r>
              <a:rPr lang="de-AT" altLang="en-US" sz="1800" i="1" kern="0" dirty="0">
                <a:solidFill>
                  <a:srgbClr val="2D4E75"/>
                </a:solidFill>
                <a:latin typeface="Arial Narrow" charset="0"/>
              </a:rPr>
              <a:t>Beispiel für ein vereinfachtes Kostentableau</a:t>
            </a:r>
          </a:p>
        </p:txBody>
      </p:sp>
      <p:sp>
        <p:nvSpPr>
          <p:cNvPr id="3" name="Inhaltsplatzhalter 2"/>
          <p:cNvSpPr>
            <a:spLocks noGrp="1"/>
          </p:cNvSpPr>
          <p:nvPr>
            <p:ph idx="1"/>
          </p:nvPr>
        </p:nvSpPr>
        <p:spPr>
          <a:xfrm>
            <a:off x="1008336" y="1497707"/>
            <a:ext cx="8353152" cy="4514850"/>
          </a:xfrm>
        </p:spPr>
        <p:txBody>
          <a:bodyPr/>
          <a:lstStyle/>
          <a:p>
            <a:pPr marL="355600" indent="-355600">
              <a:lnSpc>
                <a:spcPct val="100000"/>
              </a:lnSpc>
              <a:spcBef>
                <a:spcPts val="1800"/>
              </a:spcBef>
              <a:buFont typeface="+mj-lt"/>
              <a:buAutoNum type="arabicPeriod" startAt="3"/>
            </a:pPr>
            <a:r>
              <a:rPr lang="de-AT" altLang="en-US" sz="1800" dirty="0">
                <a:latin typeface="Arial Narrow" charset="0"/>
              </a:rPr>
              <a:t>Zusammenfassung aller Kosten durch Zuordnung von Gemeinkosten</a:t>
            </a:r>
          </a:p>
          <a:p>
            <a:pPr marL="355600" indent="-355600">
              <a:lnSpc>
                <a:spcPct val="100000"/>
              </a:lnSpc>
              <a:spcBef>
                <a:spcPts val="1800"/>
              </a:spcBef>
              <a:buFont typeface="+mj-lt"/>
              <a:buAutoNum type="arabicPeriod" startAt="3"/>
            </a:pPr>
            <a:r>
              <a:rPr lang="de-AT" altLang="en-US" sz="1800" dirty="0">
                <a:latin typeface="Arial Narrow" charset="0"/>
              </a:rPr>
              <a:t>Ermittlung der zeitlichen Verteilung des Kostenanfalles für die Projektdauer </a:t>
            </a:r>
            <a:br>
              <a:rPr lang="de-AT" altLang="en-US" sz="1800" dirty="0">
                <a:latin typeface="Arial Narrow" charset="0"/>
              </a:rPr>
            </a:br>
            <a:r>
              <a:rPr lang="de-AT" altLang="en-US" sz="1800" dirty="0">
                <a:latin typeface="Arial Narrow" charset="0"/>
              </a:rPr>
              <a:t>(</a:t>
            </a:r>
            <a:r>
              <a:rPr lang="de-AT" altLang="en-US" sz="1800" dirty="0">
                <a:solidFill>
                  <a:srgbClr val="2D4E75"/>
                </a:solidFill>
                <a:latin typeface="Arial Narrow" charset="0"/>
              </a:rPr>
              <a:t>als Grundlage für einen projektbezogenen Finanzierungsplan und für das Projektcontrolling</a:t>
            </a:r>
            <a:r>
              <a:rPr lang="de-AT" altLang="en-US" sz="1800" dirty="0">
                <a:latin typeface="Arial Narrow" charset="0"/>
              </a:rPr>
              <a:t>).</a:t>
            </a:r>
          </a:p>
        </p:txBody>
      </p:sp>
      <p:sp>
        <p:nvSpPr>
          <p:cNvPr id="2" name="Titel 1"/>
          <p:cNvSpPr>
            <a:spLocks noGrp="1"/>
          </p:cNvSpPr>
          <p:nvPr>
            <p:ph type="title"/>
          </p:nvPr>
        </p:nvSpPr>
        <p:spPr/>
        <p:txBody>
          <a:bodyPr/>
          <a:lstStyle/>
          <a:p>
            <a:r>
              <a:rPr lang="de-AT" dirty="0"/>
              <a:t>Methoden der Kostenplanung II</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20</a:t>
            </a:fld>
            <a:endParaRPr lang="en-US" dirty="0"/>
          </a:p>
        </p:txBody>
      </p:sp>
    </p:spTree>
    <p:extLst>
      <p:ext uri="{BB962C8B-B14F-4D97-AF65-F5344CB8AC3E}">
        <p14:creationId xmlns:p14="http://schemas.microsoft.com/office/powerpoint/2010/main" val="11178184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64320" y="1476053"/>
            <a:ext cx="8280920" cy="4514850"/>
          </a:xfrm>
        </p:spPr>
        <p:txBody>
          <a:bodyPr>
            <a:noAutofit/>
          </a:bodyPr>
          <a:lstStyle/>
          <a:p>
            <a:pPr>
              <a:lnSpc>
                <a:spcPct val="100000"/>
              </a:lnSpc>
              <a:spcBef>
                <a:spcPts val="1800"/>
              </a:spcBef>
              <a:buFont typeface="Wingdings" charset="2"/>
              <a:buChar char="§"/>
            </a:pPr>
            <a:r>
              <a:rPr lang="de-DE" altLang="en-US" sz="1920" dirty="0">
                <a:latin typeface="Arial Narrow" charset="0"/>
              </a:rPr>
              <a:t>Der </a:t>
            </a:r>
            <a:r>
              <a:rPr lang="de-DE" altLang="en-US" sz="2120" b="1" dirty="0">
                <a:solidFill>
                  <a:srgbClr val="2D4E75"/>
                </a:solidFill>
                <a:latin typeface="Arial Narrow" charset="0"/>
              </a:rPr>
              <a:t>Genauigkeitsgrad</a:t>
            </a:r>
            <a:r>
              <a:rPr lang="de-DE" altLang="en-US" sz="1920" dirty="0">
                <a:solidFill>
                  <a:srgbClr val="2D4E75"/>
                </a:solidFill>
                <a:latin typeface="Arial Narrow" charset="0"/>
              </a:rPr>
              <a:t> </a:t>
            </a:r>
            <a:r>
              <a:rPr lang="de-DE" altLang="en-US" sz="1920" dirty="0">
                <a:latin typeface="Arial Narrow" charset="0"/>
              </a:rPr>
              <a:t>der Kostenplanung sollte mit dem Projektverlauf zunehmen.</a:t>
            </a:r>
          </a:p>
          <a:p>
            <a:pPr>
              <a:lnSpc>
                <a:spcPct val="100000"/>
              </a:lnSpc>
              <a:spcBef>
                <a:spcPts val="1600"/>
              </a:spcBef>
              <a:buFont typeface="Wingdings" charset="2"/>
              <a:buChar char="§"/>
            </a:pPr>
            <a:r>
              <a:rPr lang="de-DE" altLang="en-US" sz="1920" dirty="0">
                <a:latin typeface="Arial Narrow" charset="0"/>
              </a:rPr>
              <a:t>Man sollte einen </a:t>
            </a:r>
            <a:r>
              <a:rPr lang="de-DE" altLang="en-US" sz="2120" b="1" dirty="0">
                <a:solidFill>
                  <a:srgbClr val="2D4E75"/>
                </a:solidFill>
                <a:latin typeface="Arial Narrow" charset="0"/>
              </a:rPr>
              <a:t>adäquaten</a:t>
            </a:r>
            <a:r>
              <a:rPr lang="de-DE" altLang="en-US" sz="1920" b="1" dirty="0">
                <a:latin typeface="Arial Narrow" charset="0"/>
              </a:rPr>
              <a:t> </a:t>
            </a:r>
            <a:r>
              <a:rPr lang="de-DE" altLang="en-US" sz="2120" b="1" dirty="0">
                <a:solidFill>
                  <a:srgbClr val="2D4E75"/>
                </a:solidFill>
                <a:latin typeface="Arial Narrow" charset="0"/>
              </a:rPr>
              <a:t>Detaillierungsgrad</a:t>
            </a:r>
            <a:r>
              <a:rPr lang="de-DE" altLang="en-US" sz="1920" b="1" dirty="0">
                <a:latin typeface="Arial Narrow" charset="0"/>
              </a:rPr>
              <a:t> </a:t>
            </a:r>
            <a:r>
              <a:rPr lang="de-DE" altLang="en-US" sz="1920" dirty="0">
                <a:latin typeface="Arial Narrow" charset="0"/>
              </a:rPr>
              <a:t>wählen – nach dem Motto: </a:t>
            </a:r>
            <a:r>
              <a:rPr lang="de-DE" altLang="en-US" sz="2120" b="1" dirty="0">
                <a:solidFill>
                  <a:srgbClr val="2D4E75"/>
                </a:solidFill>
                <a:latin typeface="Arial Narrow" charset="0"/>
              </a:rPr>
              <a:t>So detailliert wie nötig und so grob wie möglich</a:t>
            </a:r>
            <a:r>
              <a:rPr lang="de-DE" altLang="en-US" sz="1920" dirty="0">
                <a:latin typeface="Arial Narrow" charset="0"/>
              </a:rPr>
              <a:t>. Eine zu grobe Kostenplanung er-schwert die finanzielle Steuerung, eine zu genaue bläht die Projektadministration auf.</a:t>
            </a:r>
          </a:p>
          <a:p>
            <a:pPr>
              <a:lnSpc>
                <a:spcPct val="100000"/>
              </a:lnSpc>
              <a:spcBef>
                <a:spcPts val="1600"/>
              </a:spcBef>
              <a:buFont typeface="Wingdings" charset="2"/>
              <a:buChar char="§"/>
            </a:pPr>
            <a:r>
              <a:rPr lang="de-DE" altLang="en-US" sz="1920" dirty="0">
                <a:latin typeface="Arial Narrow" charset="0"/>
              </a:rPr>
              <a:t>Man sollte </a:t>
            </a:r>
            <a:r>
              <a:rPr lang="de-DE" altLang="en-US" sz="2120" b="1" dirty="0">
                <a:solidFill>
                  <a:srgbClr val="2D4E75"/>
                </a:solidFill>
                <a:latin typeface="Arial Narrow" charset="0"/>
              </a:rPr>
              <a:t>sämtliche</a:t>
            </a:r>
            <a:r>
              <a:rPr lang="de-DE" altLang="en-US" sz="1920" b="1" dirty="0">
                <a:solidFill>
                  <a:srgbClr val="FF8307"/>
                </a:solidFill>
                <a:latin typeface="Arial Narrow" charset="0"/>
              </a:rPr>
              <a:t> </a:t>
            </a:r>
            <a:r>
              <a:rPr lang="de-DE" altLang="en-US" sz="2120" b="1" dirty="0">
                <a:solidFill>
                  <a:srgbClr val="2D4E75"/>
                </a:solidFill>
                <a:latin typeface="Arial Narrow" charset="0"/>
              </a:rPr>
              <a:t>Kosten</a:t>
            </a:r>
            <a:r>
              <a:rPr lang="de-DE" altLang="en-US" sz="1920" dirty="0">
                <a:latin typeface="Arial Narrow" charset="0"/>
              </a:rPr>
              <a:t> berücksichtigen (z.B. auch interne Personalkosten etc.)</a:t>
            </a:r>
          </a:p>
          <a:p>
            <a:pPr>
              <a:lnSpc>
                <a:spcPct val="100000"/>
              </a:lnSpc>
              <a:spcBef>
                <a:spcPts val="1600"/>
              </a:spcBef>
              <a:buFont typeface="Wingdings" charset="2"/>
              <a:buChar char="§"/>
            </a:pPr>
            <a:r>
              <a:rPr lang="de-DE" altLang="en-US" sz="1920" dirty="0">
                <a:latin typeface="Arial Narrow" charset="0"/>
              </a:rPr>
              <a:t>Es empfiehlt sich auf Entsprechung von </a:t>
            </a:r>
            <a:r>
              <a:rPr lang="de-DE" altLang="en-US" sz="2120" b="1" dirty="0">
                <a:solidFill>
                  <a:srgbClr val="2D4E75"/>
                </a:solidFill>
                <a:latin typeface="Arial Narrow" charset="0"/>
              </a:rPr>
              <a:t>Kostengliederung</a:t>
            </a:r>
            <a:r>
              <a:rPr lang="de-DE" altLang="en-US" sz="1920" b="1" dirty="0">
                <a:solidFill>
                  <a:srgbClr val="2D4E75"/>
                </a:solidFill>
                <a:latin typeface="Arial Narrow" charset="0"/>
              </a:rPr>
              <a:t> </a:t>
            </a:r>
            <a:r>
              <a:rPr lang="de-DE" altLang="en-US" sz="2120" b="1" dirty="0">
                <a:solidFill>
                  <a:srgbClr val="2D4E75"/>
                </a:solidFill>
                <a:latin typeface="Arial Narrow" charset="0"/>
              </a:rPr>
              <a:t>und</a:t>
            </a:r>
            <a:r>
              <a:rPr lang="de-DE" altLang="en-US" sz="1920" b="1" dirty="0">
                <a:solidFill>
                  <a:srgbClr val="2D4E75"/>
                </a:solidFill>
                <a:latin typeface="Arial Narrow" charset="0"/>
              </a:rPr>
              <a:t> </a:t>
            </a:r>
            <a:r>
              <a:rPr lang="de-DE" altLang="en-US" sz="2120" b="1" dirty="0">
                <a:solidFill>
                  <a:srgbClr val="2D4E75"/>
                </a:solidFill>
                <a:latin typeface="Arial Narrow" charset="0"/>
              </a:rPr>
              <a:t>Projekt-gliederung</a:t>
            </a:r>
            <a:r>
              <a:rPr lang="de-DE" altLang="en-US" sz="1920" b="1" dirty="0">
                <a:solidFill>
                  <a:srgbClr val="2D4E75"/>
                </a:solidFill>
                <a:latin typeface="Arial Narrow" charset="0"/>
              </a:rPr>
              <a:t> </a:t>
            </a:r>
            <a:r>
              <a:rPr lang="de-DE" altLang="en-US" sz="1920" dirty="0">
                <a:latin typeface="Arial Narrow" charset="0"/>
              </a:rPr>
              <a:t>zu achten (Kalkulation und Strukturplan sollten einander entsprechen).</a:t>
            </a:r>
          </a:p>
          <a:p>
            <a:pPr>
              <a:lnSpc>
                <a:spcPct val="100000"/>
              </a:lnSpc>
              <a:spcBef>
                <a:spcPts val="1600"/>
              </a:spcBef>
              <a:buFont typeface="Wingdings" charset="2"/>
              <a:buChar char="§"/>
            </a:pPr>
            <a:r>
              <a:rPr lang="de-DE" altLang="en-US" sz="1920" dirty="0">
                <a:latin typeface="Arial Narrow" charset="0"/>
              </a:rPr>
              <a:t>Man sollte auf eine Vorgabe der Leistungsgliederung für Subauftragnehmer achten: Erbringer von Fremdleistungen sind anzuhalten, ihr Anbot so zu strukturieren, dass es mit der Projektstruktur zusammenpasst.</a:t>
            </a:r>
          </a:p>
          <a:p>
            <a:pPr>
              <a:lnSpc>
                <a:spcPct val="100000"/>
              </a:lnSpc>
              <a:spcBef>
                <a:spcPts val="1600"/>
              </a:spcBef>
              <a:buFont typeface="Wingdings" charset="2"/>
              <a:buChar char="§"/>
            </a:pPr>
            <a:r>
              <a:rPr lang="de-DE" altLang="en-US" sz="2120" b="1" dirty="0">
                <a:solidFill>
                  <a:srgbClr val="2D4E75"/>
                </a:solidFill>
                <a:latin typeface="Arial Narrow" charset="0"/>
              </a:rPr>
              <a:t>Plankosten</a:t>
            </a:r>
            <a:r>
              <a:rPr lang="de-DE" altLang="en-US" sz="1920" b="1" dirty="0">
                <a:solidFill>
                  <a:srgbClr val="2D4E75"/>
                </a:solidFill>
                <a:latin typeface="Arial Narrow" charset="0"/>
              </a:rPr>
              <a:t> </a:t>
            </a:r>
            <a:r>
              <a:rPr lang="de-DE" altLang="en-US" sz="2120" b="1" dirty="0">
                <a:solidFill>
                  <a:srgbClr val="2D4E75"/>
                </a:solidFill>
                <a:latin typeface="Arial Narrow" charset="0"/>
              </a:rPr>
              <a:t>und</a:t>
            </a:r>
            <a:r>
              <a:rPr lang="de-DE" altLang="en-US" sz="1920" b="1" dirty="0">
                <a:solidFill>
                  <a:srgbClr val="2D4E75"/>
                </a:solidFill>
                <a:latin typeface="Arial Narrow" charset="0"/>
              </a:rPr>
              <a:t> </a:t>
            </a:r>
            <a:r>
              <a:rPr lang="de-DE" altLang="en-US" sz="2120" b="1" dirty="0">
                <a:solidFill>
                  <a:srgbClr val="2D4E75"/>
                </a:solidFill>
                <a:latin typeface="Arial Narrow" charset="0"/>
              </a:rPr>
              <a:t>Ist-Kostengliederung</a:t>
            </a:r>
            <a:r>
              <a:rPr lang="de-DE" altLang="en-US" sz="1920" b="1" dirty="0">
                <a:solidFill>
                  <a:srgbClr val="2D4E75"/>
                </a:solidFill>
                <a:latin typeface="Arial Narrow" charset="0"/>
              </a:rPr>
              <a:t> </a:t>
            </a:r>
            <a:r>
              <a:rPr lang="de-DE" altLang="en-US" sz="1920" dirty="0">
                <a:latin typeface="Arial Narrow" charset="0"/>
              </a:rPr>
              <a:t>sollten übereinstimmen (das impliziert einen Abgleich der Struktur für die Vorauskalkulation mit dem Aufbau einer allenfalls etablierten Kostenrechnung).</a:t>
            </a:r>
          </a:p>
          <a:p>
            <a:endParaRPr lang="en-US" sz="1950" dirty="0"/>
          </a:p>
        </p:txBody>
      </p:sp>
      <p:sp>
        <p:nvSpPr>
          <p:cNvPr id="2" name="Titel 1"/>
          <p:cNvSpPr>
            <a:spLocks noGrp="1"/>
          </p:cNvSpPr>
          <p:nvPr>
            <p:ph type="title"/>
          </p:nvPr>
        </p:nvSpPr>
        <p:spPr/>
        <p:txBody>
          <a:bodyPr/>
          <a:lstStyle/>
          <a:p>
            <a:r>
              <a:rPr lang="de-AT" dirty="0"/>
              <a:t>Kostenplanung in der Praxis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21</a:t>
            </a:fld>
            <a:endParaRPr lang="en-US" dirty="0"/>
          </a:p>
        </p:txBody>
      </p:sp>
    </p:spTree>
    <p:extLst>
      <p:ext uri="{BB962C8B-B14F-4D97-AF65-F5344CB8AC3E}">
        <p14:creationId xmlns:p14="http://schemas.microsoft.com/office/powerpoint/2010/main" val="354655063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iger Pfeil 8">
            <a:extLst>
              <a:ext uri="{C183D7F6-B498-43B3-948B-1728B52AA6E4}">
                <adec:decorative xmlns:adec="http://schemas.microsoft.com/office/drawing/2017/decorative" val="1"/>
              </a:ext>
            </a:extLst>
          </p:cNvPr>
          <p:cNvSpPr/>
          <p:nvPr/>
        </p:nvSpPr>
        <p:spPr bwMode="auto">
          <a:xfrm rot="10800000" flipH="1">
            <a:off x="1440384" y="2970235"/>
            <a:ext cx="504056" cy="810073"/>
          </a:xfrm>
          <a:prstGeom prst="bentArrow">
            <a:avLst>
              <a:gd name="adj1" fmla="val 39940"/>
              <a:gd name="adj2" fmla="val 39939"/>
              <a:gd name="adj3" fmla="val 25000"/>
              <a:gd name="adj4" fmla="val 45121"/>
            </a:avLst>
          </a:prstGeom>
          <a:solidFill>
            <a:srgbClr val="2D4E7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1" name="Text Box 7"/>
          <p:cNvSpPr txBox="1">
            <a:spLocks noChangeArrowheads="1"/>
          </p:cNvSpPr>
          <p:nvPr/>
        </p:nvSpPr>
        <p:spPr bwMode="auto">
          <a:xfrm>
            <a:off x="1299991" y="5580509"/>
            <a:ext cx="6264696" cy="576064"/>
          </a:xfrm>
          <a:prstGeom prst="rect">
            <a:avLst/>
          </a:prstGeom>
          <a:solidFill>
            <a:srgbClr val="D9E2EF"/>
          </a:solidFill>
          <a:ln w="9525">
            <a:solidFill>
              <a:srgbClr val="2D4E75"/>
            </a:solidFill>
            <a:miter lim="800000"/>
            <a:headEnd/>
            <a:tailEnd/>
          </a:ln>
        </p:spPr>
        <p:txBody>
          <a:bodyPr wrap="square" tIns="72000">
            <a:noAutofit/>
          </a:bodyPr>
          <a:lstStyle>
            <a:lvl1pPr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algn="ctr" eaLnBrk="1" hangingPunct="1">
              <a:spcBef>
                <a:spcPct val="50000"/>
              </a:spcBef>
            </a:pPr>
            <a:r>
              <a:rPr lang="de-DE" altLang="en-US" sz="2500" i="0" dirty="0">
                <a:solidFill>
                  <a:srgbClr val="2D4E75"/>
                </a:solidFill>
                <a:latin typeface="Arial Narrow" charset="0"/>
              </a:rPr>
              <a:t>Nicht immer sind Kosten und Zahlungen identisch!</a:t>
            </a:r>
          </a:p>
        </p:txBody>
      </p:sp>
      <p:sp>
        <p:nvSpPr>
          <p:cNvPr id="12" name="Text Box 15"/>
          <p:cNvSpPr txBox="1">
            <a:spLocks noChangeArrowheads="1"/>
          </p:cNvSpPr>
          <p:nvPr/>
        </p:nvSpPr>
        <p:spPr bwMode="auto">
          <a:xfrm>
            <a:off x="1299991" y="3276253"/>
            <a:ext cx="7917257" cy="864096"/>
          </a:xfrm>
          <a:prstGeom prst="rect">
            <a:avLst/>
          </a:prstGeom>
          <a:noFill/>
          <a:ln>
            <a:noFill/>
          </a:ln>
        </p:spPr>
        <p:txBody>
          <a:bodyPr wrap="square" lIns="144000" tIns="108000" rIns="108000" bIns="10800">
            <a:no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120000"/>
              </a:lnSpc>
              <a:spcBef>
                <a:spcPct val="50000"/>
              </a:spcBef>
            </a:pPr>
            <a:r>
              <a:rPr lang="de-DE" altLang="en-US" dirty="0">
                <a:latin typeface="+mj-lt"/>
              </a:rPr>
              <a:t>         Er hat Auskunft darüber zu geben, zu welchen Zeitpunkten Zahlungsmittel bereit stehen müssen, damit eine ordnungsgemäße Projektabwicklung möglich wird; er kann als Grundlage für Zahlungsvereinbarungen und der Liquiditätssicherung dienen.</a:t>
            </a:r>
          </a:p>
          <a:p>
            <a:pPr eaLnBrk="1" hangingPunct="1">
              <a:lnSpc>
                <a:spcPct val="120000"/>
              </a:lnSpc>
              <a:buClr>
                <a:srgbClr val="FF8307"/>
              </a:buClr>
              <a:buFont typeface="Wingdings" charset="2"/>
              <a:buNone/>
            </a:pPr>
            <a:endParaRPr lang="de-AT" altLang="en-US" dirty="0">
              <a:latin typeface="+mj-lt"/>
            </a:endParaRPr>
          </a:p>
        </p:txBody>
      </p:sp>
      <p:sp>
        <p:nvSpPr>
          <p:cNvPr id="5" name="Text Box 15"/>
          <p:cNvSpPr txBox="1">
            <a:spLocks noChangeArrowheads="1"/>
          </p:cNvSpPr>
          <p:nvPr/>
        </p:nvSpPr>
        <p:spPr bwMode="auto">
          <a:xfrm>
            <a:off x="1299991" y="1920378"/>
            <a:ext cx="5757017" cy="936104"/>
          </a:xfrm>
          <a:prstGeom prst="rect">
            <a:avLst/>
          </a:prstGeom>
          <a:solidFill>
            <a:srgbClr val="2D4E75"/>
          </a:solidFill>
          <a:ln>
            <a:noFill/>
          </a:ln>
        </p:spPr>
        <p:txBody>
          <a:bodyPr wrap="square" lIns="144000" tIns="72000" rIns="108000" bIns="10800">
            <a:no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de-DE" altLang="en-US" sz="2300" dirty="0">
                <a:solidFill>
                  <a:schemeClr val="bg1">
                    <a:lumMod val="95000"/>
                  </a:schemeClr>
                </a:solidFill>
                <a:latin typeface="Arial Narrow" charset="0"/>
              </a:rPr>
              <a:t> … zeigt den geplanten Verlauf der Gesamtliquidität (Cash flow) des Projektes über die Zeit.</a:t>
            </a:r>
          </a:p>
        </p:txBody>
      </p:sp>
      <p:sp>
        <p:nvSpPr>
          <p:cNvPr id="2" name="Titel 1"/>
          <p:cNvSpPr>
            <a:spLocks noGrp="1"/>
          </p:cNvSpPr>
          <p:nvPr>
            <p:ph type="title"/>
          </p:nvPr>
        </p:nvSpPr>
        <p:spPr/>
        <p:txBody>
          <a:bodyPr/>
          <a:lstStyle/>
          <a:p>
            <a:r>
              <a:rPr lang="de-AT" dirty="0"/>
              <a:t>Finanzplanung </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22</a:t>
            </a:fld>
            <a:endParaRPr lang="en-US" dirty="0"/>
          </a:p>
        </p:txBody>
      </p:sp>
    </p:spTree>
    <p:extLst>
      <p:ext uri="{BB962C8B-B14F-4D97-AF65-F5344CB8AC3E}">
        <p14:creationId xmlns:p14="http://schemas.microsoft.com/office/powerpoint/2010/main" val="33268058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2"/>
          <p:cNvSpPr>
            <a:spLocks noGrp="1"/>
          </p:cNvSpPr>
          <p:nvPr>
            <p:ph idx="1"/>
          </p:nvPr>
        </p:nvSpPr>
        <p:spPr>
          <a:xfrm>
            <a:off x="1083966" y="1476053"/>
            <a:ext cx="8133282" cy="3816424"/>
          </a:xfrm>
        </p:spPr>
        <p:txBody>
          <a:bodyPr/>
          <a:lstStyle/>
          <a:p>
            <a:pPr marL="268288" indent="-268288">
              <a:lnSpc>
                <a:spcPct val="100000"/>
              </a:lnSpc>
              <a:spcBef>
                <a:spcPts val="2300"/>
              </a:spcBef>
              <a:buFont typeface="Wingdings" charset="2"/>
              <a:buChar char="§"/>
            </a:pPr>
            <a:r>
              <a:rPr lang="de-DE" altLang="en-US" sz="2450" dirty="0">
                <a:latin typeface="Arial Narrow" charset="0"/>
              </a:rPr>
              <a:t>Kosten = Zahlungen </a:t>
            </a:r>
            <a:br>
              <a:rPr lang="de-DE" altLang="en-US" sz="2400" dirty="0">
                <a:latin typeface="Arial Narrow" charset="0"/>
              </a:rPr>
            </a:br>
            <a:r>
              <a:rPr lang="de-DE" altLang="en-US" sz="2130" dirty="0">
                <a:solidFill>
                  <a:schemeClr val="bg2"/>
                </a:solidFill>
                <a:latin typeface="Arial Narrow" charset="0"/>
              </a:rPr>
              <a:t>(z.B. Personalaufwendungen)</a:t>
            </a:r>
          </a:p>
          <a:p>
            <a:pPr marL="268288" indent="-268288">
              <a:lnSpc>
                <a:spcPct val="100000"/>
              </a:lnSpc>
              <a:spcBef>
                <a:spcPts val="2300"/>
              </a:spcBef>
              <a:buFont typeface="Wingdings" charset="2"/>
              <a:buChar char="§"/>
            </a:pPr>
            <a:r>
              <a:rPr lang="de-DE" altLang="en-US" sz="2450" dirty="0">
                <a:latin typeface="Arial Narrow" charset="0"/>
              </a:rPr>
              <a:t>Kosten &gt; Zahlungen </a:t>
            </a:r>
            <a:br>
              <a:rPr lang="de-DE" altLang="en-US" sz="2400" dirty="0">
                <a:latin typeface="Arial Narrow" charset="0"/>
              </a:rPr>
            </a:br>
            <a:r>
              <a:rPr lang="de-DE" altLang="en-US" sz="2130" dirty="0">
                <a:solidFill>
                  <a:schemeClr val="bg2"/>
                </a:solidFill>
                <a:latin typeface="Arial Narrow" charset="0"/>
              </a:rPr>
              <a:t>(z.B. Mitnutzung von bereits im Betrieb vorhandenen Betriebsmitteln)</a:t>
            </a:r>
          </a:p>
          <a:p>
            <a:pPr marL="268288" indent="-268288">
              <a:lnSpc>
                <a:spcPct val="100000"/>
              </a:lnSpc>
              <a:spcBef>
                <a:spcPts val="2300"/>
              </a:spcBef>
              <a:buFont typeface="Wingdings" charset="2"/>
              <a:buChar char="§"/>
            </a:pPr>
            <a:r>
              <a:rPr lang="de-DE" altLang="en-US" sz="2450" dirty="0">
                <a:latin typeface="Arial Narrow" charset="0"/>
              </a:rPr>
              <a:t>Kosten &lt; Zahlungen, da sie anders bewertet werden </a:t>
            </a:r>
            <a:br>
              <a:rPr lang="de-DE" altLang="en-US" sz="2400" dirty="0">
                <a:latin typeface="Arial Narrow" charset="0"/>
              </a:rPr>
            </a:br>
            <a:r>
              <a:rPr lang="de-DE" altLang="en-US" sz="2130" dirty="0">
                <a:solidFill>
                  <a:schemeClr val="bg2"/>
                </a:solidFill>
                <a:latin typeface="Arial Narrow" charset="0"/>
              </a:rPr>
              <a:t>(z.B. Investition anlässlich eines Projektes, die aber über die </a:t>
            </a:r>
            <a:br>
              <a:rPr lang="de-DE" altLang="en-US" sz="2130" dirty="0">
                <a:solidFill>
                  <a:schemeClr val="bg2"/>
                </a:solidFill>
                <a:latin typeface="Arial Narrow" charset="0"/>
              </a:rPr>
            </a:br>
            <a:r>
              <a:rPr lang="de-DE" altLang="en-US" sz="2130" dirty="0">
                <a:solidFill>
                  <a:schemeClr val="bg2"/>
                </a:solidFill>
                <a:latin typeface="Arial Narrow" charset="0"/>
              </a:rPr>
              <a:t>Projektlaufzeit hinaus im Betrieb genutzt wird)</a:t>
            </a:r>
          </a:p>
          <a:p>
            <a:pPr marL="268288" indent="-268288">
              <a:lnSpc>
                <a:spcPct val="100000"/>
              </a:lnSpc>
              <a:spcBef>
                <a:spcPts val="2300"/>
              </a:spcBef>
              <a:buFont typeface="Wingdings" charset="2"/>
              <a:buChar char="§"/>
            </a:pPr>
            <a:r>
              <a:rPr lang="de-DE" altLang="en-US" sz="2450" dirty="0">
                <a:latin typeface="Arial Narrow" charset="0"/>
              </a:rPr>
              <a:t>Kosten, die nicht zu Zahlungen führen </a:t>
            </a:r>
            <a:br>
              <a:rPr lang="de-DE" altLang="en-US" sz="2400" dirty="0">
                <a:latin typeface="Arial Narrow" charset="0"/>
              </a:rPr>
            </a:br>
            <a:r>
              <a:rPr lang="de-DE" altLang="en-US" sz="2130" dirty="0">
                <a:solidFill>
                  <a:schemeClr val="bg2"/>
                </a:solidFill>
                <a:latin typeface="Arial Narrow" charset="0"/>
              </a:rPr>
              <a:t>(z.B. ehrenamtliche Helfer)</a:t>
            </a:r>
          </a:p>
          <a:p>
            <a:pPr marL="268288" indent="-268288">
              <a:lnSpc>
                <a:spcPct val="100000"/>
              </a:lnSpc>
              <a:spcBef>
                <a:spcPts val="2300"/>
              </a:spcBef>
              <a:buFont typeface="Wingdings" charset="2"/>
              <a:buChar char="§"/>
            </a:pPr>
            <a:r>
              <a:rPr lang="de-DE" altLang="en-US" sz="2450" dirty="0">
                <a:latin typeface="Arial Narrow" charset="0"/>
              </a:rPr>
              <a:t>Zahlungen, die nicht zu Kosten führen </a:t>
            </a:r>
            <a:br>
              <a:rPr lang="de-DE" altLang="en-US" sz="2200" dirty="0">
                <a:latin typeface="Arial Narrow" charset="0"/>
              </a:rPr>
            </a:br>
            <a:r>
              <a:rPr lang="de-DE" altLang="en-US" sz="2130" dirty="0">
                <a:solidFill>
                  <a:schemeClr val="bg2"/>
                </a:solidFill>
                <a:latin typeface="Arial Narrow" charset="0"/>
              </a:rPr>
              <a:t>(z.B. Sicherheitszahlungen für Garantieleistungen, Spenden)</a:t>
            </a:r>
          </a:p>
          <a:p>
            <a:pPr>
              <a:lnSpc>
                <a:spcPct val="100000"/>
              </a:lnSpc>
              <a:spcBef>
                <a:spcPts val="2300"/>
              </a:spcBef>
            </a:pPr>
            <a:endParaRPr lang="en-US" sz="2200" dirty="0"/>
          </a:p>
        </p:txBody>
      </p:sp>
      <p:sp>
        <p:nvSpPr>
          <p:cNvPr id="2" name="Titel 1"/>
          <p:cNvSpPr>
            <a:spLocks noGrp="1"/>
          </p:cNvSpPr>
          <p:nvPr>
            <p:ph type="title"/>
          </p:nvPr>
        </p:nvSpPr>
        <p:spPr/>
        <p:txBody>
          <a:bodyPr/>
          <a:lstStyle/>
          <a:p>
            <a:r>
              <a:rPr lang="de-AT" sz="2800" dirty="0"/>
              <a:t>Unterscheidung: Kosten und Zahlungen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23</a:t>
            </a:fld>
            <a:endParaRPr lang="en-US" dirty="0"/>
          </a:p>
        </p:txBody>
      </p:sp>
    </p:spTree>
    <p:extLst>
      <p:ext uri="{BB962C8B-B14F-4D97-AF65-F5344CB8AC3E}">
        <p14:creationId xmlns:p14="http://schemas.microsoft.com/office/powerpoint/2010/main" val="33508926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512393" y="2196133"/>
            <a:ext cx="6624735" cy="3842147"/>
          </a:xfrm>
        </p:spPr>
        <p:txBody>
          <a:bodyPr/>
          <a:lstStyle/>
          <a:p>
            <a:pPr marL="0" indent="0">
              <a:lnSpc>
                <a:spcPct val="130000"/>
              </a:lnSpc>
              <a:buNone/>
            </a:pPr>
            <a:r>
              <a:rPr lang="de-AT" sz="2550" dirty="0"/>
              <a:t>Aus der Gesamtsumme der während eines bestimmten Zeitraumes anfallenden Auszahlungen ergibt sich der </a:t>
            </a:r>
            <a:r>
              <a:rPr lang="de-AT" sz="2800" b="1" dirty="0">
                <a:solidFill>
                  <a:srgbClr val="2D4E75"/>
                </a:solidFill>
              </a:rPr>
              <a:t>Zahlungsbedarf</a:t>
            </a:r>
            <a:r>
              <a:rPr lang="de-AT" sz="2550" dirty="0">
                <a:solidFill>
                  <a:srgbClr val="2D4E75"/>
                </a:solidFill>
              </a:rPr>
              <a:t> </a:t>
            </a:r>
            <a:r>
              <a:rPr lang="de-AT" sz="2550" dirty="0"/>
              <a:t>für die jeweilige Zahlungsperiode. Dieser Bedarf ist der jeweiligen </a:t>
            </a:r>
            <a:r>
              <a:rPr lang="de-AT" sz="2800" b="1" dirty="0">
                <a:solidFill>
                  <a:srgbClr val="2D4E75"/>
                </a:solidFill>
              </a:rPr>
              <a:t>Verfügbarkeit monetärer Mittel </a:t>
            </a:r>
            <a:r>
              <a:rPr lang="de-AT" sz="2550" dirty="0"/>
              <a:t>(den Zahlungs-eingängen) gegenüberzustellen.</a:t>
            </a:r>
          </a:p>
          <a:p>
            <a:pPr>
              <a:lnSpc>
                <a:spcPct val="130000"/>
              </a:lnSpc>
            </a:pPr>
            <a:endParaRPr lang="en-US" sz="2550" dirty="0"/>
          </a:p>
        </p:txBody>
      </p:sp>
      <p:sp>
        <p:nvSpPr>
          <p:cNvPr id="2" name="Titel 1"/>
          <p:cNvSpPr>
            <a:spLocks noGrp="1"/>
          </p:cNvSpPr>
          <p:nvPr>
            <p:ph type="title"/>
          </p:nvPr>
        </p:nvSpPr>
        <p:spPr/>
        <p:txBody>
          <a:bodyPr/>
          <a:lstStyle/>
          <a:p>
            <a:r>
              <a:rPr lang="de-AT" dirty="0"/>
              <a:t>Wesen des Finanzplans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24</a:t>
            </a:fld>
            <a:endParaRPr lang="en-US" dirty="0"/>
          </a:p>
        </p:txBody>
      </p:sp>
    </p:spTree>
    <p:extLst>
      <p:ext uri="{BB962C8B-B14F-4D97-AF65-F5344CB8AC3E}">
        <p14:creationId xmlns:p14="http://schemas.microsoft.com/office/powerpoint/2010/main" val="1684734618"/>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29"/>
          <p:cNvGraphicFramePr>
            <a:graphicFrameLocks noGrp="1"/>
          </p:cNvGraphicFramePr>
          <p:nvPr>
            <p:extLst>
              <p:ext uri="{D42A27DB-BD31-4B8C-83A1-F6EECF244321}">
                <p14:modId xmlns:p14="http://schemas.microsoft.com/office/powerpoint/2010/main" val="1093415737"/>
              </p:ext>
            </p:extLst>
          </p:nvPr>
        </p:nvGraphicFramePr>
        <p:xfrm>
          <a:off x="1008336" y="1908101"/>
          <a:ext cx="8136905" cy="4246873"/>
        </p:xfrm>
        <a:graphic>
          <a:graphicData uri="http://schemas.openxmlformats.org/drawingml/2006/table">
            <a:tbl>
              <a:tblPr firstRow="1" firstCol="1" lastRow="1"/>
              <a:tblGrid>
                <a:gridCol w="1051178">
                  <a:extLst>
                    <a:ext uri="{9D8B030D-6E8A-4147-A177-3AD203B41FA5}">
                      <a16:colId xmlns:a16="http://schemas.microsoft.com/office/drawing/2014/main" val="20000"/>
                    </a:ext>
                  </a:extLst>
                </a:gridCol>
                <a:gridCol w="118107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2376265">
                  <a:extLst>
                    <a:ext uri="{9D8B030D-6E8A-4147-A177-3AD203B41FA5}">
                      <a16:colId xmlns:a16="http://schemas.microsoft.com/office/drawing/2014/main" val="20005"/>
                    </a:ext>
                  </a:extLst>
                </a:gridCol>
              </a:tblGrid>
              <a:tr h="504056">
                <a:tc rowSpan="2">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1800" b="1" i="0" u="none" strike="noStrike" cap="none" normalizeH="0" baseline="0" dirty="0">
                          <a:ln>
                            <a:noFill/>
                          </a:ln>
                          <a:solidFill>
                            <a:schemeClr val="bg1"/>
                          </a:solidFill>
                          <a:effectLst/>
                          <a:latin typeface="Arial Narrow" charset="0"/>
                          <a:ea typeface="ＭＳ Ｐゴシック" charset="-128"/>
                        </a:rPr>
                        <a:t>Zeitraum</a:t>
                      </a:r>
                    </a:p>
                  </a:txBody>
                  <a:tcPr anchor="ct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2D4E75"/>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1800" b="1" i="0" u="none" strike="noStrike" cap="none" normalizeH="0" baseline="0" dirty="0">
                          <a:ln>
                            <a:noFill/>
                          </a:ln>
                          <a:solidFill>
                            <a:schemeClr val="bg1"/>
                          </a:solidFill>
                          <a:effectLst/>
                          <a:latin typeface="Arial Narrow" charset="0"/>
                          <a:ea typeface="ＭＳ Ｐゴシック" charset="-128"/>
                        </a:rPr>
                        <a:t>Einzahlung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5A8B25"/>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F9900"/>
                        </a:buClr>
                        <a:buSzTx/>
                        <a:buFont typeface="Wingdings" charset="2"/>
                        <a:buNone/>
                        <a:tabLst/>
                      </a:pPr>
                      <a:endParaRPr kumimoji="0" lang="de-DE" sz="1800" b="0" i="0" u="none" strike="noStrike" cap="none" normalizeH="0" baseline="0" dirty="0">
                        <a:ln>
                          <a:noFill/>
                        </a:ln>
                        <a:solidFill>
                          <a:schemeClr val="bg1"/>
                        </a:solidFill>
                        <a:effectLst/>
                        <a:latin typeface="Arial Narrow" charset="0"/>
                        <a:ea typeface="ＭＳ Ｐゴシック"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2D4E75"/>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1800" b="1" i="0" u="none" strike="noStrike" cap="none" normalizeH="0" baseline="0" dirty="0">
                          <a:ln>
                            <a:noFill/>
                          </a:ln>
                          <a:solidFill>
                            <a:schemeClr val="bg1"/>
                          </a:solidFill>
                          <a:effectLst/>
                          <a:latin typeface="Arial Narrow" charset="0"/>
                          <a:ea typeface="ＭＳ Ｐゴシック" charset="-128"/>
                        </a:rPr>
                        <a:t>Auszahlung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953735"/>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F9900"/>
                        </a:buClr>
                        <a:buSzTx/>
                        <a:buFont typeface="Wingdings" charset="2"/>
                        <a:buNone/>
                        <a:tabLst/>
                      </a:pPr>
                      <a:endParaRPr kumimoji="0" lang="de-DE" sz="1800" b="0" i="0" u="none" strike="noStrike" cap="none" normalizeH="0" baseline="0" dirty="0">
                        <a:ln>
                          <a:noFill/>
                        </a:ln>
                        <a:solidFill>
                          <a:schemeClr val="bg1"/>
                        </a:solidFill>
                        <a:effectLst/>
                        <a:latin typeface="Arial Narrow" charset="0"/>
                        <a:ea typeface="ＭＳ Ｐゴシック"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2D4E75"/>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1800" b="1" i="0" u="none" strike="noStrike" cap="none" normalizeH="0" baseline="0" dirty="0">
                          <a:ln>
                            <a:noFill/>
                          </a:ln>
                          <a:solidFill>
                            <a:schemeClr val="bg1"/>
                          </a:solidFill>
                          <a:effectLst/>
                          <a:latin typeface="Arial Narrow" charset="0"/>
                          <a:ea typeface="ＭＳ Ｐゴシック" charset="-128"/>
                        </a:rPr>
                        <a:t>Saldo</a:t>
                      </a:r>
                    </a:p>
                  </a:txBody>
                  <a:tcPr anchor="ctr"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2D4E75"/>
                    </a:solidFill>
                  </a:tcPr>
                </a:tc>
                <a:extLst>
                  <a:ext uri="{0D108BD9-81ED-4DB2-BD59-A6C34878D82A}">
                    <a16:rowId xmlns:a16="http://schemas.microsoft.com/office/drawing/2014/main" val="10000"/>
                  </a:ext>
                </a:extLst>
              </a:tr>
              <a:tr h="288032">
                <a:tc vMerge="1">
                  <a:txBody>
                    <a:bodyPr/>
                    <a:lstStyle/>
                    <a:p>
                      <a:pPr marL="0" marR="0" lvl="0" indent="0" algn="l" defTabSz="914400" rtl="0" eaLnBrk="1" fontAlgn="base" latinLnBrk="0" hangingPunct="1">
                        <a:lnSpc>
                          <a:spcPct val="100000"/>
                        </a:lnSpc>
                        <a:spcBef>
                          <a:spcPct val="20000"/>
                        </a:spcBef>
                        <a:spcAft>
                          <a:spcPct val="0"/>
                        </a:spcAft>
                        <a:buClr>
                          <a:srgbClr val="FF9900"/>
                        </a:buClr>
                        <a:buSzTx/>
                        <a:buFont typeface="Wingdings" charset="2"/>
                        <a:buNone/>
                        <a:tabLst/>
                      </a:pPr>
                      <a:endParaRPr kumimoji="0" lang="de-DE" sz="1500" b="0" i="0" u="none" strike="noStrike" cap="none" normalizeH="0" baseline="0" dirty="0">
                        <a:ln>
                          <a:noFill/>
                        </a:ln>
                        <a:solidFill>
                          <a:schemeClr val="bg1"/>
                        </a:solidFill>
                        <a:effectLst/>
                        <a:latin typeface="Arial Narrow" charset="0"/>
                        <a:ea typeface="ＭＳ Ｐゴシック" charset="-128"/>
                      </a:endParaRP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D4E75"/>
                    </a:solidFill>
                  </a:tcPr>
                </a:tc>
                <a:tc>
                  <a:txBody>
                    <a:bodyPr/>
                    <a:lstStyle/>
                    <a:p>
                      <a:pPr marL="0" marR="0" lvl="0" indent="0" algn="ctr" defTabSz="914400" rtl="0" eaLnBrk="1" fontAlgn="base" latinLnBrk="0" hangingPunct="1">
                        <a:lnSpc>
                          <a:spcPts val="1500"/>
                        </a:lnSpc>
                        <a:spcBef>
                          <a:spcPts val="0"/>
                        </a:spcBef>
                        <a:spcAft>
                          <a:spcPct val="0"/>
                        </a:spcAft>
                        <a:buClr>
                          <a:srgbClr val="FF9900"/>
                        </a:buClr>
                        <a:buSzTx/>
                        <a:buFont typeface="Wingdings" charset="2"/>
                        <a:buNone/>
                        <a:tabLst/>
                      </a:pPr>
                      <a:r>
                        <a:rPr kumimoji="0" lang="de-DE" sz="1700" b="0" i="0" u="none" strike="noStrike" cap="none" normalizeH="0" baseline="0" dirty="0">
                          <a:ln>
                            <a:noFill/>
                          </a:ln>
                          <a:solidFill>
                            <a:schemeClr val="tx1"/>
                          </a:solidFill>
                          <a:effectLst/>
                          <a:latin typeface="Arial Narrow" charset="0"/>
                          <a:ea typeface="ＭＳ Ｐゴシック" charset="-128"/>
                        </a:rPr>
                        <a:t>absolut</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ts val="1500"/>
                        </a:lnSpc>
                        <a:spcBef>
                          <a:spcPts val="0"/>
                        </a:spcBef>
                        <a:spcAft>
                          <a:spcPct val="0"/>
                        </a:spcAft>
                        <a:buClr>
                          <a:srgbClr val="FF9900"/>
                        </a:buClr>
                        <a:buSzTx/>
                        <a:buFont typeface="Wingdings" charset="2"/>
                        <a:buNone/>
                        <a:tabLst/>
                      </a:pPr>
                      <a:r>
                        <a:rPr kumimoji="0" lang="de-DE" sz="1700" b="1" i="0" u="none" strike="noStrike" cap="none" normalizeH="0" baseline="0" dirty="0">
                          <a:ln>
                            <a:noFill/>
                          </a:ln>
                          <a:solidFill>
                            <a:schemeClr val="tx1"/>
                          </a:solidFill>
                          <a:effectLst/>
                          <a:latin typeface="Arial Narrow" charset="0"/>
                          <a:ea typeface="ＭＳ Ｐゴシック" charset="-128"/>
                        </a:rPr>
                        <a:t>kumuliert</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ts val="1500"/>
                        </a:lnSpc>
                        <a:spcBef>
                          <a:spcPts val="0"/>
                        </a:spcBef>
                        <a:spcAft>
                          <a:spcPct val="0"/>
                        </a:spcAft>
                        <a:buClr>
                          <a:srgbClr val="FF9900"/>
                        </a:buClr>
                        <a:buSzTx/>
                        <a:buFont typeface="Wingdings" charset="2"/>
                        <a:buNone/>
                        <a:tabLst/>
                      </a:pPr>
                      <a:r>
                        <a:rPr kumimoji="0" lang="de-DE" sz="1700" b="0" i="0" u="none" strike="noStrike" cap="none" normalizeH="0" baseline="0" dirty="0">
                          <a:ln>
                            <a:noFill/>
                          </a:ln>
                          <a:solidFill>
                            <a:schemeClr val="tx1"/>
                          </a:solidFill>
                          <a:effectLst/>
                          <a:latin typeface="Arial Narrow" charset="0"/>
                          <a:ea typeface="ＭＳ Ｐゴシック" charset="-128"/>
                        </a:rPr>
                        <a:t>absolut</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ts val="1500"/>
                        </a:lnSpc>
                        <a:spcBef>
                          <a:spcPts val="0"/>
                        </a:spcBef>
                        <a:spcAft>
                          <a:spcPct val="0"/>
                        </a:spcAft>
                        <a:buClr>
                          <a:srgbClr val="FF9900"/>
                        </a:buClr>
                        <a:buSzTx/>
                        <a:buFont typeface="Wingdings" charset="2"/>
                        <a:buNone/>
                        <a:tabLst/>
                      </a:pPr>
                      <a:r>
                        <a:rPr kumimoji="0" lang="de-DE" sz="1700" b="1" i="0" u="none" strike="noStrike" cap="none" normalizeH="0" baseline="0" dirty="0">
                          <a:ln>
                            <a:noFill/>
                          </a:ln>
                          <a:solidFill>
                            <a:schemeClr val="tx1"/>
                          </a:solidFill>
                          <a:effectLst/>
                          <a:latin typeface="Arial Narrow" charset="0"/>
                          <a:ea typeface="ＭＳ Ｐゴシック" charset="-128"/>
                        </a:rPr>
                        <a:t>kumuliert</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ts val="1500"/>
                        </a:lnSpc>
                        <a:spcBef>
                          <a:spcPts val="0"/>
                        </a:spcBef>
                        <a:spcAft>
                          <a:spcPct val="0"/>
                        </a:spcAft>
                        <a:buClr>
                          <a:srgbClr val="FF9900"/>
                        </a:buClr>
                        <a:buSzTx/>
                        <a:buFont typeface="Wingdings" charset="2"/>
                        <a:buNone/>
                        <a:tabLst/>
                      </a:pPr>
                      <a:r>
                        <a:rPr kumimoji="0" lang="de-DE" sz="1700" b="1" i="0" u="none" strike="noStrike" cap="none" normalizeH="0" baseline="0" dirty="0">
                          <a:ln>
                            <a:noFill/>
                          </a:ln>
                          <a:solidFill>
                            <a:schemeClr val="tx1"/>
                          </a:solidFill>
                          <a:effectLst/>
                          <a:latin typeface="Arial Narrow" charset="0"/>
                          <a:ea typeface="ＭＳ Ｐゴシック" charset="-128"/>
                        </a:rPr>
                        <a:t>Einzahlungen kumuliert &amp; Auszahlungen kumuliert</a:t>
                      </a:r>
                    </a:p>
                  </a:txBody>
                  <a:tcPr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1"/>
                  </a:ext>
                </a:extLst>
              </a:tr>
              <a:tr h="6540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1800" b="0" i="0" u="none" strike="noStrike" cap="none" normalizeH="0" baseline="0" dirty="0">
                          <a:ln>
                            <a:noFill/>
                          </a:ln>
                          <a:solidFill>
                            <a:schemeClr val="bg1"/>
                          </a:solidFill>
                          <a:effectLst/>
                          <a:latin typeface="Arial Narrow" charset="0"/>
                          <a:ea typeface="ＭＳ Ｐゴシック" charset="-128"/>
                        </a:rPr>
                        <a:t>Woche 1</a:t>
                      </a: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D4E75"/>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0" i="0" u="none" strike="noStrike" cap="none" normalizeH="0" baseline="0" dirty="0">
                          <a:ln>
                            <a:noFill/>
                          </a:ln>
                          <a:solidFill>
                            <a:schemeClr val="tx1"/>
                          </a:solidFill>
                          <a:effectLst/>
                          <a:latin typeface="Arial Narrow" charset="0"/>
                          <a:ea typeface="ＭＳ Ｐゴシック" charset="-128"/>
                        </a:rPr>
                        <a:t>-</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chemeClr val="tx1"/>
                          </a:solidFill>
                          <a:effectLst/>
                          <a:latin typeface="Arial Narrow"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0" i="0" u="none" strike="noStrike" cap="none" normalizeH="0" baseline="0" dirty="0">
                          <a:ln>
                            <a:noFill/>
                          </a:ln>
                          <a:solidFill>
                            <a:schemeClr val="tx1"/>
                          </a:solidFill>
                          <a:effectLst/>
                          <a:latin typeface="Arial Narrow" charset="0"/>
                          <a:ea typeface="ＭＳ Ｐゴシック" charset="-128"/>
                        </a:rPr>
                        <a:t>400 €</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chemeClr val="tx1"/>
                          </a:solidFill>
                          <a:effectLst/>
                          <a:latin typeface="Arial Narrow" charset="0"/>
                          <a:ea typeface="ＭＳ Ｐゴシック" charset="-128"/>
                        </a:rPr>
                        <a:t>400</a:t>
                      </a:r>
                      <a:r>
                        <a:rPr kumimoji="0" lang="de-DE" sz="2200" b="0" i="0" u="none" strike="noStrike" cap="none" normalizeH="0" baseline="0" dirty="0">
                          <a:ln>
                            <a:noFill/>
                          </a:ln>
                          <a:solidFill>
                            <a:schemeClr val="tx1"/>
                          </a:solidFill>
                          <a:effectLst/>
                          <a:latin typeface="Arial Narrow" charset="0"/>
                          <a:ea typeface="ＭＳ Ｐゴシック" charset="-128"/>
                        </a:rPr>
                        <a:t> €</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rgbClr val="CC0000"/>
                          </a:solidFill>
                          <a:effectLst/>
                          <a:latin typeface="Arial Narrow" charset="0"/>
                          <a:ea typeface="ＭＳ Ｐゴシック" charset="-128"/>
                        </a:rPr>
                        <a:t>- 400 </a:t>
                      </a:r>
                      <a:r>
                        <a:rPr kumimoji="0" lang="de-DE" sz="2200" b="1" i="0" u="none" strike="noStrike" cap="none" normalizeH="0" baseline="0" dirty="0">
                          <a:ln>
                            <a:noFill/>
                          </a:ln>
                          <a:solidFill>
                            <a:schemeClr val="tx1"/>
                          </a:solidFill>
                          <a:effectLst/>
                          <a:latin typeface="Arial Narrow" charset="0"/>
                          <a:ea typeface="ＭＳ Ｐゴシック" charset="-128"/>
                        </a:rPr>
                        <a:t>€</a:t>
                      </a:r>
                    </a:p>
                  </a:txBody>
                  <a:tcPr anchor="ctr" horzOverflow="overflow">
                    <a:lnL w="28575"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2"/>
                  </a:ext>
                </a:extLst>
              </a:tr>
              <a:tr h="6540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1800" b="0" i="0" u="none" strike="noStrike" cap="none" normalizeH="0" baseline="0" dirty="0">
                          <a:ln>
                            <a:noFill/>
                          </a:ln>
                          <a:solidFill>
                            <a:schemeClr val="bg1"/>
                          </a:solidFill>
                          <a:effectLst/>
                          <a:latin typeface="Arial Narrow" charset="0"/>
                          <a:ea typeface="ＭＳ Ｐゴシック" charset="-128"/>
                        </a:rPr>
                        <a:t>Woche 2</a:t>
                      </a:r>
                    </a:p>
                  </a:txBody>
                  <a:tcPr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D4E75"/>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0" i="0" u="none" strike="noStrike" cap="none" normalizeH="0" baseline="0" dirty="0">
                          <a:ln>
                            <a:noFill/>
                          </a:ln>
                          <a:solidFill>
                            <a:schemeClr val="tx1"/>
                          </a:solidFill>
                          <a:effectLst/>
                          <a:latin typeface="Arial Narrow" charset="0"/>
                          <a:ea typeface="ＭＳ Ｐゴシック" charset="-128"/>
                        </a:rPr>
                        <a:t>300 €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chemeClr val="tx1"/>
                          </a:solidFill>
                          <a:effectLst/>
                          <a:latin typeface="Arial Narrow" charset="0"/>
                          <a:ea typeface="ＭＳ Ｐゴシック" charset="-128"/>
                        </a:rPr>
                        <a:t>300</a:t>
                      </a:r>
                      <a:r>
                        <a:rPr kumimoji="0" lang="de-DE" sz="2200" b="0" i="0" u="none" strike="noStrike" cap="none" normalizeH="0" baseline="0" dirty="0">
                          <a:ln>
                            <a:noFill/>
                          </a:ln>
                          <a:solidFill>
                            <a:schemeClr val="tx1"/>
                          </a:solidFill>
                          <a:effectLst/>
                          <a:latin typeface="Arial Narrow" charset="0"/>
                          <a:ea typeface="ＭＳ Ｐゴシック" charset="-128"/>
                        </a:rPr>
                        <a:t> €</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0" i="0" u="none" strike="noStrike" cap="none" normalizeH="0" baseline="0" dirty="0">
                          <a:ln>
                            <a:noFill/>
                          </a:ln>
                          <a:solidFill>
                            <a:schemeClr val="tx1"/>
                          </a:solidFill>
                          <a:effectLst/>
                          <a:latin typeface="Arial Narrow" charset="0"/>
                          <a:ea typeface="ＭＳ Ｐゴシック" charset="-128"/>
                        </a:rPr>
                        <a:t>150 €</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chemeClr val="tx1"/>
                          </a:solidFill>
                          <a:effectLst/>
                          <a:latin typeface="Arial Narrow" charset="0"/>
                          <a:ea typeface="ＭＳ Ｐゴシック" charset="-128"/>
                        </a:rPr>
                        <a:t>550</a:t>
                      </a:r>
                      <a:r>
                        <a:rPr kumimoji="0" lang="de-DE" sz="2200" b="0" i="0" u="none" strike="noStrike" cap="none" normalizeH="0" baseline="0" dirty="0">
                          <a:ln>
                            <a:noFill/>
                          </a:ln>
                          <a:solidFill>
                            <a:schemeClr val="tx1"/>
                          </a:solidFill>
                          <a:effectLst/>
                          <a:latin typeface="Arial Narrow" charset="0"/>
                          <a:ea typeface="ＭＳ Ｐゴシック" charset="-128"/>
                        </a:rPr>
                        <a:t> €</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rgbClr val="CC0000"/>
                          </a:solidFill>
                          <a:effectLst/>
                          <a:latin typeface="Arial Narrow" charset="0"/>
                          <a:ea typeface="ＭＳ Ｐゴシック" charset="-128"/>
                        </a:rPr>
                        <a:t>- 250</a:t>
                      </a:r>
                      <a:r>
                        <a:rPr kumimoji="0" lang="de-DE" sz="2200" b="1" i="0" u="none" strike="noStrike" cap="none" normalizeH="0" baseline="0" dirty="0">
                          <a:ln>
                            <a:noFill/>
                          </a:ln>
                          <a:solidFill>
                            <a:schemeClr val="tx1"/>
                          </a:solidFill>
                          <a:effectLst/>
                          <a:latin typeface="Arial Narrow" charset="0"/>
                          <a:ea typeface="ＭＳ Ｐゴシック" charset="-128"/>
                        </a:rPr>
                        <a:t> €</a:t>
                      </a:r>
                    </a:p>
                  </a:txBody>
                  <a:tcPr anchor="ctr" horzOverflow="overflow">
                    <a:lnL w="28575"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3"/>
                  </a:ext>
                </a:extLst>
              </a:tr>
              <a:tr h="6540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1800" b="0" i="0" u="none" strike="noStrike" cap="none" normalizeH="0" baseline="0" dirty="0">
                          <a:ln>
                            <a:noFill/>
                          </a:ln>
                          <a:solidFill>
                            <a:schemeClr val="bg1"/>
                          </a:solidFill>
                          <a:effectLst/>
                          <a:latin typeface="Arial Narrow" charset="0"/>
                          <a:ea typeface="ＭＳ Ｐゴシック" charset="-128"/>
                        </a:rPr>
                        <a:t>Woche 3</a:t>
                      </a:r>
                    </a:p>
                  </a:txBody>
                  <a:tcPr anchor="ctr" horzOverflow="overflow">
                    <a:lnL>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D4E75"/>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0" i="0" u="none" strike="noStrike" cap="none" normalizeH="0" baseline="0" dirty="0">
                          <a:ln>
                            <a:noFill/>
                          </a:ln>
                          <a:solidFill>
                            <a:schemeClr val="tx1"/>
                          </a:solidFill>
                          <a:effectLst/>
                          <a:latin typeface="Arial Narrow" charset="0"/>
                          <a:ea typeface="ＭＳ Ｐゴシック" charset="-128"/>
                        </a:rPr>
                        <a:t>500 €</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chemeClr val="tx1"/>
                          </a:solidFill>
                          <a:effectLst/>
                          <a:latin typeface="Arial Narrow" charset="0"/>
                          <a:ea typeface="ＭＳ Ｐゴシック" charset="-128"/>
                        </a:rPr>
                        <a:t>800</a:t>
                      </a:r>
                      <a:r>
                        <a:rPr kumimoji="0" lang="de-DE" sz="2200" b="0" i="0" u="none" strike="noStrike" cap="none" normalizeH="0" baseline="0" dirty="0">
                          <a:ln>
                            <a:noFill/>
                          </a:ln>
                          <a:solidFill>
                            <a:schemeClr val="tx1"/>
                          </a:solidFill>
                          <a:effectLst/>
                          <a:latin typeface="Arial Narrow" charset="0"/>
                          <a:ea typeface="ＭＳ Ｐゴシック" charset="-128"/>
                        </a:rPr>
                        <a:t> €</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0" i="0" u="none" strike="noStrike" cap="none" normalizeH="0" baseline="0" dirty="0">
                          <a:ln>
                            <a:noFill/>
                          </a:ln>
                          <a:solidFill>
                            <a:schemeClr val="tx1"/>
                          </a:solidFill>
                          <a:effectLst/>
                          <a:latin typeface="Arial Narrow" charset="0"/>
                          <a:ea typeface="ＭＳ Ｐゴシック" charset="-128"/>
                        </a:rPr>
                        <a:t>100 €</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chemeClr val="tx1"/>
                          </a:solidFill>
                          <a:effectLst/>
                          <a:latin typeface="Arial Narrow" charset="0"/>
                          <a:ea typeface="ＭＳ Ｐゴシック" charset="-128"/>
                        </a:rPr>
                        <a:t>650</a:t>
                      </a:r>
                      <a:r>
                        <a:rPr kumimoji="0" lang="de-DE" sz="2200" b="0" i="0" u="none" strike="noStrike" cap="none" normalizeH="0" baseline="0" dirty="0">
                          <a:ln>
                            <a:noFill/>
                          </a:ln>
                          <a:solidFill>
                            <a:schemeClr val="tx1"/>
                          </a:solidFill>
                          <a:effectLst/>
                          <a:latin typeface="Arial Narrow" charset="0"/>
                          <a:ea typeface="ＭＳ Ｐゴシック" charset="-128"/>
                        </a:rPr>
                        <a:t> €</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rgbClr val="5A8B25"/>
                          </a:solidFill>
                          <a:effectLst/>
                          <a:latin typeface="Arial Narrow" charset="0"/>
                          <a:ea typeface="ＭＳ Ｐゴシック" charset="-128"/>
                        </a:rPr>
                        <a:t>+ 150 </a:t>
                      </a:r>
                      <a:r>
                        <a:rPr kumimoji="0" lang="de-DE" sz="2200" b="1" i="0" u="none" strike="noStrike" cap="none" normalizeH="0" baseline="0" dirty="0">
                          <a:ln>
                            <a:noFill/>
                          </a:ln>
                          <a:solidFill>
                            <a:schemeClr val="tx1"/>
                          </a:solidFill>
                          <a:effectLst/>
                          <a:latin typeface="Arial Narrow" charset="0"/>
                          <a:ea typeface="ＭＳ Ｐゴシック" charset="-128"/>
                        </a:rPr>
                        <a:t>€</a:t>
                      </a:r>
                    </a:p>
                  </a:txBody>
                  <a:tcPr anchor="ctr" horzOverflow="overflow">
                    <a:lnL w="28575"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4"/>
                  </a:ext>
                </a:extLst>
              </a:tr>
              <a:tr h="6540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1800" b="0" i="0" u="none" strike="noStrike" cap="none" normalizeH="0" baseline="0" dirty="0">
                          <a:ln>
                            <a:noFill/>
                          </a:ln>
                          <a:solidFill>
                            <a:schemeClr val="bg1"/>
                          </a:solidFill>
                          <a:effectLst/>
                          <a:latin typeface="Arial Narrow" charset="0"/>
                          <a:ea typeface="ＭＳ Ｐゴシック" charset="-128"/>
                        </a:rPr>
                        <a:t>...</a:t>
                      </a:r>
                    </a:p>
                  </a:txBody>
                  <a:tcPr anchor="ctr" horzOverflow="overflow">
                    <a:lnL>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D4E75"/>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0" i="0" u="none" strike="noStrike" cap="none" normalizeH="0" baseline="0" dirty="0">
                          <a:ln>
                            <a:noFill/>
                          </a:ln>
                          <a:solidFill>
                            <a:schemeClr val="tx1"/>
                          </a:solidFill>
                          <a:effectLst/>
                          <a:latin typeface="Arial Narrow" charset="0"/>
                          <a:ea typeface="ＭＳ Ｐゴシック" charset="-128"/>
                        </a:rPr>
                        <a:t>…</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chemeClr val="tx1"/>
                          </a:solidFill>
                          <a:effectLst/>
                          <a:latin typeface="Arial Narrow"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0" i="0" u="none" strike="noStrike" cap="none" normalizeH="0" baseline="0" dirty="0">
                          <a:ln>
                            <a:noFill/>
                          </a:ln>
                          <a:solidFill>
                            <a:schemeClr val="tx1"/>
                          </a:solidFill>
                          <a:effectLst/>
                          <a:latin typeface="Arial Narrow" charset="0"/>
                          <a:ea typeface="ＭＳ Ｐゴシック" charset="-128"/>
                        </a:rPr>
                        <a:t>…</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chemeClr val="tx1"/>
                          </a:solidFill>
                          <a:effectLst/>
                          <a:latin typeface="Arial Narrow"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DE" sz="2200" b="1" i="0" u="none" strike="noStrike" cap="none" normalizeH="0" baseline="0" dirty="0">
                          <a:ln>
                            <a:noFill/>
                          </a:ln>
                          <a:solidFill>
                            <a:schemeClr val="tx1"/>
                          </a:solidFill>
                          <a:effectLst/>
                          <a:latin typeface="Arial Narrow" charset="0"/>
                          <a:ea typeface="ＭＳ Ｐゴシック" charset="-128"/>
                        </a:rPr>
                        <a:t>…</a:t>
                      </a:r>
                    </a:p>
                  </a:txBody>
                  <a:tcPr anchor="ctr" horzOverflow="overflow">
                    <a:lnL w="28575"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5"/>
                  </a:ext>
                </a:extLst>
              </a:tr>
              <a:tr h="6540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 typeface="Wingdings" charset="2"/>
                        <a:buNone/>
                        <a:tabLst/>
                      </a:pPr>
                      <a:endParaRPr kumimoji="0" lang="de-DE" sz="1800" b="0" i="0" u="none" strike="noStrike" cap="none" normalizeH="0" baseline="0" dirty="0">
                        <a:ln>
                          <a:noFill/>
                        </a:ln>
                        <a:solidFill>
                          <a:schemeClr val="bg1"/>
                        </a:solidFill>
                        <a:effectLst/>
                        <a:latin typeface="Arial Narrow" charset="0"/>
                        <a:ea typeface="ＭＳ Ｐゴシック" charset="-128"/>
                      </a:endParaRPr>
                    </a:p>
                  </a:txBody>
                  <a:tcPr anchor="ctr" horzOverflow="overflow">
                    <a:lnL>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4E75"/>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AT" sz="2200" b="0" i="0" u="none" strike="noStrike" cap="none" normalizeH="0" baseline="0" dirty="0">
                          <a:ln>
                            <a:noFill/>
                          </a:ln>
                          <a:solidFill>
                            <a:schemeClr val="tx1"/>
                          </a:solidFill>
                          <a:effectLst/>
                          <a:latin typeface="Arial Narrow" charset="0"/>
                          <a:ea typeface="ＭＳ Ｐゴシック" charset="-128"/>
                        </a:rPr>
                        <a:t>∑</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defRPr/>
                      </a:pPr>
                      <a:r>
                        <a:rPr kumimoji="0" lang="de-AT" sz="2200" b="0" i="0" u="none" strike="noStrike" cap="none" normalizeH="0" baseline="0" dirty="0">
                          <a:ln>
                            <a:noFill/>
                          </a:ln>
                          <a:solidFill>
                            <a:schemeClr val="tx1"/>
                          </a:solidFill>
                          <a:effectLst/>
                          <a:latin typeface="Arial Narrow"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DB9"/>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AT" sz="2200" b="0" i="0" u="none" strike="noStrike" cap="none" normalizeH="0" baseline="0" dirty="0">
                          <a:ln>
                            <a:noFill/>
                          </a:ln>
                          <a:solidFill>
                            <a:schemeClr val="tx1"/>
                          </a:solidFill>
                          <a:effectLst/>
                          <a:latin typeface="Arial Narrow" charset="0"/>
                          <a:ea typeface="ＭＳ Ｐゴシック" charset="-128"/>
                        </a:rPr>
                        <a:t>∑</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AT" sz="2200" b="0" i="0" u="none" strike="noStrike" cap="none" normalizeH="0" baseline="0" dirty="0">
                          <a:ln>
                            <a:noFill/>
                          </a:ln>
                          <a:solidFill>
                            <a:schemeClr val="tx1"/>
                          </a:solidFill>
                          <a:effectLst/>
                          <a:latin typeface="Arial Narrow" charset="0"/>
                          <a:ea typeface="ＭＳ Ｐゴシック" charset="-128"/>
                        </a:rPr>
                        <a:t>∑</a:t>
                      </a:r>
                      <a:endParaRPr kumimoji="0" lang="de-AT" sz="2200" b="1" i="0" u="none" strike="noStrike" cap="none" normalizeH="0" baseline="0" dirty="0">
                        <a:ln>
                          <a:noFill/>
                        </a:ln>
                        <a:solidFill>
                          <a:schemeClr val="tx1"/>
                        </a:solidFill>
                        <a:effectLst/>
                        <a:latin typeface="Arial Narrow"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D1D8"/>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charset="2"/>
                        <a:buNone/>
                        <a:tabLst/>
                      </a:pPr>
                      <a:r>
                        <a:rPr kumimoji="0" lang="de-AT" sz="2200" b="0" i="0" u="none" strike="noStrike" cap="none" normalizeH="0" baseline="0" dirty="0">
                          <a:ln>
                            <a:noFill/>
                          </a:ln>
                          <a:solidFill>
                            <a:schemeClr val="tx1"/>
                          </a:solidFill>
                          <a:effectLst/>
                          <a:latin typeface="Arial Narrow" charset="0"/>
                          <a:ea typeface="ＭＳ Ｐゴシック" charset="-128"/>
                        </a:rPr>
                        <a:t>∑</a:t>
                      </a:r>
                    </a:p>
                  </a:txBody>
                  <a:tcPr anchor="ctr" horzOverflow="overflow">
                    <a:lnL w="28575"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6"/>
                  </a:ext>
                </a:extLst>
              </a:tr>
            </a:tbl>
          </a:graphicData>
        </a:graphic>
      </p:graphicFrame>
      <p:sp>
        <p:nvSpPr>
          <p:cNvPr id="2" name="Titel 1"/>
          <p:cNvSpPr>
            <a:spLocks noGrp="1"/>
          </p:cNvSpPr>
          <p:nvPr>
            <p:ph type="title"/>
          </p:nvPr>
        </p:nvSpPr>
        <p:spPr/>
        <p:txBody>
          <a:bodyPr/>
          <a:lstStyle/>
          <a:p>
            <a:r>
              <a:rPr lang="de-AT" dirty="0"/>
              <a:t>Beispiel Finanzplan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25</a:t>
            </a:fld>
            <a:endParaRPr lang="en-US" dirty="0"/>
          </a:p>
        </p:txBody>
      </p:sp>
    </p:spTree>
    <p:extLst>
      <p:ext uri="{BB962C8B-B14F-4D97-AF65-F5344CB8AC3E}">
        <p14:creationId xmlns:p14="http://schemas.microsoft.com/office/powerpoint/2010/main" val="3471354577"/>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C183D7F6-B498-43B3-948B-1728B52AA6E4}">
                <adec:decorative xmlns:adec="http://schemas.microsoft.com/office/drawing/2017/decorative" val="1"/>
              </a:ext>
            </a:extLst>
          </p:cNvPr>
          <p:cNvPicPr>
            <a:picLocks noChangeAspect="1"/>
          </p:cNvPicPr>
          <p:nvPr/>
        </p:nvPicPr>
        <p:blipFill rotWithShape="1">
          <a:blip r:embed="rId3"/>
          <a:srcRect l="17516" t="46325" r="35826" b="16400"/>
          <a:stretch/>
        </p:blipFill>
        <p:spPr>
          <a:xfrm>
            <a:off x="840611" y="2124125"/>
            <a:ext cx="8406770" cy="3777726"/>
          </a:xfrm>
          <a:prstGeom prst="rect">
            <a:avLst/>
          </a:prstGeom>
        </p:spPr>
      </p:pic>
      <p:sp>
        <p:nvSpPr>
          <p:cNvPr id="2" name="Titel 1"/>
          <p:cNvSpPr>
            <a:spLocks noGrp="1"/>
          </p:cNvSpPr>
          <p:nvPr>
            <p:ph type="title"/>
          </p:nvPr>
        </p:nvSpPr>
        <p:spPr/>
        <p:txBody>
          <a:bodyPr/>
          <a:lstStyle/>
          <a:p>
            <a:pPr>
              <a:lnSpc>
                <a:spcPts val="2700"/>
              </a:lnSpc>
            </a:pPr>
            <a:r>
              <a:rPr lang="de-AT" sz="2800" dirty="0"/>
              <a:t>Beispiel für das </a:t>
            </a:r>
            <a:br>
              <a:rPr lang="de-AT" sz="2800" dirty="0"/>
            </a:br>
            <a:r>
              <a:rPr lang="de-AT" sz="2800" dirty="0"/>
              <a:t>Schema eines Projektfinanzplanes</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26</a:t>
            </a:fld>
            <a:endParaRPr lang="en-US" dirty="0"/>
          </a:p>
        </p:txBody>
      </p:sp>
    </p:spTree>
    <p:extLst>
      <p:ext uri="{BB962C8B-B14F-4D97-AF65-F5344CB8AC3E}">
        <p14:creationId xmlns:p14="http://schemas.microsoft.com/office/powerpoint/2010/main" val="2529310525"/>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336" y="1908101"/>
            <a:ext cx="8171962" cy="4332427"/>
          </a:xfrm>
          <a:prstGeom prst="rect">
            <a:avLst/>
          </a:prstGeom>
        </p:spPr>
      </p:pic>
      <p:sp>
        <p:nvSpPr>
          <p:cNvPr id="2" name="Titel 1"/>
          <p:cNvSpPr>
            <a:spLocks noGrp="1"/>
          </p:cNvSpPr>
          <p:nvPr>
            <p:ph type="title"/>
          </p:nvPr>
        </p:nvSpPr>
        <p:spPr/>
        <p:txBody>
          <a:bodyPr/>
          <a:lstStyle/>
          <a:p>
            <a:pPr>
              <a:lnSpc>
                <a:spcPts val="2800"/>
              </a:lnSpc>
            </a:pPr>
            <a:r>
              <a:rPr lang="de-AT" sz="2800" dirty="0"/>
              <a:t>Schematische graphische Darstellung </a:t>
            </a:r>
            <a:br>
              <a:rPr lang="de-AT" sz="2800" dirty="0"/>
            </a:br>
            <a:r>
              <a:rPr lang="de-AT" sz="2800" dirty="0"/>
              <a:t>eines Finanzplans </a:t>
            </a:r>
          </a:p>
        </p:txBody>
      </p:sp>
      <p:sp>
        <p:nvSpPr>
          <p:cNvPr id="4" name="Foliennummernplatzhalter 3"/>
          <p:cNvSpPr>
            <a:spLocks noGrp="1"/>
          </p:cNvSpPr>
          <p:nvPr>
            <p:ph type="sldNum" sz="quarter" idx="11"/>
          </p:nvPr>
        </p:nvSpPr>
        <p:spPr/>
        <p:txBody>
          <a:bodyPr/>
          <a:lstStyle/>
          <a:p>
            <a:fld id="{1B0257E5-75A0-4F46-BAAD-A8D9FF434F26}" type="slidenum">
              <a:rPr lang="de-AT" smtClean="0"/>
              <a:pPr/>
              <a:t>27</a:t>
            </a:fld>
            <a:endParaRPr lang="de-AT" dirty="0"/>
          </a:p>
        </p:txBody>
      </p:sp>
    </p:spTree>
    <p:extLst>
      <p:ext uri="{BB962C8B-B14F-4D97-AF65-F5344CB8AC3E}">
        <p14:creationId xmlns:p14="http://schemas.microsoft.com/office/powerpoint/2010/main" val="1712357026"/>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5"/>
          <p:cNvSpPr txBox="1">
            <a:spLocks noChangeArrowheads="1"/>
          </p:cNvSpPr>
          <p:nvPr/>
        </p:nvSpPr>
        <p:spPr bwMode="auto">
          <a:xfrm>
            <a:off x="1083967" y="5364485"/>
            <a:ext cx="7341193" cy="1080120"/>
          </a:xfrm>
          <a:prstGeom prst="rect">
            <a:avLst/>
          </a:prstGeom>
          <a:solidFill>
            <a:srgbClr val="D9E2EF"/>
          </a:solidFill>
          <a:ln>
            <a:solidFill>
              <a:srgbClr val="2D4E75"/>
            </a:solidFill>
          </a:ln>
        </p:spPr>
        <p:txBody>
          <a:bodyPr wrap="square" lIns="144000" tIns="108000" rIns="108000" bIns="10800">
            <a:no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de-AT" altLang="en-US" sz="1800" dirty="0">
                <a:latin typeface="Arial Narrow" charset="0"/>
              </a:rPr>
              <a:t>Der Budgetplan macht also transparent, </a:t>
            </a:r>
            <a:r>
              <a:rPr lang="de-AT" altLang="en-US" sz="2000" b="1" dirty="0">
                <a:solidFill>
                  <a:srgbClr val="2D4E75"/>
                </a:solidFill>
                <a:effectLst>
                  <a:outerShdw blurRad="38100" dist="38100" dir="2700000" algn="tl">
                    <a:srgbClr val="000000">
                      <a:alpha val="43137"/>
                    </a:srgbClr>
                  </a:outerShdw>
                </a:effectLst>
                <a:latin typeface="Corbel" panose="020B0503020204020204" pitchFamily="34" charset="0"/>
              </a:rPr>
              <a:t>wer wann welche Finanzmittel </a:t>
            </a:r>
            <a:r>
              <a:rPr lang="de-AT" altLang="en-US" sz="1800" dirty="0">
                <a:latin typeface="Arial Narrow" charset="0"/>
              </a:rPr>
              <a:t>zur Verfügung gestellt bekommen soll, um seine Aufgaben erledigen und seine Beiträge zum Gelingen des Projektes leisten zu können.</a:t>
            </a:r>
            <a:endParaRPr lang="de-AT" altLang="en-US" sz="2000" dirty="0">
              <a:latin typeface="Arial Narrow" charset="0"/>
            </a:endParaRPr>
          </a:p>
        </p:txBody>
      </p:sp>
      <p:sp>
        <p:nvSpPr>
          <p:cNvPr id="3" name="Inhaltsplatzhalter 2"/>
          <p:cNvSpPr>
            <a:spLocks noGrp="1"/>
          </p:cNvSpPr>
          <p:nvPr>
            <p:ph idx="1"/>
          </p:nvPr>
        </p:nvSpPr>
        <p:spPr>
          <a:xfrm>
            <a:off x="1044377" y="1692077"/>
            <a:ext cx="8163923" cy="4226818"/>
          </a:xfrm>
        </p:spPr>
        <p:txBody>
          <a:bodyPr/>
          <a:lstStyle/>
          <a:p>
            <a:pPr marL="0" indent="0" eaLnBrk="1" hangingPunct="1">
              <a:lnSpc>
                <a:spcPct val="105000"/>
              </a:lnSpc>
              <a:spcBef>
                <a:spcPct val="50000"/>
              </a:spcBef>
              <a:buClr>
                <a:srgbClr val="FF9900"/>
              </a:buClr>
              <a:buNone/>
              <a:tabLst>
                <a:tab pos="268288" algn="l"/>
              </a:tabLst>
            </a:pPr>
            <a:r>
              <a:rPr lang="de-DE" altLang="en-US" sz="2000" dirty="0">
                <a:latin typeface="Arial Narrow" charset="0"/>
              </a:rPr>
              <a:t>... 	ist als Übergang </a:t>
            </a:r>
            <a:r>
              <a:rPr lang="de-DE" altLang="en-US" sz="2200" b="1" dirty="0">
                <a:solidFill>
                  <a:srgbClr val="2D4E75"/>
                </a:solidFill>
                <a:latin typeface="Arial Narrow" charset="0"/>
              </a:rPr>
              <a:t>von der Planung </a:t>
            </a:r>
            <a:r>
              <a:rPr lang="de-DE" altLang="en-US" sz="2000" dirty="0">
                <a:latin typeface="Arial Narrow" charset="0"/>
              </a:rPr>
              <a:t>zur Vorgabe für die </a:t>
            </a:r>
            <a:r>
              <a:rPr lang="de-DE" altLang="en-US" sz="2200" b="1" dirty="0">
                <a:solidFill>
                  <a:srgbClr val="2D4E75"/>
                </a:solidFill>
                <a:latin typeface="Arial Narrow" charset="0"/>
              </a:rPr>
              <a:t>Durchführung</a:t>
            </a:r>
            <a:r>
              <a:rPr lang="de-DE" altLang="en-US" sz="2000" dirty="0">
                <a:latin typeface="Arial Narrow" charset="0"/>
              </a:rPr>
              <a:t> </a:t>
            </a:r>
            <a:br>
              <a:rPr lang="de-DE" altLang="en-US" sz="2000" dirty="0">
                <a:latin typeface="Arial Narrow" charset="0"/>
              </a:rPr>
            </a:br>
            <a:r>
              <a:rPr lang="de-DE" altLang="en-US" sz="2000" dirty="0">
                <a:latin typeface="Arial Narrow" charset="0"/>
              </a:rPr>
              <a:t>	zu verstehen. </a:t>
            </a:r>
          </a:p>
          <a:p>
            <a:pPr eaLnBrk="1" hangingPunct="1">
              <a:lnSpc>
                <a:spcPct val="105000"/>
              </a:lnSpc>
              <a:spcBef>
                <a:spcPts val="1800"/>
              </a:spcBef>
              <a:buClr>
                <a:srgbClr val="FF9900"/>
              </a:buClr>
              <a:buFont typeface="Wingdings" charset="2"/>
              <a:buNone/>
            </a:pPr>
            <a:r>
              <a:rPr lang="de-DE" altLang="en-US" sz="2000" dirty="0">
                <a:latin typeface="Arial Narrow" charset="0"/>
              </a:rPr>
              <a:t>Mit einem Budgetplan werden </a:t>
            </a:r>
          </a:p>
          <a:p>
            <a:pPr>
              <a:lnSpc>
                <a:spcPct val="105000"/>
              </a:lnSpc>
              <a:spcBef>
                <a:spcPts val="900"/>
              </a:spcBef>
              <a:buFont typeface="Wingdings" charset="2"/>
              <a:buChar char="§"/>
            </a:pPr>
            <a:r>
              <a:rPr lang="de-DE" altLang="en-US" sz="2000" dirty="0">
                <a:latin typeface="Arial Narrow" charset="0"/>
              </a:rPr>
              <a:t>einer organisatorischen Einheit</a:t>
            </a:r>
          </a:p>
          <a:p>
            <a:pPr>
              <a:lnSpc>
                <a:spcPct val="105000"/>
              </a:lnSpc>
              <a:spcBef>
                <a:spcPts val="900"/>
              </a:spcBef>
              <a:buFont typeface="Wingdings" charset="2"/>
              <a:buChar char="§"/>
            </a:pPr>
            <a:r>
              <a:rPr lang="de-DE" altLang="en-US" sz="2000" dirty="0">
                <a:latin typeface="Arial Narrow" charset="0"/>
              </a:rPr>
              <a:t>für die Erledigung der ihr übertragenen Aufgaben</a:t>
            </a:r>
          </a:p>
          <a:p>
            <a:pPr>
              <a:lnSpc>
                <a:spcPct val="105000"/>
              </a:lnSpc>
              <a:spcBef>
                <a:spcPts val="900"/>
              </a:spcBef>
              <a:buFont typeface="Wingdings" charset="2"/>
              <a:buChar char="§"/>
            </a:pPr>
            <a:r>
              <a:rPr lang="de-DE" altLang="en-US" sz="2000" dirty="0">
                <a:latin typeface="Arial Narrow" charset="0"/>
              </a:rPr>
              <a:t>bestimmte (Finanz-)Mittel</a:t>
            </a:r>
          </a:p>
          <a:p>
            <a:pPr>
              <a:lnSpc>
                <a:spcPct val="105000"/>
              </a:lnSpc>
              <a:spcBef>
                <a:spcPts val="900"/>
              </a:spcBef>
              <a:buFont typeface="Wingdings" charset="2"/>
              <a:buChar char="§"/>
            </a:pPr>
            <a:r>
              <a:rPr lang="de-DE" altLang="en-US" sz="2000" dirty="0">
                <a:latin typeface="Arial Narrow" charset="0"/>
              </a:rPr>
              <a:t>für einen bestimmten Zeitraum</a:t>
            </a:r>
          </a:p>
          <a:p>
            <a:pPr>
              <a:lnSpc>
                <a:spcPct val="105000"/>
              </a:lnSpc>
              <a:spcBef>
                <a:spcPts val="900"/>
              </a:spcBef>
              <a:buFont typeface="Wingdings" charset="2"/>
              <a:buChar char="§"/>
            </a:pPr>
            <a:r>
              <a:rPr lang="de-DE" altLang="en-US" sz="2000" dirty="0">
                <a:latin typeface="Arial Narrow" charset="0"/>
              </a:rPr>
              <a:t>in Aussicht gestellt.</a:t>
            </a:r>
          </a:p>
        </p:txBody>
      </p:sp>
      <p:sp>
        <p:nvSpPr>
          <p:cNvPr id="2" name="Titel 1"/>
          <p:cNvSpPr>
            <a:spLocks noGrp="1"/>
          </p:cNvSpPr>
          <p:nvPr>
            <p:ph type="title"/>
          </p:nvPr>
        </p:nvSpPr>
        <p:spPr/>
        <p:txBody>
          <a:bodyPr/>
          <a:lstStyle/>
          <a:p>
            <a:r>
              <a:rPr lang="de-AT" dirty="0"/>
              <a:t>Budgetplan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28</a:t>
            </a:fld>
            <a:endParaRPr lang="en-US" dirty="0"/>
          </a:p>
        </p:txBody>
      </p:sp>
    </p:spTree>
    <p:extLst>
      <p:ext uri="{BB962C8B-B14F-4D97-AF65-F5344CB8AC3E}">
        <p14:creationId xmlns:p14="http://schemas.microsoft.com/office/powerpoint/2010/main" val="28051566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936625" y="2017713"/>
            <a:ext cx="8135938" cy="4067175"/>
            <a:chOff x="590" y="1271"/>
            <a:chExt cx="5125" cy="2562"/>
          </a:xfrm>
        </p:grpSpPr>
        <p:sp>
          <p:nvSpPr>
            <p:cNvPr id="6" name="AutoShape 3"/>
            <p:cNvSpPr>
              <a:spLocks noChangeAspect="1" noChangeArrowheads="1" noTextEdit="1"/>
            </p:cNvSpPr>
            <p:nvPr/>
          </p:nvSpPr>
          <p:spPr bwMode="auto">
            <a:xfrm>
              <a:off x="590" y="1271"/>
              <a:ext cx="5125" cy="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grpSp>
          <p:nvGrpSpPr>
            <p:cNvPr id="7" name="Group 205"/>
            <p:cNvGrpSpPr>
              <a:grpSpLocks/>
            </p:cNvGrpSpPr>
            <p:nvPr/>
          </p:nvGrpSpPr>
          <p:grpSpPr bwMode="auto">
            <a:xfrm>
              <a:off x="590" y="1271"/>
              <a:ext cx="5104" cy="2218"/>
              <a:chOff x="590" y="1271"/>
              <a:chExt cx="5104" cy="2218"/>
            </a:xfrm>
          </p:grpSpPr>
          <p:sp>
            <p:nvSpPr>
              <p:cNvPr id="80" name="Rectangle 5"/>
              <p:cNvSpPr>
                <a:spLocks noChangeArrowheads="1"/>
              </p:cNvSpPr>
              <p:nvPr/>
            </p:nvSpPr>
            <p:spPr bwMode="auto">
              <a:xfrm>
                <a:off x="597" y="1283"/>
                <a:ext cx="838" cy="29"/>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81" name="Rectangle 6"/>
              <p:cNvSpPr>
                <a:spLocks noChangeArrowheads="1"/>
              </p:cNvSpPr>
              <p:nvPr/>
            </p:nvSpPr>
            <p:spPr bwMode="auto">
              <a:xfrm>
                <a:off x="597" y="1633"/>
                <a:ext cx="838" cy="3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82" name="Rectangle 7"/>
              <p:cNvSpPr>
                <a:spLocks noChangeArrowheads="1"/>
              </p:cNvSpPr>
              <p:nvPr/>
            </p:nvSpPr>
            <p:spPr bwMode="auto">
              <a:xfrm>
                <a:off x="597" y="1312"/>
                <a:ext cx="838" cy="32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83" name="Rectangle 8"/>
              <p:cNvSpPr>
                <a:spLocks noChangeArrowheads="1"/>
              </p:cNvSpPr>
              <p:nvPr/>
            </p:nvSpPr>
            <p:spPr bwMode="auto">
              <a:xfrm>
                <a:off x="613" y="1365"/>
                <a:ext cx="8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Verantwortlicher</a:t>
                </a:r>
                <a:endParaRPr kumimoji="0" lang="de-DE" altLang="de-DE" sz="1200" b="0" i="0" u="none" strike="noStrike" cap="none" normalizeH="0" baseline="0" dirty="0">
                  <a:ln>
                    <a:noFill/>
                  </a:ln>
                  <a:solidFill>
                    <a:schemeClr val="tx1"/>
                  </a:solidFill>
                  <a:effectLst/>
                  <a:latin typeface="+mj-lt"/>
                </a:endParaRPr>
              </a:p>
            </p:txBody>
          </p:sp>
          <p:sp>
            <p:nvSpPr>
              <p:cNvPr id="84" name="Rectangle 9"/>
              <p:cNvSpPr>
                <a:spLocks noChangeArrowheads="1"/>
              </p:cNvSpPr>
              <p:nvPr/>
            </p:nvSpPr>
            <p:spPr bwMode="auto">
              <a:xfrm>
                <a:off x="1418" y="1365"/>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85" name="Rectangle 10"/>
              <p:cNvSpPr>
                <a:spLocks noChangeArrowheads="1"/>
              </p:cNvSpPr>
              <p:nvPr/>
            </p:nvSpPr>
            <p:spPr bwMode="auto">
              <a:xfrm>
                <a:off x="1443" y="1283"/>
                <a:ext cx="1058" cy="29"/>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86" name="Rectangle 11"/>
              <p:cNvSpPr>
                <a:spLocks noChangeArrowheads="1"/>
              </p:cNvSpPr>
              <p:nvPr/>
            </p:nvSpPr>
            <p:spPr bwMode="auto">
              <a:xfrm>
                <a:off x="1443" y="1633"/>
                <a:ext cx="1058" cy="3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87" name="Rectangle 12"/>
              <p:cNvSpPr>
                <a:spLocks noChangeArrowheads="1"/>
              </p:cNvSpPr>
              <p:nvPr/>
            </p:nvSpPr>
            <p:spPr bwMode="auto">
              <a:xfrm>
                <a:off x="1443" y="1312"/>
                <a:ext cx="1058" cy="32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88" name="Rectangle 13"/>
              <p:cNvSpPr>
                <a:spLocks noChangeArrowheads="1"/>
              </p:cNvSpPr>
              <p:nvPr/>
            </p:nvSpPr>
            <p:spPr bwMode="auto">
              <a:xfrm>
                <a:off x="1901" y="1365"/>
                <a:ext cx="14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AP</a:t>
                </a:r>
                <a:endParaRPr kumimoji="0" lang="de-DE" altLang="de-DE" sz="1200" b="0" i="0" u="none" strike="noStrike" cap="none" normalizeH="0" baseline="0" dirty="0">
                  <a:ln>
                    <a:noFill/>
                  </a:ln>
                  <a:solidFill>
                    <a:schemeClr val="tx1"/>
                  </a:solidFill>
                  <a:effectLst/>
                  <a:latin typeface="+mj-lt"/>
                </a:endParaRPr>
              </a:p>
            </p:txBody>
          </p:sp>
          <p:sp>
            <p:nvSpPr>
              <p:cNvPr id="89" name="Rectangle 14"/>
              <p:cNvSpPr>
                <a:spLocks noChangeArrowheads="1"/>
              </p:cNvSpPr>
              <p:nvPr/>
            </p:nvSpPr>
            <p:spPr bwMode="auto">
              <a:xfrm>
                <a:off x="2043" y="1365"/>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90" name="Rectangle 15"/>
              <p:cNvSpPr>
                <a:spLocks noChangeArrowheads="1"/>
              </p:cNvSpPr>
              <p:nvPr/>
            </p:nvSpPr>
            <p:spPr bwMode="auto">
              <a:xfrm>
                <a:off x="2507" y="1283"/>
                <a:ext cx="1224" cy="29"/>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91" name="Rectangle 16"/>
              <p:cNvSpPr>
                <a:spLocks noChangeArrowheads="1"/>
              </p:cNvSpPr>
              <p:nvPr/>
            </p:nvSpPr>
            <p:spPr bwMode="auto">
              <a:xfrm>
                <a:off x="2507" y="1633"/>
                <a:ext cx="1224" cy="3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92" name="Rectangle 17"/>
              <p:cNvSpPr>
                <a:spLocks noChangeArrowheads="1"/>
              </p:cNvSpPr>
              <p:nvPr/>
            </p:nvSpPr>
            <p:spPr bwMode="auto">
              <a:xfrm>
                <a:off x="2507" y="1312"/>
                <a:ext cx="1224" cy="32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93" name="Rectangle 18"/>
              <p:cNvSpPr>
                <a:spLocks noChangeArrowheads="1"/>
              </p:cNvSpPr>
              <p:nvPr/>
            </p:nvSpPr>
            <p:spPr bwMode="auto">
              <a:xfrm>
                <a:off x="2909" y="1365"/>
                <a:ext cx="4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Tätigkeit</a:t>
                </a:r>
                <a:endParaRPr kumimoji="0" lang="de-DE" altLang="de-DE" sz="1200" b="0" i="0" u="none" strike="noStrike" cap="none" normalizeH="0" baseline="0" dirty="0">
                  <a:ln>
                    <a:noFill/>
                  </a:ln>
                  <a:solidFill>
                    <a:schemeClr val="tx1"/>
                  </a:solidFill>
                  <a:effectLst/>
                  <a:latin typeface="+mj-lt"/>
                </a:endParaRPr>
              </a:p>
            </p:txBody>
          </p:sp>
          <p:sp>
            <p:nvSpPr>
              <p:cNvPr id="94" name="Rectangle 19"/>
              <p:cNvSpPr>
                <a:spLocks noChangeArrowheads="1"/>
              </p:cNvSpPr>
              <p:nvPr/>
            </p:nvSpPr>
            <p:spPr bwMode="auto">
              <a:xfrm>
                <a:off x="3329" y="1365"/>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95" name="Rectangle 20"/>
              <p:cNvSpPr>
                <a:spLocks noChangeArrowheads="1"/>
              </p:cNvSpPr>
              <p:nvPr/>
            </p:nvSpPr>
            <p:spPr bwMode="auto">
              <a:xfrm>
                <a:off x="3737" y="1283"/>
                <a:ext cx="877" cy="19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96" name="Rectangle 21"/>
              <p:cNvSpPr>
                <a:spLocks noChangeArrowheads="1"/>
              </p:cNvSpPr>
              <p:nvPr/>
            </p:nvSpPr>
            <p:spPr bwMode="auto">
              <a:xfrm>
                <a:off x="3932" y="1271"/>
                <a:ext cx="47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Zahlungs</a:t>
                </a:r>
                <a:endParaRPr kumimoji="0" lang="de-DE" altLang="de-DE" sz="1200" b="0" i="0" u="none" strike="noStrike" cap="none" normalizeH="0" baseline="0" dirty="0">
                  <a:ln>
                    <a:noFill/>
                  </a:ln>
                  <a:solidFill>
                    <a:schemeClr val="tx1"/>
                  </a:solidFill>
                  <a:effectLst/>
                  <a:latin typeface="+mj-lt"/>
                </a:endParaRPr>
              </a:p>
            </p:txBody>
          </p:sp>
          <p:sp>
            <p:nvSpPr>
              <p:cNvPr id="97" name="Rectangle 22"/>
              <p:cNvSpPr>
                <a:spLocks noChangeArrowheads="1"/>
              </p:cNvSpPr>
              <p:nvPr/>
            </p:nvSpPr>
            <p:spPr bwMode="auto">
              <a:xfrm>
                <a:off x="4386" y="1271"/>
                <a:ext cx="3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98" name="Rectangle 23"/>
              <p:cNvSpPr>
                <a:spLocks noChangeArrowheads="1"/>
              </p:cNvSpPr>
              <p:nvPr/>
            </p:nvSpPr>
            <p:spPr bwMode="auto">
              <a:xfrm>
                <a:off x="3737" y="1474"/>
                <a:ext cx="877" cy="19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99" name="Rectangle 24"/>
              <p:cNvSpPr>
                <a:spLocks noChangeArrowheads="1"/>
              </p:cNvSpPr>
              <p:nvPr/>
            </p:nvSpPr>
            <p:spPr bwMode="auto">
              <a:xfrm>
                <a:off x="3888" y="1442"/>
                <a:ext cx="5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gegenstand</a:t>
                </a:r>
                <a:endParaRPr kumimoji="0" lang="de-DE" altLang="de-DE" sz="1200" b="0" i="0" u="none" strike="noStrike" cap="none" normalizeH="0" baseline="0" dirty="0">
                  <a:ln>
                    <a:noFill/>
                  </a:ln>
                  <a:solidFill>
                    <a:schemeClr val="tx1"/>
                  </a:solidFill>
                  <a:effectLst/>
                  <a:latin typeface="+mj-lt"/>
                </a:endParaRPr>
              </a:p>
            </p:txBody>
          </p:sp>
          <p:sp>
            <p:nvSpPr>
              <p:cNvPr id="100" name="Rectangle 25"/>
              <p:cNvSpPr>
                <a:spLocks noChangeArrowheads="1"/>
              </p:cNvSpPr>
              <p:nvPr/>
            </p:nvSpPr>
            <p:spPr bwMode="auto">
              <a:xfrm>
                <a:off x="4461" y="1442"/>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01" name="Rectangle 26"/>
              <p:cNvSpPr>
                <a:spLocks noChangeArrowheads="1"/>
              </p:cNvSpPr>
              <p:nvPr/>
            </p:nvSpPr>
            <p:spPr bwMode="auto">
              <a:xfrm>
                <a:off x="4620" y="1283"/>
                <a:ext cx="581" cy="29"/>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02" name="Rectangle 27"/>
              <p:cNvSpPr>
                <a:spLocks noChangeArrowheads="1"/>
              </p:cNvSpPr>
              <p:nvPr/>
            </p:nvSpPr>
            <p:spPr bwMode="auto">
              <a:xfrm>
                <a:off x="4620" y="1633"/>
                <a:ext cx="581" cy="3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03" name="Rectangle 28"/>
              <p:cNvSpPr>
                <a:spLocks noChangeArrowheads="1"/>
              </p:cNvSpPr>
              <p:nvPr/>
            </p:nvSpPr>
            <p:spPr bwMode="auto">
              <a:xfrm>
                <a:off x="4620" y="1312"/>
                <a:ext cx="581" cy="32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04" name="Rectangle 29"/>
              <p:cNvSpPr>
                <a:spLocks noChangeArrowheads="1"/>
              </p:cNvSpPr>
              <p:nvPr/>
            </p:nvSpPr>
            <p:spPr bwMode="auto">
              <a:xfrm>
                <a:off x="4820" y="1365"/>
                <a:ext cx="1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Zeit</a:t>
                </a:r>
                <a:endParaRPr kumimoji="0" lang="de-DE" altLang="de-DE" sz="1200" b="0" i="0" u="none" strike="noStrike" cap="none" normalizeH="0" baseline="0" dirty="0">
                  <a:ln>
                    <a:noFill/>
                  </a:ln>
                  <a:solidFill>
                    <a:schemeClr val="tx1"/>
                  </a:solidFill>
                  <a:effectLst/>
                  <a:latin typeface="+mj-lt"/>
                </a:endParaRPr>
              </a:p>
            </p:txBody>
          </p:sp>
          <p:sp>
            <p:nvSpPr>
              <p:cNvPr id="105" name="Rectangle 30"/>
              <p:cNvSpPr>
                <a:spLocks noChangeArrowheads="1"/>
              </p:cNvSpPr>
              <p:nvPr/>
            </p:nvSpPr>
            <p:spPr bwMode="auto">
              <a:xfrm>
                <a:off x="5001" y="1365"/>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06" name="Rectangle 31"/>
              <p:cNvSpPr>
                <a:spLocks noChangeArrowheads="1"/>
              </p:cNvSpPr>
              <p:nvPr/>
            </p:nvSpPr>
            <p:spPr bwMode="auto">
              <a:xfrm>
                <a:off x="5208" y="1283"/>
                <a:ext cx="480" cy="29"/>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07" name="Rectangle 32"/>
              <p:cNvSpPr>
                <a:spLocks noChangeArrowheads="1"/>
              </p:cNvSpPr>
              <p:nvPr/>
            </p:nvSpPr>
            <p:spPr bwMode="auto">
              <a:xfrm>
                <a:off x="5208" y="1633"/>
                <a:ext cx="480" cy="3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08" name="Rectangle 33"/>
              <p:cNvSpPr>
                <a:spLocks noChangeArrowheads="1"/>
              </p:cNvSpPr>
              <p:nvPr/>
            </p:nvSpPr>
            <p:spPr bwMode="auto">
              <a:xfrm>
                <a:off x="5208" y="1312"/>
                <a:ext cx="480" cy="32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09" name="Rectangle 34"/>
              <p:cNvSpPr>
                <a:spLocks noChangeArrowheads="1"/>
              </p:cNvSpPr>
              <p:nvPr/>
            </p:nvSpPr>
            <p:spPr bwMode="auto">
              <a:xfrm>
                <a:off x="5250" y="1365"/>
                <a:ext cx="41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Zahlung</a:t>
                </a:r>
                <a:endParaRPr kumimoji="0" lang="de-DE" altLang="de-DE" sz="1200" b="0" i="0" u="none" strike="noStrike" cap="none" normalizeH="0" baseline="0" dirty="0">
                  <a:ln>
                    <a:noFill/>
                  </a:ln>
                  <a:solidFill>
                    <a:schemeClr val="tx1"/>
                  </a:solidFill>
                  <a:effectLst/>
                  <a:latin typeface="+mj-lt"/>
                </a:endParaRPr>
              </a:p>
            </p:txBody>
          </p:sp>
          <p:sp>
            <p:nvSpPr>
              <p:cNvPr id="110" name="Rectangle 35"/>
              <p:cNvSpPr>
                <a:spLocks noChangeArrowheads="1"/>
              </p:cNvSpPr>
              <p:nvPr/>
            </p:nvSpPr>
            <p:spPr bwMode="auto">
              <a:xfrm>
                <a:off x="5646" y="1365"/>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11" name="Rectangle 36"/>
              <p:cNvSpPr>
                <a:spLocks noChangeArrowheads="1"/>
              </p:cNvSpPr>
              <p:nvPr/>
            </p:nvSpPr>
            <p:spPr bwMode="auto">
              <a:xfrm>
                <a:off x="590" y="1271"/>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12" name="Rectangle 37"/>
              <p:cNvSpPr>
                <a:spLocks noChangeArrowheads="1"/>
              </p:cNvSpPr>
              <p:nvPr/>
            </p:nvSpPr>
            <p:spPr bwMode="auto">
              <a:xfrm>
                <a:off x="590" y="1271"/>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13" name="Rectangle 38"/>
              <p:cNvSpPr>
                <a:spLocks noChangeArrowheads="1"/>
              </p:cNvSpPr>
              <p:nvPr/>
            </p:nvSpPr>
            <p:spPr bwMode="auto">
              <a:xfrm>
                <a:off x="597" y="1271"/>
                <a:ext cx="840"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14" name="Rectangle 39"/>
              <p:cNvSpPr>
                <a:spLocks noChangeArrowheads="1"/>
              </p:cNvSpPr>
              <p:nvPr/>
            </p:nvSpPr>
            <p:spPr bwMode="auto">
              <a:xfrm>
                <a:off x="1437" y="1271"/>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15" name="Rectangle 40"/>
              <p:cNvSpPr>
                <a:spLocks noChangeArrowheads="1"/>
              </p:cNvSpPr>
              <p:nvPr/>
            </p:nvSpPr>
            <p:spPr bwMode="auto">
              <a:xfrm>
                <a:off x="1443" y="1271"/>
                <a:ext cx="1058"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16" name="Rectangle 41"/>
              <p:cNvSpPr>
                <a:spLocks noChangeArrowheads="1"/>
              </p:cNvSpPr>
              <p:nvPr/>
            </p:nvSpPr>
            <p:spPr bwMode="auto">
              <a:xfrm>
                <a:off x="2501" y="1271"/>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17" name="Rectangle 42"/>
              <p:cNvSpPr>
                <a:spLocks noChangeArrowheads="1"/>
              </p:cNvSpPr>
              <p:nvPr/>
            </p:nvSpPr>
            <p:spPr bwMode="auto">
              <a:xfrm>
                <a:off x="2507" y="1271"/>
                <a:ext cx="1224"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18" name="Rectangle 43"/>
              <p:cNvSpPr>
                <a:spLocks noChangeArrowheads="1"/>
              </p:cNvSpPr>
              <p:nvPr/>
            </p:nvSpPr>
            <p:spPr bwMode="auto">
              <a:xfrm>
                <a:off x="3731" y="1271"/>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19" name="Rectangle 44"/>
              <p:cNvSpPr>
                <a:spLocks noChangeArrowheads="1"/>
              </p:cNvSpPr>
              <p:nvPr/>
            </p:nvSpPr>
            <p:spPr bwMode="auto">
              <a:xfrm>
                <a:off x="3737" y="1271"/>
                <a:ext cx="87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20" name="Rectangle 45"/>
              <p:cNvSpPr>
                <a:spLocks noChangeArrowheads="1"/>
              </p:cNvSpPr>
              <p:nvPr/>
            </p:nvSpPr>
            <p:spPr bwMode="auto">
              <a:xfrm>
                <a:off x="4614" y="1271"/>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21" name="Rectangle 46"/>
              <p:cNvSpPr>
                <a:spLocks noChangeArrowheads="1"/>
              </p:cNvSpPr>
              <p:nvPr/>
            </p:nvSpPr>
            <p:spPr bwMode="auto">
              <a:xfrm>
                <a:off x="4620" y="1271"/>
                <a:ext cx="581"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22" name="Rectangle 47"/>
              <p:cNvSpPr>
                <a:spLocks noChangeArrowheads="1"/>
              </p:cNvSpPr>
              <p:nvPr/>
            </p:nvSpPr>
            <p:spPr bwMode="auto">
              <a:xfrm>
                <a:off x="5201" y="1271"/>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23" name="Rectangle 48"/>
              <p:cNvSpPr>
                <a:spLocks noChangeArrowheads="1"/>
              </p:cNvSpPr>
              <p:nvPr/>
            </p:nvSpPr>
            <p:spPr bwMode="auto">
              <a:xfrm>
                <a:off x="5208" y="1271"/>
                <a:ext cx="480"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24" name="Rectangle 49"/>
              <p:cNvSpPr>
                <a:spLocks noChangeArrowheads="1"/>
              </p:cNvSpPr>
              <p:nvPr/>
            </p:nvSpPr>
            <p:spPr bwMode="auto">
              <a:xfrm>
                <a:off x="5688" y="1271"/>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25" name="Rectangle 50"/>
              <p:cNvSpPr>
                <a:spLocks noChangeArrowheads="1"/>
              </p:cNvSpPr>
              <p:nvPr/>
            </p:nvSpPr>
            <p:spPr bwMode="auto">
              <a:xfrm>
                <a:off x="5688" y="1271"/>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26" name="Rectangle 51"/>
              <p:cNvSpPr>
                <a:spLocks noChangeArrowheads="1"/>
              </p:cNvSpPr>
              <p:nvPr/>
            </p:nvSpPr>
            <p:spPr bwMode="auto">
              <a:xfrm>
                <a:off x="590" y="1281"/>
                <a:ext cx="7" cy="38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27" name="Rectangle 52"/>
              <p:cNvSpPr>
                <a:spLocks noChangeArrowheads="1"/>
              </p:cNvSpPr>
              <p:nvPr/>
            </p:nvSpPr>
            <p:spPr bwMode="auto">
              <a:xfrm>
                <a:off x="1437" y="1281"/>
                <a:ext cx="6" cy="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28" name="Rectangle 53"/>
              <p:cNvSpPr>
                <a:spLocks noChangeArrowheads="1"/>
              </p:cNvSpPr>
              <p:nvPr/>
            </p:nvSpPr>
            <p:spPr bwMode="auto">
              <a:xfrm>
                <a:off x="2501" y="1281"/>
                <a:ext cx="6" cy="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29" name="Rectangle 54"/>
              <p:cNvSpPr>
                <a:spLocks noChangeArrowheads="1"/>
              </p:cNvSpPr>
              <p:nvPr/>
            </p:nvSpPr>
            <p:spPr bwMode="auto">
              <a:xfrm>
                <a:off x="3731" y="1281"/>
                <a:ext cx="6" cy="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30" name="Rectangle 55"/>
              <p:cNvSpPr>
                <a:spLocks noChangeArrowheads="1"/>
              </p:cNvSpPr>
              <p:nvPr/>
            </p:nvSpPr>
            <p:spPr bwMode="auto">
              <a:xfrm>
                <a:off x="4614" y="1281"/>
                <a:ext cx="6" cy="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31" name="Rectangle 56"/>
              <p:cNvSpPr>
                <a:spLocks noChangeArrowheads="1"/>
              </p:cNvSpPr>
              <p:nvPr/>
            </p:nvSpPr>
            <p:spPr bwMode="auto">
              <a:xfrm>
                <a:off x="5201" y="1281"/>
                <a:ext cx="7" cy="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32" name="Rectangle 57"/>
              <p:cNvSpPr>
                <a:spLocks noChangeArrowheads="1"/>
              </p:cNvSpPr>
              <p:nvPr/>
            </p:nvSpPr>
            <p:spPr bwMode="auto">
              <a:xfrm>
                <a:off x="5688" y="1281"/>
                <a:ext cx="6" cy="38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33" name="Rectangle 58"/>
              <p:cNvSpPr>
                <a:spLocks noChangeArrowheads="1"/>
              </p:cNvSpPr>
              <p:nvPr/>
            </p:nvSpPr>
            <p:spPr bwMode="auto">
              <a:xfrm>
                <a:off x="597" y="1674"/>
                <a:ext cx="838" cy="311"/>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34" name="Rectangle 59"/>
              <p:cNvSpPr>
                <a:spLocks noChangeArrowheads="1"/>
              </p:cNvSpPr>
              <p:nvPr/>
            </p:nvSpPr>
            <p:spPr bwMode="auto">
              <a:xfrm>
                <a:off x="643" y="1746"/>
                <a:ext cx="5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Mitarbeiter X</a:t>
                </a:r>
                <a:endParaRPr kumimoji="0" lang="de-DE" altLang="de-DE" sz="1200" b="0" i="0" u="none" strike="noStrike" cap="none" normalizeH="0" baseline="0" dirty="0">
                  <a:ln>
                    <a:noFill/>
                  </a:ln>
                  <a:solidFill>
                    <a:schemeClr val="tx1"/>
                  </a:solidFill>
                  <a:effectLst/>
                  <a:latin typeface="+mj-lt"/>
                </a:endParaRPr>
              </a:p>
            </p:txBody>
          </p:sp>
          <p:sp>
            <p:nvSpPr>
              <p:cNvPr id="135" name="Rectangle 60"/>
              <p:cNvSpPr>
                <a:spLocks noChangeArrowheads="1"/>
              </p:cNvSpPr>
              <p:nvPr/>
            </p:nvSpPr>
            <p:spPr bwMode="auto">
              <a:xfrm>
                <a:off x="1222" y="1746"/>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36" name="Rectangle 61"/>
              <p:cNvSpPr>
                <a:spLocks noChangeArrowheads="1"/>
              </p:cNvSpPr>
              <p:nvPr/>
            </p:nvSpPr>
            <p:spPr bwMode="auto">
              <a:xfrm>
                <a:off x="1490" y="1746"/>
                <a:ext cx="1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AP</a:t>
                </a:r>
                <a:endParaRPr kumimoji="0" lang="de-DE" altLang="de-DE" sz="1200" b="0" i="0" u="none" strike="noStrike" cap="none" normalizeH="0" baseline="0" dirty="0">
                  <a:ln>
                    <a:noFill/>
                  </a:ln>
                  <a:solidFill>
                    <a:schemeClr val="tx1"/>
                  </a:solidFill>
                  <a:effectLst/>
                  <a:latin typeface="+mj-lt"/>
                </a:endParaRPr>
              </a:p>
            </p:txBody>
          </p:sp>
          <p:sp>
            <p:nvSpPr>
              <p:cNvPr id="137" name="Rectangle 62"/>
              <p:cNvSpPr>
                <a:spLocks noChangeArrowheads="1"/>
              </p:cNvSpPr>
              <p:nvPr/>
            </p:nvSpPr>
            <p:spPr bwMode="auto">
              <a:xfrm>
                <a:off x="1626" y="1746"/>
                <a:ext cx="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1</a:t>
                </a:r>
                <a:endParaRPr kumimoji="0" lang="de-DE" altLang="de-DE" sz="1200" b="0" i="0" u="none" strike="noStrike" cap="none" normalizeH="0" baseline="0" dirty="0">
                  <a:ln>
                    <a:noFill/>
                  </a:ln>
                  <a:solidFill>
                    <a:schemeClr val="tx1"/>
                  </a:solidFill>
                  <a:effectLst/>
                  <a:latin typeface="+mj-lt"/>
                </a:endParaRPr>
              </a:p>
            </p:txBody>
          </p:sp>
          <p:sp>
            <p:nvSpPr>
              <p:cNvPr id="138" name="Rectangle 63"/>
              <p:cNvSpPr>
                <a:spLocks noChangeArrowheads="1"/>
              </p:cNvSpPr>
              <p:nvPr/>
            </p:nvSpPr>
            <p:spPr bwMode="auto">
              <a:xfrm>
                <a:off x="1682" y="1746"/>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39" name="Rectangle 64"/>
              <p:cNvSpPr>
                <a:spLocks noChangeArrowheads="1"/>
              </p:cNvSpPr>
              <p:nvPr/>
            </p:nvSpPr>
            <p:spPr bwMode="auto">
              <a:xfrm>
                <a:off x="1711" y="1746"/>
                <a:ext cx="6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(Einladungen)</a:t>
                </a:r>
                <a:endParaRPr kumimoji="0" lang="de-DE" altLang="de-DE" sz="1200" b="0" i="0" u="none" strike="noStrike" cap="none" normalizeH="0" baseline="0" dirty="0">
                  <a:ln>
                    <a:noFill/>
                  </a:ln>
                  <a:solidFill>
                    <a:schemeClr val="tx1"/>
                  </a:solidFill>
                  <a:effectLst/>
                  <a:latin typeface="+mj-lt"/>
                </a:endParaRPr>
              </a:p>
            </p:txBody>
          </p:sp>
          <p:sp>
            <p:nvSpPr>
              <p:cNvPr id="140" name="Rectangle 65"/>
              <p:cNvSpPr>
                <a:spLocks noChangeArrowheads="1"/>
              </p:cNvSpPr>
              <p:nvPr/>
            </p:nvSpPr>
            <p:spPr bwMode="auto">
              <a:xfrm>
                <a:off x="2346" y="1746"/>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41" name="Rectangle 66"/>
              <p:cNvSpPr>
                <a:spLocks noChangeArrowheads="1"/>
              </p:cNvSpPr>
              <p:nvPr/>
            </p:nvSpPr>
            <p:spPr bwMode="auto">
              <a:xfrm>
                <a:off x="2554" y="1746"/>
                <a:ext cx="7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Layout erstellen</a:t>
                </a:r>
                <a:endParaRPr kumimoji="0" lang="de-DE" altLang="de-DE" sz="1200" b="0" i="0" u="none" strike="noStrike" cap="none" normalizeH="0" baseline="0" dirty="0">
                  <a:ln>
                    <a:noFill/>
                  </a:ln>
                  <a:solidFill>
                    <a:schemeClr val="tx1"/>
                  </a:solidFill>
                  <a:effectLst/>
                  <a:latin typeface="+mj-lt"/>
                </a:endParaRPr>
              </a:p>
            </p:txBody>
          </p:sp>
          <p:sp>
            <p:nvSpPr>
              <p:cNvPr id="142" name="Rectangle 67"/>
              <p:cNvSpPr>
                <a:spLocks noChangeArrowheads="1"/>
              </p:cNvSpPr>
              <p:nvPr/>
            </p:nvSpPr>
            <p:spPr bwMode="auto">
              <a:xfrm>
                <a:off x="3274" y="1746"/>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43" name="Rectangle 68"/>
              <p:cNvSpPr>
                <a:spLocks noChangeArrowheads="1"/>
              </p:cNvSpPr>
              <p:nvPr/>
            </p:nvSpPr>
            <p:spPr bwMode="auto">
              <a:xfrm>
                <a:off x="3784" y="1746"/>
                <a:ext cx="8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Externer Grafiker</a:t>
                </a:r>
                <a:endParaRPr kumimoji="0" lang="de-DE" altLang="de-DE" sz="1200" b="0" i="0" u="none" strike="noStrike" cap="none" normalizeH="0" baseline="0" dirty="0">
                  <a:ln>
                    <a:noFill/>
                  </a:ln>
                  <a:solidFill>
                    <a:schemeClr val="tx1"/>
                  </a:solidFill>
                  <a:effectLst/>
                  <a:latin typeface="+mj-lt"/>
                </a:endParaRPr>
              </a:p>
            </p:txBody>
          </p:sp>
          <p:sp>
            <p:nvSpPr>
              <p:cNvPr id="144" name="Rectangle 69"/>
              <p:cNvSpPr>
                <a:spLocks noChangeArrowheads="1"/>
              </p:cNvSpPr>
              <p:nvPr/>
            </p:nvSpPr>
            <p:spPr bwMode="auto">
              <a:xfrm>
                <a:off x="4561" y="1746"/>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45" name="Rectangle 70"/>
              <p:cNvSpPr>
                <a:spLocks noChangeArrowheads="1"/>
              </p:cNvSpPr>
              <p:nvPr/>
            </p:nvSpPr>
            <p:spPr bwMode="auto">
              <a:xfrm>
                <a:off x="4669" y="1746"/>
                <a:ext cx="49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März 2024</a:t>
                </a:r>
                <a:endParaRPr kumimoji="0" lang="de-DE" altLang="de-DE" sz="1200" b="0" i="0" u="none" strike="noStrike" cap="none" normalizeH="0" baseline="0" dirty="0">
                  <a:ln>
                    <a:noFill/>
                  </a:ln>
                  <a:solidFill>
                    <a:schemeClr val="tx1"/>
                  </a:solidFill>
                  <a:effectLst/>
                  <a:latin typeface="+mj-lt"/>
                </a:endParaRPr>
              </a:p>
            </p:txBody>
          </p:sp>
          <p:sp>
            <p:nvSpPr>
              <p:cNvPr id="146" name="Rectangle 71"/>
              <p:cNvSpPr>
                <a:spLocks noChangeArrowheads="1"/>
              </p:cNvSpPr>
              <p:nvPr/>
            </p:nvSpPr>
            <p:spPr bwMode="auto">
              <a:xfrm>
                <a:off x="5152" y="1746"/>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47" name="Rectangle 72"/>
              <p:cNvSpPr>
                <a:spLocks noChangeArrowheads="1"/>
              </p:cNvSpPr>
              <p:nvPr/>
            </p:nvSpPr>
            <p:spPr bwMode="auto">
              <a:xfrm>
                <a:off x="5354" y="1746"/>
                <a:ext cx="2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500 €</a:t>
                </a:r>
                <a:endParaRPr kumimoji="0" lang="de-DE" altLang="de-DE" sz="1200" b="0" i="0" u="none" strike="noStrike" cap="none" normalizeH="0" baseline="0" dirty="0">
                  <a:ln>
                    <a:noFill/>
                  </a:ln>
                  <a:solidFill>
                    <a:schemeClr val="tx1"/>
                  </a:solidFill>
                  <a:effectLst/>
                  <a:latin typeface="+mj-lt"/>
                </a:endParaRPr>
              </a:p>
            </p:txBody>
          </p:sp>
          <p:sp>
            <p:nvSpPr>
              <p:cNvPr id="148" name="Rectangle 73"/>
              <p:cNvSpPr>
                <a:spLocks noChangeArrowheads="1"/>
              </p:cNvSpPr>
              <p:nvPr/>
            </p:nvSpPr>
            <p:spPr bwMode="auto">
              <a:xfrm>
                <a:off x="5610" y="1746"/>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49" name="Rectangle 74"/>
              <p:cNvSpPr>
                <a:spLocks noChangeArrowheads="1"/>
              </p:cNvSpPr>
              <p:nvPr/>
            </p:nvSpPr>
            <p:spPr bwMode="auto">
              <a:xfrm>
                <a:off x="590" y="1664"/>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50" name="Rectangle 75"/>
              <p:cNvSpPr>
                <a:spLocks noChangeArrowheads="1"/>
              </p:cNvSpPr>
              <p:nvPr/>
            </p:nvSpPr>
            <p:spPr bwMode="auto">
              <a:xfrm>
                <a:off x="597" y="1664"/>
                <a:ext cx="840"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51" name="Rectangle 76"/>
              <p:cNvSpPr>
                <a:spLocks noChangeArrowheads="1"/>
              </p:cNvSpPr>
              <p:nvPr/>
            </p:nvSpPr>
            <p:spPr bwMode="auto">
              <a:xfrm>
                <a:off x="1437" y="1664"/>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52" name="Rectangle 77"/>
              <p:cNvSpPr>
                <a:spLocks noChangeArrowheads="1"/>
              </p:cNvSpPr>
              <p:nvPr/>
            </p:nvSpPr>
            <p:spPr bwMode="auto">
              <a:xfrm>
                <a:off x="1443" y="1664"/>
                <a:ext cx="1058"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53" name="Rectangle 78"/>
              <p:cNvSpPr>
                <a:spLocks noChangeArrowheads="1"/>
              </p:cNvSpPr>
              <p:nvPr/>
            </p:nvSpPr>
            <p:spPr bwMode="auto">
              <a:xfrm>
                <a:off x="2501" y="1664"/>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54" name="Rectangle 79"/>
              <p:cNvSpPr>
                <a:spLocks noChangeArrowheads="1"/>
              </p:cNvSpPr>
              <p:nvPr/>
            </p:nvSpPr>
            <p:spPr bwMode="auto">
              <a:xfrm>
                <a:off x="2507" y="1664"/>
                <a:ext cx="1224"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55" name="Rectangle 80"/>
              <p:cNvSpPr>
                <a:spLocks noChangeArrowheads="1"/>
              </p:cNvSpPr>
              <p:nvPr/>
            </p:nvSpPr>
            <p:spPr bwMode="auto">
              <a:xfrm>
                <a:off x="3731" y="1664"/>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56" name="Rectangle 81"/>
              <p:cNvSpPr>
                <a:spLocks noChangeArrowheads="1"/>
              </p:cNvSpPr>
              <p:nvPr/>
            </p:nvSpPr>
            <p:spPr bwMode="auto">
              <a:xfrm>
                <a:off x="3737" y="1664"/>
                <a:ext cx="87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57" name="Rectangle 82"/>
              <p:cNvSpPr>
                <a:spLocks noChangeArrowheads="1"/>
              </p:cNvSpPr>
              <p:nvPr/>
            </p:nvSpPr>
            <p:spPr bwMode="auto">
              <a:xfrm>
                <a:off x="4614" y="1664"/>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58" name="Rectangle 83"/>
              <p:cNvSpPr>
                <a:spLocks noChangeArrowheads="1"/>
              </p:cNvSpPr>
              <p:nvPr/>
            </p:nvSpPr>
            <p:spPr bwMode="auto">
              <a:xfrm>
                <a:off x="4620" y="1664"/>
                <a:ext cx="581"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59" name="Rectangle 84"/>
              <p:cNvSpPr>
                <a:spLocks noChangeArrowheads="1"/>
              </p:cNvSpPr>
              <p:nvPr/>
            </p:nvSpPr>
            <p:spPr bwMode="auto">
              <a:xfrm>
                <a:off x="5201" y="1664"/>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60" name="Rectangle 85"/>
              <p:cNvSpPr>
                <a:spLocks noChangeArrowheads="1"/>
              </p:cNvSpPr>
              <p:nvPr/>
            </p:nvSpPr>
            <p:spPr bwMode="auto">
              <a:xfrm>
                <a:off x="5208" y="1664"/>
                <a:ext cx="480"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61" name="Rectangle 86"/>
              <p:cNvSpPr>
                <a:spLocks noChangeArrowheads="1"/>
              </p:cNvSpPr>
              <p:nvPr/>
            </p:nvSpPr>
            <p:spPr bwMode="auto">
              <a:xfrm>
                <a:off x="5688" y="1664"/>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62" name="Rectangle 87"/>
              <p:cNvSpPr>
                <a:spLocks noChangeArrowheads="1"/>
              </p:cNvSpPr>
              <p:nvPr/>
            </p:nvSpPr>
            <p:spPr bwMode="auto">
              <a:xfrm>
                <a:off x="590" y="1674"/>
                <a:ext cx="7" cy="31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63" name="Rectangle 88"/>
              <p:cNvSpPr>
                <a:spLocks noChangeArrowheads="1"/>
              </p:cNvSpPr>
              <p:nvPr/>
            </p:nvSpPr>
            <p:spPr bwMode="auto">
              <a:xfrm>
                <a:off x="1437" y="1674"/>
                <a:ext cx="6" cy="31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64" name="Rectangle 89"/>
              <p:cNvSpPr>
                <a:spLocks noChangeArrowheads="1"/>
              </p:cNvSpPr>
              <p:nvPr/>
            </p:nvSpPr>
            <p:spPr bwMode="auto">
              <a:xfrm>
                <a:off x="2501" y="1674"/>
                <a:ext cx="6" cy="31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65" name="Rectangle 90"/>
              <p:cNvSpPr>
                <a:spLocks noChangeArrowheads="1"/>
              </p:cNvSpPr>
              <p:nvPr/>
            </p:nvSpPr>
            <p:spPr bwMode="auto">
              <a:xfrm>
                <a:off x="3731" y="1674"/>
                <a:ext cx="6" cy="31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66" name="Rectangle 91"/>
              <p:cNvSpPr>
                <a:spLocks noChangeArrowheads="1"/>
              </p:cNvSpPr>
              <p:nvPr/>
            </p:nvSpPr>
            <p:spPr bwMode="auto">
              <a:xfrm>
                <a:off x="4614" y="1674"/>
                <a:ext cx="6" cy="31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67" name="Rectangle 92"/>
              <p:cNvSpPr>
                <a:spLocks noChangeArrowheads="1"/>
              </p:cNvSpPr>
              <p:nvPr/>
            </p:nvSpPr>
            <p:spPr bwMode="auto">
              <a:xfrm>
                <a:off x="5201" y="1674"/>
                <a:ext cx="7" cy="31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68" name="Rectangle 93"/>
              <p:cNvSpPr>
                <a:spLocks noChangeArrowheads="1"/>
              </p:cNvSpPr>
              <p:nvPr/>
            </p:nvSpPr>
            <p:spPr bwMode="auto">
              <a:xfrm>
                <a:off x="5688" y="1674"/>
                <a:ext cx="6" cy="311"/>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69" name="Rectangle 94"/>
              <p:cNvSpPr>
                <a:spLocks noChangeArrowheads="1"/>
              </p:cNvSpPr>
              <p:nvPr/>
            </p:nvSpPr>
            <p:spPr bwMode="auto">
              <a:xfrm>
                <a:off x="597" y="1985"/>
                <a:ext cx="838" cy="302"/>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70" name="Rectangle 95"/>
              <p:cNvSpPr>
                <a:spLocks noChangeArrowheads="1"/>
              </p:cNvSpPr>
              <p:nvPr/>
            </p:nvSpPr>
            <p:spPr bwMode="auto">
              <a:xfrm>
                <a:off x="643" y="201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71" name="Rectangle 96"/>
              <p:cNvSpPr>
                <a:spLocks noChangeArrowheads="1"/>
              </p:cNvSpPr>
              <p:nvPr/>
            </p:nvSpPr>
            <p:spPr bwMode="auto">
              <a:xfrm>
                <a:off x="1490" y="201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72" name="Rectangle 97"/>
              <p:cNvSpPr>
                <a:spLocks noChangeArrowheads="1"/>
              </p:cNvSpPr>
              <p:nvPr/>
            </p:nvSpPr>
            <p:spPr bwMode="auto">
              <a:xfrm>
                <a:off x="2554" y="2019"/>
                <a:ext cx="99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Einladungen drucken</a:t>
                </a:r>
                <a:endParaRPr kumimoji="0" lang="de-DE" altLang="de-DE" sz="1200" b="0" i="0" u="none" strike="noStrike" cap="none" normalizeH="0" baseline="0" dirty="0">
                  <a:ln>
                    <a:noFill/>
                  </a:ln>
                  <a:solidFill>
                    <a:schemeClr val="tx1"/>
                  </a:solidFill>
                  <a:effectLst/>
                  <a:latin typeface="+mj-lt"/>
                </a:endParaRPr>
              </a:p>
            </p:txBody>
          </p:sp>
          <p:sp>
            <p:nvSpPr>
              <p:cNvPr id="173" name="Rectangle 98"/>
              <p:cNvSpPr>
                <a:spLocks noChangeArrowheads="1"/>
              </p:cNvSpPr>
              <p:nvPr/>
            </p:nvSpPr>
            <p:spPr bwMode="auto">
              <a:xfrm>
                <a:off x="3513" y="201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74" name="Rectangle 99"/>
              <p:cNvSpPr>
                <a:spLocks noChangeArrowheads="1"/>
              </p:cNvSpPr>
              <p:nvPr/>
            </p:nvSpPr>
            <p:spPr bwMode="auto">
              <a:xfrm>
                <a:off x="3784" y="2019"/>
                <a:ext cx="4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Druckerei</a:t>
                </a:r>
                <a:endParaRPr kumimoji="0" lang="de-DE" altLang="de-DE" sz="1200" b="0" i="0" u="none" strike="noStrike" cap="none" normalizeH="0" baseline="0" dirty="0">
                  <a:ln>
                    <a:noFill/>
                  </a:ln>
                  <a:solidFill>
                    <a:schemeClr val="tx1"/>
                  </a:solidFill>
                  <a:effectLst/>
                  <a:latin typeface="+mj-lt"/>
                </a:endParaRPr>
              </a:p>
            </p:txBody>
          </p:sp>
          <p:sp>
            <p:nvSpPr>
              <p:cNvPr id="175" name="Rectangle 100"/>
              <p:cNvSpPr>
                <a:spLocks noChangeArrowheads="1"/>
              </p:cNvSpPr>
              <p:nvPr/>
            </p:nvSpPr>
            <p:spPr bwMode="auto">
              <a:xfrm>
                <a:off x="4220" y="201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76" name="Rectangle 101"/>
              <p:cNvSpPr>
                <a:spLocks noChangeArrowheads="1"/>
              </p:cNvSpPr>
              <p:nvPr/>
            </p:nvSpPr>
            <p:spPr bwMode="auto">
              <a:xfrm>
                <a:off x="4680" y="2019"/>
                <a:ext cx="4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April 2024</a:t>
                </a:r>
                <a:endParaRPr kumimoji="0" lang="de-DE" altLang="de-DE" sz="1200" b="0" i="0" u="none" strike="noStrike" cap="none" normalizeH="0" baseline="0" dirty="0">
                  <a:ln>
                    <a:noFill/>
                  </a:ln>
                  <a:solidFill>
                    <a:schemeClr val="tx1"/>
                  </a:solidFill>
                  <a:effectLst/>
                  <a:latin typeface="+mj-lt"/>
                </a:endParaRPr>
              </a:p>
            </p:txBody>
          </p:sp>
          <p:sp>
            <p:nvSpPr>
              <p:cNvPr id="177" name="Rectangle 102"/>
              <p:cNvSpPr>
                <a:spLocks noChangeArrowheads="1"/>
              </p:cNvSpPr>
              <p:nvPr/>
            </p:nvSpPr>
            <p:spPr bwMode="auto">
              <a:xfrm>
                <a:off x="5140" y="201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78" name="Rectangle 103"/>
              <p:cNvSpPr>
                <a:spLocks noChangeArrowheads="1"/>
              </p:cNvSpPr>
              <p:nvPr/>
            </p:nvSpPr>
            <p:spPr bwMode="auto">
              <a:xfrm>
                <a:off x="5354" y="2019"/>
                <a:ext cx="2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300 €</a:t>
                </a:r>
                <a:endParaRPr kumimoji="0" lang="de-DE" altLang="de-DE" sz="1200" b="0" i="0" u="none" strike="noStrike" cap="none" normalizeH="0" baseline="0" dirty="0">
                  <a:ln>
                    <a:noFill/>
                  </a:ln>
                  <a:solidFill>
                    <a:schemeClr val="tx1"/>
                  </a:solidFill>
                  <a:effectLst/>
                  <a:latin typeface="+mj-lt"/>
                </a:endParaRPr>
              </a:p>
            </p:txBody>
          </p:sp>
          <p:sp>
            <p:nvSpPr>
              <p:cNvPr id="179" name="Rectangle 104"/>
              <p:cNvSpPr>
                <a:spLocks noChangeArrowheads="1"/>
              </p:cNvSpPr>
              <p:nvPr/>
            </p:nvSpPr>
            <p:spPr bwMode="auto">
              <a:xfrm>
                <a:off x="5610" y="201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80" name="Rectangle 105"/>
              <p:cNvSpPr>
                <a:spLocks noChangeArrowheads="1"/>
              </p:cNvSpPr>
              <p:nvPr/>
            </p:nvSpPr>
            <p:spPr bwMode="auto">
              <a:xfrm>
                <a:off x="590" y="1985"/>
                <a:ext cx="7"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81" name="Rectangle 106"/>
              <p:cNvSpPr>
                <a:spLocks noChangeArrowheads="1"/>
              </p:cNvSpPr>
              <p:nvPr/>
            </p:nvSpPr>
            <p:spPr bwMode="auto">
              <a:xfrm>
                <a:off x="1437" y="1985"/>
                <a:ext cx="6"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82" name="Rectangle 107"/>
              <p:cNvSpPr>
                <a:spLocks noChangeArrowheads="1"/>
              </p:cNvSpPr>
              <p:nvPr/>
            </p:nvSpPr>
            <p:spPr bwMode="auto">
              <a:xfrm>
                <a:off x="2501" y="1985"/>
                <a:ext cx="6"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83" name="Rectangle 108"/>
              <p:cNvSpPr>
                <a:spLocks noChangeArrowheads="1"/>
              </p:cNvSpPr>
              <p:nvPr/>
            </p:nvSpPr>
            <p:spPr bwMode="auto">
              <a:xfrm>
                <a:off x="3731" y="1985"/>
                <a:ext cx="6"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84" name="Rectangle 109"/>
              <p:cNvSpPr>
                <a:spLocks noChangeArrowheads="1"/>
              </p:cNvSpPr>
              <p:nvPr/>
            </p:nvSpPr>
            <p:spPr bwMode="auto">
              <a:xfrm>
                <a:off x="4614" y="1985"/>
                <a:ext cx="6"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85" name="Rectangle 110"/>
              <p:cNvSpPr>
                <a:spLocks noChangeArrowheads="1"/>
              </p:cNvSpPr>
              <p:nvPr/>
            </p:nvSpPr>
            <p:spPr bwMode="auto">
              <a:xfrm>
                <a:off x="5201" y="1985"/>
                <a:ext cx="7"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86" name="Rectangle 111"/>
              <p:cNvSpPr>
                <a:spLocks noChangeArrowheads="1"/>
              </p:cNvSpPr>
              <p:nvPr/>
            </p:nvSpPr>
            <p:spPr bwMode="auto">
              <a:xfrm>
                <a:off x="5688" y="1985"/>
                <a:ext cx="6"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87" name="Rectangle 112"/>
              <p:cNvSpPr>
                <a:spLocks noChangeArrowheads="1"/>
              </p:cNvSpPr>
              <p:nvPr/>
            </p:nvSpPr>
            <p:spPr bwMode="auto">
              <a:xfrm>
                <a:off x="597" y="2297"/>
                <a:ext cx="838" cy="313"/>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188" name="Rectangle 113"/>
              <p:cNvSpPr>
                <a:spLocks noChangeArrowheads="1"/>
              </p:cNvSpPr>
              <p:nvPr/>
            </p:nvSpPr>
            <p:spPr bwMode="auto">
              <a:xfrm>
                <a:off x="643" y="2369"/>
                <a:ext cx="5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Mitarbeiter Y</a:t>
                </a:r>
                <a:endParaRPr kumimoji="0" lang="de-DE" altLang="de-DE" sz="1200" b="0" i="0" u="none" strike="noStrike" cap="none" normalizeH="0" baseline="0" dirty="0">
                  <a:ln>
                    <a:noFill/>
                  </a:ln>
                  <a:solidFill>
                    <a:schemeClr val="tx1"/>
                  </a:solidFill>
                  <a:effectLst/>
                  <a:latin typeface="+mj-lt"/>
                </a:endParaRPr>
              </a:p>
            </p:txBody>
          </p:sp>
          <p:sp>
            <p:nvSpPr>
              <p:cNvPr id="189" name="Rectangle 114"/>
              <p:cNvSpPr>
                <a:spLocks noChangeArrowheads="1"/>
              </p:cNvSpPr>
              <p:nvPr/>
            </p:nvSpPr>
            <p:spPr bwMode="auto">
              <a:xfrm>
                <a:off x="1222" y="236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90" name="Rectangle 115"/>
              <p:cNvSpPr>
                <a:spLocks noChangeArrowheads="1"/>
              </p:cNvSpPr>
              <p:nvPr/>
            </p:nvSpPr>
            <p:spPr bwMode="auto">
              <a:xfrm>
                <a:off x="1490" y="2369"/>
                <a:ext cx="1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AP</a:t>
                </a:r>
                <a:endParaRPr kumimoji="0" lang="de-DE" altLang="de-DE" sz="1200" b="0" i="0" u="none" strike="noStrike" cap="none" normalizeH="0" baseline="0" dirty="0">
                  <a:ln>
                    <a:noFill/>
                  </a:ln>
                  <a:solidFill>
                    <a:schemeClr val="tx1"/>
                  </a:solidFill>
                  <a:effectLst/>
                  <a:latin typeface="+mj-lt"/>
                </a:endParaRPr>
              </a:p>
            </p:txBody>
          </p:sp>
          <p:sp>
            <p:nvSpPr>
              <p:cNvPr id="191" name="Rectangle 116"/>
              <p:cNvSpPr>
                <a:spLocks noChangeArrowheads="1"/>
              </p:cNvSpPr>
              <p:nvPr/>
            </p:nvSpPr>
            <p:spPr bwMode="auto">
              <a:xfrm>
                <a:off x="1626" y="2369"/>
                <a:ext cx="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2</a:t>
                </a:r>
                <a:endParaRPr kumimoji="0" lang="de-DE" altLang="de-DE" sz="1200" b="0" i="0" u="none" strike="noStrike" cap="none" normalizeH="0" baseline="0" dirty="0">
                  <a:ln>
                    <a:noFill/>
                  </a:ln>
                  <a:solidFill>
                    <a:schemeClr val="tx1"/>
                  </a:solidFill>
                  <a:effectLst/>
                  <a:latin typeface="+mj-lt"/>
                </a:endParaRPr>
              </a:p>
            </p:txBody>
          </p:sp>
          <p:sp>
            <p:nvSpPr>
              <p:cNvPr id="192" name="Rectangle 117"/>
              <p:cNvSpPr>
                <a:spLocks noChangeArrowheads="1"/>
              </p:cNvSpPr>
              <p:nvPr/>
            </p:nvSpPr>
            <p:spPr bwMode="auto">
              <a:xfrm>
                <a:off x="1682" y="236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93" name="Rectangle 118"/>
              <p:cNvSpPr>
                <a:spLocks noChangeArrowheads="1"/>
              </p:cNvSpPr>
              <p:nvPr/>
            </p:nvSpPr>
            <p:spPr bwMode="auto">
              <a:xfrm>
                <a:off x="1711" y="2369"/>
                <a:ext cx="7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(Räumlichkeiten </a:t>
                </a:r>
                <a:endParaRPr kumimoji="0" lang="de-DE" altLang="de-DE" sz="1200" b="0" i="0" u="none" strike="noStrike" cap="none" normalizeH="0" baseline="0" dirty="0">
                  <a:ln>
                    <a:noFill/>
                  </a:ln>
                  <a:solidFill>
                    <a:schemeClr val="tx1"/>
                  </a:solidFill>
                  <a:effectLst/>
                  <a:latin typeface="+mj-lt"/>
                </a:endParaRPr>
              </a:p>
            </p:txBody>
          </p:sp>
          <p:sp>
            <p:nvSpPr>
              <p:cNvPr id="194" name="Rectangle 119"/>
              <p:cNvSpPr>
                <a:spLocks noChangeArrowheads="1"/>
              </p:cNvSpPr>
              <p:nvPr/>
            </p:nvSpPr>
            <p:spPr bwMode="auto">
              <a:xfrm>
                <a:off x="1490" y="2569"/>
                <a:ext cx="6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organisieren)</a:t>
                </a:r>
                <a:endParaRPr kumimoji="0" lang="de-DE" altLang="de-DE" sz="1200" b="0" i="0" u="none" strike="noStrike" cap="none" normalizeH="0" baseline="0" dirty="0">
                  <a:ln>
                    <a:noFill/>
                  </a:ln>
                  <a:solidFill>
                    <a:schemeClr val="tx1"/>
                  </a:solidFill>
                  <a:effectLst/>
                  <a:latin typeface="+mj-lt"/>
                </a:endParaRPr>
              </a:p>
            </p:txBody>
          </p:sp>
          <p:sp>
            <p:nvSpPr>
              <p:cNvPr id="195" name="Rectangle 120"/>
              <p:cNvSpPr>
                <a:spLocks noChangeArrowheads="1"/>
              </p:cNvSpPr>
              <p:nvPr/>
            </p:nvSpPr>
            <p:spPr bwMode="auto">
              <a:xfrm>
                <a:off x="2086" y="256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96" name="Rectangle 121"/>
              <p:cNvSpPr>
                <a:spLocks noChangeArrowheads="1"/>
              </p:cNvSpPr>
              <p:nvPr/>
            </p:nvSpPr>
            <p:spPr bwMode="auto">
              <a:xfrm>
                <a:off x="2554" y="2369"/>
                <a:ext cx="10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Räumlichkeiten suchen</a:t>
                </a:r>
                <a:endParaRPr kumimoji="0" lang="de-DE" altLang="de-DE" sz="1200" b="0" i="0" u="none" strike="noStrike" cap="none" normalizeH="0" baseline="0" dirty="0">
                  <a:ln>
                    <a:noFill/>
                  </a:ln>
                  <a:solidFill>
                    <a:schemeClr val="tx1"/>
                  </a:solidFill>
                  <a:effectLst/>
                  <a:latin typeface="+mj-lt"/>
                </a:endParaRPr>
              </a:p>
            </p:txBody>
          </p:sp>
          <p:sp>
            <p:nvSpPr>
              <p:cNvPr id="197" name="Rectangle 122"/>
              <p:cNvSpPr>
                <a:spLocks noChangeArrowheads="1"/>
              </p:cNvSpPr>
              <p:nvPr/>
            </p:nvSpPr>
            <p:spPr bwMode="auto">
              <a:xfrm>
                <a:off x="3610" y="236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98" name="Rectangle 123"/>
              <p:cNvSpPr>
                <a:spLocks noChangeArrowheads="1"/>
              </p:cNvSpPr>
              <p:nvPr/>
            </p:nvSpPr>
            <p:spPr bwMode="auto">
              <a:xfrm>
                <a:off x="3784" y="2369"/>
                <a:ext cx="5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Fahrtkosten</a:t>
                </a:r>
                <a:endParaRPr kumimoji="0" lang="de-DE" altLang="de-DE" sz="1200" b="0" i="0" u="none" strike="noStrike" cap="none" normalizeH="0" baseline="0" dirty="0">
                  <a:ln>
                    <a:noFill/>
                  </a:ln>
                  <a:solidFill>
                    <a:schemeClr val="tx1"/>
                  </a:solidFill>
                  <a:effectLst/>
                  <a:latin typeface="+mj-lt"/>
                </a:endParaRPr>
              </a:p>
            </p:txBody>
          </p:sp>
          <p:sp>
            <p:nvSpPr>
              <p:cNvPr id="199" name="Rectangle 124"/>
              <p:cNvSpPr>
                <a:spLocks noChangeArrowheads="1"/>
              </p:cNvSpPr>
              <p:nvPr/>
            </p:nvSpPr>
            <p:spPr bwMode="auto">
              <a:xfrm>
                <a:off x="4323" y="236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00" name="Rectangle 125"/>
              <p:cNvSpPr>
                <a:spLocks noChangeArrowheads="1"/>
              </p:cNvSpPr>
              <p:nvPr/>
            </p:nvSpPr>
            <p:spPr bwMode="auto">
              <a:xfrm>
                <a:off x="4669" y="2369"/>
                <a:ext cx="49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März 2024</a:t>
                </a:r>
                <a:endParaRPr kumimoji="0" lang="de-DE" altLang="de-DE" sz="1200" b="0" i="0" u="none" strike="noStrike" cap="none" normalizeH="0" baseline="0" dirty="0">
                  <a:ln>
                    <a:noFill/>
                  </a:ln>
                  <a:solidFill>
                    <a:schemeClr val="tx1"/>
                  </a:solidFill>
                  <a:effectLst/>
                  <a:latin typeface="+mj-lt"/>
                </a:endParaRPr>
              </a:p>
            </p:txBody>
          </p:sp>
          <p:sp>
            <p:nvSpPr>
              <p:cNvPr id="201" name="Rectangle 126"/>
              <p:cNvSpPr>
                <a:spLocks noChangeArrowheads="1"/>
              </p:cNvSpPr>
              <p:nvPr/>
            </p:nvSpPr>
            <p:spPr bwMode="auto">
              <a:xfrm>
                <a:off x="5152" y="236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02" name="Rectangle 127"/>
              <p:cNvSpPr>
                <a:spLocks noChangeArrowheads="1"/>
              </p:cNvSpPr>
              <p:nvPr/>
            </p:nvSpPr>
            <p:spPr bwMode="auto">
              <a:xfrm>
                <a:off x="5354" y="2369"/>
                <a:ext cx="2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100 €</a:t>
                </a:r>
                <a:endParaRPr kumimoji="0" lang="de-DE" altLang="de-DE" sz="1200" b="0" i="0" u="none" strike="noStrike" cap="none" normalizeH="0" baseline="0" dirty="0">
                  <a:ln>
                    <a:noFill/>
                  </a:ln>
                  <a:solidFill>
                    <a:schemeClr val="tx1"/>
                  </a:solidFill>
                  <a:effectLst/>
                  <a:latin typeface="+mj-lt"/>
                </a:endParaRPr>
              </a:p>
            </p:txBody>
          </p:sp>
          <p:sp>
            <p:nvSpPr>
              <p:cNvPr id="203" name="Rectangle 128"/>
              <p:cNvSpPr>
                <a:spLocks noChangeArrowheads="1"/>
              </p:cNvSpPr>
              <p:nvPr/>
            </p:nvSpPr>
            <p:spPr bwMode="auto">
              <a:xfrm>
                <a:off x="5610" y="236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04" name="Rectangle 129"/>
              <p:cNvSpPr>
                <a:spLocks noChangeArrowheads="1"/>
              </p:cNvSpPr>
              <p:nvPr/>
            </p:nvSpPr>
            <p:spPr bwMode="auto">
              <a:xfrm>
                <a:off x="590" y="2287"/>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05" name="Rectangle 130"/>
              <p:cNvSpPr>
                <a:spLocks noChangeArrowheads="1"/>
              </p:cNvSpPr>
              <p:nvPr/>
            </p:nvSpPr>
            <p:spPr bwMode="auto">
              <a:xfrm>
                <a:off x="597" y="2287"/>
                <a:ext cx="840"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06" name="Rectangle 131"/>
              <p:cNvSpPr>
                <a:spLocks noChangeArrowheads="1"/>
              </p:cNvSpPr>
              <p:nvPr/>
            </p:nvSpPr>
            <p:spPr bwMode="auto">
              <a:xfrm>
                <a:off x="1437" y="2287"/>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07" name="Rectangle 132"/>
              <p:cNvSpPr>
                <a:spLocks noChangeArrowheads="1"/>
              </p:cNvSpPr>
              <p:nvPr/>
            </p:nvSpPr>
            <p:spPr bwMode="auto">
              <a:xfrm>
                <a:off x="1443" y="2287"/>
                <a:ext cx="1058"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08" name="Rectangle 133"/>
              <p:cNvSpPr>
                <a:spLocks noChangeArrowheads="1"/>
              </p:cNvSpPr>
              <p:nvPr/>
            </p:nvSpPr>
            <p:spPr bwMode="auto">
              <a:xfrm>
                <a:off x="2501" y="2287"/>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09" name="Rectangle 134"/>
              <p:cNvSpPr>
                <a:spLocks noChangeArrowheads="1"/>
              </p:cNvSpPr>
              <p:nvPr/>
            </p:nvSpPr>
            <p:spPr bwMode="auto">
              <a:xfrm>
                <a:off x="2507" y="2287"/>
                <a:ext cx="1224"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10" name="Rectangle 135"/>
              <p:cNvSpPr>
                <a:spLocks noChangeArrowheads="1"/>
              </p:cNvSpPr>
              <p:nvPr/>
            </p:nvSpPr>
            <p:spPr bwMode="auto">
              <a:xfrm>
                <a:off x="3731" y="2287"/>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11" name="Rectangle 136"/>
              <p:cNvSpPr>
                <a:spLocks noChangeArrowheads="1"/>
              </p:cNvSpPr>
              <p:nvPr/>
            </p:nvSpPr>
            <p:spPr bwMode="auto">
              <a:xfrm>
                <a:off x="3737" y="2287"/>
                <a:ext cx="87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12" name="Rectangle 137"/>
              <p:cNvSpPr>
                <a:spLocks noChangeArrowheads="1"/>
              </p:cNvSpPr>
              <p:nvPr/>
            </p:nvSpPr>
            <p:spPr bwMode="auto">
              <a:xfrm>
                <a:off x="4614" y="2287"/>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13" name="Rectangle 138"/>
              <p:cNvSpPr>
                <a:spLocks noChangeArrowheads="1"/>
              </p:cNvSpPr>
              <p:nvPr/>
            </p:nvSpPr>
            <p:spPr bwMode="auto">
              <a:xfrm>
                <a:off x="4620" y="2287"/>
                <a:ext cx="581"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14" name="Rectangle 139"/>
              <p:cNvSpPr>
                <a:spLocks noChangeArrowheads="1"/>
              </p:cNvSpPr>
              <p:nvPr/>
            </p:nvSpPr>
            <p:spPr bwMode="auto">
              <a:xfrm>
                <a:off x="5201" y="2287"/>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15" name="Rectangle 140"/>
              <p:cNvSpPr>
                <a:spLocks noChangeArrowheads="1"/>
              </p:cNvSpPr>
              <p:nvPr/>
            </p:nvSpPr>
            <p:spPr bwMode="auto">
              <a:xfrm>
                <a:off x="5208" y="2287"/>
                <a:ext cx="480"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16" name="Rectangle 141"/>
              <p:cNvSpPr>
                <a:spLocks noChangeArrowheads="1"/>
              </p:cNvSpPr>
              <p:nvPr/>
            </p:nvSpPr>
            <p:spPr bwMode="auto">
              <a:xfrm>
                <a:off x="5688" y="2287"/>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17" name="Rectangle 142"/>
              <p:cNvSpPr>
                <a:spLocks noChangeArrowheads="1"/>
              </p:cNvSpPr>
              <p:nvPr/>
            </p:nvSpPr>
            <p:spPr bwMode="auto">
              <a:xfrm>
                <a:off x="590" y="2297"/>
                <a:ext cx="7" cy="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18" name="Rectangle 143"/>
              <p:cNvSpPr>
                <a:spLocks noChangeArrowheads="1"/>
              </p:cNvSpPr>
              <p:nvPr/>
            </p:nvSpPr>
            <p:spPr bwMode="auto">
              <a:xfrm>
                <a:off x="1437" y="2297"/>
                <a:ext cx="6" cy="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19" name="Rectangle 144"/>
              <p:cNvSpPr>
                <a:spLocks noChangeArrowheads="1"/>
              </p:cNvSpPr>
              <p:nvPr/>
            </p:nvSpPr>
            <p:spPr bwMode="auto">
              <a:xfrm>
                <a:off x="2501" y="2297"/>
                <a:ext cx="6" cy="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20" name="Rectangle 145"/>
              <p:cNvSpPr>
                <a:spLocks noChangeArrowheads="1"/>
              </p:cNvSpPr>
              <p:nvPr/>
            </p:nvSpPr>
            <p:spPr bwMode="auto">
              <a:xfrm>
                <a:off x="3731" y="2297"/>
                <a:ext cx="6" cy="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21" name="Rectangle 146"/>
              <p:cNvSpPr>
                <a:spLocks noChangeArrowheads="1"/>
              </p:cNvSpPr>
              <p:nvPr/>
            </p:nvSpPr>
            <p:spPr bwMode="auto">
              <a:xfrm>
                <a:off x="4614" y="2297"/>
                <a:ext cx="6" cy="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22" name="Rectangle 147"/>
              <p:cNvSpPr>
                <a:spLocks noChangeArrowheads="1"/>
              </p:cNvSpPr>
              <p:nvPr/>
            </p:nvSpPr>
            <p:spPr bwMode="auto">
              <a:xfrm>
                <a:off x="5201" y="2297"/>
                <a:ext cx="7" cy="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23" name="Rectangle 148"/>
              <p:cNvSpPr>
                <a:spLocks noChangeArrowheads="1"/>
              </p:cNvSpPr>
              <p:nvPr/>
            </p:nvSpPr>
            <p:spPr bwMode="auto">
              <a:xfrm>
                <a:off x="5688" y="2297"/>
                <a:ext cx="6" cy="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24" name="Rectangle 149"/>
              <p:cNvSpPr>
                <a:spLocks noChangeArrowheads="1"/>
              </p:cNvSpPr>
              <p:nvPr/>
            </p:nvSpPr>
            <p:spPr bwMode="auto">
              <a:xfrm>
                <a:off x="597" y="2620"/>
                <a:ext cx="838" cy="270"/>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25" name="Rectangle 150"/>
              <p:cNvSpPr>
                <a:spLocks noChangeArrowheads="1"/>
              </p:cNvSpPr>
              <p:nvPr/>
            </p:nvSpPr>
            <p:spPr bwMode="auto">
              <a:xfrm>
                <a:off x="643" y="2651"/>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26" name="Rectangle 151"/>
              <p:cNvSpPr>
                <a:spLocks noChangeArrowheads="1"/>
              </p:cNvSpPr>
              <p:nvPr/>
            </p:nvSpPr>
            <p:spPr bwMode="auto">
              <a:xfrm>
                <a:off x="2554" y="2651"/>
                <a:ext cx="10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Räumlichkeiten mieten</a:t>
                </a:r>
                <a:endParaRPr kumimoji="0" lang="de-DE" altLang="de-DE" sz="1200" b="0" i="0" u="none" strike="noStrike" cap="none" normalizeH="0" baseline="0" dirty="0">
                  <a:ln>
                    <a:noFill/>
                  </a:ln>
                  <a:solidFill>
                    <a:schemeClr val="tx1"/>
                  </a:solidFill>
                  <a:effectLst/>
                  <a:latin typeface="+mj-lt"/>
                </a:endParaRPr>
              </a:p>
            </p:txBody>
          </p:sp>
          <p:sp>
            <p:nvSpPr>
              <p:cNvPr id="227" name="Rectangle 152"/>
              <p:cNvSpPr>
                <a:spLocks noChangeArrowheads="1"/>
              </p:cNvSpPr>
              <p:nvPr/>
            </p:nvSpPr>
            <p:spPr bwMode="auto">
              <a:xfrm>
                <a:off x="3586" y="2651"/>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28" name="Rectangle 153"/>
              <p:cNvSpPr>
                <a:spLocks noChangeArrowheads="1"/>
              </p:cNvSpPr>
              <p:nvPr/>
            </p:nvSpPr>
            <p:spPr bwMode="auto">
              <a:xfrm>
                <a:off x="3784" y="2651"/>
                <a:ext cx="4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Saalmiete</a:t>
                </a:r>
                <a:endParaRPr kumimoji="0" lang="de-DE" altLang="de-DE" sz="1200" b="0" i="0" u="none" strike="noStrike" cap="none" normalizeH="0" baseline="0" dirty="0">
                  <a:ln>
                    <a:noFill/>
                  </a:ln>
                  <a:solidFill>
                    <a:schemeClr val="tx1"/>
                  </a:solidFill>
                  <a:effectLst/>
                  <a:latin typeface="+mj-lt"/>
                </a:endParaRPr>
              </a:p>
            </p:txBody>
          </p:sp>
          <p:sp>
            <p:nvSpPr>
              <p:cNvPr id="229" name="Rectangle 154"/>
              <p:cNvSpPr>
                <a:spLocks noChangeArrowheads="1"/>
              </p:cNvSpPr>
              <p:nvPr/>
            </p:nvSpPr>
            <p:spPr bwMode="auto">
              <a:xfrm>
                <a:off x="4239" y="2651"/>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30" name="Rectangle 155"/>
              <p:cNvSpPr>
                <a:spLocks noChangeArrowheads="1"/>
              </p:cNvSpPr>
              <p:nvPr/>
            </p:nvSpPr>
            <p:spPr bwMode="auto">
              <a:xfrm>
                <a:off x="4689" y="2651"/>
                <a:ext cx="4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Juni 2024</a:t>
                </a:r>
                <a:endParaRPr kumimoji="0" lang="de-DE" altLang="de-DE" sz="1200" b="0" i="0" u="none" strike="noStrike" cap="none" normalizeH="0" baseline="0" dirty="0">
                  <a:ln>
                    <a:noFill/>
                  </a:ln>
                  <a:solidFill>
                    <a:schemeClr val="tx1"/>
                  </a:solidFill>
                  <a:effectLst/>
                  <a:latin typeface="+mj-lt"/>
                </a:endParaRPr>
              </a:p>
            </p:txBody>
          </p:sp>
          <p:sp>
            <p:nvSpPr>
              <p:cNvPr id="231" name="Rectangle 156"/>
              <p:cNvSpPr>
                <a:spLocks noChangeArrowheads="1"/>
              </p:cNvSpPr>
              <p:nvPr/>
            </p:nvSpPr>
            <p:spPr bwMode="auto">
              <a:xfrm>
                <a:off x="5132" y="2651"/>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32" name="Rectangle 157"/>
              <p:cNvSpPr>
                <a:spLocks noChangeArrowheads="1"/>
              </p:cNvSpPr>
              <p:nvPr/>
            </p:nvSpPr>
            <p:spPr bwMode="auto">
              <a:xfrm>
                <a:off x="5270" y="2651"/>
                <a:ext cx="35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2.000 €</a:t>
                </a:r>
                <a:endParaRPr kumimoji="0" lang="de-DE" altLang="de-DE" sz="1200" b="0" i="0" u="none" strike="noStrike" cap="none" normalizeH="0" baseline="0" dirty="0">
                  <a:ln>
                    <a:noFill/>
                  </a:ln>
                  <a:solidFill>
                    <a:schemeClr val="tx1"/>
                  </a:solidFill>
                  <a:effectLst/>
                  <a:latin typeface="+mj-lt"/>
                </a:endParaRPr>
              </a:p>
            </p:txBody>
          </p:sp>
          <p:sp>
            <p:nvSpPr>
              <p:cNvPr id="233" name="Rectangle 158"/>
              <p:cNvSpPr>
                <a:spLocks noChangeArrowheads="1"/>
              </p:cNvSpPr>
              <p:nvPr/>
            </p:nvSpPr>
            <p:spPr bwMode="auto">
              <a:xfrm>
                <a:off x="5610" y="2651"/>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34" name="Rectangle 159"/>
              <p:cNvSpPr>
                <a:spLocks noChangeArrowheads="1"/>
              </p:cNvSpPr>
              <p:nvPr/>
            </p:nvSpPr>
            <p:spPr bwMode="auto">
              <a:xfrm>
                <a:off x="590" y="2610"/>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35" name="Rectangle 160"/>
              <p:cNvSpPr>
                <a:spLocks noChangeArrowheads="1"/>
              </p:cNvSpPr>
              <p:nvPr/>
            </p:nvSpPr>
            <p:spPr bwMode="auto">
              <a:xfrm>
                <a:off x="597" y="2610"/>
                <a:ext cx="840" cy="10"/>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36" name="Rectangle 161"/>
              <p:cNvSpPr>
                <a:spLocks noChangeArrowheads="1"/>
              </p:cNvSpPr>
              <p:nvPr/>
            </p:nvSpPr>
            <p:spPr bwMode="auto">
              <a:xfrm>
                <a:off x="1437" y="2610"/>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37" name="Rectangle 162"/>
              <p:cNvSpPr>
                <a:spLocks noChangeArrowheads="1"/>
              </p:cNvSpPr>
              <p:nvPr/>
            </p:nvSpPr>
            <p:spPr bwMode="auto">
              <a:xfrm>
                <a:off x="2501" y="2610"/>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38" name="Rectangle 163"/>
              <p:cNvSpPr>
                <a:spLocks noChangeArrowheads="1"/>
              </p:cNvSpPr>
              <p:nvPr/>
            </p:nvSpPr>
            <p:spPr bwMode="auto">
              <a:xfrm>
                <a:off x="3731" y="2610"/>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39" name="Rectangle 164"/>
              <p:cNvSpPr>
                <a:spLocks noChangeArrowheads="1"/>
              </p:cNvSpPr>
              <p:nvPr/>
            </p:nvSpPr>
            <p:spPr bwMode="auto">
              <a:xfrm>
                <a:off x="4614" y="2610"/>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40" name="Rectangle 165"/>
              <p:cNvSpPr>
                <a:spLocks noChangeArrowheads="1"/>
              </p:cNvSpPr>
              <p:nvPr/>
            </p:nvSpPr>
            <p:spPr bwMode="auto">
              <a:xfrm>
                <a:off x="5201" y="2610"/>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41" name="Rectangle 166"/>
              <p:cNvSpPr>
                <a:spLocks noChangeArrowheads="1"/>
              </p:cNvSpPr>
              <p:nvPr/>
            </p:nvSpPr>
            <p:spPr bwMode="auto">
              <a:xfrm>
                <a:off x="5688" y="2610"/>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42" name="Rectangle 167"/>
              <p:cNvSpPr>
                <a:spLocks noChangeArrowheads="1"/>
              </p:cNvSpPr>
              <p:nvPr/>
            </p:nvSpPr>
            <p:spPr bwMode="auto">
              <a:xfrm>
                <a:off x="590" y="2620"/>
                <a:ext cx="7" cy="27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43" name="Rectangle 168"/>
              <p:cNvSpPr>
                <a:spLocks noChangeArrowheads="1"/>
              </p:cNvSpPr>
              <p:nvPr/>
            </p:nvSpPr>
            <p:spPr bwMode="auto">
              <a:xfrm>
                <a:off x="1437" y="2620"/>
                <a:ext cx="6" cy="27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44" name="Rectangle 169"/>
              <p:cNvSpPr>
                <a:spLocks noChangeArrowheads="1"/>
              </p:cNvSpPr>
              <p:nvPr/>
            </p:nvSpPr>
            <p:spPr bwMode="auto">
              <a:xfrm>
                <a:off x="2501" y="2620"/>
                <a:ext cx="6" cy="27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45" name="Rectangle 170"/>
              <p:cNvSpPr>
                <a:spLocks noChangeArrowheads="1"/>
              </p:cNvSpPr>
              <p:nvPr/>
            </p:nvSpPr>
            <p:spPr bwMode="auto">
              <a:xfrm>
                <a:off x="3731" y="2620"/>
                <a:ext cx="6" cy="27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46" name="Rectangle 171"/>
              <p:cNvSpPr>
                <a:spLocks noChangeArrowheads="1"/>
              </p:cNvSpPr>
              <p:nvPr/>
            </p:nvSpPr>
            <p:spPr bwMode="auto">
              <a:xfrm>
                <a:off x="4614" y="2620"/>
                <a:ext cx="6" cy="27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47" name="Rectangle 172"/>
              <p:cNvSpPr>
                <a:spLocks noChangeArrowheads="1"/>
              </p:cNvSpPr>
              <p:nvPr/>
            </p:nvSpPr>
            <p:spPr bwMode="auto">
              <a:xfrm>
                <a:off x="5201" y="2620"/>
                <a:ext cx="7" cy="27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48" name="Rectangle 173"/>
              <p:cNvSpPr>
                <a:spLocks noChangeArrowheads="1"/>
              </p:cNvSpPr>
              <p:nvPr/>
            </p:nvSpPr>
            <p:spPr bwMode="auto">
              <a:xfrm>
                <a:off x="5688" y="2620"/>
                <a:ext cx="6" cy="27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49" name="Rectangle 174"/>
              <p:cNvSpPr>
                <a:spLocks noChangeArrowheads="1"/>
              </p:cNvSpPr>
              <p:nvPr/>
            </p:nvSpPr>
            <p:spPr bwMode="auto">
              <a:xfrm>
                <a:off x="597" y="2890"/>
                <a:ext cx="838" cy="302"/>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50" name="Rectangle 175"/>
              <p:cNvSpPr>
                <a:spLocks noChangeArrowheads="1"/>
              </p:cNvSpPr>
              <p:nvPr/>
            </p:nvSpPr>
            <p:spPr bwMode="auto">
              <a:xfrm>
                <a:off x="643" y="2924"/>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51" name="Rectangle 176"/>
              <p:cNvSpPr>
                <a:spLocks noChangeArrowheads="1"/>
              </p:cNvSpPr>
              <p:nvPr/>
            </p:nvSpPr>
            <p:spPr bwMode="auto">
              <a:xfrm>
                <a:off x="1490" y="2924"/>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52" name="Rectangle 177"/>
              <p:cNvSpPr>
                <a:spLocks noChangeArrowheads="1"/>
              </p:cNvSpPr>
              <p:nvPr/>
            </p:nvSpPr>
            <p:spPr bwMode="auto">
              <a:xfrm>
                <a:off x="2554" y="2924"/>
                <a:ext cx="113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Räumlichkeiten säubern</a:t>
                </a:r>
                <a:endParaRPr kumimoji="0" lang="de-DE" altLang="de-DE" sz="1200" b="0" i="0" u="none" strike="noStrike" cap="none" normalizeH="0" baseline="0" dirty="0">
                  <a:ln>
                    <a:noFill/>
                  </a:ln>
                  <a:solidFill>
                    <a:schemeClr val="tx1"/>
                  </a:solidFill>
                  <a:effectLst/>
                  <a:latin typeface="+mj-lt"/>
                </a:endParaRPr>
              </a:p>
            </p:txBody>
          </p:sp>
          <p:sp>
            <p:nvSpPr>
              <p:cNvPr id="253" name="Rectangle 178"/>
              <p:cNvSpPr>
                <a:spLocks noChangeArrowheads="1"/>
              </p:cNvSpPr>
              <p:nvPr/>
            </p:nvSpPr>
            <p:spPr bwMode="auto">
              <a:xfrm>
                <a:off x="3649" y="2924"/>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54" name="Rectangle 179"/>
              <p:cNvSpPr>
                <a:spLocks noChangeArrowheads="1"/>
              </p:cNvSpPr>
              <p:nvPr/>
            </p:nvSpPr>
            <p:spPr bwMode="auto">
              <a:xfrm>
                <a:off x="3784" y="2924"/>
                <a:ext cx="4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Putzdienst</a:t>
                </a:r>
                <a:endParaRPr kumimoji="0" lang="de-DE" altLang="de-DE" sz="1200" b="0" i="0" u="none" strike="noStrike" cap="none" normalizeH="0" baseline="0" dirty="0">
                  <a:ln>
                    <a:noFill/>
                  </a:ln>
                  <a:solidFill>
                    <a:schemeClr val="tx1"/>
                  </a:solidFill>
                  <a:effectLst/>
                  <a:latin typeface="+mj-lt"/>
                </a:endParaRPr>
              </a:p>
            </p:txBody>
          </p:sp>
          <p:sp>
            <p:nvSpPr>
              <p:cNvPr id="255" name="Rectangle 180"/>
              <p:cNvSpPr>
                <a:spLocks noChangeArrowheads="1"/>
              </p:cNvSpPr>
              <p:nvPr/>
            </p:nvSpPr>
            <p:spPr bwMode="auto">
              <a:xfrm>
                <a:off x="4260" y="2924"/>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56" name="Rectangle 181"/>
              <p:cNvSpPr>
                <a:spLocks noChangeArrowheads="1"/>
              </p:cNvSpPr>
              <p:nvPr/>
            </p:nvSpPr>
            <p:spPr bwMode="auto">
              <a:xfrm>
                <a:off x="4707" y="2924"/>
                <a:ext cx="3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Juli 20</a:t>
                </a:r>
                <a:endParaRPr kumimoji="0" lang="de-DE" altLang="de-DE" sz="1200" b="0" i="0" u="none" strike="noStrike" cap="none" normalizeH="0" baseline="0" dirty="0">
                  <a:ln>
                    <a:noFill/>
                  </a:ln>
                  <a:solidFill>
                    <a:schemeClr val="tx1"/>
                  </a:solidFill>
                  <a:effectLst/>
                  <a:latin typeface="+mj-lt"/>
                </a:endParaRPr>
              </a:p>
            </p:txBody>
          </p:sp>
          <p:sp>
            <p:nvSpPr>
              <p:cNvPr id="257" name="Rectangle 182"/>
              <p:cNvSpPr>
                <a:spLocks noChangeArrowheads="1"/>
              </p:cNvSpPr>
              <p:nvPr/>
            </p:nvSpPr>
            <p:spPr bwMode="auto">
              <a:xfrm>
                <a:off x="5002" y="2924"/>
                <a:ext cx="1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24</a:t>
                </a:r>
                <a:endParaRPr kumimoji="0" lang="de-DE" altLang="de-DE" sz="1200" b="0" i="0" u="none" strike="noStrike" cap="none" normalizeH="0" baseline="0" dirty="0">
                  <a:ln>
                    <a:noFill/>
                  </a:ln>
                  <a:solidFill>
                    <a:schemeClr val="tx1"/>
                  </a:solidFill>
                  <a:effectLst/>
                  <a:latin typeface="+mj-lt"/>
                </a:endParaRPr>
              </a:p>
            </p:txBody>
          </p:sp>
          <p:sp>
            <p:nvSpPr>
              <p:cNvPr id="258" name="Rectangle 183"/>
              <p:cNvSpPr>
                <a:spLocks noChangeArrowheads="1"/>
              </p:cNvSpPr>
              <p:nvPr/>
            </p:nvSpPr>
            <p:spPr bwMode="auto">
              <a:xfrm>
                <a:off x="5115" y="2924"/>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59" name="Rectangle 184"/>
              <p:cNvSpPr>
                <a:spLocks noChangeArrowheads="1"/>
              </p:cNvSpPr>
              <p:nvPr/>
            </p:nvSpPr>
            <p:spPr bwMode="auto">
              <a:xfrm>
                <a:off x="5354" y="2924"/>
                <a:ext cx="2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200 €</a:t>
                </a:r>
                <a:endParaRPr kumimoji="0" lang="de-DE" altLang="de-DE" sz="1200" b="0" i="0" u="none" strike="noStrike" cap="none" normalizeH="0" baseline="0" dirty="0">
                  <a:ln>
                    <a:noFill/>
                  </a:ln>
                  <a:solidFill>
                    <a:schemeClr val="tx1"/>
                  </a:solidFill>
                  <a:effectLst/>
                  <a:latin typeface="+mj-lt"/>
                </a:endParaRPr>
              </a:p>
            </p:txBody>
          </p:sp>
          <p:sp>
            <p:nvSpPr>
              <p:cNvPr id="260" name="Rectangle 185"/>
              <p:cNvSpPr>
                <a:spLocks noChangeArrowheads="1"/>
              </p:cNvSpPr>
              <p:nvPr/>
            </p:nvSpPr>
            <p:spPr bwMode="auto">
              <a:xfrm>
                <a:off x="5610" y="2924"/>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61" name="Rectangle 186"/>
              <p:cNvSpPr>
                <a:spLocks noChangeArrowheads="1"/>
              </p:cNvSpPr>
              <p:nvPr/>
            </p:nvSpPr>
            <p:spPr bwMode="auto">
              <a:xfrm>
                <a:off x="590" y="2890"/>
                <a:ext cx="7"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62" name="Rectangle 187"/>
              <p:cNvSpPr>
                <a:spLocks noChangeArrowheads="1"/>
              </p:cNvSpPr>
              <p:nvPr/>
            </p:nvSpPr>
            <p:spPr bwMode="auto">
              <a:xfrm>
                <a:off x="1437" y="2890"/>
                <a:ext cx="6"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63" name="Rectangle 188"/>
              <p:cNvSpPr>
                <a:spLocks noChangeArrowheads="1"/>
              </p:cNvSpPr>
              <p:nvPr/>
            </p:nvSpPr>
            <p:spPr bwMode="auto">
              <a:xfrm>
                <a:off x="2501" y="2890"/>
                <a:ext cx="6"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64" name="Rectangle 189"/>
              <p:cNvSpPr>
                <a:spLocks noChangeArrowheads="1"/>
              </p:cNvSpPr>
              <p:nvPr/>
            </p:nvSpPr>
            <p:spPr bwMode="auto">
              <a:xfrm>
                <a:off x="3731" y="2890"/>
                <a:ext cx="6"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65" name="Rectangle 190"/>
              <p:cNvSpPr>
                <a:spLocks noChangeArrowheads="1"/>
              </p:cNvSpPr>
              <p:nvPr/>
            </p:nvSpPr>
            <p:spPr bwMode="auto">
              <a:xfrm>
                <a:off x="4614" y="2890"/>
                <a:ext cx="6"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66" name="Rectangle 191"/>
              <p:cNvSpPr>
                <a:spLocks noChangeArrowheads="1"/>
              </p:cNvSpPr>
              <p:nvPr/>
            </p:nvSpPr>
            <p:spPr bwMode="auto">
              <a:xfrm>
                <a:off x="5201" y="2890"/>
                <a:ext cx="7"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67" name="Rectangle 192"/>
              <p:cNvSpPr>
                <a:spLocks noChangeArrowheads="1"/>
              </p:cNvSpPr>
              <p:nvPr/>
            </p:nvSpPr>
            <p:spPr bwMode="auto">
              <a:xfrm>
                <a:off x="5688" y="2890"/>
                <a:ext cx="6" cy="302"/>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68" name="Rectangle 193"/>
              <p:cNvSpPr>
                <a:spLocks noChangeArrowheads="1"/>
              </p:cNvSpPr>
              <p:nvPr/>
            </p:nvSpPr>
            <p:spPr bwMode="auto">
              <a:xfrm>
                <a:off x="597" y="3202"/>
                <a:ext cx="838" cy="21"/>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69" name="Rectangle 194"/>
              <p:cNvSpPr>
                <a:spLocks noChangeArrowheads="1"/>
              </p:cNvSpPr>
              <p:nvPr/>
            </p:nvSpPr>
            <p:spPr bwMode="auto">
              <a:xfrm>
                <a:off x="597" y="3465"/>
                <a:ext cx="838" cy="24"/>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70" name="Rectangle 195"/>
              <p:cNvSpPr>
                <a:spLocks noChangeArrowheads="1"/>
              </p:cNvSpPr>
              <p:nvPr/>
            </p:nvSpPr>
            <p:spPr bwMode="auto">
              <a:xfrm>
                <a:off x="597" y="3223"/>
                <a:ext cx="838" cy="61"/>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71" name="Rectangle 196"/>
              <p:cNvSpPr>
                <a:spLocks noChangeArrowheads="1"/>
              </p:cNvSpPr>
              <p:nvPr/>
            </p:nvSpPr>
            <p:spPr bwMode="auto">
              <a:xfrm>
                <a:off x="1000"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272" name="Rectangle 197"/>
              <p:cNvSpPr>
                <a:spLocks noChangeArrowheads="1"/>
              </p:cNvSpPr>
              <p:nvPr/>
            </p:nvSpPr>
            <p:spPr bwMode="auto">
              <a:xfrm>
                <a:off x="1032"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73" name="Rectangle 198"/>
              <p:cNvSpPr>
                <a:spLocks noChangeArrowheads="1"/>
              </p:cNvSpPr>
              <p:nvPr/>
            </p:nvSpPr>
            <p:spPr bwMode="auto">
              <a:xfrm>
                <a:off x="597" y="3284"/>
                <a:ext cx="838" cy="60"/>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74" name="Rectangle 199"/>
              <p:cNvSpPr>
                <a:spLocks noChangeArrowheads="1"/>
              </p:cNvSpPr>
              <p:nvPr/>
            </p:nvSpPr>
            <p:spPr bwMode="auto">
              <a:xfrm>
                <a:off x="1000"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275" name="Rectangle 200"/>
              <p:cNvSpPr>
                <a:spLocks noChangeArrowheads="1"/>
              </p:cNvSpPr>
              <p:nvPr/>
            </p:nvSpPr>
            <p:spPr bwMode="auto">
              <a:xfrm>
                <a:off x="1032"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76" name="Rectangle 201"/>
              <p:cNvSpPr>
                <a:spLocks noChangeArrowheads="1"/>
              </p:cNvSpPr>
              <p:nvPr/>
            </p:nvSpPr>
            <p:spPr bwMode="auto">
              <a:xfrm>
                <a:off x="597" y="3344"/>
                <a:ext cx="838" cy="60"/>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277" name="Rectangle 202"/>
              <p:cNvSpPr>
                <a:spLocks noChangeArrowheads="1"/>
              </p:cNvSpPr>
              <p:nvPr/>
            </p:nvSpPr>
            <p:spPr bwMode="auto">
              <a:xfrm>
                <a:off x="1000"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278" name="Rectangle 203"/>
              <p:cNvSpPr>
                <a:spLocks noChangeArrowheads="1"/>
              </p:cNvSpPr>
              <p:nvPr/>
            </p:nvSpPr>
            <p:spPr bwMode="auto">
              <a:xfrm>
                <a:off x="1032"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79" name="Rectangle 204"/>
              <p:cNvSpPr>
                <a:spLocks noChangeArrowheads="1"/>
              </p:cNvSpPr>
              <p:nvPr/>
            </p:nvSpPr>
            <p:spPr bwMode="auto">
              <a:xfrm>
                <a:off x="597" y="3404"/>
                <a:ext cx="838" cy="61"/>
              </a:xfrm>
              <a:prstGeom prst="rect">
                <a:avLst/>
              </a:prstGeom>
              <a:solidFill>
                <a:srgbClr val="D9E2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grpSp>
        <p:sp>
          <p:nvSpPr>
            <p:cNvPr id="8" name="Rectangle 206"/>
            <p:cNvSpPr>
              <a:spLocks noChangeArrowheads="1"/>
            </p:cNvSpPr>
            <p:nvPr/>
          </p:nvSpPr>
          <p:spPr bwMode="auto">
            <a:xfrm>
              <a:off x="1015" y="3284"/>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9" name="Rectangle 207"/>
            <p:cNvSpPr>
              <a:spLocks noChangeArrowheads="1"/>
            </p:cNvSpPr>
            <p:nvPr/>
          </p:nvSpPr>
          <p:spPr bwMode="auto">
            <a:xfrm>
              <a:off x="1956"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10" name="Rectangle 208"/>
            <p:cNvSpPr>
              <a:spLocks noChangeArrowheads="1"/>
            </p:cNvSpPr>
            <p:nvPr/>
          </p:nvSpPr>
          <p:spPr bwMode="auto">
            <a:xfrm>
              <a:off x="1988"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1" name="Rectangle 209"/>
            <p:cNvSpPr>
              <a:spLocks noChangeArrowheads="1"/>
            </p:cNvSpPr>
            <p:nvPr/>
          </p:nvSpPr>
          <p:spPr bwMode="auto">
            <a:xfrm>
              <a:off x="1956"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12" name="Rectangle 210"/>
            <p:cNvSpPr>
              <a:spLocks noChangeArrowheads="1"/>
            </p:cNvSpPr>
            <p:nvPr/>
          </p:nvSpPr>
          <p:spPr bwMode="auto">
            <a:xfrm>
              <a:off x="1988"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3" name="Rectangle 211"/>
            <p:cNvSpPr>
              <a:spLocks noChangeArrowheads="1"/>
            </p:cNvSpPr>
            <p:nvPr/>
          </p:nvSpPr>
          <p:spPr bwMode="auto">
            <a:xfrm>
              <a:off x="1956"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14" name="Rectangle 212"/>
            <p:cNvSpPr>
              <a:spLocks noChangeArrowheads="1"/>
            </p:cNvSpPr>
            <p:nvPr/>
          </p:nvSpPr>
          <p:spPr bwMode="auto">
            <a:xfrm>
              <a:off x="1988"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5" name="Rectangle 213"/>
            <p:cNvSpPr>
              <a:spLocks noChangeArrowheads="1"/>
            </p:cNvSpPr>
            <p:nvPr/>
          </p:nvSpPr>
          <p:spPr bwMode="auto">
            <a:xfrm>
              <a:off x="1973" y="3270"/>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6" name="Rectangle 214"/>
            <p:cNvSpPr>
              <a:spLocks noChangeArrowheads="1"/>
            </p:cNvSpPr>
            <p:nvPr/>
          </p:nvSpPr>
          <p:spPr bwMode="auto">
            <a:xfrm>
              <a:off x="3103"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17" name="Rectangle 215"/>
            <p:cNvSpPr>
              <a:spLocks noChangeArrowheads="1"/>
            </p:cNvSpPr>
            <p:nvPr/>
          </p:nvSpPr>
          <p:spPr bwMode="auto">
            <a:xfrm>
              <a:off x="3135"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18" name="Rectangle 216"/>
            <p:cNvSpPr>
              <a:spLocks noChangeArrowheads="1"/>
            </p:cNvSpPr>
            <p:nvPr/>
          </p:nvSpPr>
          <p:spPr bwMode="auto">
            <a:xfrm>
              <a:off x="3103"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19" name="Rectangle 217"/>
            <p:cNvSpPr>
              <a:spLocks noChangeArrowheads="1"/>
            </p:cNvSpPr>
            <p:nvPr/>
          </p:nvSpPr>
          <p:spPr bwMode="auto">
            <a:xfrm>
              <a:off x="3135"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0" name="Rectangle 218"/>
            <p:cNvSpPr>
              <a:spLocks noChangeArrowheads="1"/>
            </p:cNvSpPr>
            <p:nvPr/>
          </p:nvSpPr>
          <p:spPr bwMode="auto">
            <a:xfrm>
              <a:off x="3103"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21" name="Rectangle 219"/>
            <p:cNvSpPr>
              <a:spLocks noChangeArrowheads="1"/>
            </p:cNvSpPr>
            <p:nvPr/>
          </p:nvSpPr>
          <p:spPr bwMode="auto">
            <a:xfrm>
              <a:off x="3135"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2" name="Rectangle 220"/>
            <p:cNvSpPr>
              <a:spLocks noChangeArrowheads="1"/>
            </p:cNvSpPr>
            <p:nvPr/>
          </p:nvSpPr>
          <p:spPr bwMode="auto">
            <a:xfrm>
              <a:off x="3118" y="3270"/>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3" name="Rectangle 221"/>
            <p:cNvSpPr>
              <a:spLocks noChangeArrowheads="1"/>
            </p:cNvSpPr>
            <p:nvPr/>
          </p:nvSpPr>
          <p:spPr bwMode="auto">
            <a:xfrm>
              <a:off x="4159"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24" name="Rectangle 222"/>
            <p:cNvSpPr>
              <a:spLocks noChangeArrowheads="1"/>
            </p:cNvSpPr>
            <p:nvPr/>
          </p:nvSpPr>
          <p:spPr bwMode="auto">
            <a:xfrm>
              <a:off x="4191"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5" name="Rectangle 223"/>
            <p:cNvSpPr>
              <a:spLocks noChangeArrowheads="1"/>
            </p:cNvSpPr>
            <p:nvPr/>
          </p:nvSpPr>
          <p:spPr bwMode="auto">
            <a:xfrm>
              <a:off x="4159"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26" name="Rectangle 224"/>
            <p:cNvSpPr>
              <a:spLocks noChangeArrowheads="1"/>
            </p:cNvSpPr>
            <p:nvPr/>
          </p:nvSpPr>
          <p:spPr bwMode="auto">
            <a:xfrm>
              <a:off x="4191"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7" name="Rectangle 225"/>
            <p:cNvSpPr>
              <a:spLocks noChangeArrowheads="1"/>
            </p:cNvSpPr>
            <p:nvPr/>
          </p:nvSpPr>
          <p:spPr bwMode="auto">
            <a:xfrm>
              <a:off x="4159"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28" name="Rectangle 226"/>
            <p:cNvSpPr>
              <a:spLocks noChangeArrowheads="1"/>
            </p:cNvSpPr>
            <p:nvPr/>
          </p:nvSpPr>
          <p:spPr bwMode="auto">
            <a:xfrm>
              <a:off x="4191"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29" name="Rectangle 227"/>
            <p:cNvSpPr>
              <a:spLocks noChangeArrowheads="1"/>
            </p:cNvSpPr>
            <p:nvPr/>
          </p:nvSpPr>
          <p:spPr bwMode="auto">
            <a:xfrm>
              <a:off x="4176" y="3270"/>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30" name="Rectangle 228"/>
            <p:cNvSpPr>
              <a:spLocks noChangeArrowheads="1"/>
            </p:cNvSpPr>
            <p:nvPr/>
          </p:nvSpPr>
          <p:spPr bwMode="auto">
            <a:xfrm>
              <a:off x="4894"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31" name="Rectangle 229"/>
            <p:cNvSpPr>
              <a:spLocks noChangeArrowheads="1"/>
            </p:cNvSpPr>
            <p:nvPr/>
          </p:nvSpPr>
          <p:spPr bwMode="auto">
            <a:xfrm>
              <a:off x="4926"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32" name="Rectangle 230"/>
            <p:cNvSpPr>
              <a:spLocks noChangeArrowheads="1"/>
            </p:cNvSpPr>
            <p:nvPr/>
          </p:nvSpPr>
          <p:spPr bwMode="auto">
            <a:xfrm>
              <a:off x="4894"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33" name="Rectangle 231"/>
            <p:cNvSpPr>
              <a:spLocks noChangeArrowheads="1"/>
            </p:cNvSpPr>
            <p:nvPr/>
          </p:nvSpPr>
          <p:spPr bwMode="auto">
            <a:xfrm>
              <a:off x="4926"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34" name="Rectangle 232"/>
            <p:cNvSpPr>
              <a:spLocks noChangeArrowheads="1"/>
            </p:cNvSpPr>
            <p:nvPr/>
          </p:nvSpPr>
          <p:spPr bwMode="auto">
            <a:xfrm>
              <a:off x="4894"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35" name="Rectangle 233"/>
            <p:cNvSpPr>
              <a:spLocks noChangeArrowheads="1"/>
            </p:cNvSpPr>
            <p:nvPr/>
          </p:nvSpPr>
          <p:spPr bwMode="auto">
            <a:xfrm>
              <a:off x="4926"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36" name="Rectangle 234"/>
            <p:cNvSpPr>
              <a:spLocks noChangeArrowheads="1"/>
            </p:cNvSpPr>
            <p:nvPr/>
          </p:nvSpPr>
          <p:spPr bwMode="auto">
            <a:xfrm>
              <a:off x="4911" y="3270"/>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37" name="Rectangle 235"/>
            <p:cNvSpPr>
              <a:spLocks noChangeArrowheads="1"/>
            </p:cNvSpPr>
            <p:nvPr/>
          </p:nvSpPr>
          <p:spPr bwMode="auto">
            <a:xfrm>
              <a:off x="5432"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38" name="Rectangle 236"/>
            <p:cNvSpPr>
              <a:spLocks noChangeArrowheads="1"/>
            </p:cNvSpPr>
            <p:nvPr/>
          </p:nvSpPr>
          <p:spPr bwMode="auto">
            <a:xfrm>
              <a:off x="5464" y="308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39" name="Rectangle 237"/>
            <p:cNvSpPr>
              <a:spLocks noChangeArrowheads="1"/>
            </p:cNvSpPr>
            <p:nvPr/>
          </p:nvSpPr>
          <p:spPr bwMode="auto">
            <a:xfrm>
              <a:off x="5432"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40" name="Rectangle 238"/>
            <p:cNvSpPr>
              <a:spLocks noChangeArrowheads="1"/>
            </p:cNvSpPr>
            <p:nvPr/>
          </p:nvSpPr>
          <p:spPr bwMode="auto">
            <a:xfrm>
              <a:off x="5464" y="314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41" name="Rectangle 239"/>
            <p:cNvSpPr>
              <a:spLocks noChangeArrowheads="1"/>
            </p:cNvSpPr>
            <p:nvPr/>
          </p:nvSpPr>
          <p:spPr bwMode="auto">
            <a:xfrm>
              <a:off x="5432"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a:t>
              </a:r>
              <a:endParaRPr kumimoji="0" lang="de-DE" altLang="de-DE" sz="1200" b="0" i="0" u="none" strike="noStrike" cap="none" normalizeH="0" baseline="0" dirty="0">
                <a:ln>
                  <a:noFill/>
                </a:ln>
                <a:solidFill>
                  <a:schemeClr val="tx1"/>
                </a:solidFill>
                <a:effectLst/>
                <a:latin typeface="+mj-lt"/>
              </a:endParaRPr>
            </a:p>
          </p:txBody>
        </p:sp>
        <p:sp>
          <p:nvSpPr>
            <p:cNvPr id="42" name="Rectangle 240"/>
            <p:cNvSpPr>
              <a:spLocks noChangeArrowheads="1"/>
            </p:cNvSpPr>
            <p:nvPr/>
          </p:nvSpPr>
          <p:spPr bwMode="auto">
            <a:xfrm>
              <a:off x="5464" y="3209"/>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43" name="Rectangle 241"/>
            <p:cNvSpPr>
              <a:spLocks noChangeArrowheads="1"/>
            </p:cNvSpPr>
            <p:nvPr/>
          </p:nvSpPr>
          <p:spPr bwMode="auto">
            <a:xfrm>
              <a:off x="5447" y="3270"/>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sp>
          <p:nvSpPr>
            <p:cNvPr id="44" name="Rectangle 242"/>
            <p:cNvSpPr>
              <a:spLocks noChangeArrowheads="1"/>
            </p:cNvSpPr>
            <p:nvPr/>
          </p:nvSpPr>
          <p:spPr bwMode="auto">
            <a:xfrm>
              <a:off x="590" y="3192"/>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45" name="Rectangle 243"/>
            <p:cNvSpPr>
              <a:spLocks noChangeArrowheads="1"/>
            </p:cNvSpPr>
            <p:nvPr/>
          </p:nvSpPr>
          <p:spPr bwMode="auto">
            <a:xfrm>
              <a:off x="597" y="3192"/>
              <a:ext cx="840"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46" name="Rectangle 244"/>
            <p:cNvSpPr>
              <a:spLocks noChangeArrowheads="1"/>
            </p:cNvSpPr>
            <p:nvPr/>
          </p:nvSpPr>
          <p:spPr bwMode="auto">
            <a:xfrm>
              <a:off x="1437" y="3192"/>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47" name="Rectangle 245"/>
            <p:cNvSpPr>
              <a:spLocks noChangeArrowheads="1"/>
            </p:cNvSpPr>
            <p:nvPr/>
          </p:nvSpPr>
          <p:spPr bwMode="auto">
            <a:xfrm>
              <a:off x="1443" y="3192"/>
              <a:ext cx="1058"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48" name="Rectangle 246"/>
            <p:cNvSpPr>
              <a:spLocks noChangeArrowheads="1"/>
            </p:cNvSpPr>
            <p:nvPr/>
          </p:nvSpPr>
          <p:spPr bwMode="auto">
            <a:xfrm>
              <a:off x="2501" y="3192"/>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49" name="Rectangle 247"/>
            <p:cNvSpPr>
              <a:spLocks noChangeArrowheads="1"/>
            </p:cNvSpPr>
            <p:nvPr/>
          </p:nvSpPr>
          <p:spPr bwMode="auto">
            <a:xfrm>
              <a:off x="2507" y="3192"/>
              <a:ext cx="1224"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50" name="Rectangle 248"/>
            <p:cNvSpPr>
              <a:spLocks noChangeArrowheads="1"/>
            </p:cNvSpPr>
            <p:nvPr/>
          </p:nvSpPr>
          <p:spPr bwMode="auto">
            <a:xfrm>
              <a:off x="3731" y="3192"/>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51" name="Rectangle 249"/>
            <p:cNvSpPr>
              <a:spLocks noChangeArrowheads="1"/>
            </p:cNvSpPr>
            <p:nvPr/>
          </p:nvSpPr>
          <p:spPr bwMode="auto">
            <a:xfrm>
              <a:off x="3737" y="3192"/>
              <a:ext cx="87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52" name="Rectangle 250"/>
            <p:cNvSpPr>
              <a:spLocks noChangeArrowheads="1"/>
            </p:cNvSpPr>
            <p:nvPr/>
          </p:nvSpPr>
          <p:spPr bwMode="auto">
            <a:xfrm>
              <a:off x="4614" y="3192"/>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53" name="Rectangle 251"/>
            <p:cNvSpPr>
              <a:spLocks noChangeArrowheads="1"/>
            </p:cNvSpPr>
            <p:nvPr/>
          </p:nvSpPr>
          <p:spPr bwMode="auto">
            <a:xfrm>
              <a:off x="4620" y="3192"/>
              <a:ext cx="581"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54" name="Rectangle 252"/>
            <p:cNvSpPr>
              <a:spLocks noChangeArrowheads="1"/>
            </p:cNvSpPr>
            <p:nvPr/>
          </p:nvSpPr>
          <p:spPr bwMode="auto">
            <a:xfrm>
              <a:off x="5201" y="3192"/>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55" name="Rectangle 253"/>
            <p:cNvSpPr>
              <a:spLocks noChangeArrowheads="1"/>
            </p:cNvSpPr>
            <p:nvPr/>
          </p:nvSpPr>
          <p:spPr bwMode="auto">
            <a:xfrm>
              <a:off x="5208" y="3192"/>
              <a:ext cx="480"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56" name="Rectangle 254"/>
            <p:cNvSpPr>
              <a:spLocks noChangeArrowheads="1"/>
            </p:cNvSpPr>
            <p:nvPr/>
          </p:nvSpPr>
          <p:spPr bwMode="auto">
            <a:xfrm>
              <a:off x="5688" y="3192"/>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57" name="Rectangle 255"/>
            <p:cNvSpPr>
              <a:spLocks noChangeArrowheads="1"/>
            </p:cNvSpPr>
            <p:nvPr/>
          </p:nvSpPr>
          <p:spPr bwMode="auto">
            <a:xfrm>
              <a:off x="590" y="3202"/>
              <a:ext cx="7" cy="287"/>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58" name="Rectangle 256"/>
            <p:cNvSpPr>
              <a:spLocks noChangeArrowheads="1"/>
            </p:cNvSpPr>
            <p:nvPr/>
          </p:nvSpPr>
          <p:spPr bwMode="auto">
            <a:xfrm>
              <a:off x="590" y="3489"/>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59" name="Rectangle 257"/>
            <p:cNvSpPr>
              <a:spLocks noChangeArrowheads="1"/>
            </p:cNvSpPr>
            <p:nvPr/>
          </p:nvSpPr>
          <p:spPr bwMode="auto">
            <a:xfrm>
              <a:off x="590" y="3489"/>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60" name="Rectangle 258"/>
            <p:cNvSpPr>
              <a:spLocks noChangeArrowheads="1"/>
            </p:cNvSpPr>
            <p:nvPr/>
          </p:nvSpPr>
          <p:spPr bwMode="auto">
            <a:xfrm>
              <a:off x="597" y="3489"/>
              <a:ext cx="840"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61" name="Rectangle 259"/>
            <p:cNvSpPr>
              <a:spLocks noChangeArrowheads="1"/>
            </p:cNvSpPr>
            <p:nvPr/>
          </p:nvSpPr>
          <p:spPr bwMode="auto">
            <a:xfrm>
              <a:off x="1437" y="3202"/>
              <a:ext cx="6" cy="287"/>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62" name="Rectangle 260"/>
            <p:cNvSpPr>
              <a:spLocks noChangeArrowheads="1"/>
            </p:cNvSpPr>
            <p:nvPr/>
          </p:nvSpPr>
          <p:spPr bwMode="auto">
            <a:xfrm>
              <a:off x="1437" y="3489"/>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63" name="Rectangle 261"/>
            <p:cNvSpPr>
              <a:spLocks noChangeArrowheads="1"/>
            </p:cNvSpPr>
            <p:nvPr/>
          </p:nvSpPr>
          <p:spPr bwMode="auto">
            <a:xfrm>
              <a:off x="1443" y="3489"/>
              <a:ext cx="1058"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64" name="Rectangle 262"/>
            <p:cNvSpPr>
              <a:spLocks noChangeArrowheads="1"/>
            </p:cNvSpPr>
            <p:nvPr/>
          </p:nvSpPr>
          <p:spPr bwMode="auto">
            <a:xfrm>
              <a:off x="2501" y="3202"/>
              <a:ext cx="6" cy="287"/>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65" name="Rectangle 263"/>
            <p:cNvSpPr>
              <a:spLocks noChangeArrowheads="1"/>
            </p:cNvSpPr>
            <p:nvPr/>
          </p:nvSpPr>
          <p:spPr bwMode="auto">
            <a:xfrm>
              <a:off x="2501" y="3489"/>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66" name="Rectangle 264"/>
            <p:cNvSpPr>
              <a:spLocks noChangeArrowheads="1"/>
            </p:cNvSpPr>
            <p:nvPr/>
          </p:nvSpPr>
          <p:spPr bwMode="auto">
            <a:xfrm>
              <a:off x="2507" y="3489"/>
              <a:ext cx="1224"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67" name="Rectangle 265"/>
            <p:cNvSpPr>
              <a:spLocks noChangeArrowheads="1"/>
            </p:cNvSpPr>
            <p:nvPr/>
          </p:nvSpPr>
          <p:spPr bwMode="auto">
            <a:xfrm>
              <a:off x="3731" y="3202"/>
              <a:ext cx="6" cy="287"/>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68" name="Rectangle 266"/>
            <p:cNvSpPr>
              <a:spLocks noChangeArrowheads="1"/>
            </p:cNvSpPr>
            <p:nvPr/>
          </p:nvSpPr>
          <p:spPr bwMode="auto">
            <a:xfrm>
              <a:off x="3731" y="3489"/>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69" name="Rectangle 267"/>
            <p:cNvSpPr>
              <a:spLocks noChangeArrowheads="1"/>
            </p:cNvSpPr>
            <p:nvPr/>
          </p:nvSpPr>
          <p:spPr bwMode="auto">
            <a:xfrm>
              <a:off x="3737" y="3489"/>
              <a:ext cx="87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70" name="Rectangle 268"/>
            <p:cNvSpPr>
              <a:spLocks noChangeArrowheads="1"/>
            </p:cNvSpPr>
            <p:nvPr/>
          </p:nvSpPr>
          <p:spPr bwMode="auto">
            <a:xfrm>
              <a:off x="4614" y="3202"/>
              <a:ext cx="6" cy="287"/>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71" name="Rectangle 269"/>
            <p:cNvSpPr>
              <a:spLocks noChangeArrowheads="1"/>
            </p:cNvSpPr>
            <p:nvPr/>
          </p:nvSpPr>
          <p:spPr bwMode="auto">
            <a:xfrm>
              <a:off x="4614" y="3489"/>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72" name="Rectangle 270"/>
            <p:cNvSpPr>
              <a:spLocks noChangeArrowheads="1"/>
            </p:cNvSpPr>
            <p:nvPr/>
          </p:nvSpPr>
          <p:spPr bwMode="auto">
            <a:xfrm>
              <a:off x="4620" y="3489"/>
              <a:ext cx="581"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73" name="Rectangle 271"/>
            <p:cNvSpPr>
              <a:spLocks noChangeArrowheads="1"/>
            </p:cNvSpPr>
            <p:nvPr/>
          </p:nvSpPr>
          <p:spPr bwMode="auto">
            <a:xfrm>
              <a:off x="5201" y="3202"/>
              <a:ext cx="7" cy="287"/>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74" name="Rectangle 272"/>
            <p:cNvSpPr>
              <a:spLocks noChangeArrowheads="1"/>
            </p:cNvSpPr>
            <p:nvPr/>
          </p:nvSpPr>
          <p:spPr bwMode="auto">
            <a:xfrm>
              <a:off x="5201" y="3489"/>
              <a:ext cx="7"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75" name="Rectangle 273"/>
            <p:cNvSpPr>
              <a:spLocks noChangeArrowheads="1"/>
            </p:cNvSpPr>
            <p:nvPr/>
          </p:nvSpPr>
          <p:spPr bwMode="auto">
            <a:xfrm>
              <a:off x="5208" y="3489"/>
              <a:ext cx="480"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76" name="Rectangle 274"/>
            <p:cNvSpPr>
              <a:spLocks noChangeArrowheads="1"/>
            </p:cNvSpPr>
            <p:nvPr/>
          </p:nvSpPr>
          <p:spPr bwMode="auto">
            <a:xfrm>
              <a:off x="5688" y="3202"/>
              <a:ext cx="6" cy="287"/>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77" name="Rectangle 275"/>
            <p:cNvSpPr>
              <a:spLocks noChangeArrowheads="1"/>
            </p:cNvSpPr>
            <p:nvPr/>
          </p:nvSpPr>
          <p:spPr bwMode="auto">
            <a:xfrm>
              <a:off x="5688" y="3489"/>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78" name="Rectangle 276"/>
            <p:cNvSpPr>
              <a:spLocks noChangeArrowheads="1"/>
            </p:cNvSpPr>
            <p:nvPr/>
          </p:nvSpPr>
          <p:spPr bwMode="auto">
            <a:xfrm>
              <a:off x="5688" y="3489"/>
              <a:ext cx="6" cy="10"/>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2400" dirty="0">
                <a:latin typeface="+mj-lt"/>
              </a:endParaRPr>
            </a:p>
          </p:txBody>
        </p:sp>
        <p:sp>
          <p:nvSpPr>
            <p:cNvPr id="79" name="Rectangle 277"/>
            <p:cNvSpPr>
              <a:spLocks noChangeArrowheads="1"/>
            </p:cNvSpPr>
            <p:nvPr/>
          </p:nvSpPr>
          <p:spPr bwMode="auto">
            <a:xfrm>
              <a:off x="597" y="3505"/>
              <a:ext cx="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j-lt"/>
                </a:rPr>
                <a:t> </a:t>
              </a:r>
              <a:endParaRPr kumimoji="0" lang="de-DE" altLang="de-DE" sz="1200" b="0" i="0" u="none" strike="noStrike" cap="none" normalizeH="0" baseline="0" dirty="0">
                <a:ln>
                  <a:noFill/>
                </a:ln>
                <a:solidFill>
                  <a:schemeClr val="tx1"/>
                </a:solidFill>
                <a:effectLst/>
                <a:latin typeface="+mj-lt"/>
              </a:endParaRPr>
            </a:p>
          </p:txBody>
        </p:sp>
      </p:grpSp>
      <p:sp>
        <p:nvSpPr>
          <p:cNvPr id="2" name="Titel 1"/>
          <p:cNvSpPr>
            <a:spLocks noGrp="1"/>
          </p:cNvSpPr>
          <p:nvPr>
            <p:ph type="title"/>
          </p:nvPr>
        </p:nvSpPr>
        <p:spPr/>
        <p:txBody>
          <a:bodyPr/>
          <a:lstStyle/>
          <a:p>
            <a:r>
              <a:rPr lang="de-AT" dirty="0"/>
              <a:t>Beispiel Budgetplan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29</a:t>
            </a:fld>
            <a:endParaRPr lang="en-US" dirty="0"/>
          </a:p>
        </p:txBody>
      </p:sp>
    </p:spTree>
    <p:extLst>
      <p:ext uri="{BB962C8B-B14F-4D97-AF65-F5344CB8AC3E}">
        <p14:creationId xmlns:p14="http://schemas.microsoft.com/office/powerpoint/2010/main" val="424440153"/>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C183D7F6-B498-43B3-948B-1728B52AA6E4}">
                <adec:decorative xmlns:adec="http://schemas.microsoft.com/office/drawing/2017/decorative" val="1"/>
              </a:ext>
            </a:extLst>
          </p:cNvPr>
          <p:cNvGrpSpPr/>
          <p:nvPr/>
        </p:nvGrpSpPr>
        <p:grpSpPr>
          <a:xfrm>
            <a:off x="1226090" y="2049699"/>
            <a:ext cx="502326" cy="505265"/>
            <a:chOff x="1226090" y="2049699"/>
            <a:chExt cx="502326" cy="505265"/>
          </a:xfrm>
        </p:grpSpPr>
        <p:sp>
          <p:nvSpPr>
            <p:cNvPr id="26" name="Oval 26"/>
            <p:cNvSpPr>
              <a:spLocks noChangeArrowheads="1"/>
            </p:cNvSpPr>
            <p:nvPr/>
          </p:nvSpPr>
          <p:spPr bwMode="auto">
            <a:xfrm>
              <a:off x="1310832" y="2132971"/>
              <a:ext cx="333088" cy="333088"/>
            </a:xfrm>
            <a:prstGeom prst="ellipse">
              <a:avLst/>
            </a:prstGeom>
            <a:solidFill>
              <a:schemeClr val="bg1"/>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27" name="Oval 26"/>
            <p:cNvSpPr>
              <a:spLocks noChangeArrowheads="1"/>
            </p:cNvSpPr>
            <p:nvPr/>
          </p:nvSpPr>
          <p:spPr bwMode="auto">
            <a:xfrm>
              <a:off x="1375175" y="2200376"/>
              <a:ext cx="204156" cy="204156"/>
            </a:xfrm>
            <a:prstGeom prst="ellipse">
              <a:avLst/>
            </a:prstGeom>
            <a:solidFill>
              <a:srgbClr val="D9E2EF"/>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28" name="Gerade Verbindung 27"/>
            <p:cNvCxnSpPr/>
            <p:nvPr/>
          </p:nvCxnSpPr>
          <p:spPr>
            <a:xfrm flipV="1">
              <a:off x="1226090" y="2296821"/>
              <a:ext cx="502326" cy="5633"/>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477375" y="2049699"/>
              <a:ext cx="0" cy="505265"/>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sp>
          <p:nvSpPr>
            <p:cNvPr id="30" name="Oval 26"/>
            <p:cNvSpPr>
              <a:spLocks noChangeArrowheads="1"/>
            </p:cNvSpPr>
            <p:nvPr/>
          </p:nvSpPr>
          <p:spPr bwMode="auto">
            <a:xfrm>
              <a:off x="1442967" y="2266454"/>
              <a:ext cx="72000" cy="72000"/>
            </a:xfrm>
            <a:prstGeom prst="ellipse">
              <a:avLst/>
            </a:prstGeom>
            <a:solidFill>
              <a:srgbClr val="2D4E75"/>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42" name="Gruppieren 41">
            <a:extLst>
              <a:ext uri="{C183D7F6-B498-43B3-948B-1728B52AA6E4}">
                <adec:decorative xmlns:adec="http://schemas.microsoft.com/office/drawing/2017/decorative" val="1"/>
              </a:ext>
            </a:extLst>
          </p:cNvPr>
          <p:cNvGrpSpPr/>
          <p:nvPr/>
        </p:nvGrpSpPr>
        <p:grpSpPr>
          <a:xfrm>
            <a:off x="1226090" y="3544312"/>
            <a:ext cx="502326" cy="505265"/>
            <a:chOff x="1226090" y="2049699"/>
            <a:chExt cx="502326" cy="505265"/>
          </a:xfrm>
        </p:grpSpPr>
        <p:sp>
          <p:nvSpPr>
            <p:cNvPr id="43" name="Oval 26"/>
            <p:cNvSpPr>
              <a:spLocks noChangeArrowheads="1"/>
            </p:cNvSpPr>
            <p:nvPr/>
          </p:nvSpPr>
          <p:spPr bwMode="auto">
            <a:xfrm>
              <a:off x="1310832" y="2132971"/>
              <a:ext cx="333088" cy="333088"/>
            </a:xfrm>
            <a:prstGeom prst="ellipse">
              <a:avLst/>
            </a:prstGeom>
            <a:solidFill>
              <a:schemeClr val="bg1"/>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44" name="Oval 26"/>
            <p:cNvSpPr>
              <a:spLocks noChangeArrowheads="1"/>
            </p:cNvSpPr>
            <p:nvPr/>
          </p:nvSpPr>
          <p:spPr bwMode="auto">
            <a:xfrm>
              <a:off x="1375175" y="2200376"/>
              <a:ext cx="204156" cy="204156"/>
            </a:xfrm>
            <a:prstGeom prst="ellipse">
              <a:avLst/>
            </a:prstGeom>
            <a:solidFill>
              <a:srgbClr val="D9E2EF"/>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45" name="Gerade Verbindung 44"/>
            <p:cNvCxnSpPr/>
            <p:nvPr/>
          </p:nvCxnSpPr>
          <p:spPr>
            <a:xfrm flipV="1">
              <a:off x="1226090" y="2296821"/>
              <a:ext cx="502326" cy="5633"/>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a:off x="1477375" y="2049699"/>
              <a:ext cx="0" cy="505265"/>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sp>
          <p:nvSpPr>
            <p:cNvPr id="47" name="Oval 26"/>
            <p:cNvSpPr>
              <a:spLocks noChangeArrowheads="1"/>
            </p:cNvSpPr>
            <p:nvPr/>
          </p:nvSpPr>
          <p:spPr bwMode="auto">
            <a:xfrm>
              <a:off x="1442967" y="2266454"/>
              <a:ext cx="72000" cy="72000"/>
            </a:xfrm>
            <a:prstGeom prst="ellipse">
              <a:avLst/>
            </a:prstGeom>
            <a:solidFill>
              <a:srgbClr val="2D4E75"/>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48" name="Gruppieren 47">
            <a:extLst>
              <a:ext uri="{C183D7F6-B498-43B3-948B-1728B52AA6E4}">
                <adec:decorative xmlns:adec="http://schemas.microsoft.com/office/drawing/2017/decorative" val="1"/>
              </a:ext>
            </a:extLst>
          </p:cNvPr>
          <p:cNvGrpSpPr/>
          <p:nvPr/>
        </p:nvGrpSpPr>
        <p:grpSpPr>
          <a:xfrm>
            <a:off x="1226090" y="4932437"/>
            <a:ext cx="502326" cy="505265"/>
            <a:chOff x="1226090" y="2049699"/>
            <a:chExt cx="502326" cy="505265"/>
          </a:xfrm>
        </p:grpSpPr>
        <p:sp>
          <p:nvSpPr>
            <p:cNvPr id="49" name="Oval 26"/>
            <p:cNvSpPr>
              <a:spLocks noChangeArrowheads="1"/>
            </p:cNvSpPr>
            <p:nvPr/>
          </p:nvSpPr>
          <p:spPr bwMode="auto">
            <a:xfrm>
              <a:off x="1310832" y="2132971"/>
              <a:ext cx="333088" cy="333088"/>
            </a:xfrm>
            <a:prstGeom prst="ellipse">
              <a:avLst/>
            </a:prstGeom>
            <a:solidFill>
              <a:schemeClr val="bg1"/>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50" name="Oval 26"/>
            <p:cNvSpPr>
              <a:spLocks noChangeArrowheads="1"/>
            </p:cNvSpPr>
            <p:nvPr/>
          </p:nvSpPr>
          <p:spPr bwMode="auto">
            <a:xfrm>
              <a:off x="1375175" y="2200376"/>
              <a:ext cx="204156" cy="204156"/>
            </a:xfrm>
            <a:prstGeom prst="ellipse">
              <a:avLst/>
            </a:prstGeom>
            <a:solidFill>
              <a:srgbClr val="D9E2EF"/>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51" name="Gerade Verbindung 50"/>
            <p:cNvCxnSpPr/>
            <p:nvPr/>
          </p:nvCxnSpPr>
          <p:spPr>
            <a:xfrm flipV="1">
              <a:off x="1226090" y="2296821"/>
              <a:ext cx="502326" cy="5633"/>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a:off x="1477375" y="2049699"/>
              <a:ext cx="0" cy="505265"/>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sp>
          <p:nvSpPr>
            <p:cNvPr id="53" name="Oval 26"/>
            <p:cNvSpPr>
              <a:spLocks noChangeArrowheads="1"/>
            </p:cNvSpPr>
            <p:nvPr/>
          </p:nvSpPr>
          <p:spPr bwMode="auto">
            <a:xfrm>
              <a:off x="1442967" y="2266454"/>
              <a:ext cx="72000" cy="72000"/>
            </a:xfrm>
            <a:prstGeom prst="ellipse">
              <a:avLst/>
            </a:prstGeom>
            <a:solidFill>
              <a:srgbClr val="2D4E75"/>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sp>
        <p:nvSpPr>
          <p:cNvPr id="24" name="Inhaltsplatzhalter 2"/>
          <p:cNvSpPr>
            <a:spLocks noGrp="1"/>
          </p:cNvSpPr>
          <p:nvPr>
            <p:ph idx="1"/>
          </p:nvPr>
        </p:nvSpPr>
        <p:spPr>
          <a:xfrm>
            <a:off x="1872432" y="2001763"/>
            <a:ext cx="5112568" cy="4514850"/>
          </a:xfrm>
        </p:spPr>
        <p:txBody>
          <a:bodyPr/>
          <a:lstStyle/>
          <a:p>
            <a:pPr marL="0" indent="0">
              <a:lnSpc>
                <a:spcPct val="130000"/>
              </a:lnSpc>
              <a:spcBef>
                <a:spcPts val="4200"/>
              </a:spcBef>
              <a:buNone/>
            </a:pPr>
            <a:r>
              <a:rPr lang="de-AT" sz="2600" dirty="0"/>
              <a:t>Verständnis für die monetäre </a:t>
            </a:r>
            <a:br>
              <a:rPr lang="de-AT" sz="2600" dirty="0"/>
            </a:br>
            <a:r>
              <a:rPr lang="de-AT" sz="2600" dirty="0"/>
              <a:t>Dimension der Projektarbeit</a:t>
            </a:r>
          </a:p>
          <a:p>
            <a:pPr marL="0" indent="0">
              <a:spcBef>
                <a:spcPts val="3600"/>
              </a:spcBef>
              <a:buNone/>
            </a:pPr>
            <a:r>
              <a:rPr lang="de-AT" sz="2600" dirty="0"/>
              <a:t>Einsicht in die Unterscheidung zwischen Kosten- und Zahlungswirksamkeit</a:t>
            </a:r>
          </a:p>
          <a:p>
            <a:pPr marL="0" indent="0">
              <a:spcBef>
                <a:spcPts val="3600"/>
              </a:spcBef>
              <a:buNone/>
            </a:pPr>
            <a:r>
              <a:rPr lang="de-AT" dirty="0"/>
              <a:t>methodisches Rüstzeug für kommerzielle Projektplanungen</a:t>
            </a:r>
            <a:endParaRPr lang="en-US" sz="2600" dirty="0"/>
          </a:p>
        </p:txBody>
      </p:sp>
      <p:sp>
        <p:nvSpPr>
          <p:cNvPr id="2" name="Titel 1"/>
          <p:cNvSpPr>
            <a:spLocks noGrp="1"/>
          </p:cNvSpPr>
          <p:nvPr>
            <p:ph type="title"/>
          </p:nvPr>
        </p:nvSpPr>
        <p:spPr/>
        <p:txBody>
          <a:bodyPr/>
          <a:lstStyle/>
          <a:p>
            <a:pPr>
              <a:lnSpc>
                <a:spcPts val="2800"/>
              </a:lnSpc>
            </a:pPr>
            <a:r>
              <a:rPr lang="de-AT" sz="2800" dirty="0"/>
              <a:t>Lehr- und Lernziele – </a:t>
            </a:r>
            <a:br>
              <a:rPr lang="de-AT" sz="2800" dirty="0"/>
            </a:br>
            <a:r>
              <a:rPr lang="de-AT" sz="2800" dirty="0"/>
              <a:t>kaufmännische Projektplanung</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a:t>
            </a:fld>
            <a:endParaRPr lang="en-US" dirty="0"/>
          </a:p>
        </p:txBody>
      </p:sp>
    </p:spTree>
    <p:extLst>
      <p:ext uri="{BB962C8B-B14F-4D97-AF65-F5344CB8AC3E}">
        <p14:creationId xmlns:p14="http://schemas.microsoft.com/office/powerpoint/2010/main" val="31102718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0" name="Gruppieren 6749">
            <a:extLst>
              <a:ext uri="{FF2B5EF4-FFF2-40B4-BE49-F238E27FC236}">
                <a16:creationId xmlns:a16="http://schemas.microsoft.com/office/drawing/2014/main" id="{1CCD5A71-EF05-4F32-A51A-E1F97A7B8650}"/>
              </a:ext>
              <a:ext uri="{C183D7F6-B498-43B3-948B-1728B52AA6E4}">
                <adec:decorative xmlns:adec="http://schemas.microsoft.com/office/drawing/2017/decorative" val="1"/>
              </a:ext>
            </a:extLst>
          </p:cNvPr>
          <p:cNvGrpSpPr/>
          <p:nvPr/>
        </p:nvGrpSpPr>
        <p:grpSpPr>
          <a:xfrm>
            <a:off x="857250" y="1530350"/>
            <a:ext cx="8288341" cy="4892675"/>
            <a:chOff x="857250" y="1530350"/>
            <a:chExt cx="8288341" cy="4892675"/>
          </a:xfrm>
        </p:grpSpPr>
        <p:sp>
          <p:nvSpPr>
            <p:cNvPr id="6451" name="AutoShape 365">
              <a:extLst>
                <a:ext uri="{FF2B5EF4-FFF2-40B4-BE49-F238E27FC236}">
                  <a16:creationId xmlns:a16="http://schemas.microsoft.com/office/drawing/2014/main" id="{7536AA12-9127-4255-9E75-3A880987A5C9}"/>
                </a:ext>
              </a:extLst>
            </p:cNvPr>
            <p:cNvSpPr>
              <a:spLocks noChangeAspect="1" noChangeArrowheads="1" noTextEdit="1"/>
            </p:cNvSpPr>
            <p:nvPr/>
          </p:nvSpPr>
          <p:spPr bwMode="auto">
            <a:xfrm>
              <a:off x="857250" y="1530350"/>
              <a:ext cx="8288341"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78" name="Rectangle 397">
              <a:extLst>
                <a:ext uri="{FF2B5EF4-FFF2-40B4-BE49-F238E27FC236}">
                  <a16:creationId xmlns:a16="http://schemas.microsoft.com/office/drawing/2014/main" id="{60BA01DB-182C-4488-8D39-D63977ECC014}"/>
                </a:ext>
              </a:extLst>
            </p:cNvPr>
            <p:cNvSpPr>
              <a:spLocks noChangeArrowheads="1"/>
            </p:cNvSpPr>
            <p:nvPr/>
          </p:nvSpPr>
          <p:spPr bwMode="auto">
            <a:xfrm>
              <a:off x="2111376" y="19923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79" name="Rectangle 398">
              <a:extLst>
                <a:ext uri="{FF2B5EF4-FFF2-40B4-BE49-F238E27FC236}">
                  <a16:creationId xmlns:a16="http://schemas.microsoft.com/office/drawing/2014/main" id="{EA920887-5E22-4BEF-8BD2-80D0F4351B05}"/>
                </a:ext>
              </a:extLst>
            </p:cNvPr>
            <p:cNvSpPr>
              <a:spLocks noChangeArrowheads="1"/>
            </p:cNvSpPr>
            <p:nvPr/>
          </p:nvSpPr>
          <p:spPr bwMode="auto">
            <a:xfrm>
              <a:off x="2238376" y="19923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80" name="Rectangle 399">
              <a:extLst>
                <a:ext uri="{FF2B5EF4-FFF2-40B4-BE49-F238E27FC236}">
                  <a16:creationId xmlns:a16="http://schemas.microsoft.com/office/drawing/2014/main" id="{31804DC7-8CCD-4966-95F6-D5978BBD805E}"/>
                </a:ext>
              </a:extLst>
            </p:cNvPr>
            <p:cNvSpPr>
              <a:spLocks noChangeArrowheads="1"/>
            </p:cNvSpPr>
            <p:nvPr/>
          </p:nvSpPr>
          <p:spPr bwMode="auto">
            <a:xfrm>
              <a:off x="4522789" y="19923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81" name="Rectangle 400">
              <a:extLst>
                <a:ext uri="{FF2B5EF4-FFF2-40B4-BE49-F238E27FC236}">
                  <a16:creationId xmlns:a16="http://schemas.microsoft.com/office/drawing/2014/main" id="{CF89B136-603C-413C-9A97-8D4A11C88BA0}"/>
                </a:ext>
              </a:extLst>
            </p:cNvPr>
            <p:cNvSpPr>
              <a:spLocks noChangeArrowheads="1"/>
            </p:cNvSpPr>
            <p:nvPr/>
          </p:nvSpPr>
          <p:spPr bwMode="auto">
            <a:xfrm>
              <a:off x="4583114" y="19923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82" name="Rectangle 401">
              <a:extLst>
                <a:ext uri="{FF2B5EF4-FFF2-40B4-BE49-F238E27FC236}">
                  <a16:creationId xmlns:a16="http://schemas.microsoft.com/office/drawing/2014/main" id="{F3ACE4DD-36AD-485C-BAAD-7DFFDCCF0D1A}"/>
                </a:ext>
              </a:extLst>
            </p:cNvPr>
            <p:cNvSpPr>
              <a:spLocks noChangeArrowheads="1"/>
            </p:cNvSpPr>
            <p:nvPr/>
          </p:nvSpPr>
          <p:spPr bwMode="auto">
            <a:xfrm>
              <a:off x="6867528" y="19923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83" name="Rectangle 402">
              <a:extLst>
                <a:ext uri="{FF2B5EF4-FFF2-40B4-BE49-F238E27FC236}">
                  <a16:creationId xmlns:a16="http://schemas.microsoft.com/office/drawing/2014/main" id="{DABB3BE2-9A3E-4B27-907C-73A5092457F5}"/>
                </a:ext>
              </a:extLst>
            </p:cNvPr>
            <p:cNvSpPr>
              <a:spLocks noChangeArrowheads="1"/>
            </p:cNvSpPr>
            <p:nvPr/>
          </p:nvSpPr>
          <p:spPr bwMode="auto">
            <a:xfrm>
              <a:off x="6929440" y="19923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pSp>
          <p:nvGrpSpPr>
            <p:cNvPr id="6748" name="Gruppieren 6747">
              <a:extLst>
                <a:ext uri="{FF2B5EF4-FFF2-40B4-BE49-F238E27FC236}">
                  <a16:creationId xmlns:a16="http://schemas.microsoft.com/office/drawing/2014/main" id="{5BE44083-3764-40B0-910C-1BB6F18DE30B}"/>
                </a:ext>
              </a:extLst>
            </p:cNvPr>
            <p:cNvGrpSpPr/>
            <p:nvPr/>
          </p:nvGrpSpPr>
          <p:grpSpPr>
            <a:xfrm>
              <a:off x="2232026" y="1530350"/>
              <a:ext cx="6880228" cy="381001"/>
              <a:chOff x="2232026" y="1530350"/>
              <a:chExt cx="6880228" cy="381001"/>
            </a:xfrm>
          </p:grpSpPr>
          <p:sp>
            <p:nvSpPr>
              <p:cNvPr id="6548" name="Rectangle 367">
                <a:extLst>
                  <a:ext uri="{FF2B5EF4-FFF2-40B4-BE49-F238E27FC236}">
                    <a16:creationId xmlns:a16="http://schemas.microsoft.com/office/drawing/2014/main" id="{96269778-31BD-4D74-BBEF-4CED9A24059A}"/>
                  </a:ext>
                </a:extLst>
              </p:cNvPr>
              <p:cNvSpPr>
                <a:spLocks noChangeArrowheads="1"/>
              </p:cNvSpPr>
              <p:nvPr/>
            </p:nvSpPr>
            <p:spPr bwMode="auto">
              <a:xfrm>
                <a:off x="2232026" y="1603375"/>
                <a:ext cx="125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49" name="Rectangle 368">
                <a:extLst>
                  <a:ext uri="{FF2B5EF4-FFF2-40B4-BE49-F238E27FC236}">
                    <a16:creationId xmlns:a16="http://schemas.microsoft.com/office/drawing/2014/main" id="{11C95908-B173-445D-82EE-012DA783FA39}"/>
                  </a:ext>
                </a:extLst>
              </p:cNvPr>
              <p:cNvSpPr>
                <a:spLocks noChangeArrowheads="1"/>
              </p:cNvSpPr>
              <p:nvPr/>
            </p:nvSpPr>
            <p:spPr bwMode="auto">
              <a:xfrm>
                <a:off x="2243138" y="1543050"/>
                <a:ext cx="2166938" cy="357188"/>
              </a:xfrm>
              <a:prstGeom prst="rect">
                <a:avLst/>
              </a:prstGeom>
              <a:solidFill>
                <a:srgbClr val="5E8B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50" name="Rectangle 369">
                <a:extLst>
                  <a:ext uri="{FF2B5EF4-FFF2-40B4-BE49-F238E27FC236}">
                    <a16:creationId xmlns:a16="http://schemas.microsoft.com/office/drawing/2014/main" id="{D2F602C6-2BEE-4922-8F8D-CA0FCE582882}"/>
                  </a:ext>
                </a:extLst>
              </p:cNvPr>
              <p:cNvSpPr>
                <a:spLocks noChangeArrowheads="1"/>
              </p:cNvSpPr>
              <p:nvPr/>
            </p:nvSpPr>
            <p:spPr bwMode="auto">
              <a:xfrm>
                <a:off x="2725739" y="1603375"/>
                <a:ext cx="12890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Arial Narrow" panose="020B0606020202030204" pitchFamily="34" charset="0"/>
                  </a:rPr>
                  <a:t>Kostenplanung</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51" name="Rectangle 370">
                <a:extLst>
                  <a:ext uri="{FF2B5EF4-FFF2-40B4-BE49-F238E27FC236}">
                    <a16:creationId xmlns:a16="http://schemas.microsoft.com/office/drawing/2014/main" id="{6BA8F88E-7AB8-48DA-8899-CAD2512B6580}"/>
                  </a:ext>
                </a:extLst>
              </p:cNvPr>
              <p:cNvSpPr>
                <a:spLocks noChangeArrowheads="1"/>
              </p:cNvSpPr>
              <p:nvPr/>
            </p:nvSpPr>
            <p:spPr bwMode="auto">
              <a:xfrm>
                <a:off x="3927476" y="1603375"/>
                <a:ext cx="125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52" name="Rectangle 371">
                <a:extLst>
                  <a:ext uri="{FF2B5EF4-FFF2-40B4-BE49-F238E27FC236}">
                    <a16:creationId xmlns:a16="http://schemas.microsoft.com/office/drawing/2014/main" id="{3E901188-50FD-4BE8-8A53-BF0986F3B00E}"/>
                  </a:ext>
                </a:extLst>
              </p:cNvPr>
              <p:cNvSpPr>
                <a:spLocks noChangeArrowheads="1"/>
              </p:cNvSpPr>
              <p:nvPr/>
            </p:nvSpPr>
            <p:spPr bwMode="auto">
              <a:xfrm>
                <a:off x="4497389" y="1603375"/>
                <a:ext cx="125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53" name="Rectangle 372">
                <a:extLst>
                  <a:ext uri="{FF2B5EF4-FFF2-40B4-BE49-F238E27FC236}">
                    <a16:creationId xmlns:a16="http://schemas.microsoft.com/office/drawing/2014/main" id="{0ED3ED6C-523C-4C52-ABE6-27D8FA76F0B4}"/>
                  </a:ext>
                </a:extLst>
              </p:cNvPr>
              <p:cNvSpPr>
                <a:spLocks noChangeArrowheads="1"/>
              </p:cNvSpPr>
              <p:nvPr/>
            </p:nvSpPr>
            <p:spPr bwMode="auto">
              <a:xfrm>
                <a:off x="4589464" y="1543050"/>
                <a:ext cx="2171701" cy="357188"/>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54" name="Rectangle 373">
                <a:extLst>
                  <a:ext uri="{FF2B5EF4-FFF2-40B4-BE49-F238E27FC236}">
                    <a16:creationId xmlns:a16="http://schemas.microsoft.com/office/drawing/2014/main" id="{674701C6-D31D-4C7B-80BA-E1AD55B6D2DA}"/>
                  </a:ext>
                </a:extLst>
              </p:cNvPr>
              <p:cNvSpPr>
                <a:spLocks noChangeArrowheads="1"/>
              </p:cNvSpPr>
              <p:nvPr/>
            </p:nvSpPr>
            <p:spPr bwMode="auto">
              <a:xfrm>
                <a:off x="5092702" y="1603375"/>
                <a:ext cx="12541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Arial Narrow" panose="020B0606020202030204" pitchFamily="34" charset="0"/>
                  </a:rPr>
                  <a:t>Finanzplanung</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55" name="Rectangle 374">
                <a:extLst>
                  <a:ext uri="{FF2B5EF4-FFF2-40B4-BE49-F238E27FC236}">
                    <a16:creationId xmlns:a16="http://schemas.microsoft.com/office/drawing/2014/main" id="{8A527EA5-EE65-4F0C-A4AB-A6214DA1CAC6}"/>
                  </a:ext>
                </a:extLst>
              </p:cNvPr>
              <p:cNvSpPr>
                <a:spLocks noChangeArrowheads="1"/>
              </p:cNvSpPr>
              <p:nvPr/>
            </p:nvSpPr>
            <p:spPr bwMode="auto">
              <a:xfrm>
                <a:off x="6256340" y="1603375"/>
                <a:ext cx="125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56" name="Rectangle 375">
                <a:extLst>
                  <a:ext uri="{FF2B5EF4-FFF2-40B4-BE49-F238E27FC236}">
                    <a16:creationId xmlns:a16="http://schemas.microsoft.com/office/drawing/2014/main" id="{E02823DB-8E3E-4668-9ABB-0BD84F6BF71D}"/>
                  </a:ext>
                </a:extLst>
              </p:cNvPr>
              <p:cNvSpPr>
                <a:spLocks noChangeArrowheads="1"/>
              </p:cNvSpPr>
              <p:nvPr/>
            </p:nvSpPr>
            <p:spPr bwMode="auto">
              <a:xfrm>
                <a:off x="6840540" y="1603375"/>
                <a:ext cx="125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57" name="Rectangle 376">
                <a:extLst>
                  <a:ext uri="{FF2B5EF4-FFF2-40B4-BE49-F238E27FC236}">
                    <a16:creationId xmlns:a16="http://schemas.microsoft.com/office/drawing/2014/main" id="{5764247F-19E1-4745-AD42-FE9DDBDBC3F7}"/>
                  </a:ext>
                </a:extLst>
              </p:cNvPr>
              <p:cNvSpPr>
                <a:spLocks noChangeArrowheads="1"/>
              </p:cNvSpPr>
              <p:nvPr/>
            </p:nvSpPr>
            <p:spPr bwMode="auto">
              <a:xfrm>
                <a:off x="6934203" y="1543050"/>
                <a:ext cx="2166938" cy="357188"/>
              </a:xfrm>
              <a:prstGeom prst="rect">
                <a:avLst/>
              </a:prstGeom>
              <a:solidFill>
                <a:srgbClr val="0F24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58" name="Rectangle 377">
                <a:extLst>
                  <a:ext uri="{FF2B5EF4-FFF2-40B4-BE49-F238E27FC236}">
                    <a16:creationId xmlns:a16="http://schemas.microsoft.com/office/drawing/2014/main" id="{50D39DE3-C19B-498B-BC0B-926751BF26C3}"/>
                  </a:ext>
                </a:extLst>
              </p:cNvPr>
              <p:cNvSpPr>
                <a:spLocks noChangeArrowheads="1"/>
              </p:cNvSpPr>
              <p:nvPr/>
            </p:nvSpPr>
            <p:spPr bwMode="auto">
              <a:xfrm>
                <a:off x="7412040" y="1603375"/>
                <a:ext cx="13001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Arial Narrow" panose="020B0606020202030204" pitchFamily="34" charset="0"/>
                  </a:rPr>
                  <a:t>Budgetplanung</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59" name="Rectangle 378">
                <a:extLst>
                  <a:ext uri="{FF2B5EF4-FFF2-40B4-BE49-F238E27FC236}">
                    <a16:creationId xmlns:a16="http://schemas.microsoft.com/office/drawing/2014/main" id="{30B2E174-0E02-4358-AC7C-D762F55B787B}"/>
                  </a:ext>
                </a:extLst>
              </p:cNvPr>
              <p:cNvSpPr>
                <a:spLocks noChangeArrowheads="1"/>
              </p:cNvSpPr>
              <p:nvPr/>
            </p:nvSpPr>
            <p:spPr bwMode="auto">
              <a:xfrm>
                <a:off x="8621716" y="1603375"/>
                <a:ext cx="125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FFFFFF"/>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60" name="Rectangle 379">
                <a:extLst>
                  <a:ext uri="{FF2B5EF4-FFF2-40B4-BE49-F238E27FC236}">
                    <a16:creationId xmlns:a16="http://schemas.microsoft.com/office/drawing/2014/main" id="{306CB90B-3A36-4013-8060-C4A269D04ECF}"/>
                  </a:ext>
                </a:extLst>
              </p:cNvPr>
              <p:cNvSpPr>
                <a:spLocks noChangeArrowheads="1"/>
              </p:cNvSpPr>
              <p:nvPr/>
            </p:nvSpPr>
            <p:spPr bwMode="auto">
              <a:xfrm>
                <a:off x="2232026" y="1530350"/>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61" name="Rectangle 380">
                <a:extLst>
                  <a:ext uri="{FF2B5EF4-FFF2-40B4-BE49-F238E27FC236}">
                    <a16:creationId xmlns:a16="http://schemas.microsoft.com/office/drawing/2014/main" id="{618D3DEC-477D-484C-9761-3BCBAFCC25E5}"/>
                  </a:ext>
                </a:extLst>
              </p:cNvPr>
              <p:cNvSpPr>
                <a:spLocks noChangeArrowheads="1"/>
              </p:cNvSpPr>
              <p:nvPr/>
            </p:nvSpPr>
            <p:spPr bwMode="auto">
              <a:xfrm>
                <a:off x="2232026" y="1530350"/>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62" name="Rectangle 381">
                <a:extLst>
                  <a:ext uri="{FF2B5EF4-FFF2-40B4-BE49-F238E27FC236}">
                    <a16:creationId xmlns:a16="http://schemas.microsoft.com/office/drawing/2014/main" id="{2078DBBB-735B-4267-9411-0BC5525BF6BC}"/>
                  </a:ext>
                </a:extLst>
              </p:cNvPr>
              <p:cNvSpPr>
                <a:spLocks noChangeArrowheads="1"/>
              </p:cNvSpPr>
              <p:nvPr/>
            </p:nvSpPr>
            <p:spPr bwMode="auto">
              <a:xfrm>
                <a:off x="2243138" y="1530350"/>
                <a:ext cx="2166938"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63" name="Rectangle 382">
                <a:extLst>
                  <a:ext uri="{FF2B5EF4-FFF2-40B4-BE49-F238E27FC236}">
                    <a16:creationId xmlns:a16="http://schemas.microsoft.com/office/drawing/2014/main" id="{6C7762F8-BA35-4190-9304-FD6138C2B4F2}"/>
                  </a:ext>
                </a:extLst>
              </p:cNvPr>
              <p:cNvSpPr>
                <a:spLocks noChangeArrowheads="1"/>
              </p:cNvSpPr>
              <p:nvPr/>
            </p:nvSpPr>
            <p:spPr bwMode="auto">
              <a:xfrm>
                <a:off x="4410077" y="1530350"/>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64" name="Rectangle 383">
                <a:extLst>
                  <a:ext uri="{FF2B5EF4-FFF2-40B4-BE49-F238E27FC236}">
                    <a16:creationId xmlns:a16="http://schemas.microsoft.com/office/drawing/2014/main" id="{B16484F5-6757-486C-8097-76E4A55BFCEE}"/>
                  </a:ext>
                </a:extLst>
              </p:cNvPr>
              <p:cNvSpPr>
                <a:spLocks noChangeArrowheads="1"/>
              </p:cNvSpPr>
              <p:nvPr/>
            </p:nvSpPr>
            <p:spPr bwMode="auto">
              <a:xfrm>
                <a:off x="4410077" y="1530350"/>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65" name="Rectangle 384">
                <a:extLst>
                  <a:ext uri="{FF2B5EF4-FFF2-40B4-BE49-F238E27FC236}">
                    <a16:creationId xmlns:a16="http://schemas.microsoft.com/office/drawing/2014/main" id="{649904B0-8837-4BCC-8435-1AF9BADEC568}"/>
                  </a:ext>
                </a:extLst>
              </p:cNvPr>
              <p:cNvSpPr>
                <a:spLocks noChangeArrowheads="1"/>
              </p:cNvSpPr>
              <p:nvPr/>
            </p:nvSpPr>
            <p:spPr bwMode="auto">
              <a:xfrm>
                <a:off x="4578352" y="1530350"/>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66" name="Rectangle 385">
                <a:extLst>
                  <a:ext uri="{FF2B5EF4-FFF2-40B4-BE49-F238E27FC236}">
                    <a16:creationId xmlns:a16="http://schemas.microsoft.com/office/drawing/2014/main" id="{3F4279DC-2490-4EE6-BEFE-F1F9C2A5F893}"/>
                  </a:ext>
                </a:extLst>
              </p:cNvPr>
              <p:cNvSpPr>
                <a:spLocks noChangeArrowheads="1"/>
              </p:cNvSpPr>
              <p:nvPr/>
            </p:nvSpPr>
            <p:spPr bwMode="auto">
              <a:xfrm>
                <a:off x="4578352" y="1530350"/>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67" name="Rectangle 386">
                <a:extLst>
                  <a:ext uri="{FF2B5EF4-FFF2-40B4-BE49-F238E27FC236}">
                    <a16:creationId xmlns:a16="http://schemas.microsoft.com/office/drawing/2014/main" id="{0518BE6E-2952-4DB7-9467-C2945331C905}"/>
                  </a:ext>
                </a:extLst>
              </p:cNvPr>
              <p:cNvSpPr>
                <a:spLocks noChangeArrowheads="1"/>
              </p:cNvSpPr>
              <p:nvPr/>
            </p:nvSpPr>
            <p:spPr bwMode="auto">
              <a:xfrm>
                <a:off x="4589464" y="1530350"/>
                <a:ext cx="2171701"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68" name="Rectangle 387">
                <a:extLst>
                  <a:ext uri="{FF2B5EF4-FFF2-40B4-BE49-F238E27FC236}">
                    <a16:creationId xmlns:a16="http://schemas.microsoft.com/office/drawing/2014/main" id="{7F2A4268-2062-4CC4-A92D-4807EBA87114}"/>
                  </a:ext>
                </a:extLst>
              </p:cNvPr>
              <p:cNvSpPr>
                <a:spLocks noChangeArrowheads="1"/>
              </p:cNvSpPr>
              <p:nvPr/>
            </p:nvSpPr>
            <p:spPr bwMode="auto">
              <a:xfrm>
                <a:off x="6924678" y="1530350"/>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69" name="Rectangle 388">
                <a:extLst>
                  <a:ext uri="{FF2B5EF4-FFF2-40B4-BE49-F238E27FC236}">
                    <a16:creationId xmlns:a16="http://schemas.microsoft.com/office/drawing/2014/main" id="{0FB41F65-537B-4E04-A258-F9B0DF16AA8A}"/>
                  </a:ext>
                </a:extLst>
              </p:cNvPr>
              <p:cNvSpPr>
                <a:spLocks noChangeArrowheads="1"/>
              </p:cNvSpPr>
              <p:nvPr/>
            </p:nvSpPr>
            <p:spPr bwMode="auto">
              <a:xfrm>
                <a:off x="6924678" y="1530350"/>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70" name="Rectangle 389">
                <a:extLst>
                  <a:ext uri="{FF2B5EF4-FFF2-40B4-BE49-F238E27FC236}">
                    <a16:creationId xmlns:a16="http://schemas.microsoft.com/office/drawing/2014/main" id="{7EEBD395-4817-465F-AF41-79D735A78443}"/>
                  </a:ext>
                </a:extLst>
              </p:cNvPr>
              <p:cNvSpPr>
                <a:spLocks noChangeArrowheads="1"/>
              </p:cNvSpPr>
              <p:nvPr/>
            </p:nvSpPr>
            <p:spPr bwMode="auto">
              <a:xfrm>
                <a:off x="6934203" y="1530350"/>
                <a:ext cx="2166938"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71" name="Rectangle 390">
                <a:extLst>
                  <a:ext uri="{FF2B5EF4-FFF2-40B4-BE49-F238E27FC236}">
                    <a16:creationId xmlns:a16="http://schemas.microsoft.com/office/drawing/2014/main" id="{F98999D6-DEB5-4859-B5B3-B82313CA19D4}"/>
                  </a:ext>
                </a:extLst>
              </p:cNvPr>
              <p:cNvSpPr>
                <a:spLocks noChangeArrowheads="1"/>
              </p:cNvSpPr>
              <p:nvPr/>
            </p:nvSpPr>
            <p:spPr bwMode="auto">
              <a:xfrm>
                <a:off x="9101141" y="1530350"/>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72" name="Rectangle 391">
                <a:extLst>
                  <a:ext uri="{FF2B5EF4-FFF2-40B4-BE49-F238E27FC236}">
                    <a16:creationId xmlns:a16="http://schemas.microsoft.com/office/drawing/2014/main" id="{7069D91A-FC48-4FD2-B7D1-F30556EFFC7D}"/>
                  </a:ext>
                </a:extLst>
              </p:cNvPr>
              <p:cNvSpPr>
                <a:spLocks noChangeArrowheads="1"/>
              </p:cNvSpPr>
              <p:nvPr/>
            </p:nvSpPr>
            <p:spPr bwMode="auto">
              <a:xfrm>
                <a:off x="9101141" y="1530350"/>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73" name="Rectangle 392">
                <a:extLst>
                  <a:ext uri="{FF2B5EF4-FFF2-40B4-BE49-F238E27FC236}">
                    <a16:creationId xmlns:a16="http://schemas.microsoft.com/office/drawing/2014/main" id="{03F48405-EBB3-4270-9AE1-C0BB57191CF0}"/>
                  </a:ext>
                </a:extLst>
              </p:cNvPr>
              <p:cNvSpPr>
                <a:spLocks noChangeArrowheads="1"/>
              </p:cNvSpPr>
              <p:nvPr/>
            </p:nvSpPr>
            <p:spPr bwMode="auto">
              <a:xfrm>
                <a:off x="2232026" y="1541463"/>
                <a:ext cx="11113" cy="35877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74" name="Rectangle 393">
                <a:extLst>
                  <a:ext uri="{FF2B5EF4-FFF2-40B4-BE49-F238E27FC236}">
                    <a16:creationId xmlns:a16="http://schemas.microsoft.com/office/drawing/2014/main" id="{A7057554-7E5F-4C2B-9C0B-7F84B1B2D38F}"/>
                  </a:ext>
                </a:extLst>
              </p:cNvPr>
              <p:cNvSpPr>
                <a:spLocks noChangeArrowheads="1"/>
              </p:cNvSpPr>
              <p:nvPr/>
            </p:nvSpPr>
            <p:spPr bwMode="auto">
              <a:xfrm>
                <a:off x="4410077" y="1541463"/>
                <a:ext cx="9525" cy="35877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75" name="Rectangle 394">
                <a:extLst>
                  <a:ext uri="{FF2B5EF4-FFF2-40B4-BE49-F238E27FC236}">
                    <a16:creationId xmlns:a16="http://schemas.microsoft.com/office/drawing/2014/main" id="{2129F888-7386-4512-A55E-FAB1FF4A126C}"/>
                  </a:ext>
                </a:extLst>
              </p:cNvPr>
              <p:cNvSpPr>
                <a:spLocks noChangeArrowheads="1"/>
              </p:cNvSpPr>
              <p:nvPr/>
            </p:nvSpPr>
            <p:spPr bwMode="auto">
              <a:xfrm>
                <a:off x="4578352" y="1541463"/>
                <a:ext cx="11113" cy="35877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76" name="Rectangle 395">
                <a:extLst>
                  <a:ext uri="{FF2B5EF4-FFF2-40B4-BE49-F238E27FC236}">
                    <a16:creationId xmlns:a16="http://schemas.microsoft.com/office/drawing/2014/main" id="{DB12712E-150E-4FD2-B422-F4F51822C126}"/>
                  </a:ext>
                </a:extLst>
              </p:cNvPr>
              <p:cNvSpPr>
                <a:spLocks noChangeArrowheads="1"/>
              </p:cNvSpPr>
              <p:nvPr/>
            </p:nvSpPr>
            <p:spPr bwMode="auto">
              <a:xfrm>
                <a:off x="6924678" y="1541463"/>
                <a:ext cx="9525" cy="35877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77" name="Rectangle 396">
                <a:extLst>
                  <a:ext uri="{FF2B5EF4-FFF2-40B4-BE49-F238E27FC236}">
                    <a16:creationId xmlns:a16="http://schemas.microsoft.com/office/drawing/2014/main" id="{90FA820D-1B9A-46F5-A0D7-B085C6ADF503}"/>
                  </a:ext>
                </a:extLst>
              </p:cNvPr>
              <p:cNvSpPr>
                <a:spLocks noChangeArrowheads="1"/>
              </p:cNvSpPr>
              <p:nvPr/>
            </p:nvSpPr>
            <p:spPr bwMode="auto">
              <a:xfrm>
                <a:off x="9101141" y="1541463"/>
                <a:ext cx="11113" cy="35877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84" name="Rectangle 403">
                <a:extLst>
                  <a:ext uri="{FF2B5EF4-FFF2-40B4-BE49-F238E27FC236}">
                    <a16:creationId xmlns:a16="http://schemas.microsoft.com/office/drawing/2014/main" id="{C6A06E58-79F2-4015-99CD-F3BB09318C23}"/>
                  </a:ext>
                </a:extLst>
              </p:cNvPr>
              <p:cNvSpPr>
                <a:spLocks noChangeArrowheads="1"/>
              </p:cNvSpPr>
              <p:nvPr/>
            </p:nvSpPr>
            <p:spPr bwMode="auto">
              <a:xfrm>
                <a:off x="2232026" y="1900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85" name="Rectangle 404">
                <a:extLst>
                  <a:ext uri="{FF2B5EF4-FFF2-40B4-BE49-F238E27FC236}">
                    <a16:creationId xmlns:a16="http://schemas.microsoft.com/office/drawing/2014/main" id="{991B9882-6C82-4E93-A728-BA253FF57194}"/>
                  </a:ext>
                </a:extLst>
              </p:cNvPr>
              <p:cNvSpPr>
                <a:spLocks noChangeArrowheads="1"/>
              </p:cNvSpPr>
              <p:nvPr/>
            </p:nvSpPr>
            <p:spPr bwMode="auto">
              <a:xfrm>
                <a:off x="2232026" y="1900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86" name="Rectangle 405">
                <a:extLst>
                  <a:ext uri="{FF2B5EF4-FFF2-40B4-BE49-F238E27FC236}">
                    <a16:creationId xmlns:a16="http://schemas.microsoft.com/office/drawing/2014/main" id="{EDF9CCFA-5D46-4533-A62E-F2394520B52D}"/>
                  </a:ext>
                </a:extLst>
              </p:cNvPr>
              <p:cNvSpPr>
                <a:spLocks noChangeArrowheads="1"/>
              </p:cNvSpPr>
              <p:nvPr/>
            </p:nvSpPr>
            <p:spPr bwMode="auto">
              <a:xfrm>
                <a:off x="2243138" y="1900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87" name="Rectangle 406">
                <a:extLst>
                  <a:ext uri="{FF2B5EF4-FFF2-40B4-BE49-F238E27FC236}">
                    <a16:creationId xmlns:a16="http://schemas.microsoft.com/office/drawing/2014/main" id="{A3752509-4BA3-401F-8448-A5766F5A8E5F}"/>
                  </a:ext>
                </a:extLst>
              </p:cNvPr>
              <p:cNvSpPr>
                <a:spLocks noChangeArrowheads="1"/>
              </p:cNvSpPr>
              <p:nvPr/>
            </p:nvSpPr>
            <p:spPr bwMode="auto">
              <a:xfrm>
                <a:off x="2254251" y="1900238"/>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88" name="Rectangle 407">
                <a:extLst>
                  <a:ext uri="{FF2B5EF4-FFF2-40B4-BE49-F238E27FC236}">
                    <a16:creationId xmlns:a16="http://schemas.microsoft.com/office/drawing/2014/main" id="{2810248D-E893-4B59-B450-EB4E83789527}"/>
                  </a:ext>
                </a:extLst>
              </p:cNvPr>
              <p:cNvSpPr>
                <a:spLocks noChangeArrowheads="1"/>
              </p:cNvSpPr>
              <p:nvPr/>
            </p:nvSpPr>
            <p:spPr bwMode="auto">
              <a:xfrm>
                <a:off x="4410077" y="19002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89" name="Rectangle 408">
                <a:extLst>
                  <a:ext uri="{FF2B5EF4-FFF2-40B4-BE49-F238E27FC236}">
                    <a16:creationId xmlns:a16="http://schemas.microsoft.com/office/drawing/2014/main" id="{83ADA528-30C6-46F2-B85D-A038BA2ECA2B}"/>
                  </a:ext>
                </a:extLst>
              </p:cNvPr>
              <p:cNvSpPr>
                <a:spLocks noChangeArrowheads="1"/>
              </p:cNvSpPr>
              <p:nvPr/>
            </p:nvSpPr>
            <p:spPr bwMode="auto">
              <a:xfrm>
                <a:off x="4410077" y="19002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90" name="Rectangle 409">
                <a:extLst>
                  <a:ext uri="{FF2B5EF4-FFF2-40B4-BE49-F238E27FC236}">
                    <a16:creationId xmlns:a16="http://schemas.microsoft.com/office/drawing/2014/main" id="{6A3CE23A-8BEB-4116-A8C7-6C98141680EC}"/>
                  </a:ext>
                </a:extLst>
              </p:cNvPr>
              <p:cNvSpPr>
                <a:spLocks noChangeArrowheads="1"/>
              </p:cNvSpPr>
              <p:nvPr/>
            </p:nvSpPr>
            <p:spPr bwMode="auto">
              <a:xfrm>
                <a:off x="4578352" y="1900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91" name="Rectangle 410">
                <a:extLst>
                  <a:ext uri="{FF2B5EF4-FFF2-40B4-BE49-F238E27FC236}">
                    <a16:creationId xmlns:a16="http://schemas.microsoft.com/office/drawing/2014/main" id="{E6666FF2-04AE-403C-9D43-4F86CCBD7AB5}"/>
                  </a:ext>
                </a:extLst>
              </p:cNvPr>
              <p:cNvSpPr>
                <a:spLocks noChangeArrowheads="1"/>
              </p:cNvSpPr>
              <p:nvPr/>
            </p:nvSpPr>
            <p:spPr bwMode="auto">
              <a:xfrm>
                <a:off x="4578352" y="1900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92" name="Rectangle 411">
                <a:extLst>
                  <a:ext uri="{FF2B5EF4-FFF2-40B4-BE49-F238E27FC236}">
                    <a16:creationId xmlns:a16="http://schemas.microsoft.com/office/drawing/2014/main" id="{6259AC5B-C407-4E1E-A8D5-3DAD1AD1C961}"/>
                  </a:ext>
                </a:extLst>
              </p:cNvPr>
              <p:cNvSpPr>
                <a:spLocks noChangeArrowheads="1"/>
              </p:cNvSpPr>
              <p:nvPr/>
            </p:nvSpPr>
            <p:spPr bwMode="auto">
              <a:xfrm>
                <a:off x="4589464" y="1900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93" name="Rectangle 412">
                <a:extLst>
                  <a:ext uri="{FF2B5EF4-FFF2-40B4-BE49-F238E27FC236}">
                    <a16:creationId xmlns:a16="http://schemas.microsoft.com/office/drawing/2014/main" id="{6F8B1A51-A10F-4B55-8A75-00494B515CFE}"/>
                  </a:ext>
                </a:extLst>
              </p:cNvPr>
              <p:cNvSpPr>
                <a:spLocks noChangeArrowheads="1"/>
              </p:cNvSpPr>
              <p:nvPr/>
            </p:nvSpPr>
            <p:spPr bwMode="auto">
              <a:xfrm>
                <a:off x="4600577" y="1900238"/>
                <a:ext cx="2160588"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94" name="Rectangle 413">
                <a:extLst>
                  <a:ext uri="{FF2B5EF4-FFF2-40B4-BE49-F238E27FC236}">
                    <a16:creationId xmlns:a16="http://schemas.microsoft.com/office/drawing/2014/main" id="{BD62C1F5-4B6D-4E38-B50B-9FA84CC13032}"/>
                  </a:ext>
                </a:extLst>
              </p:cNvPr>
              <p:cNvSpPr>
                <a:spLocks noChangeArrowheads="1"/>
              </p:cNvSpPr>
              <p:nvPr/>
            </p:nvSpPr>
            <p:spPr bwMode="auto">
              <a:xfrm>
                <a:off x="6924678" y="19002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95" name="Rectangle 414">
                <a:extLst>
                  <a:ext uri="{FF2B5EF4-FFF2-40B4-BE49-F238E27FC236}">
                    <a16:creationId xmlns:a16="http://schemas.microsoft.com/office/drawing/2014/main" id="{2AF7C3B8-C360-4558-9953-2F2DA0250A79}"/>
                  </a:ext>
                </a:extLst>
              </p:cNvPr>
              <p:cNvSpPr>
                <a:spLocks noChangeArrowheads="1"/>
              </p:cNvSpPr>
              <p:nvPr/>
            </p:nvSpPr>
            <p:spPr bwMode="auto">
              <a:xfrm>
                <a:off x="6924678" y="19002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96" name="Rectangle 415">
                <a:extLst>
                  <a:ext uri="{FF2B5EF4-FFF2-40B4-BE49-F238E27FC236}">
                    <a16:creationId xmlns:a16="http://schemas.microsoft.com/office/drawing/2014/main" id="{A53E84BF-C56B-476B-A852-C521C083AD17}"/>
                  </a:ext>
                </a:extLst>
              </p:cNvPr>
              <p:cNvSpPr>
                <a:spLocks noChangeArrowheads="1"/>
              </p:cNvSpPr>
              <p:nvPr/>
            </p:nvSpPr>
            <p:spPr bwMode="auto">
              <a:xfrm>
                <a:off x="6934203" y="1900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97" name="Rectangle 416">
                <a:extLst>
                  <a:ext uri="{FF2B5EF4-FFF2-40B4-BE49-F238E27FC236}">
                    <a16:creationId xmlns:a16="http://schemas.microsoft.com/office/drawing/2014/main" id="{642C2B02-5C3C-4CA1-AC89-F096306F472E}"/>
                  </a:ext>
                </a:extLst>
              </p:cNvPr>
              <p:cNvSpPr>
                <a:spLocks noChangeArrowheads="1"/>
              </p:cNvSpPr>
              <p:nvPr/>
            </p:nvSpPr>
            <p:spPr bwMode="auto">
              <a:xfrm>
                <a:off x="6945315" y="1900238"/>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98" name="Rectangle 417">
                <a:extLst>
                  <a:ext uri="{FF2B5EF4-FFF2-40B4-BE49-F238E27FC236}">
                    <a16:creationId xmlns:a16="http://schemas.microsoft.com/office/drawing/2014/main" id="{9D69FE90-17A7-48BB-9054-1BB662AB1905}"/>
                  </a:ext>
                </a:extLst>
              </p:cNvPr>
              <p:cNvSpPr>
                <a:spLocks noChangeArrowheads="1"/>
              </p:cNvSpPr>
              <p:nvPr/>
            </p:nvSpPr>
            <p:spPr bwMode="auto">
              <a:xfrm>
                <a:off x="9101141" y="1900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grpSp>
        <p:sp>
          <p:nvSpPr>
            <p:cNvPr id="6685" name="Rectangle 504">
              <a:extLst>
                <a:ext uri="{FF2B5EF4-FFF2-40B4-BE49-F238E27FC236}">
                  <a16:creationId xmlns:a16="http://schemas.microsoft.com/office/drawing/2014/main" id="{14A64C9A-F778-4CB5-AF74-6EDE25263582}"/>
                </a:ext>
              </a:extLst>
            </p:cNvPr>
            <p:cNvSpPr>
              <a:spLocks noChangeArrowheads="1"/>
            </p:cNvSpPr>
            <p:nvPr/>
          </p:nvSpPr>
          <p:spPr bwMode="auto">
            <a:xfrm>
              <a:off x="2111376" y="382587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86" name="Rectangle 505">
              <a:extLst>
                <a:ext uri="{FF2B5EF4-FFF2-40B4-BE49-F238E27FC236}">
                  <a16:creationId xmlns:a16="http://schemas.microsoft.com/office/drawing/2014/main" id="{F88D73BA-0D5F-4D0F-9BA9-B8773BBF834C}"/>
                </a:ext>
              </a:extLst>
            </p:cNvPr>
            <p:cNvSpPr>
              <a:spLocks noChangeArrowheads="1"/>
            </p:cNvSpPr>
            <p:nvPr/>
          </p:nvSpPr>
          <p:spPr bwMode="auto">
            <a:xfrm>
              <a:off x="3363914" y="382587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87" name="Rectangle 506">
              <a:extLst>
                <a:ext uri="{FF2B5EF4-FFF2-40B4-BE49-F238E27FC236}">
                  <a16:creationId xmlns:a16="http://schemas.microsoft.com/office/drawing/2014/main" id="{81C2746F-34D1-4F2F-8880-548BBABDC94B}"/>
                </a:ext>
              </a:extLst>
            </p:cNvPr>
            <p:cNvSpPr>
              <a:spLocks noChangeArrowheads="1"/>
            </p:cNvSpPr>
            <p:nvPr/>
          </p:nvSpPr>
          <p:spPr bwMode="auto">
            <a:xfrm>
              <a:off x="4535489" y="382587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88" name="Rectangle 507">
              <a:extLst>
                <a:ext uri="{FF2B5EF4-FFF2-40B4-BE49-F238E27FC236}">
                  <a16:creationId xmlns:a16="http://schemas.microsoft.com/office/drawing/2014/main" id="{44BF9115-9271-4EAE-AED6-C73ACFE244A9}"/>
                </a:ext>
              </a:extLst>
            </p:cNvPr>
            <p:cNvSpPr>
              <a:spLocks noChangeArrowheads="1"/>
            </p:cNvSpPr>
            <p:nvPr/>
          </p:nvSpPr>
          <p:spPr bwMode="auto">
            <a:xfrm>
              <a:off x="5710240" y="382587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89" name="Rectangle 508">
              <a:extLst>
                <a:ext uri="{FF2B5EF4-FFF2-40B4-BE49-F238E27FC236}">
                  <a16:creationId xmlns:a16="http://schemas.microsoft.com/office/drawing/2014/main" id="{BE9703DF-5CFF-44C8-9E77-62F6C889541E}"/>
                </a:ext>
              </a:extLst>
            </p:cNvPr>
            <p:cNvSpPr>
              <a:spLocks noChangeArrowheads="1"/>
            </p:cNvSpPr>
            <p:nvPr/>
          </p:nvSpPr>
          <p:spPr bwMode="auto">
            <a:xfrm>
              <a:off x="6881815" y="382587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90" name="Rectangle 509">
              <a:extLst>
                <a:ext uri="{FF2B5EF4-FFF2-40B4-BE49-F238E27FC236}">
                  <a16:creationId xmlns:a16="http://schemas.microsoft.com/office/drawing/2014/main" id="{6C1C7B69-0072-4725-98E1-0A2CA1A01D3A}"/>
                </a:ext>
              </a:extLst>
            </p:cNvPr>
            <p:cNvSpPr>
              <a:spLocks noChangeArrowheads="1"/>
            </p:cNvSpPr>
            <p:nvPr/>
          </p:nvSpPr>
          <p:spPr bwMode="auto">
            <a:xfrm>
              <a:off x="8054978" y="382587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pSp>
          <p:nvGrpSpPr>
            <p:cNvPr id="6749" name="Gruppieren 6748">
              <a:extLst>
                <a:ext uri="{FF2B5EF4-FFF2-40B4-BE49-F238E27FC236}">
                  <a16:creationId xmlns:a16="http://schemas.microsoft.com/office/drawing/2014/main" id="{3C891700-9257-47DF-87DD-C3BB8CCAAB9A}"/>
                </a:ext>
              </a:extLst>
            </p:cNvPr>
            <p:cNvGrpSpPr/>
            <p:nvPr/>
          </p:nvGrpSpPr>
          <p:grpSpPr>
            <a:xfrm>
              <a:off x="1749426" y="2090738"/>
              <a:ext cx="7380290" cy="1697038"/>
              <a:chOff x="1749426" y="2090738"/>
              <a:chExt cx="7380290" cy="1697038"/>
            </a:xfrm>
          </p:grpSpPr>
          <p:sp>
            <p:nvSpPr>
              <p:cNvPr id="6599" name="Rectangle 418">
                <a:extLst>
                  <a:ext uri="{FF2B5EF4-FFF2-40B4-BE49-F238E27FC236}">
                    <a16:creationId xmlns:a16="http://schemas.microsoft.com/office/drawing/2014/main" id="{2C820B8D-5CE4-4128-88E3-ECDAD973EB3F}"/>
                  </a:ext>
                </a:extLst>
              </p:cNvPr>
              <p:cNvSpPr>
                <a:spLocks noChangeArrowheads="1"/>
              </p:cNvSpPr>
              <p:nvPr/>
            </p:nvSpPr>
            <p:spPr bwMode="auto">
              <a:xfrm>
                <a:off x="1749426" y="2182813"/>
                <a:ext cx="431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Ziele</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00" name="Rectangle 419">
                <a:extLst>
                  <a:ext uri="{FF2B5EF4-FFF2-40B4-BE49-F238E27FC236}">
                    <a16:creationId xmlns:a16="http://schemas.microsoft.com/office/drawing/2014/main" id="{5DD61232-F754-4A0E-A780-B6C8B33D270B}"/>
                  </a:ext>
                </a:extLst>
              </p:cNvPr>
              <p:cNvSpPr>
                <a:spLocks noChangeArrowheads="1"/>
              </p:cNvSpPr>
              <p:nvPr/>
            </p:nvSpPr>
            <p:spPr bwMode="auto">
              <a:xfrm>
                <a:off x="2106613" y="21828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01" name="Rectangle 420">
                <a:extLst>
                  <a:ext uri="{FF2B5EF4-FFF2-40B4-BE49-F238E27FC236}">
                    <a16:creationId xmlns:a16="http://schemas.microsoft.com/office/drawing/2014/main" id="{392AD196-F1D3-4A31-A7D3-6FD0DB1DB1EC}"/>
                  </a:ext>
                </a:extLst>
              </p:cNvPr>
              <p:cNvSpPr>
                <a:spLocks noChangeArrowheads="1"/>
              </p:cNvSpPr>
              <p:nvPr/>
            </p:nvSpPr>
            <p:spPr bwMode="auto">
              <a:xfrm>
                <a:off x="2243138" y="3519488"/>
                <a:ext cx="2166938" cy="257175"/>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02" name="Rectangle 421">
                <a:extLst>
                  <a:ext uri="{FF2B5EF4-FFF2-40B4-BE49-F238E27FC236}">
                    <a16:creationId xmlns:a16="http://schemas.microsoft.com/office/drawing/2014/main" id="{DD2EF8D5-A16B-43FF-9FB1-F1CCEB463598}"/>
                  </a:ext>
                </a:extLst>
              </p:cNvPr>
              <p:cNvSpPr>
                <a:spLocks noChangeArrowheads="1"/>
              </p:cNvSpPr>
              <p:nvPr/>
            </p:nvSpPr>
            <p:spPr bwMode="auto">
              <a:xfrm>
                <a:off x="2243138" y="2101850"/>
                <a:ext cx="2166938" cy="312738"/>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03" name="Rectangle 422">
                <a:extLst>
                  <a:ext uri="{FF2B5EF4-FFF2-40B4-BE49-F238E27FC236}">
                    <a16:creationId xmlns:a16="http://schemas.microsoft.com/office/drawing/2014/main" id="{9C3C81F2-4F68-49B3-BEED-8AB75D87709E}"/>
                  </a:ext>
                </a:extLst>
              </p:cNvPr>
              <p:cNvSpPr>
                <a:spLocks noChangeArrowheads="1"/>
              </p:cNvSpPr>
              <p:nvPr/>
            </p:nvSpPr>
            <p:spPr bwMode="auto">
              <a:xfrm>
                <a:off x="2982914" y="2173288"/>
                <a:ext cx="46038" cy="239713"/>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04" name="Rectangle 423">
                <a:extLst>
                  <a:ext uri="{FF2B5EF4-FFF2-40B4-BE49-F238E27FC236}">
                    <a16:creationId xmlns:a16="http://schemas.microsoft.com/office/drawing/2014/main" id="{4D4C4193-7870-4C37-80A6-B3BC2854EE8A}"/>
                  </a:ext>
                </a:extLst>
              </p:cNvPr>
              <p:cNvSpPr>
                <a:spLocks noChangeArrowheads="1"/>
              </p:cNvSpPr>
              <p:nvPr/>
            </p:nvSpPr>
            <p:spPr bwMode="auto">
              <a:xfrm>
                <a:off x="2351088" y="2166938"/>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Symbol" panose="05050102010706020507" pitchFamily="18" charset="2"/>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05" name="Rectangle 424">
                <a:extLst>
                  <a:ext uri="{FF2B5EF4-FFF2-40B4-BE49-F238E27FC236}">
                    <a16:creationId xmlns:a16="http://schemas.microsoft.com/office/drawing/2014/main" id="{C04D031C-9051-4C7E-B54B-581F8468ED2A}"/>
                  </a:ext>
                </a:extLst>
              </p:cNvPr>
              <p:cNvSpPr>
                <a:spLocks noChangeArrowheads="1"/>
              </p:cNvSpPr>
              <p:nvPr/>
            </p:nvSpPr>
            <p:spPr bwMode="auto">
              <a:xfrm>
                <a:off x="2441576" y="2190750"/>
                <a:ext cx="1444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Arial" panose="020B060402020202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06" name="Rectangle 425">
                <a:extLst>
                  <a:ext uri="{FF2B5EF4-FFF2-40B4-BE49-F238E27FC236}">
                    <a16:creationId xmlns:a16="http://schemas.microsoft.com/office/drawing/2014/main" id="{7347B30B-8719-4A8C-B6FB-676459F51972}"/>
                  </a:ext>
                </a:extLst>
              </p:cNvPr>
              <p:cNvSpPr>
                <a:spLocks noChangeArrowheads="1"/>
              </p:cNvSpPr>
              <p:nvPr/>
            </p:nvSpPr>
            <p:spPr bwMode="auto">
              <a:xfrm>
                <a:off x="2570163" y="2182813"/>
                <a:ext cx="4873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Auslo</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07" name="Rectangle 426">
                <a:extLst>
                  <a:ext uri="{FF2B5EF4-FFF2-40B4-BE49-F238E27FC236}">
                    <a16:creationId xmlns:a16="http://schemas.microsoft.com/office/drawing/2014/main" id="{25BCDA41-2F64-4C27-8B6B-E6EF09A04272}"/>
                  </a:ext>
                </a:extLst>
              </p:cNvPr>
              <p:cNvSpPr>
                <a:spLocks noChangeArrowheads="1"/>
              </p:cNvSpPr>
              <p:nvPr/>
            </p:nvSpPr>
            <p:spPr bwMode="auto">
              <a:xfrm>
                <a:off x="2982914" y="21828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08" name="Rectangle 427">
                <a:extLst>
                  <a:ext uri="{FF2B5EF4-FFF2-40B4-BE49-F238E27FC236}">
                    <a16:creationId xmlns:a16="http://schemas.microsoft.com/office/drawing/2014/main" id="{C3D8AC0C-3F76-40E7-AF99-C86A3B4A93E6}"/>
                  </a:ext>
                </a:extLst>
              </p:cNvPr>
              <p:cNvSpPr>
                <a:spLocks noChangeArrowheads="1"/>
              </p:cNvSpPr>
              <p:nvPr/>
            </p:nvSpPr>
            <p:spPr bwMode="auto">
              <a:xfrm>
                <a:off x="3028951" y="2182813"/>
                <a:ext cx="615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en von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09" name="Rectangle 428">
                <a:extLst>
                  <a:ext uri="{FF2B5EF4-FFF2-40B4-BE49-F238E27FC236}">
                    <a16:creationId xmlns:a16="http://schemas.microsoft.com/office/drawing/2014/main" id="{A0D74F5C-AB90-45FA-8607-B2BD6962B67E}"/>
                  </a:ext>
                </a:extLst>
              </p:cNvPr>
              <p:cNvSpPr>
                <a:spLocks noChangeArrowheads="1"/>
              </p:cNvSpPr>
              <p:nvPr/>
            </p:nvSpPr>
            <p:spPr bwMode="auto">
              <a:xfrm>
                <a:off x="2243138" y="2414588"/>
                <a:ext cx="2166938" cy="255588"/>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10" name="Rectangle 429">
                <a:extLst>
                  <a:ext uri="{FF2B5EF4-FFF2-40B4-BE49-F238E27FC236}">
                    <a16:creationId xmlns:a16="http://schemas.microsoft.com/office/drawing/2014/main" id="{1BC5B0DC-F088-47F9-A8AC-8A159BEC97DA}"/>
                  </a:ext>
                </a:extLst>
              </p:cNvPr>
              <p:cNvSpPr>
                <a:spLocks noChangeArrowheads="1"/>
              </p:cNvSpPr>
              <p:nvPr/>
            </p:nvSpPr>
            <p:spPr bwMode="auto">
              <a:xfrm>
                <a:off x="2570163" y="2405063"/>
                <a:ext cx="12334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Sparpotentialen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11" name="Rectangle 430">
                <a:extLst>
                  <a:ext uri="{FF2B5EF4-FFF2-40B4-BE49-F238E27FC236}">
                    <a16:creationId xmlns:a16="http://schemas.microsoft.com/office/drawing/2014/main" id="{4D55A14B-51F4-410A-9F06-0EA2271A90A5}"/>
                  </a:ext>
                </a:extLst>
              </p:cNvPr>
              <p:cNvSpPr>
                <a:spLocks noChangeArrowheads="1"/>
              </p:cNvSpPr>
              <p:nvPr/>
            </p:nvSpPr>
            <p:spPr bwMode="auto">
              <a:xfrm>
                <a:off x="3725864" y="240506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12" name="Rectangle 431">
                <a:extLst>
                  <a:ext uri="{FF2B5EF4-FFF2-40B4-BE49-F238E27FC236}">
                    <a16:creationId xmlns:a16="http://schemas.microsoft.com/office/drawing/2014/main" id="{308C778F-C122-40F2-9A19-98D36D59F739}"/>
                  </a:ext>
                </a:extLst>
              </p:cNvPr>
              <p:cNvSpPr>
                <a:spLocks noChangeArrowheads="1"/>
              </p:cNvSpPr>
              <p:nvPr/>
            </p:nvSpPr>
            <p:spPr bwMode="auto">
              <a:xfrm>
                <a:off x="2243138" y="2670175"/>
                <a:ext cx="2166938" cy="312738"/>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13" name="Rectangle 432">
                <a:extLst>
                  <a:ext uri="{FF2B5EF4-FFF2-40B4-BE49-F238E27FC236}">
                    <a16:creationId xmlns:a16="http://schemas.microsoft.com/office/drawing/2014/main" id="{401B038E-7283-47B4-B690-F759A45DC7D1}"/>
                  </a:ext>
                </a:extLst>
              </p:cNvPr>
              <p:cNvSpPr>
                <a:spLocks noChangeArrowheads="1"/>
              </p:cNvSpPr>
              <p:nvPr/>
            </p:nvSpPr>
            <p:spPr bwMode="auto">
              <a:xfrm>
                <a:off x="2351088" y="2700338"/>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Symbol" panose="05050102010706020507" pitchFamily="18" charset="2"/>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14" name="Rectangle 433">
                <a:extLst>
                  <a:ext uri="{FF2B5EF4-FFF2-40B4-BE49-F238E27FC236}">
                    <a16:creationId xmlns:a16="http://schemas.microsoft.com/office/drawing/2014/main" id="{62524FD6-BDD1-4D53-B400-4B5841CCC472}"/>
                  </a:ext>
                </a:extLst>
              </p:cNvPr>
              <p:cNvSpPr>
                <a:spLocks noChangeArrowheads="1"/>
              </p:cNvSpPr>
              <p:nvPr/>
            </p:nvSpPr>
            <p:spPr bwMode="auto">
              <a:xfrm>
                <a:off x="2441576" y="2724150"/>
                <a:ext cx="1444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Arial" panose="020B060402020202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15" name="Rectangle 434">
                <a:extLst>
                  <a:ext uri="{FF2B5EF4-FFF2-40B4-BE49-F238E27FC236}">
                    <a16:creationId xmlns:a16="http://schemas.microsoft.com/office/drawing/2014/main" id="{47B99564-E04C-489A-9ED9-057B4F7004F2}"/>
                  </a:ext>
                </a:extLst>
              </p:cNvPr>
              <p:cNvSpPr>
                <a:spLocks noChangeArrowheads="1"/>
              </p:cNvSpPr>
              <p:nvPr/>
            </p:nvSpPr>
            <p:spPr bwMode="auto">
              <a:xfrm>
                <a:off x="2570163" y="2716213"/>
                <a:ext cx="167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Basis für Offertlegung</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16" name="Rectangle 435">
                <a:extLst>
                  <a:ext uri="{FF2B5EF4-FFF2-40B4-BE49-F238E27FC236}">
                    <a16:creationId xmlns:a16="http://schemas.microsoft.com/office/drawing/2014/main" id="{D02E27B1-7509-4509-BDE4-C2C7DB3A4128}"/>
                  </a:ext>
                </a:extLst>
              </p:cNvPr>
              <p:cNvSpPr>
                <a:spLocks noChangeArrowheads="1"/>
              </p:cNvSpPr>
              <p:nvPr/>
            </p:nvSpPr>
            <p:spPr bwMode="auto">
              <a:xfrm>
                <a:off x="4165602" y="27162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17" name="Rectangle 436">
                <a:extLst>
                  <a:ext uri="{FF2B5EF4-FFF2-40B4-BE49-F238E27FC236}">
                    <a16:creationId xmlns:a16="http://schemas.microsoft.com/office/drawing/2014/main" id="{5CCC210C-35F8-4139-9869-27452E318274}"/>
                  </a:ext>
                </a:extLst>
              </p:cNvPr>
              <p:cNvSpPr>
                <a:spLocks noChangeArrowheads="1"/>
              </p:cNvSpPr>
              <p:nvPr/>
            </p:nvSpPr>
            <p:spPr bwMode="auto">
              <a:xfrm>
                <a:off x="2243138" y="2982913"/>
                <a:ext cx="2166938" cy="279400"/>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18" name="Rectangle 437">
                <a:extLst>
                  <a:ext uri="{FF2B5EF4-FFF2-40B4-BE49-F238E27FC236}">
                    <a16:creationId xmlns:a16="http://schemas.microsoft.com/office/drawing/2014/main" id="{66DDDEE9-134E-4C25-8102-FA3AD5A1A335}"/>
                  </a:ext>
                </a:extLst>
              </p:cNvPr>
              <p:cNvSpPr>
                <a:spLocks noChangeArrowheads="1"/>
              </p:cNvSpPr>
              <p:nvPr/>
            </p:nvSpPr>
            <p:spPr bwMode="auto">
              <a:xfrm>
                <a:off x="2351088" y="3016250"/>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Symbol" panose="05050102010706020507" pitchFamily="18" charset="2"/>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19" name="Rectangle 438">
                <a:extLst>
                  <a:ext uri="{FF2B5EF4-FFF2-40B4-BE49-F238E27FC236}">
                    <a16:creationId xmlns:a16="http://schemas.microsoft.com/office/drawing/2014/main" id="{BDB44A19-01F3-4AF2-9875-7BED0DC6F16A}"/>
                  </a:ext>
                </a:extLst>
              </p:cNvPr>
              <p:cNvSpPr>
                <a:spLocks noChangeArrowheads="1"/>
              </p:cNvSpPr>
              <p:nvPr/>
            </p:nvSpPr>
            <p:spPr bwMode="auto">
              <a:xfrm>
                <a:off x="2441576" y="3040063"/>
                <a:ext cx="1444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Arial" panose="020B060402020202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20" name="Rectangle 439">
                <a:extLst>
                  <a:ext uri="{FF2B5EF4-FFF2-40B4-BE49-F238E27FC236}">
                    <a16:creationId xmlns:a16="http://schemas.microsoft.com/office/drawing/2014/main" id="{3D5BC343-BFB2-4CAB-A56F-C87367AA1BAE}"/>
                  </a:ext>
                </a:extLst>
              </p:cNvPr>
              <p:cNvSpPr>
                <a:spLocks noChangeArrowheads="1"/>
              </p:cNvSpPr>
              <p:nvPr/>
            </p:nvSpPr>
            <p:spPr bwMode="auto">
              <a:xfrm>
                <a:off x="2570163" y="3032125"/>
                <a:ext cx="1225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Grundlagen für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21" name="Rectangle 440">
                <a:extLst>
                  <a:ext uri="{FF2B5EF4-FFF2-40B4-BE49-F238E27FC236}">
                    <a16:creationId xmlns:a16="http://schemas.microsoft.com/office/drawing/2014/main" id="{ED6750C9-C949-478B-A273-013B773A6217}"/>
                  </a:ext>
                </a:extLst>
              </p:cNvPr>
              <p:cNvSpPr>
                <a:spLocks noChangeArrowheads="1"/>
              </p:cNvSpPr>
              <p:nvPr/>
            </p:nvSpPr>
            <p:spPr bwMode="auto">
              <a:xfrm>
                <a:off x="2243138" y="3262313"/>
                <a:ext cx="2166938" cy="257175"/>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22" name="Rectangle 441">
                <a:extLst>
                  <a:ext uri="{FF2B5EF4-FFF2-40B4-BE49-F238E27FC236}">
                    <a16:creationId xmlns:a16="http://schemas.microsoft.com/office/drawing/2014/main" id="{43F415BA-067B-4CDB-B4D7-825CA22FC6A9}"/>
                  </a:ext>
                </a:extLst>
              </p:cNvPr>
              <p:cNvSpPr>
                <a:spLocks noChangeArrowheads="1"/>
              </p:cNvSpPr>
              <p:nvPr/>
            </p:nvSpPr>
            <p:spPr bwMode="auto">
              <a:xfrm>
                <a:off x="2570163" y="3251200"/>
                <a:ext cx="9842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Rentabilitäts</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23" name="Rectangle 442">
                <a:extLst>
                  <a:ext uri="{FF2B5EF4-FFF2-40B4-BE49-F238E27FC236}">
                    <a16:creationId xmlns:a16="http://schemas.microsoft.com/office/drawing/2014/main" id="{2A8FDD3C-265F-46E5-8C04-2FA04C5D10DC}"/>
                  </a:ext>
                </a:extLst>
              </p:cNvPr>
              <p:cNvSpPr>
                <a:spLocks noChangeArrowheads="1"/>
              </p:cNvSpPr>
              <p:nvPr/>
            </p:nvSpPr>
            <p:spPr bwMode="auto">
              <a:xfrm>
                <a:off x="3476626" y="3251200"/>
                <a:ext cx="2206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er</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24" name="Rectangle 443">
                <a:extLst>
                  <a:ext uri="{FF2B5EF4-FFF2-40B4-BE49-F238E27FC236}">
                    <a16:creationId xmlns:a16="http://schemas.microsoft.com/office/drawing/2014/main" id="{D70DD119-478A-46E6-A354-DAF6FF31E1D4}"/>
                  </a:ext>
                </a:extLst>
              </p:cNvPr>
              <p:cNvSpPr>
                <a:spLocks noChangeArrowheads="1"/>
              </p:cNvSpPr>
              <p:nvPr/>
            </p:nvSpPr>
            <p:spPr bwMode="auto">
              <a:xfrm>
                <a:off x="3621089" y="3251200"/>
                <a:ext cx="6508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mittlung</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25" name="Rectangle 444">
                <a:extLst>
                  <a:ext uri="{FF2B5EF4-FFF2-40B4-BE49-F238E27FC236}">
                    <a16:creationId xmlns:a16="http://schemas.microsoft.com/office/drawing/2014/main" id="{16921E6A-3841-4ED5-B668-87013E258FAB}"/>
                  </a:ext>
                </a:extLst>
              </p:cNvPr>
              <p:cNvSpPr>
                <a:spLocks noChangeArrowheads="1"/>
              </p:cNvSpPr>
              <p:nvPr/>
            </p:nvSpPr>
            <p:spPr bwMode="auto">
              <a:xfrm>
                <a:off x="4203702" y="32512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26" name="Rectangle 445">
                <a:extLst>
                  <a:ext uri="{FF2B5EF4-FFF2-40B4-BE49-F238E27FC236}">
                    <a16:creationId xmlns:a16="http://schemas.microsoft.com/office/drawing/2014/main" id="{54550DB0-D8C9-4CD5-83FC-211A152A0DF4}"/>
                  </a:ext>
                </a:extLst>
              </p:cNvPr>
              <p:cNvSpPr>
                <a:spLocks noChangeArrowheads="1"/>
              </p:cNvSpPr>
              <p:nvPr/>
            </p:nvSpPr>
            <p:spPr bwMode="auto">
              <a:xfrm>
                <a:off x="4527552" y="21828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27" name="Rectangle 446">
                <a:extLst>
                  <a:ext uri="{FF2B5EF4-FFF2-40B4-BE49-F238E27FC236}">
                    <a16:creationId xmlns:a16="http://schemas.microsoft.com/office/drawing/2014/main" id="{39A544F3-4B0F-4F8C-944D-86161D7684AE}"/>
                  </a:ext>
                </a:extLst>
              </p:cNvPr>
              <p:cNvSpPr>
                <a:spLocks noChangeArrowheads="1"/>
              </p:cNvSpPr>
              <p:nvPr/>
            </p:nvSpPr>
            <p:spPr bwMode="auto">
              <a:xfrm>
                <a:off x="4589464" y="2101850"/>
                <a:ext cx="2165351" cy="312738"/>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28" name="Rectangle 447">
                <a:extLst>
                  <a:ext uri="{FF2B5EF4-FFF2-40B4-BE49-F238E27FC236}">
                    <a16:creationId xmlns:a16="http://schemas.microsoft.com/office/drawing/2014/main" id="{7B6E0308-C585-4628-A05C-A63C66867CC5}"/>
                  </a:ext>
                </a:extLst>
              </p:cNvPr>
              <p:cNvSpPr>
                <a:spLocks noChangeArrowheads="1"/>
              </p:cNvSpPr>
              <p:nvPr/>
            </p:nvSpPr>
            <p:spPr bwMode="auto">
              <a:xfrm>
                <a:off x="4695827" y="2166938"/>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Symbol" panose="05050102010706020507" pitchFamily="18" charset="2"/>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29" name="Rectangle 448">
                <a:extLst>
                  <a:ext uri="{FF2B5EF4-FFF2-40B4-BE49-F238E27FC236}">
                    <a16:creationId xmlns:a16="http://schemas.microsoft.com/office/drawing/2014/main" id="{B9D047BB-BE76-47B7-B75E-0C003ACE2649}"/>
                  </a:ext>
                </a:extLst>
              </p:cNvPr>
              <p:cNvSpPr>
                <a:spLocks noChangeArrowheads="1"/>
              </p:cNvSpPr>
              <p:nvPr/>
            </p:nvSpPr>
            <p:spPr bwMode="auto">
              <a:xfrm>
                <a:off x="4787902" y="2190750"/>
                <a:ext cx="1444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Arial" panose="020B060402020202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30" name="Rectangle 449">
                <a:extLst>
                  <a:ext uri="{FF2B5EF4-FFF2-40B4-BE49-F238E27FC236}">
                    <a16:creationId xmlns:a16="http://schemas.microsoft.com/office/drawing/2014/main" id="{1EC7A0E1-D83F-4EC8-989E-33B653E3C2F7}"/>
                  </a:ext>
                </a:extLst>
              </p:cNvPr>
              <p:cNvSpPr>
                <a:spLocks noChangeArrowheads="1"/>
              </p:cNvSpPr>
              <p:nvPr/>
            </p:nvSpPr>
            <p:spPr bwMode="auto">
              <a:xfrm>
                <a:off x="4916489" y="2182813"/>
                <a:ext cx="13827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Sicherstellen von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31" name="Rectangle 450">
                <a:extLst>
                  <a:ext uri="{FF2B5EF4-FFF2-40B4-BE49-F238E27FC236}">
                    <a16:creationId xmlns:a16="http://schemas.microsoft.com/office/drawing/2014/main" id="{2BCBFE10-2461-421F-8840-0FD56F5A1E65}"/>
                  </a:ext>
                </a:extLst>
              </p:cNvPr>
              <p:cNvSpPr>
                <a:spLocks noChangeArrowheads="1"/>
              </p:cNvSpPr>
              <p:nvPr/>
            </p:nvSpPr>
            <p:spPr bwMode="auto">
              <a:xfrm>
                <a:off x="4589464" y="2414588"/>
                <a:ext cx="2165351" cy="255588"/>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32" name="Rectangle 451">
                <a:extLst>
                  <a:ext uri="{FF2B5EF4-FFF2-40B4-BE49-F238E27FC236}">
                    <a16:creationId xmlns:a16="http://schemas.microsoft.com/office/drawing/2014/main" id="{12E4A279-0C96-4E6A-812B-548EDF5B07D9}"/>
                  </a:ext>
                </a:extLst>
              </p:cNvPr>
              <p:cNvSpPr>
                <a:spLocks noChangeArrowheads="1"/>
              </p:cNvSpPr>
              <p:nvPr/>
            </p:nvSpPr>
            <p:spPr bwMode="auto">
              <a:xfrm>
                <a:off x="4916489" y="2405063"/>
                <a:ext cx="7350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Liquidität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33" name="Rectangle 452">
                <a:extLst>
                  <a:ext uri="{FF2B5EF4-FFF2-40B4-BE49-F238E27FC236}">
                    <a16:creationId xmlns:a16="http://schemas.microsoft.com/office/drawing/2014/main" id="{3E1D7EE4-8A9C-44B2-B25E-FA744099D3AB}"/>
                  </a:ext>
                </a:extLst>
              </p:cNvPr>
              <p:cNvSpPr>
                <a:spLocks noChangeArrowheads="1"/>
              </p:cNvSpPr>
              <p:nvPr/>
            </p:nvSpPr>
            <p:spPr bwMode="auto">
              <a:xfrm>
                <a:off x="5575302" y="240506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34" name="Rectangle 453">
                <a:extLst>
                  <a:ext uri="{FF2B5EF4-FFF2-40B4-BE49-F238E27FC236}">
                    <a16:creationId xmlns:a16="http://schemas.microsoft.com/office/drawing/2014/main" id="{365AE4F3-B208-4116-A187-F15214621E09}"/>
                  </a:ext>
                </a:extLst>
              </p:cNvPr>
              <p:cNvSpPr>
                <a:spLocks noChangeArrowheads="1"/>
              </p:cNvSpPr>
              <p:nvPr/>
            </p:nvSpPr>
            <p:spPr bwMode="auto">
              <a:xfrm>
                <a:off x="4589464" y="2670175"/>
                <a:ext cx="2165351" cy="280988"/>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35" name="Rectangle 454">
                <a:extLst>
                  <a:ext uri="{FF2B5EF4-FFF2-40B4-BE49-F238E27FC236}">
                    <a16:creationId xmlns:a16="http://schemas.microsoft.com/office/drawing/2014/main" id="{42F69C86-1EA2-4DAA-A37F-6812EAAE9299}"/>
                  </a:ext>
                </a:extLst>
              </p:cNvPr>
              <p:cNvSpPr>
                <a:spLocks noChangeArrowheads="1"/>
              </p:cNvSpPr>
              <p:nvPr/>
            </p:nvSpPr>
            <p:spPr bwMode="auto">
              <a:xfrm>
                <a:off x="4695827" y="2701925"/>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Symbol" panose="05050102010706020507" pitchFamily="18" charset="2"/>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36" name="Rectangle 455">
                <a:extLst>
                  <a:ext uri="{FF2B5EF4-FFF2-40B4-BE49-F238E27FC236}">
                    <a16:creationId xmlns:a16="http://schemas.microsoft.com/office/drawing/2014/main" id="{5DC79879-A586-440A-B698-E02FF7C5E5A7}"/>
                  </a:ext>
                </a:extLst>
              </p:cNvPr>
              <p:cNvSpPr>
                <a:spLocks noChangeArrowheads="1"/>
              </p:cNvSpPr>
              <p:nvPr/>
            </p:nvSpPr>
            <p:spPr bwMode="auto">
              <a:xfrm>
                <a:off x="4787902" y="2725738"/>
                <a:ext cx="1444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Arial" panose="020B060402020202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37" name="Rectangle 456">
                <a:extLst>
                  <a:ext uri="{FF2B5EF4-FFF2-40B4-BE49-F238E27FC236}">
                    <a16:creationId xmlns:a16="http://schemas.microsoft.com/office/drawing/2014/main" id="{A7304C1C-EE73-437C-913F-ED66D41A19C0}"/>
                  </a:ext>
                </a:extLst>
              </p:cNvPr>
              <p:cNvSpPr>
                <a:spLocks noChangeArrowheads="1"/>
              </p:cNvSpPr>
              <p:nvPr/>
            </p:nvSpPr>
            <p:spPr bwMode="auto">
              <a:xfrm>
                <a:off x="4916489" y="2717800"/>
                <a:ext cx="13350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Optimierung von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38" name="Rectangle 457">
                <a:extLst>
                  <a:ext uri="{FF2B5EF4-FFF2-40B4-BE49-F238E27FC236}">
                    <a16:creationId xmlns:a16="http://schemas.microsoft.com/office/drawing/2014/main" id="{2A586394-AAF8-404A-B9F9-A0593CC212C1}"/>
                  </a:ext>
                </a:extLst>
              </p:cNvPr>
              <p:cNvSpPr>
                <a:spLocks noChangeArrowheads="1"/>
              </p:cNvSpPr>
              <p:nvPr/>
            </p:nvSpPr>
            <p:spPr bwMode="auto">
              <a:xfrm>
                <a:off x="4589464" y="2951163"/>
                <a:ext cx="2165351" cy="254000"/>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39" name="Rectangle 458">
                <a:extLst>
                  <a:ext uri="{FF2B5EF4-FFF2-40B4-BE49-F238E27FC236}">
                    <a16:creationId xmlns:a16="http://schemas.microsoft.com/office/drawing/2014/main" id="{9F23014E-BB3C-47A3-B08F-739AD4B3FDE0}"/>
                  </a:ext>
                </a:extLst>
              </p:cNvPr>
              <p:cNvSpPr>
                <a:spLocks noChangeArrowheads="1"/>
              </p:cNvSpPr>
              <p:nvPr/>
            </p:nvSpPr>
            <p:spPr bwMode="auto">
              <a:xfrm>
                <a:off x="4916489" y="2940050"/>
                <a:ext cx="160337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Zahlungskonditionen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40" name="Rectangle 459">
                <a:extLst>
                  <a:ext uri="{FF2B5EF4-FFF2-40B4-BE49-F238E27FC236}">
                    <a16:creationId xmlns:a16="http://schemas.microsoft.com/office/drawing/2014/main" id="{9A2E3EEF-7101-4D32-91F1-DFD292029CB0}"/>
                  </a:ext>
                </a:extLst>
              </p:cNvPr>
              <p:cNvSpPr>
                <a:spLocks noChangeArrowheads="1"/>
              </p:cNvSpPr>
              <p:nvPr/>
            </p:nvSpPr>
            <p:spPr bwMode="auto">
              <a:xfrm>
                <a:off x="6438902" y="294005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41" name="Rectangle 460">
                <a:extLst>
                  <a:ext uri="{FF2B5EF4-FFF2-40B4-BE49-F238E27FC236}">
                    <a16:creationId xmlns:a16="http://schemas.microsoft.com/office/drawing/2014/main" id="{C0213F06-55CB-48A9-B54B-49C4FFCF11FD}"/>
                  </a:ext>
                </a:extLst>
              </p:cNvPr>
              <p:cNvSpPr>
                <a:spLocks noChangeArrowheads="1"/>
              </p:cNvSpPr>
              <p:nvPr/>
            </p:nvSpPr>
            <p:spPr bwMode="auto">
              <a:xfrm>
                <a:off x="4589464" y="3205163"/>
                <a:ext cx="2165351" cy="282575"/>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42" name="Rectangle 461">
                <a:extLst>
                  <a:ext uri="{FF2B5EF4-FFF2-40B4-BE49-F238E27FC236}">
                    <a16:creationId xmlns:a16="http://schemas.microsoft.com/office/drawing/2014/main" id="{3A11447F-553D-47AC-8374-58E8D9FC6E57}"/>
                  </a:ext>
                </a:extLst>
              </p:cNvPr>
              <p:cNvSpPr>
                <a:spLocks noChangeArrowheads="1"/>
              </p:cNvSpPr>
              <p:nvPr/>
            </p:nvSpPr>
            <p:spPr bwMode="auto">
              <a:xfrm>
                <a:off x="4695827" y="3238500"/>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Symbol" panose="05050102010706020507" pitchFamily="18" charset="2"/>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43" name="Rectangle 462">
                <a:extLst>
                  <a:ext uri="{FF2B5EF4-FFF2-40B4-BE49-F238E27FC236}">
                    <a16:creationId xmlns:a16="http://schemas.microsoft.com/office/drawing/2014/main" id="{47AD8A58-5302-45CB-82F2-49CEE6308CE7}"/>
                  </a:ext>
                </a:extLst>
              </p:cNvPr>
              <p:cNvSpPr>
                <a:spLocks noChangeArrowheads="1"/>
              </p:cNvSpPr>
              <p:nvPr/>
            </p:nvSpPr>
            <p:spPr bwMode="auto">
              <a:xfrm>
                <a:off x="4787902" y="3262313"/>
                <a:ext cx="1444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Arial" panose="020B060402020202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44" name="Rectangle 463">
                <a:extLst>
                  <a:ext uri="{FF2B5EF4-FFF2-40B4-BE49-F238E27FC236}">
                    <a16:creationId xmlns:a16="http://schemas.microsoft.com/office/drawing/2014/main" id="{CF7C7193-1BE0-418F-9DB1-D58397095DE1}"/>
                  </a:ext>
                </a:extLst>
              </p:cNvPr>
              <p:cNvSpPr>
                <a:spLocks noChangeArrowheads="1"/>
              </p:cNvSpPr>
              <p:nvPr/>
            </p:nvSpPr>
            <p:spPr bwMode="auto">
              <a:xfrm>
                <a:off x="4916489" y="3254375"/>
                <a:ext cx="136207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Identifikation von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45" name="Rectangle 464">
                <a:extLst>
                  <a:ext uri="{FF2B5EF4-FFF2-40B4-BE49-F238E27FC236}">
                    <a16:creationId xmlns:a16="http://schemas.microsoft.com/office/drawing/2014/main" id="{83083C6D-C6BF-41B2-ADC6-13D0C99CC3A4}"/>
                  </a:ext>
                </a:extLst>
              </p:cNvPr>
              <p:cNvSpPr>
                <a:spLocks noChangeArrowheads="1"/>
              </p:cNvSpPr>
              <p:nvPr/>
            </p:nvSpPr>
            <p:spPr bwMode="auto">
              <a:xfrm>
                <a:off x="4589464" y="3487738"/>
                <a:ext cx="2165351" cy="288925"/>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46" name="Rectangle 465">
                <a:extLst>
                  <a:ext uri="{FF2B5EF4-FFF2-40B4-BE49-F238E27FC236}">
                    <a16:creationId xmlns:a16="http://schemas.microsoft.com/office/drawing/2014/main" id="{9E5DA4F2-1BEC-4905-B1AB-E4EF6A778363}"/>
                  </a:ext>
                </a:extLst>
              </p:cNvPr>
              <p:cNvSpPr>
                <a:spLocks noChangeArrowheads="1"/>
              </p:cNvSpPr>
              <p:nvPr/>
            </p:nvSpPr>
            <p:spPr bwMode="auto">
              <a:xfrm>
                <a:off x="4916489" y="3479800"/>
                <a:ext cx="170497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Kreditnotwendigkeiten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47" name="Rectangle 466">
                <a:extLst>
                  <a:ext uri="{FF2B5EF4-FFF2-40B4-BE49-F238E27FC236}">
                    <a16:creationId xmlns:a16="http://schemas.microsoft.com/office/drawing/2014/main" id="{DF882837-A2ED-48A4-952E-D90E8DFB153A}"/>
                  </a:ext>
                </a:extLst>
              </p:cNvPr>
              <p:cNvSpPr>
                <a:spLocks noChangeArrowheads="1"/>
              </p:cNvSpPr>
              <p:nvPr/>
            </p:nvSpPr>
            <p:spPr bwMode="auto">
              <a:xfrm>
                <a:off x="6537327" y="34798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48" name="Rectangle 467">
                <a:extLst>
                  <a:ext uri="{FF2B5EF4-FFF2-40B4-BE49-F238E27FC236}">
                    <a16:creationId xmlns:a16="http://schemas.microsoft.com/office/drawing/2014/main" id="{358C8C85-E6FF-4537-BEFF-5E9004F65BEF}"/>
                  </a:ext>
                </a:extLst>
              </p:cNvPr>
              <p:cNvSpPr>
                <a:spLocks noChangeArrowheads="1"/>
              </p:cNvSpPr>
              <p:nvPr/>
            </p:nvSpPr>
            <p:spPr bwMode="auto">
              <a:xfrm>
                <a:off x="6873878" y="21828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49" name="Rectangle 468">
                <a:extLst>
                  <a:ext uri="{FF2B5EF4-FFF2-40B4-BE49-F238E27FC236}">
                    <a16:creationId xmlns:a16="http://schemas.microsoft.com/office/drawing/2014/main" id="{A358F203-4C25-4D38-930C-E2097D87BAEB}"/>
                  </a:ext>
                </a:extLst>
              </p:cNvPr>
              <p:cNvSpPr>
                <a:spLocks noChangeArrowheads="1"/>
              </p:cNvSpPr>
              <p:nvPr/>
            </p:nvSpPr>
            <p:spPr bwMode="auto">
              <a:xfrm>
                <a:off x="6934203" y="2982913"/>
                <a:ext cx="2166938" cy="793750"/>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50" name="Rectangle 469">
                <a:extLst>
                  <a:ext uri="{FF2B5EF4-FFF2-40B4-BE49-F238E27FC236}">
                    <a16:creationId xmlns:a16="http://schemas.microsoft.com/office/drawing/2014/main" id="{846A63D8-0D56-4AA0-8F06-25C8C62C1063}"/>
                  </a:ext>
                </a:extLst>
              </p:cNvPr>
              <p:cNvSpPr>
                <a:spLocks noChangeArrowheads="1"/>
              </p:cNvSpPr>
              <p:nvPr/>
            </p:nvSpPr>
            <p:spPr bwMode="auto">
              <a:xfrm>
                <a:off x="6934203" y="2101850"/>
                <a:ext cx="2166938" cy="346075"/>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51" name="Rectangle 470">
                <a:extLst>
                  <a:ext uri="{FF2B5EF4-FFF2-40B4-BE49-F238E27FC236}">
                    <a16:creationId xmlns:a16="http://schemas.microsoft.com/office/drawing/2014/main" id="{2E93D55D-60FE-43F0-8751-3A415D5C413B}"/>
                  </a:ext>
                </a:extLst>
              </p:cNvPr>
              <p:cNvSpPr>
                <a:spLocks noChangeArrowheads="1"/>
              </p:cNvSpPr>
              <p:nvPr/>
            </p:nvSpPr>
            <p:spPr bwMode="auto">
              <a:xfrm>
                <a:off x="7042153" y="2166938"/>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Symbol" panose="05050102010706020507" pitchFamily="18" charset="2"/>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52" name="Rectangle 471">
                <a:extLst>
                  <a:ext uri="{FF2B5EF4-FFF2-40B4-BE49-F238E27FC236}">
                    <a16:creationId xmlns:a16="http://schemas.microsoft.com/office/drawing/2014/main" id="{119F5209-DBA7-4F99-A6F1-CB1BC886A2CC}"/>
                  </a:ext>
                </a:extLst>
              </p:cNvPr>
              <p:cNvSpPr>
                <a:spLocks noChangeArrowheads="1"/>
              </p:cNvSpPr>
              <p:nvPr/>
            </p:nvSpPr>
            <p:spPr bwMode="auto">
              <a:xfrm>
                <a:off x="7132640" y="2190750"/>
                <a:ext cx="1444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Arial" panose="020B060402020202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53" name="Rectangle 472">
                <a:extLst>
                  <a:ext uri="{FF2B5EF4-FFF2-40B4-BE49-F238E27FC236}">
                    <a16:creationId xmlns:a16="http://schemas.microsoft.com/office/drawing/2014/main" id="{CC613BA5-ECF6-4468-935A-C3F76FB3CACA}"/>
                  </a:ext>
                </a:extLst>
              </p:cNvPr>
              <p:cNvSpPr>
                <a:spLocks noChangeArrowheads="1"/>
              </p:cNvSpPr>
              <p:nvPr/>
            </p:nvSpPr>
            <p:spPr bwMode="auto">
              <a:xfrm>
                <a:off x="7261228" y="2182813"/>
                <a:ext cx="18303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Interne Mitteldistribution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54" name="Rectangle 473">
                <a:extLst>
                  <a:ext uri="{FF2B5EF4-FFF2-40B4-BE49-F238E27FC236}">
                    <a16:creationId xmlns:a16="http://schemas.microsoft.com/office/drawing/2014/main" id="{37FD219A-0B66-4AC7-8180-3F6477EF6810}"/>
                  </a:ext>
                </a:extLst>
              </p:cNvPr>
              <p:cNvSpPr>
                <a:spLocks noChangeArrowheads="1"/>
              </p:cNvSpPr>
              <p:nvPr/>
            </p:nvSpPr>
            <p:spPr bwMode="auto">
              <a:xfrm>
                <a:off x="9012241" y="21828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55" name="Rectangle 474">
                <a:extLst>
                  <a:ext uri="{FF2B5EF4-FFF2-40B4-BE49-F238E27FC236}">
                    <a16:creationId xmlns:a16="http://schemas.microsoft.com/office/drawing/2014/main" id="{AF321A14-7AAA-459F-ACCD-9AC9CF7E1F17}"/>
                  </a:ext>
                </a:extLst>
              </p:cNvPr>
              <p:cNvSpPr>
                <a:spLocks noChangeArrowheads="1"/>
              </p:cNvSpPr>
              <p:nvPr/>
            </p:nvSpPr>
            <p:spPr bwMode="auto">
              <a:xfrm>
                <a:off x="6934203" y="2447925"/>
                <a:ext cx="2166938" cy="277813"/>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56" name="Rectangle 475">
                <a:extLst>
                  <a:ext uri="{FF2B5EF4-FFF2-40B4-BE49-F238E27FC236}">
                    <a16:creationId xmlns:a16="http://schemas.microsoft.com/office/drawing/2014/main" id="{AAC27BAC-C82D-4BD3-8069-6C8EA1567487}"/>
                  </a:ext>
                </a:extLst>
              </p:cNvPr>
              <p:cNvSpPr>
                <a:spLocks noChangeArrowheads="1"/>
              </p:cNvSpPr>
              <p:nvPr/>
            </p:nvSpPr>
            <p:spPr bwMode="auto">
              <a:xfrm>
                <a:off x="7042153" y="2479675"/>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Symbol" panose="05050102010706020507" pitchFamily="18" charset="2"/>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57" name="Rectangle 476">
                <a:extLst>
                  <a:ext uri="{FF2B5EF4-FFF2-40B4-BE49-F238E27FC236}">
                    <a16:creationId xmlns:a16="http://schemas.microsoft.com/office/drawing/2014/main" id="{5CE7798F-1235-4144-A068-24985EF0C2A0}"/>
                  </a:ext>
                </a:extLst>
              </p:cNvPr>
              <p:cNvSpPr>
                <a:spLocks noChangeArrowheads="1"/>
              </p:cNvSpPr>
              <p:nvPr/>
            </p:nvSpPr>
            <p:spPr bwMode="auto">
              <a:xfrm>
                <a:off x="7132640" y="2503488"/>
                <a:ext cx="1444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2D4E75"/>
                    </a:solidFill>
                    <a:effectLst/>
                    <a:latin typeface="Arial" panose="020B060402020202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58" name="Rectangle 477">
                <a:extLst>
                  <a:ext uri="{FF2B5EF4-FFF2-40B4-BE49-F238E27FC236}">
                    <a16:creationId xmlns:a16="http://schemas.microsoft.com/office/drawing/2014/main" id="{F6C04276-9710-4927-AFAB-03037FB95553}"/>
                  </a:ext>
                </a:extLst>
              </p:cNvPr>
              <p:cNvSpPr>
                <a:spLocks noChangeArrowheads="1"/>
              </p:cNvSpPr>
              <p:nvPr/>
            </p:nvSpPr>
            <p:spPr bwMode="auto">
              <a:xfrm>
                <a:off x="7261228" y="2495550"/>
                <a:ext cx="186055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Festlegung individueller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59" name="Rectangle 478">
                <a:extLst>
                  <a:ext uri="{FF2B5EF4-FFF2-40B4-BE49-F238E27FC236}">
                    <a16:creationId xmlns:a16="http://schemas.microsoft.com/office/drawing/2014/main" id="{45F78A21-144C-4815-ACFF-98B464D0548B}"/>
                  </a:ext>
                </a:extLst>
              </p:cNvPr>
              <p:cNvSpPr>
                <a:spLocks noChangeArrowheads="1"/>
              </p:cNvSpPr>
              <p:nvPr/>
            </p:nvSpPr>
            <p:spPr bwMode="auto">
              <a:xfrm>
                <a:off x="6934203" y="2725738"/>
                <a:ext cx="2166938" cy="257175"/>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60" name="Rectangle 479">
                <a:extLst>
                  <a:ext uri="{FF2B5EF4-FFF2-40B4-BE49-F238E27FC236}">
                    <a16:creationId xmlns:a16="http://schemas.microsoft.com/office/drawing/2014/main" id="{9BB40498-EC1E-4AFD-B369-F6534EC28A79}"/>
                  </a:ext>
                </a:extLst>
              </p:cNvPr>
              <p:cNvSpPr>
                <a:spLocks noChangeArrowheads="1"/>
              </p:cNvSpPr>
              <p:nvPr/>
            </p:nvSpPr>
            <p:spPr bwMode="auto">
              <a:xfrm>
                <a:off x="7261228" y="2716213"/>
                <a:ext cx="149542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Dispostionsrahmen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61" name="Rectangle 480">
                <a:extLst>
                  <a:ext uri="{FF2B5EF4-FFF2-40B4-BE49-F238E27FC236}">
                    <a16:creationId xmlns:a16="http://schemas.microsoft.com/office/drawing/2014/main" id="{B123BEBD-4DD5-4714-9E2E-5940F601449B}"/>
                  </a:ext>
                </a:extLst>
              </p:cNvPr>
              <p:cNvSpPr>
                <a:spLocks noChangeArrowheads="1"/>
              </p:cNvSpPr>
              <p:nvPr/>
            </p:nvSpPr>
            <p:spPr bwMode="auto">
              <a:xfrm>
                <a:off x="8672516" y="27162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662" name="Rectangle 481">
                <a:extLst>
                  <a:ext uri="{FF2B5EF4-FFF2-40B4-BE49-F238E27FC236}">
                    <a16:creationId xmlns:a16="http://schemas.microsoft.com/office/drawing/2014/main" id="{D300BA26-42CB-45F1-8B14-297D49290E2A}"/>
                  </a:ext>
                </a:extLst>
              </p:cNvPr>
              <p:cNvSpPr>
                <a:spLocks noChangeArrowheads="1"/>
              </p:cNvSpPr>
              <p:nvPr/>
            </p:nvSpPr>
            <p:spPr bwMode="auto">
              <a:xfrm>
                <a:off x="2232026" y="20907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63" name="Rectangle 482">
                <a:extLst>
                  <a:ext uri="{FF2B5EF4-FFF2-40B4-BE49-F238E27FC236}">
                    <a16:creationId xmlns:a16="http://schemas.microsoft.com/office/drawing/2014/main" id="{40698AA8-945C-4200-A274-27BE7DFF60AC}"/>
                  </a:ext>
                </a:extLst>
              </p:cNvPr>
              <p:cNvSpPr>
                <a:spLocks noChangeArrowheads="1"/>
              </p:cNvSpPr>
              <p:nvPr/>
            </p:nvSpPr>
            <p:spPr bwMode="auto">
              <a:xfrm>
                <a:off x="2232026" y="20907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64" name="Rectangle 483">
                <a:extLst>
                  <a:ext uri="{FF2B5EF4-FFF2-40B4-BE49-F238E27FC236}">
                    <a16:creationId xmlns:a16="http://schemas.microsoft.com/office/drawing/2014/main" id="{AAD9A557-AA18-4BC5-BF7F-21648AFB22BA}"/>
                  </a:ext>
                </a:extLst>
              </p:cNvPr>
              <p:cNvSpPr>
                <a:spLocks noChangeArrowheads="1"/>
              </p:cNvSpPr>
              <p:nvPr/>
            </p:nvSpPr>
            <p:spPr bwMode="auto">
              <a:xfrm>
                <a:off x="2243138" y="20907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65" name="Rectangle 484">
                <a:extLst>
                  <a:ext uri="{FF2B5EF4-FFF2-40B4-BE49-F238E27FC236}">
                    <a16:creationId xmlns:a16="http://schemas.microsoft.com/office/drawing/2014/main" id="{C0A86CCF-1112-423B-91E1-39F9D6CAC8E0}"/>
                  </a:ext>
                </a:extLst>
              </p:cNvPr>
              <p:cNvSpPr>
                <a:spLocks noChangeArrowheads="1"/>
              </p:cNvSpPr>
              <p:nvPr/>
            </p:nvSpPr>
            <p:spPr bwMode="auto">
              <a:xfrm>
                <a:off x="2254251" y="2090738"/>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66" name="Rectangle 485">
                <a:extLst>
                  <a:ext uri="{FF2B5EF4-FFF2-40B4-BE49-F238E27FC236}">
                    <a16:creationId xmlns:a16="http://schemas.microsoft.com/office/drawing/2014/main" id="{6F682938-132D-402D-81EA-10264CD6E0EA}"/>
                  </a:ext>
                </a:extLst>
              </p:cNvPr>
              <p:cNvSpPr>
                <a:spLocks noChangeArrowheads="1"/>
              </p:cNvSpPr>
              <p:nvPr/>
            </p:nvSpPr>
            <p:spPr bwMode="auto">
              <a:xfrm>
                <a:off x="4410077" y="20907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67" name="Rectangle 486">
                <a:extLst>
                  <a:ext uri="{FF2B5EF4-FFF2-40B4-BE49-F238E27FC236}">
                    <a16:creationId xmlns:a16="http://schemas.microsoft.com/office/drawing/2014/main" id="{F174408A-8270-424A-8067-41848C1184BA}"/>
                  </a:ext>
                </a:extLst>
              </p:cNvPr>
              <p:cNvSpPr>
                <a:spLocks noChangeArrowheads="1"/>
              </p:cNvSpPr>
              <p:nvPr/>
            </p:nvSpPr>
            <p:spPr bwMode="auto">
              <a:xfrm>
                <a:off x="4410077" y="20907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68" name="Rectangle 487">
                <a:extLst>
                  <a:ext uri="{FF2B5EF4-FFF2-40B4-BE49-F238E27FC236}">
                    <a16:creationId xmlns:a16="http://schemas.microsoft.com/office/drawing/2014/main" id="{1DF355C4-F03B-4087-9CE8-BE372E25CABA}"/>
                  </a:ext>
                </a:extLst>
              </p:cNvPr>
              <p:cNvSpPr>
                <a:spLocks noChangeArrowheads="1"/>
              </p:cNvSpPr>
              <p:nvPr/>
            </p:nvSpPr>
            <p:spPr bwMode="auto">
              <a:xfrm>
                <a:off x="4578352" y="20907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69" name="Rectangle 488">
                <a:extLst>
                  <a:ext uri="{FF2B5EF4-FFF2-40B4-BE49-F238E27FC236}">
                    <a16:creationId xmlns:a16="http://schemas.microsoft.com/office/drawing/2014/main" id="{8E7EC109-7217-47D4-ACCE-664DD8FDD960}"/>
                  </a:ext>
                </a:extLst>
              </p:cNvPr>
              <p:cNvSpPr>
                <a:spLocks noChangeArrowheads="1"/>
              </p:cNvSpPr>
              <p:nvPr/>
            </p:nvSpPr>
            <p:spPr bwMode="auto">
              <a:xfrm>
                <a:off x="4578352" y="20907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70" name="Rectangle 489">
                <a:extLst>
                  <a:ext uri="{FF2B5EF4-FFF2-40B4-BE49-F238E27FC236}">
                    <a16:creationId xmlns:a16="http://schemas.microsoft.com/office/drawing/2014/main" id="{2EE974E3-63B5-47D8-B89A-157127E7DB16}"/>
                  </a:ext>
                </a:extLst>
              </p:cNvPr>
              <p:cNvSpPr>
                <a:spLocks noChangeArrowheads="1"/>
              </p:cNvSpPr>
              <p:nvPr/>
            </p:nvSpPr>
            <p:spPr bwMode="auto">
              <a:xfrm>
                <a:off x="4589464" y="20907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71" name="Rectangle 490">
                <a:extLst>
                  <a:ext uri="{FF2B5EF4-FFF2-40B4-BE49-F238E27FC236}">
                    <a16:creationId xmlns:a16="http://schemas.microsoft.com/office/drawing/2014/main" id="{F08537B3-213D-4768-AADC-C28763EBA372}"/>
                  </a:ext>
                </a:extLst>
              </p:cNvPr>
              <p:cNvSpPr>
                <a:spLocks noChangeArrowheads="1"/>
              </p:cNvSpPr>
              <p:nvPr/>
            </p:nvSpPr>
            <p:spPr bwMode="auto">
              <a:xfrm>
                <a:off x="4600577" y="2090738"/>
                <a:ext cx="2154238"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72" name="Rectangle 491">
                <a:extLst>
                  <a:ext uri="{FF2B5EF4-FFF2-40B4-BE49-F238E27FC236}">
                    <a16:creationId xmlns:a16="http://schemas.microsoft.com/office/drawing/2014/main" id="{C9E51062-749A-40A7-A6E0-CD158333B9E8}"/>
                  </a:ext>
                </a:extLst>
              </p:cNvPr>
              <p:cNvSpPr>
                <a:spLocks noChangeArrowheads="1"/>
              </p:cNvSpPr>
              <p:nvPr/>
            </p:nvSpPr>
            <p:spPr bwMode="auto">
              <a:xfrm>
                <a:off x="6754815" y="20907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73" name="Rectangle 492">
                <a:extLst>
                  <a:ext uri="{FF2B5EF4-FFF2-40B4-BE49-F238E27FC236}">
                    <a16:creationId xmlns:a16="http://schemas.microsoft.com/office/drawing/2014/main" id="{E2D6485C-BE89-4F66-A14C-3B07EA81C366}"/>
                  </a:ext>
                </a:extLst>
              </p:cNvPr>
              <p:cNvSpPr>
                <a:spLocks noChangeArrowheads="1"/>
              </p:cNvSpPr>
              <p:nvPr/>
            </p:nvSpPr>
            <p:spPr bwMode="auto">
              <a:xfrm>
                <a:off x="6754815" y="20907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74" name="Rectangle 493">
                <a:extLst>
                  <a:ext uri="{FF2B5EF4-FFF2-40B4-BE49-F238E27FC236}">
                    <a16:creationId xmlns:a16="http://schemas.microsoft.com/office/drawing/2014/main" id="{35737882-3EC1-4AD3-909C-8ACDD9D650A3}"/>
                  </a:ext>
                </a:extLst>
              </p:cNvPr>
              <p:cNvSpPr>
                <a:spLocks noChangeArrowheads="1"/>
              </p:cNvSpPr>
              <p:nvPr/>
            </p:nvSpPr>
            <p:spPr bwMode="auto">
              <a:xfrm>
                <a:off x="6924678" y="20907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75" name="Rectangle 494">
                <a:extLst>
                  <a:ext uri="{FF2B5EF4-FFF2-40B4-BE49-F238E27FC236}">
                    <a16:creationId xmlns:a16="http://schemas.microsoft.com/office/drawing/2014/main" id="{C66FECC7-7D7F-4C08-BA60-788E93D043BB}"/>
                  </a:ext>
                </a:extLst>
              </p:cNvPr>
              <p:cNvSpPr>
                <a:spLocks noChangeArrowheads="1"/>
              </p:cNvSpPr>
              <p:nvPr/>
            </p:nvSpPr>
            <p:spPr bwMode="auto">
              <a:xfrm>
                <a:off x="6924678" y="20907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76" name="Rectangle 495">
                <a:extLst>
                  <a:ext uri="{FF2B5EF4-FFF2-40B4-BE49-F238E27FC236}">
                    <a16:creationId xmlns:a16="http://schemas.microsoft.com/office/drawing/2014/main" id="{581EDCAA-C792-4423-81EC-DE7942014BC3}"/>
                  </a:ext>
                </a:extLst>
              </p:cNvPr>
              <p:cNvSpPr>
                <a:spLocks noChangeArrowheads="1"/>
              </p:cNvSpPr>
              <p:nvPr/>
            </p:nvSpPr>
            <p:spPr bwMode="auto">
              <a:xfrm>
                <a:off x="6934203" y="20907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77" name="Rectangle 496">
                <a:extLst>
                  <a:ext uri="{FF2B5EF4-FFF2-40B4-BE49-F238E27FC236}">
                    <a16:creationId xmlns:a16="http://schemas.microsoft.com/office/drawing/2014/main" id="{E794A6F2-A879-443D-AFB7-7799EE5ED873}"/>
                  </a:ext>
                </a:extLst>
              </p:cNvPr>
              <p:cNvSpPr>
                <a:spLocks noChangeArrowheads="1"/>
              </p:cNvSpPr>
              <p:nvPr/>
            </p:nvSpPr>
            <p:spPr bwMode="auto">
              <a:xfrm>
                <a:off x="6945315" y="2090738"/>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78" name="Rectangle 497">
                <a:extLst>
                  <a:ext uri="{FF2B5EF4-FFF2-40B4-BE49-F238E27FC236}">
                    <a16:creationId xmlns:a16="http://schemas.microsoft.com/office/drawing/2014/main" id="{2C749ED6-1E6A-49A8-BF68-69A00BCA5DD2}"/>
                  </a:ext>
                </a:extLst>
              </p:cNvPr>
              <p:cNvSpPr>
                <a:spLocks noChangeArrowheads="1"/>
              </p:cNvSpPr>
              <p:nvPr/>
            </p:nvSpPr>
            <p:spPr bwMode="auto">
              <a:xfrm>
                <a:off x="9101141" y="20907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79" name="Rectangle 498">
                <a:extLst>
                  <a:ext uri="{FF2B5EF4-FFF2-40B4-BE49-F238E27FC236}">
                    <a16:creationId xmlns:a16="http://schemas.microsoft.com/office/drawing/2014/main" id="{3551195F-34F6-4AA5-9426-91B8FCEEC6DF}"/>
                  </a:ext>
                </a:extLst>
              </p:cNvPr>
              <p:cNvSpPr>
                <a:spLocks noChangeArrowheads="1"/>
              </p:cNvSpPr>
              <p:nvPr/>
            </p:nvSpPr>
            <p:spPr bwMode="auto">
              <a:xfrm>
                <a:off x="2232026" y="2101850"/>
                <a:ext cx="11113" cy="16748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80" name="Rectangle 499">
                <a:extLst>
                  <a:ext uri="{FF2B5EF4-FFF2-40B4-BE49-F238E27FC236}">
                    <a16:creationId xmlns:a16="http://schemas.microsoft.com/office/drawing/2014/main" id="{47B6A4EA-A12C-46B3-9003-D971A35956D5}"/>
                  </a:ext>
                </a:extLst>
              </p:cNvPr>
              <p:cNvSpPr>
                <a:spLocks noChangeArrowheads="1"/>
              </p:cNvSpPr>
              <p:nvPr/>
            </p:nvSpPr>
            <p:spPr bwMode="auto">
              <a:xfrm>
                <a:off x="4410077" y="2101850"/>
                <a:ext cx="9525" cy="16748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81" name="Rectangle 500">
                <a:extLst>
                  <a:ext uri="{FF2B5EF4-FFF2-40B4-BE49-F238E27FC236}">
                    <a16:creationId xmlns:a16="http://schemas.microsoft.com/office/drawing/2014/main" id="{9EA31CE2-C69E-4C12-8312-946FA1894067}"/>
                  </a:ext>
                </a:extLst>
              </p:cNvPr>
              <p:cNvSpPr>
                <a:spLocks noChangeArrowheads="1"/>
              </p:cNvSpPr>
              <p:nvPr/>
            </p:nvSpPr>
            <p:spPr bwMode="auto">
              <a:xfrm>
                <a:off x="4578352" y="2101850"/>
                <a:ext cx="11113" cy="16748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82" name="Rectangle 501">
                <a:extLst>
                  <a:ext uri="{FF2B5EF4-FFF2-40B4-BE49-F238E27FC236}">
                    <a16:creationId xmlns:a16="http://schemas.microsoft.com/office/drawing/2014/main" id="{D3330A67-A6D0-4AD9-BC40-AB6B0406A932}"/>
                  </a:ext>
                </a:extLst>
              </p:cNvPr>
              <p:cNvSpPr>
                <a:spLocks noChangeArrowheads="1"/>
              </p:cNvSpPr>
              <p:nvPr/>
            </p:nvSpPr>
            <p:spPr bwMode="auto">
              <a:xfrm>
                <a:off x="6754815" y="2101850"/>
                <a:ext cx="11113" cy="16748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83" name="Rectangle 502">
                <a:extLst>
                  <a:ext uri="{FF2B5EF4-FFF2-40B4-BE49-F238E27FC236}">
                    <a16:creationId xmlns:a16="http://schemas.microsoft.com/office/drawing/2014/main" id="{F5065833-6DEB-415D-9BCF-71DCFBB307E0}"/>
                  </a:ext>
                </a:extLst>
              </p:cNvPr>
              <p:cNvSpPr>
                <a:spLocks noChangeArrowheads="1"/>
              </p:cNvSpPr>
              <p:nvPr/>
            </p:nvSpPr>
            <p:spPr bwMode="auto">
              <a:xfrm>
                <a:off x="6924678" y="2101850"/>
                <a:ext cx="9525" cy="16748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84" name="Rectangle 503">
                <a:extLst>
                  <a:ext uri="{FF2B5EF4-FFF2-40B4-BE49-F238E27FC236}">
                    <a16:creationId xmlns:a16="http://schemas.microsoft.com/office/drawing/2014/main" id="{B3B30856-EDAC-4279-B204-909037E6E29D}"/>
                  </a:ext>
                </a:extLst>
              </p:cNvPr>
              <p:cNvSpPr>
                <a:spLocks noChangeArrowheads="1"/>
              </p:cNvSpPr>
              <p:nvPr/>
            </p:nvSpPr>
            <p:spPr bwMode="auto">
              <a:xfrm>
                <a:off x="9101141" y="2101850"/>
                <a:ext cx="11113" cy="16748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91" name="Rectangle 510">
                <a:extLst>
                  <a:ext uri="{FF2B5EF4-FFF2-40B4-BE49-F238E27FC236}">
                    <a16:creationId xmlns:a16="http://schemas.microsoft.com/office/drawing/2014/main" id="{A40C80E8-22E2-4AB3-B303-37946AB3C19F}"/>
                  </a:ext>
                </a:extLst>
              </p:cNvPr>
              <p:cNvSpPr>
                <a:spLocks noChangeArrowheads="1"/>
              </p:cNvSpPr>
              <p:nvPr/>
            </p:nvSpPr>
            <p:spPr bwMode="auto">
              <a:xfrm>
                <a:off x="2232026" y="37766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92" name="Rectangle 511">
                <a:extLst>
                  <a:ext uri="{FF2B5EF4-FFF2-40B4-BE49-F238E27FC236}">
                    <a16:creationId xmlns:a16="http://schemas.microsoft.com/office/drawing/2014/main" id="{A29F0DEC-5F00-469A-942A-08CFDF83A826}"/>
                  </a:ext>
                </a:extLst>
              </p:cNvPr>
              <p:cNvSpPr>
                <a:spLocks noChangeArrowheads="1"/>
              </p:cNvSpPr>
              <p:nvPr/>
            </p:nvSpPr>
            <p:spPr bwMode="auto">
              <a:xfrm>
                <a:off x="2232026" y="37766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93" name="Rectangle 512">
                <a:extLst>
                  <a:ext uri="{FF2B5EF4-FFF2-40B4-BE49-F238E27FC236}">
                    <a16:creationId xmlns:a16="http://schemas.microsoft.com/office/drawing/2014/main" id="{2C46F7B4-F212-4DE2-B509-5376E6369D66}"/>
                  </a:ext>
                </a:extLst>
              </p:cNvPr>
              <p:cNvSpPr>
                <a:spLocks noChangeArrowheads="1"/>
              </p:cNvSpPr>
              <p:nvPr/>
            </p:nvSpPr>
            <p:spPr bwMode="auto">
              <a:xfrm>
                <a:off x="2243138" y="37766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94" name="Rectangle 513">
                <a:extLst>
                  <a:ext uri="{FF2B5EF4-FFF2-40B4-BE49-F238E27FC236}">
                    <a16:creationId xmlns:a16="http://schemas.microsoft.com/office/drawing/2014/main" id="{19692BB3-ED82-47FB-9D91-51059DE5B44F}"/>
                  </a:ext>
                </a:extLst>
              </p:cNvPr>
              <p:cNvSpPr>
                <a:spLocks noChangeArrowheads="1"/>
              </p:cNvSpPr>
              <p:nvPr/>
            </p:nvSpPr>
            <p:spPr bwMode="auto">
              <a:xfrm>
                <a:off x="2254251" y="3776663"/>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95" name="Rectangle 514">
                <a:extLst>
                  <a:ext uri="{FF2B5EF4-FFF2-40B4-BE49-F238E27FC236}">
                    <a16:creationId xmlns:a16="http://schemas.microsoft.com/office/drawing/2014/main" id="{0C4B9ED5-DCF0-437A-BEDC-2B9C17E20E8B}"/>
                  </a:ext>
                </a:extLst>
              </p:cNvPr>
              <p:cNvSpPr>
                <a:spLocks noChangeArrowheads="1"/>
              </p:cNvSpPr>
              <p:nvPr/>
            </p:nvSpPr>
            <p:spPr bwMode="auto">
              <a:xfrm>
                <a:off x="4410077" y="377666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96" name="Rectangle 515">
                <a:extLst>
                  <a:ext uri="{FF2B5EF4-FFF2-40B4-BE49-F238E27FC236}">
                    <a16:creationId xmlns:a16="http://schemas.microsoft.com/office/drawing/2014/main" id="{4E2E5701-1E75-4785-9DAF-8B3A97AEEC05}"/>
                  </a:ext>
                </a:extLst>
              </p:cNvPr>
              <p:cNvSpPr>
                <a:spLocks noChangeArrowheads="1"/>
              </p:cNvSpPr>
              <p:nvPr/>
            </p:nvSpPr>
            <p:spPr bwMode="auto">
              <a:xfrm>
                <a:off x="4410077" y="377666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97" name="Rectangle 516">
                <a:extLst>
                  <a:ext uri="{FF2B5EF4-FFF2-40B4-BE49-F238E27FC236}">
                    <a16:creationId xmlns:a16="http://schemas.microsoft.com/office/drawing/2014/main" id="{56D3EE55-719D-4C40-8CC7-84E255A53155}"/>
                  </a:ext>
                </a:extLst>
              </p:cNvPr>
              <p:cNvSpPr>
                <a:spLocks noChangeArrowheads="1"/>
              </p:cNvSpPr>
              <p:nvPr/>
            </p:nvSpPr>
            <p:spPr bwMode="auto">
              <a:xfrm>
                <a:off x="4578352" y="37766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98" name="Rectangle 517">
                <a:extLst>
                  <a:ext uri="{FF2B5EF4-FFF2-40B4-BE49-F238E27FC236}">
                    <a16:creationId xmlns:a16="http://schemas.microsoft.com/office/drawing/2014/main" id="{2723E0F6-D962-4CFB-A2F9-4A0766DC233D}"/>
                  </a:ext>
                </a:extLst>
              </p:cNvPr>
              <p:cNvSpPr>
                <a:spLocks noChangeArrowheads="1"/>
              </p:cNvSpPr>
              <p:nvPr/>
            </p:nvSpPr>
            <p:spPr bwMode="auto">
              <a:xfrm>
                <a:off x="4578352" y="37766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699" name="Rectangle 518">
                <a:extLst>
                  <a:ext uri="{FF2B5EF4-FFF2-40B4-BE49-F238E27FC236}">
                    <a16:creationId xmlns:a16="http://schemas.microsoft.com/office/drawing/2014/main" id="{CD949114-F4E9-41C6-8434-D4F556BA0DB0}"/>
                  </a:ext>
                </a:extLst>
              </p:cNvPr>
              <p:cNvSpPr>
                <a:spLocks noChangeArrowheads="1"/>
              </p:cNvSpPr>
              <p:nvPr/>
            </p:nvSpPr>
            <p:spPr bwMode="auto">
              <a:xfrm>
                <a:off x="4589464" y="37766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00" name="Rectangle 519">
                <a:extLst>
                  <a:ext uri="{FF2B5EF4-FFF2-40B4-BE49-F238E27FC236}">
                    <a16:creationId xmlns:a16="http://schemas.microsoft.com/office/drawing/2014/main" id="{5956C3FB-35F2-4535-8891-0A5EB4C4EA4B}"/>
                  </a:ext>
                </a:extLst>
              </p:cNvPr>
              <p:cNvSpPr>
                <a:spLocks noChangeArrowheads="1"/>
              </p:cNvSpPr>
              <p:nvPr/>
            </p:nvSpPr>
            <p:spPr bwMode="auto">
              <a:xfrm>
                <a:off x="4600577" y="3776663"/>
                <a:ext cx="2154238"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01" name="Rectangle 520">
                <a:extLst>
                  <a:ext uri="{FF2B5EF4-FFF2-40B4-BE49-F238E27FC236}">
                    <a16:creationId xmlns:a16="http://schemas.microsoft.com/office/drawing/2014/main" id="{F043FD78-462E-4EAF-B08E-1E5ED613BD6B}"/>
                  </a:ext>
                </a:extLst>
              </p:cNvPr>
              <p:cNvSpPr>
                <a:spLocks noChangeArrowheads="1"/>
              </p:cNvSpPr>
              <p:nvPr/>
            </p:nvSpPr>
            <p:spPr bwMode="auto">
              <a:xfrm>
                <a:off x="6754815" y="37766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02" name="Rectangle 521">
                <a:extLst>
                  <a:ext uri="{FF2B5EF4-FFF2-40B4-BE49-F238E27FC236}">
                    <a16:creationId xmlns:a16="http://schemas.microsoft.com/office/drawing/2014/main" id="{6C4B8C43-8001-46F0-9E8D-E7CEC719CFEF}"/>
                  </a:ext>
                </a:extLst>
              </p:cNvPr>
              <p:cNvSpPr>
                <a:spLocks noChangeArrowheads="1"/>
              </p:cNvSpPr>
              <p:nvPr/>
            </p:nvSpPr>
            <p:spPr bwMode="auto">
              <a:xfrm>
                <a:off x="6754815" y="37766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03" name="Rectangle 522">
                <a:extLst>
                  <a:ext uri="{FF2B5EF4-FFF2-40B4-BE49-F238E27FC236}">
                    <a16:creationId xmlns:a16="http://schemas.microsoft.com/office/drawing/2014/main" id="{ECC914D5-D051-4AFC-9CF6-33E031971E17}"/>
                  </a:ext>
                </a:extLst>
              </p:cNvPr>
              <p:cNvSpPr>
                <a:spLocks noChangeArrowheads="1"/>
              </p:cNvSpPr>
              <p:nvPr/>
            </p:nvSpPr>
            <p:spPr bwMode="auto">
              <a:xfrm>
                <a:off x="6924678" y="377666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04" name="Rectangle 523">
                <a:extLst>
                  <a:ext uri="{FF2B5EF4-FFF2-40B4-BE49-F238E27FC236}">
                    <a16:creationId xmlns:a16="http://schemas.microsoft.com/office/drawing/2014/main" id="{B7038887-05DF-472C-94ED-6BAE697D4EF2}"/>
                  </a:ext>
                </a:extLst>
              </p:cNvPr>
              <p:cNvSpPr>
                <a:spLocks noChangeArrowheads="1"/>
              </p:cNvSpPr>
              <p:nvPr/>
            </p:nvSpPr>
            <p:spPr bwMode="auto">
              <a:xfrm>
                <a:off x="6924678" y="377666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05" name="Rectangle 524">
                <a:extLst>
                  <a:ext uri="{FF2B5EF4-FFF2-40B4-BE49-F238E27FC236}">
                    <a16:creationId xmlns:a16="http://schemas.microsoft.com/office/drawing/2014/main" id="{9C2FBADB-32CA-4039-BFEE-FDEBAF52DF62}"/>
                  </a:ext>
                </a:extLst>
              </p:cNvPr>
              <p:cNvSpPr>
                <a:spLocks noChangeArrowheads="1"/>
              </p:cNvSpPr>
              <p:nvPr/>
            </p:nvSpPr>
            <p:spPr bwMode="auto">
              <a:xfrm>
                <a:off x="6934203" y="37766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06" name="Rectangle 525">
                <a:extLst>
                  <a:ext uri="{FF2B5EF4-FFF2-40B4-BE49-F238E27FC236}">
                    <a16:creationId xmlns:a16="http://schemas.microsoft.com/office/drawing/2014/main" id="{30F61F02-8796-4B6F-A96C-DF3D1F379C6D}"/>
                  </a:ext>
                </a:extLst>
              </p:cNvPr>
              <p:cNvSpPr>
                <a:spLocks noChangeArrowheads="1"/>
              </p:cNvSpPr>
              <p:nvPr/>
            </p:nvSpPr>
            <p:spPr bwMode="auto">
              <a:xfrm>
                <a:off x="6945315" y="3776663"/>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07" name="Rectangle 526">
                <a:extLst>
                  <a:ext uri="{FF2B5EF4-FFF2-40B4-BE49-F238E27FC236}">
                    <a16:creationId xmlns:a16="http://schemas.microsoft.com/office/drawing/2014/main" id="{243EE49D-53FB-401F-8F2D-21370A60EC4D}"/>
                  </a:ext>
                </a:extLst>
              </p:cNvPr>
              <p:cNvSpPr>
                <a:spLocks noChangeArrowheads="1"/>
              </p:cNvSpPr>
              <p:nvPr/>
            </p:nvSpPr>
            <p:spPr bwMode="auto">
              <a:xfrm>
                <a:off x="9101141" y="37766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grpSp>
        <p:sp>
          <p:nvSpPr>
            <p:cNvPr id="6708" name="Rectangle 527">
              <a:extLst>
                <a:ext uri="{FF2B5EF4-FFF2-40B4-BE49-F238E27FC236}">
                  <a16:creationId xmlns:a16="http://schemas.microsoft.com/office/drawing/2014/main" id="{688E8223-2F56-495E-AA4B-36369BDC533C}"/>
                </a:ext>
              </a:extLst>
            </p:cNvPr>
            <p:cNvSpPr>
              <a:spLocks noChangeArrowheads="1"/>
            </p:cNvSpPr>
            <p:nvPr/>
          </p:nvSpPr>
          <p:spPr bwMode="auto">
            <a:xfrm>
              <a:off x="1455738" y="4016375"/>
              <a:ext cx="774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expliziter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709" name="Rectangle 528">
              <a:extLst>
                <a:ext uri="{FF2B5EF4-FFF2-40B4-BE49-F238E27FC236}">
                  <a16:creationId xmlns:a16="http://schemas.microsoft.com/office/drawing/2014/main" id="{47B3F327-16C9-4589-858B-DAC9374ED04D}"/>
                </a:ext>
              </a:extLst>
            </p:cNvPr>
            <p:cNvSpPr>
              <a:spLocks noChangeArrowheads="1"/>
            </p:cNvSpPr>
            <p:nvPr/>
          </p:nvSpPr>
          <p:spPr bwMode="auto">
            <a:xfrm>
              <a:off x="1382713" y="4238625"/>
              <a:ext cx="8016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Zeitbezug</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710" name="Rectangle 529">
              <a:extLst>
                <a:ext uri="{FF2B5EF4-FFF2-40B4-BE49-F238E27FC236}">
                  <a16:creationId xmlns:a16="http://schemas.microsoft.com/office/drawing/2014/main" id="{844D2F89-5F16-493C-8E18-AB1F7C29A05A}"/>
                </a:ext>
              </a:extLst>
            </p:cNvPr>
            <p:cNvSpPr>
              <a:spLocks noChangeArrowheads="1"/>
            </p:cNvSpPr>
            <p:nvPr/>
          </p:nvSpPr>
          <p:spPr bwMode="auto">
            <a:xfrm>
              <a:off x="2106613" y="423862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711" name="Rectangle 530">
              <a:extLst>
                <a:ext uri="{FF2B5EF4-FFF2-40B4-BE49-F238E27FC236}">
                  <a16:creationId xmlns:a16="http://schemas.microsoft.com/office/drawing/2014/main" id="{B2F6F250-C341-417E-B2ED-73FEE8DCF609}"/>
                </a:ext>
              </a:extLst>
            </p:cNvPr>
            <p:cNvSpPr>
              <a:spLocks noChangeArrowheads="1"/>
            </p:cNvSpPr>
            <p:nvPr/>
          </p:nvSpPr>
          <p:spPr bwMode="auto">
            <a:xfrm>
              <a:off x="2243138" y="3978275"/>
              <a:ext cx="2166938" cy="112713"/>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12" name="Rectangle 531">
              <a:extLst>
                <a:ext uri="{FF2B5EF4-FFF2-40B4-BE49-F238E27FC236}">
                  <a16:creationId xmlns:a16="http://schemas.microsoft.com/office/drawing/2014/main" id="{9C028E4D-5D53-4751-8F28-27CF42BC5EF5}"/>
                </a:ext>
              </a:extLst>
            </p:cNvPr>
            <p:cNvSpPr>
              <a:spLocks noChangeArrowheads="1"/>
            </p:cNvSpPr>
            <p:nvPr/>
          </p:nvSpPr>
          <p:spPr bwMode="auto">
            <a:xfrm>
              <a:off x="2243138" y="4425950"/>
              <a:ext cx="2166938" cy="109538"/>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13" name="Rectangle 532">
              <a:extLst>
                <a:ext uri="{FF2B5EF4-FFF2-40B4-BE49-F238E27FC236}">
                  <a16:creationId xmlns:a16="http://schemas.microsoft.com/office/drawing/2014/main" id="{D1865314-95F7-4D46-95AB-51FD9738EDD8}"/>
                </a:ext>
              </a:extLst>
            </p:cNvPr>
            <p:cNvSpPr>
              <a:spLocks noChangeArrowheads="1"/>
            </p:cNvSpPr>
            <p:nvPr/>
          </p:nvSpPr>
          <p:spPr bwMode="auto">
            <a:xfrm>
              <a:off x="2243138" y="4090988"/>
              <a:ext cx="2166938" cy="334963"/>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14" name="Rectangle 533">
              <a:extLst>
                <a:ext uri="{FF2B5EF4-FFF2-40B4-BE49-F238E27FC236}">
                  <a16:creationId xmlns:a16="http://schemas.microsoft.com/office/drawing/2014/main" id="{EBD639FB-0CCD-46BA-B91C-A69E2ABEE873}"/>
                </a:ext>
              </a:extLst>
            </p:cNvPr>
            <p:cNvSpPr>
              <a:spLocks noChangeArrowheads="1"/>
            </p:cNvSpPr>
            <p:nvPr/>
          </p:nvSpPr>
          <p:spPr bwMode="auto">
            <a:xfrm>
              <a:off x="2244726" y="4129088"/>
              <a:ext cx="21526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de-DE" altLang="de-DE" sz="1600" dirty="0">
                  <a:solidFill>
                    <a:srgbClr val="000000"/>
                  </a:solidFill>
                  <a:latin typeface="Arial Narrow" panose="020B0606020202030204" pitchFamily="34" charset="0"/>
                </a:rPr>
                <a:t>n</a:t>
              </a:r>
              <a:r>
                <a:rPr kumimoji="0" lang="de-DE" altLang="de-DE" sz="1600" b="0" i="0" u="none" strike="noStrike" cap="none" normalizeH="0" baseline="0" dirty="0">
                  <a:ln>
                    <a:noFill/>
                  </a:ln>
                  <a:solidFill>
                    <a:srgbClr val="000000"/>
                  </a:solidFill>
                  <a:effectLst/>
                  <a:latin typeface="Arial Narrow" panose="020B0606020202030204" pitchFamily="34" charset="0"/>
                </a:rPr>
                <a:t>icht unbedingt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715" name="Rectangle 534">
              <a:extLst>
                <a:ext uri="{FF2B5EF4-FFF2-40B4-BE49-F238E27FC236}">
                  <a16:creationId xmlns:a16="http://schemas.microsoft.com/office/drawing/2014/main" id="{38BD6BEE-AF0C-4B15-B6FB-27D29877EEFA}"/>
                </a:ext>
              </a:extLst>
            </p:cNvPr>
            <p:cNvSpPr>
              <a:spLocks noChangeArrowheads="1"/>
            </p:cNvSpPr>
            <p:nvPr/>
          </p:nvSpPr>
          <p:spPr bwMode="auto">
            <a:xfrm>
              <a:off x="3481389" y="4129088"/>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716" name="Rectangle 535">
              <a:extLst>
                <a:ext uri="{FF2B5EF4-FFF2-40B4-BE49-F238E27FC236}">
                  <a16:creationId xmlns:a16="http://schemas.microsoft.com/office/drawing/2014/main" id="{5530B3C5-45FF-49CF-A6A3-CF2F1BA87210}"/>
                </a:ext>
              </a:extLst>
            </p:cNvPr>
            <p:cNvSpPr>
              <a:spLocks noChangeArrowheads="1"/>
            </p:cNvSpPr>
            <p:nvPr/>
          </p:nvSpPr>
          <p:spPr bwMode="auto">
            <a:xfrm>
              <a:off x="4497389" y="4129088"/>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717" name="Rectangle 536">
              <a:extLst>
                <a:ext uri="{FF2B5EF4-FFF2-40B4-BE49-F238E27FC236}">
                  <a16:creationId xmlns:a16="http://schemas.microsoft.com/office/drawing/2014/main" id="{5FF24769-73B1-4B80-AF8E-36FC37516117}"/>
                </a:ext>
              </a:extLst>
            </p:cNvPr>
            <p:cNvSpPr>
              <a:spLocks noChangeArrowheads="1"/>
            </p:cNvSpPr>
            <p:nvPr/>
          </p:nvSpPr>
          <p:spPr bwMode="auto">
            <a:xfrm>
              <a:off x="4589464" y="3978275"/>
              <a:ext cx="2165351" cy="112713"/>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18" name="Rectangle 537">
              <a:extLst>
                <a:ext uri="{FF2B5EF4-FFF2-40B4-BE49-F238E27FC236}">
                  <a16:creationId xmlns:a16="http://schemas.microsoft.com/office/drawing/2014/main" id="{2B2AD420-A44E-4245-96B5-B1B9151BF561}"/>
                </a:ext>
              </a:extLst>
            </p:cNvPr>
            <p:cNvSpPr>
              <a:spLocks noChangeArrowheads="1"/>
            </p:cNvSpPr>
            <p:nvPr/>
          </p:nvSpPr>
          <p:spPr bwMode="auto">
            <a:xfrm>
              <a:off x="4589464" y="4425950"/>
              <a:ext cx="2165351" cy="109538"/>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19" name="Rectangle 538">
              <a:extLst>
                <a:ext uri="{FF2B5EF4-FFF2-40B4-BE49-F238E27FC236}">
                  <a16:creationId xmlns:a16="http://schemas.microsoft.com/office/drawing/2014/main" id="{10B217FC-A91B-48A9-A234-F924824157E1}"/>
                </a:ext>
              </a:extLst>
            </p:cNvPr>
            <p:cNvSpPr>
              <a:spLocks noChangeArrowheads="1"/>
            </p:cNvSpPr>
            <p:nvPr/>
          </p:nvSpPr>
          <p:spPr bwMode="auto">
            <a:xfrm>
              <a:off x="4589464" y="4090988"/>
              <a:ext cx="2165351" cy="334963"/>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20" name="Rectangle 539">
              <a:extLst>
                <a:ext uri="{FF2B5EF4-FFF2-40B4-BE49-F238E27FC236}">
                  <a16:creationId xmlns:a16="http://schemas.microsoft.com/office/drawing/2014/main" id="{6FA6FDD5-0430-4939-AEC3-3C1144866B75}"/>
                </a:ext>
              </a:extLst>
            </p:cNvPr>
            <p:cNvSpPr>
              <a:spLocks noChangeArrowheads="1"/>
            </p:cNvSpPr>
            <p:nvPr/>
          </p:nvSpPr>
          <p:spPr bwMode="auto">
            <a:xfrm>
              <a:off x="5608640" y="4129088"/>
              <a:ext cx="2016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ja</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721" name="Rectangle 540">
              <a:extLst>
                <a:ext uri="{FF2B5EF4-FFF2-40B4-BE49-F238E27FC236}">
                  <a16:creationId xmlns:a16="http://schemas.microsoft.com/office/drawing/2014/main" id="{DDE8B471-26AA-449E-9361-C47FF2ED778C}"/>
                </a:ext>
              </a:extLst>
            </p:cNvPr>
            <p:cNvSpPr>
              <a:spLocks noChangeArrowheads="1"/>
            </p:cNvSpPr>
            <p:nvPr/>
          </p:nvSpPr>
          <p:spPr bwMode="auto">
            <a:xfrm>
              <a:off x="5737227" y="4129088"/>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722" name="Rectangle 541">
              <a:extLst>
                <a:ext uri="{FF2B5EF4-FFF2-40B4-BE49-F238E27FC236}">
                  <a16:creationId xmlns:a16="http://schemas.microsoft.com/office/drawing/2014/main" id="{5DFCD576-46CD-4409-94DF-0E038EF692BE}"/>
                </a:ext>
              </a:extLst>
            </p:cNvPr>
            <p:cNvSpPr>
              <a:spLocks noChangeArrowheads="1"/>
            </p:cNvSpPr>
            <p:nvPr/>
          </p:nvSpPr>
          <p:spPr bwMode="auto">
            <a:xfrm>
              <a:off x="6843715" y="4129088"/>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723" name="Rectangle 542">
              <a:extLst>
                <a:ext uri="{FF2B5EF4-FFF2-40B4-BE49-F238E27FC236}">
                  <a16:creationId xmlns:a16="http://schemas.microsoft.com/office/drawing/2014/main" id="{AE8872A0-7E20-42A8-BF5E-FADAC53920CE}"/>
                </a:ext>
              </a:extLst>
            </p:cNvPr>
            <p:cNvSpPr>
              <a:spLocks noChangeArrowheads="1"/>
            </p:cNvSpPr>
            <p:nvPr/>
          </p:nvSpPr>
          <p:spPr bwMode="auto">
            <a:xfrm>
              <a:off x="6934203" y="3978275"/>
              <a:ext cx="2166938" cy="112713"/>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24" name="Rectangle 543">
              <a:extLst>
                <a:ext uri="{FF2B5EF4-FFF2-40B4-BE49-F238E27FC236}">
                  <a16:creationId xmlns:a16="http://schemas.microsoft.com/office/drawing/2014/main" id="{9A7A5BAC-312D-418D-ACCC-065362A10737}"/>
                </a:ext>
              </a:extLst>
            </p:cNvPr>
            <p:cNvSpPr>
              <a:spLocks noChangeArrowheads="1"/>
            </p:cNvSpPr>
            <p:nvPr/>
          </p:nvSpPr>
          <p:spPr bwMode="auto">
            <a:xfrm>
              <a:off x="6934203" y="4425950"/>
              <a:ext cx="2166938" cy="109538"/>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25" name="Rectangle 544">
              <a:extLst>
                <a:ext uri="{FF2B5EF4-FFF2-40B4-BE49-F238E27FC236}">
                  <a16:creationId xmlns:a16="http://schemas.microsoft.com/office/drawing/2014/main" id="{FD34D660-34F8-498B-8957-BC0F2C3BC7AF}"/>
                </a:ext>
              </a:extLst>
            </p:cNvPr>
            <p:cNvSpPr>
              <a:spLocks noChangeArrowheads="1"/>
            </p:cNvSpPr>
            <p:nvPr/>
          </p:nvSpPr>
          <p:spPr bwMode="auto">
            <a:xfrm>
              <a:off x="6934203" y="4090988"/>
              <a:ext cx="2166938" cy="334963"/>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26" name="Rectangle 545">
              <a:extLst>
                <a:ext uri="{FF2B5EF4-FFF2-40B4-BE49-F238E27FC236}">
                  <a16:creationId xmlns:a16="http://schemas.microsoft.com/office/drawing/2014/main" id="{D459AD3F-D31A-4A6F-AD6D-E36993319B6E}"/>
                </a:ext>
              </a:extLst>
            </p:cNvPr>
            <p:cNvSpPr>
              <a:spLocks noChangeArrowheads="1"/>
            </p:cNvSpPr>
            <p:nvPr/>
          </p:nvSpPr>
          <p:spPr bwMode="auto">
            <a:xfrm>
              <a:off x="7953378" y="4129088"/>
              <a:ext cx="2016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ja</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727" name="Rectangle 546">
              <a:extLst>
                <a:ext uri="{FF2B5EF4-FFF2-40B4-BE49-F238E27FC236}">
                  <a16:creationId xmlns:a16="http://schemas.microsoft.com/office/drawing/2014/main" id="{A1648F25-9643-4E70-A266-4CA29F25E51F}"/>
                </a:ext>
              </a:extLst>
            </p:cNvPr>
            <p:cNvSpPr>
              <a:spLocks noChangeArrowheads="1"/>
            </p:cNvSpPr>
            <p:nvPr/>
          </p:nvSpPr>
          <p:spPr bwMode="auto">
            <a:xfrm>
              <a:off x="8081966" y="4129088"/>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728" name="Rectangle 547">
              <a:extLst>
                <a:ext uri="{FF2B5EF4-FFF2-40B4-BE49-F238E27FC236}">
                  <a16:creationId xmlns:a16="http://schemas.microsoft.com/office/drawing/2014/main" id="{35787EEC-35A8-4270-8FE6-8494F25E620A}"/>
                </a:ext>
              </a:extLst>
            </p:cNvPr>
            <p:cNvSpPr>
              <a:spLocks noChangeArrowheads="1"/>
            </p:cNvSpPr>
            <p:nvPr/>
          </p:nvSpPr>
          <p:spPr bwMode="auto">
            <a:xfrm>
              <a:off x="2232026" y="39671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29" name="Rectangle 548">
              <a:extLst>
                <a:ext uri="{FF2B5EF4-FFF2-40B4-BE49-F238E27FC236}">
                  <a16:creationId xmlns:a16="http://schemas.microsoft.com/office/drawing/2014/main" id="{33515678-6F75-4D09-B2AB-EA76069BE5EB}"/>
                </a:ext>
              </a:extLst>
            </p:cNvPr>
            <p:cNvSpPr>
              <a:spLocks noChangeArrowheads="1"/>
            </p:cNvSpPr>
            <p:nvPr/>
          </p:nvSpPr>
          <p:spPr bwMode="auto">
            <a:xfrm>
              <a:off x="2232026" y="39671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30" name="Rectangle 549">
              <a:extLst>
                <a:ext uri="{FF2B5EF4-FFF2-40B4-BE49-F238E27FC236}">
                  <a16:creationId xmlns:a16="http://schemas.microsoft.com/office/drawing/2014/main" id="{FC4D2D40-3F49-40C8-BFD5-47239C5CB84A}"/>
                </a:ext>
              </a:extLst>
            </p:cNvPr>
            <p:cNvSpPr>
              <a:spLocks noChangeArrowheads="1"/>
            </p:cNvSpPr>
            <p:nvPr/>
          </p:nvSpPr>
          <p:spPr bwMode="auto">
            <a:xfrm>
              <a:off x="2243138" y="39671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31" name="Rectangle 550">
              <a:extLst>
                <a:ext uri="{FF2B5EF4-FFF2-40B4-BE49-F238E27FC236}">
                  <a16:creationId xmlns:a16="http://schemas.microsoft.com/office/drawing/2014/main" id="{FBAB31C1-A993-418C-A4A5-50CB902528EC}"/>
                </a:ext>
              </a:extLst>
            </p:cNvPr>
            <p:cNvSpPr>
              <a:spLocks noChangeArrowheads="1"/>
            </p:cNvSpPr>
            <p:nvPr/>
          </p:nvSpPr>
          <p:spPr bwMode="auto">
            <a:xfrm>
              <a:off x="2254251" y="3967163"/>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32" name="Rectangle 551">
              <a:extLst>
                <a:ext uri="{FF2B5EF4-FFF2-40B4-BE49-F238E27FC236}">
                  <a16:creationId xmlns:a16="http://schemas.microsoft.com/office/drawing/2014/main" id="{D082F6CE-DCDE-49C5-AE8D-B422B9FFABCB}"/>
                </a:ext>
              </a:extLst>
            </p:cNvPr>
            <p:cNvSpPr>
              <a:spLocks noChangeArrowheads="1"/>
            </p:cNvSpPr>
            <p:nvPr/>
          </p:nvSpPr>
          <p:spPr bwMode="auto">
            <a:xfrm>
              <a:off x="4410077" y="396716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33" name="Rectangle 552">
              <a:extLst>
                <a:ext uri="{FF2B5EF4-FFF2-40B4-BE49-F238E27FC236}">
                  <a16:creationId xmlns:a16="http://schemas.microsoft.com/office/drawing/2014/main" id="{84790D9E-A81F-4D0B-BA98-3823E23180F5}"/>
                </a:ext>
              </a:extLst>
            </p:cNvPr>
            <p:cNvSpPr>
              <a:spLocks noChangeArrowheads="1"/>
            </p:cNvSpPr>
            <p:nvPr/>
          </p:nvSpPr>
          <p:spPr bwMode="auto">
            <a:xfrm>
              <a:off x="4410077" y="396716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34" name="Rectangle 553">
              <a:extLst>
                <a:ext uri="{FF2B5EF4-FFF2-40B4-BE49-F238E27FC236}">
                  <a16:creationId xmlns:a16="http://schemas.microsoft.com/office/drawing/2014/main" id="{CBA0B052-4624-4FCA-A159-187FEBC332D6}"/>
                </a:ext>
              </a:extLst>
            </p:cNvPr>
            <p:cNvSpPr>
              <a:spLocks noChangeArrowheads="1"/>
            </p:cNvSpPr>
            <p:nvPr/>
          </p:nvSpPr>
          <p:spPr bwMode="auto">
            <a:xfrm>
              <a:off x="4578352" y="39671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35" name="Rectangle 554">
              <a:extLst>
                <a:ext uri="{FF2B5EF4-FFF2-40B4-BE49-F238E27FC236}">
                  <a16:creationId xmlns:a16="http://schemas.microsoft.com/office/drawing/2014/main" id="{9B9F43A3-D42C-421A-AF46-F4E7124336CD}"/>
                </a:ext>
              </a:extLst>
            </p:cNvPr>
            <p:cNvSpPr>
              <a:spLocks noChangeArrowheads="1"/>
            </p:cNvSpPr>
            <p:nvPr/>
          </p:nvSpPr>
          <p:spPr bwMode="auto">
            <a:xfrm>
              <a:off x="4578352" y="39671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36" name="Rectangle 555">
              <a:extLst>
                <a:ext uri="{FF2B5EF4-FFF2-40B4-BE49-F238E27FC236}">
                  <a16:creationId xmlns:a16="http://schemas.microsoft.com/office/drawing/2014/main" id="{131B1509-8552-4C35-BE02-ABB74390830D}"/>
                </a:ext>
              </a:extLst>
            </p:cNvPr>
            <p:cNvSpPr>
              <a:spLocks noChangeArrowheads="1"/>
            </p:cNvSpPr>
            <p:nvPr/>
          </p:nvSpPr>
          <p:spPr bwMode="auto">
            <a:xfrm>
              <a:off x="4589464" y="39671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37" name="Rectangle 556">
              <a:extLst>
                <a:ext uri="{FF2B5EF4-FFF2-40B4-BE49-F238E27FC236}">
                  <a16:creationId xmlns:a16="http://schemas.microsoft.com/office/drawing/2014/main" id="{1F34E912-A9B0-4E58-96F3-D53721344631}"/>
                </a:ext>
              </a:extLst>
            </p:cNvPr>
            <p:cNvSpPr>
              <a:spLocks noChangeArrowheads="1"/>
            </p:cNvSpPr>
            <p:nvPr/>
          </p:nvSpPr>
          <p:spPr bwMode="auto">
            <a:xfrm>
              <a:off x="4600577" y="3967163"/>
              <a:ext cx="2154238"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38" name="Rectangle 557">
              <a:extLst>
                <a:ext uri="{FF2B5EF4-FFF2-40B4-BE49-F238E27FC236}">
                  <a16:creationId xmlns:a16="http://schemas.microsoft.com/office/drawing/2014/main" id="{EF3EE0F3-FF2A-405C-A64E-EF94B0CC92EB}"/>
                </a:ext>
              </a:extLst>
            </p:cNvPr>
            <p:cNvSpPr>
              <a:spLocks noChangeArrowheads="1"/>
            </p:cNvSpPr>
            <p:nvPr/>
          </p:nvSpPr>
          <p:spPr bwMode="auto">
            <a:xfrm>
              <a:off x="6754815" y="39671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39" name="Rectangle 558">
              <a:extLst>
                <a:ext uri="{FF2B5EF4-FFF2-40B4-BE49-F238E27FC236}">
                  <a16:creationId xmlns:a16="http://schemas.microsoft.com/office/drawing/2014/main" id="{B2BC1C99-B505-484D-9B84-95ECF9E9B9AC}"/>
                </a:ext>
              </a:extLst>
            </p:cNvPr>
            <p:cNvSpPr>
              <a:spLocks noChangeArrowheads="1"/>
            </p:cNvSpPr>
            <p:nvPr/>
          </p:nvSpPr>
          <p:spPr bwMode="auto">
            <a:xfrm>
              <a:off x="6754815" y="39671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40" name="Rectangle 559">
              <a:extLst>
                <a:ext uri="{FF2B5EF4-FFF2-40B4-BE49-F238E27FC236}">
                  <a16:creationId xmlns:a16="http://schemas.microsoft.com/office/drawing/2014/main" id="{ED104803-197F-4B27-9D6A-6380D6C928C5}"/>
                </a:ext>
              </a:extLst>
            </p:cNvPr>
            <p:cNvSpPr>
              <a:spLocks noChangeArrowheads="1"/>
            </p:cNvSpPr>
            <p:nvPr/>
          </p:nvSpPr>
          <p:spPr bwMode="auto">
            <a:xfrm>
              <a:off x="6924678" y="396716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41" name="Rectangle 560">
              <a:extLst>
                <a:ext uri="{FF2B5EF4-FFF2-40B4-BE49-F238E27FC236}">
                  <a16:creationId xmlns:a16="http://schemas.microsoft.com/office/drawing/2014/main" id="{E1D73D97-FB56-4EAC-8928-5A05A73F9C80}"/>
                </a:ext>
              </a:extLst>
            </p:cNvPr>
            <p:cNvSpPr>
              <a:spLocks noChangeArrowheads="1"/>
            </p:cNvSpPr>
            <p:nvPr/>
          </p:nvSpPr>
          <p:spPr bwMode="auto">
            <a:xfrm>
              <a:off x="6924678" y="396716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42" name="Rectangle 561">
              <a:extLst>
                <a:ext uri="{FF2B5EF4-FFF2-40B4-BE49-F238E27FC236}">
                  <a16:creationId xmlns:a16="http://schemas.microsoft.com/office/drawing/2014/main" id="{D78AD614-26FD-4465-89F7-0D604CF057BF}"/>
                </a:ext>
              </a:extLst>
            </p:cNvPr>
            <p:cNvSpPr>
              <a:spLocks noChangeArrowheads="1"/>
            </p:cNvSpPr>
            <p:nvPr/>
          </p:nvSpPr>
          <p:spPr bwMode="auto">
            <a:xfrm>
              <a:off x="6934203" y="39671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43" name="Rectangle 562">
              <a:extLst>
                <a:ext uri="{FF2B5EF4-FFF2-40B4-BE49-F238E27FC236}">
                  <a16:creationId xmlns:a16="http://schemas.microsoft.com/office/drawing/2014/main" id="{2CA0B8A8-230E-48ED-BE48-38010DF97E6B}"/>
                </a:ext>
              </a:extLst>
            </p:cNvPr>
            <p:cNvSpPr>
              <a:spLocks noChangeArrowheads="1"/>
            </p:cNvSpPr>
            <p:nvPr/>
          </p:nvSpPr>
          <p:spPr bwMode="auto">
            <a:xfrm>
              <a:off x="6945315" y="3967163"/>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44" name="Rectangle 563">
              <a:extLst>
                <a:ext uri="{FF2B5EF4-FFF2-40B4-BE49-F238E27FC236}">
                  <a16:creationId xmlns:a16="http://schemas.microsoft.com/office/drawing/2014/main" id="{0561001A-19A0-4497-A9F4-A70AC18DFA06}"/>
                </a:ext>
              </a:extLst>
            </p:cNvPr>
            <p:cNvSpPr>
              <a:spLocks noChangeArrowheads="1"/>
            </p:cNvSpPr>
            <p:nvPr/>
          </p:nvSpPr>
          <p:spPr bwMode="auto">
            <a:xfrm>
              <a:off x="9101141" y="396716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45" name="Rectangle 564">
              <a:extLst>
                <a:ext uri="{FF2B5EF4-FFF2-40B4-BE49-F238E27FC236}">
                  <a16:creationId xmlns:a16="http://schemas.microsoft.com/office/drawing/2014/main" id="{F6786CBD-1828-4B4F-B8BD-4388F242BB97}"/>
                </a:ext>
              </a:extLst>
            </p:cNvPr>
            <p:cNvSpPr>
              <a:spLocks noChangeArrowheads="1"/>
            </p:cNvSpPr>
            <p:nvPr/>
          </p:nvSpPr>
          <p:spPr bwMode="auto">
            <a:xfrm>
              <a:off x="2232026" y="3978275"/>
              <a:ext cx="11113" cy="5572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46" name="Rectangle 565">
              <a:extLst>
                <a:ext uri="{FF2B5EF4-FFF2-40B4-BE49-F238E27FC236}">
                  <a16:creationId xmlns:a16="http://schemas.microsoft.com/office/drawing/2014/main" id="{C2405E36-D869-4A20-B848-8CF9A1F7F9AA}"/>
                </a:ext>
              </a:extLst>
            </p:cNvPr>
            <p:cNvSpPr>
              <a:spLocks noChangeArrowheads="1"/>
            </p:cNvSpPr>
            <p:nvPr/>
          </p:nvSpPr>
          <p:spPr bwMode="auto">
            <a:xfrm>
              <a:off x="4410077" y="3978275"/>
              <a:ext cx="9525" cy="5572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747" name="Rectangle 566">
              <a:extLst>
                <a:ext uri="{FF2B5EF4-FFF2-40B4-BE49-F238E27FC236}">
                  <a16:creationId xmlns:a16="http://schemas.microsoft.com/office/drawing/2014/main" id="{08F77A6C-C6A2-4848-ACFD-FF13655B2E38}"/>
                </a:ext>
              </a:extLst>
            </p:cNvPr>
            <p:cNvSpPr>
              <a:spLocks noChangeArrowheads="1"/>
            </p:cNvSpPr>
            <p:nvPr/>
          </p:nvSpPr>
          <p:spPr bwMode="auto">
            <a:xfrm>
              <a:off x="4578352" y="3978275"/>
              <a:ext cx="11113" cy="5572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53" name="Rectangle 568">
              <a:extLst>
                <a:ext uri="{FF2B5EF4-FFF2-40B4-BE49-F238E27FC236}">
                  <a16:creationId xmlns:a16="http://schemas.microsoft.com/office/drawing/2014/main" id="{3B917508-FF23-4DA0-8F3A-D9A1705C26C0}"/>
                </a:ext>
              </a:extLst>
            </p:cNvPr>
            <p:cNvSpPr>
              <a:spLocks noChangeArrowheads="1"/>
            </p:cNvSpPr>
            <p:nvPr/>
          </p:nvSpPr>
          <p:spPr bwMode="auto">
            <a:xfrm>
              <a:off x="6754815" y="3978275"/>
              <a:ext cx="11113" cy="5572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54" name="Rectangle 569">
              <a:extLst>
                <a:ext uri="{FF2B5EF4-FFF2-40B4-BE49-F238E27FC236}">
                  <a16:creationId xmlns:a16="http://schemas.microsoft.com/office/drawing/2014/main" id="{D7C716D1-6868-48BB-AB3E-B413C0A9E205}"/>
                </a:ext>
              </a:extLst>
            </p:cNvPr>
            <p:cNvSpPr>
              <a:spLocks noChangeArrowheads="1"/>
            </p:cNvSpPr>
            <p:nvPr/>
          </p:nvSpPr>
          <p:spPr bwMode="auto">
            <a:xfrm>
              <a:off x="6924678" y="3978275"/>
              <a:ext cx="9525" cy="5572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55" name="Rectangle 570">
              <a:extLst>
                <a:ext uri="{FF2B5EF4-FFF2-40B4-BE49-F238E27FC236}">
                  <a16:creationId xmlns:a16="http://schemas.microsoft.com/office/drawing/2014/main" id="{96C05DA1-5FB4-4774-BEFF-286B4C049B8B}"/>
                </a:ext>
              </a:extLst>
            </p:cNvPr>
            <p:cNvSpPr>
              <a:spLocks noChangeArrowheads="1"/>
            </p:cNvSpPr>
            <p:nvPr/>
          </p:nvSpPr>
          <p:spPr bwMode="auto">
            <a:xfrm>
              <a:off x="9101141" y="3978275"/>
              <a:ext cx="11113" cy="5572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56" name="Rectangle 571">
              <a:extLst>
                <a:ext uri="{FF2B5EF4-FFF2-40B4-BE49-F238E27FC236}">
                  <a16:creationId xmlns:a16="http://schemas.microsoft.com/office/drawing/2014/main" id="{7ED15559-6882-440D-AA95-7EFB1E4175DD}"/>
                </a:ext>
              </a:extLst>
            </p:cNvPr>
            <p:cNvSpPr>
              <a:spLocks noChangeArrowheads="1"/>
            </p:cNvSpPr>
            <p:nvPr/>
          </p:nvSpPr>
          <p:spPr bwMode="auto">
            <a:xfrm>
              <a:off x="2111376" y="45847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57" name="Rectangle 572">
              <a:extLst>
                <a:ext uri="{FF2B5EF4-FFF2-40B4-BE49-F238E27FC236}">
                  <a16:creationId xmlns:a16="http://schemas.microsoft.com/office/drawing/2014/main" id="{8DFF6BAB-76B4-439A-9D1D-8A4078DC4453}"/>
                </a:ext>
              </a:extLst>
            </p:cNvPr>
            <p:cNvSpPr>
              <a:spLocks noChangeArrowheads="1"/>
            </p:cNvSpPr>
            <p:nvPr/>
          </p:nvSpPr>
          <p:spPr bwMode="auto">
            <a:xfrm>
              <a:off x="3325814" y="45847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58" name="Rectangle 573">
              <a:extLst>
                <a:ext uri="{FF2B5EF4-FFF2-40B4-BE49-F238E27FC236}">
                  <a16:creationId xmlns:a16="http://schemas.microsoft.com/office/drawing/2014/main" id="{F56C7508-60C1-491D-A69A-FB6986DACFA8}"/>
                </a:ext>
              </a:extLst>
            </p:cNvPr>
            <p:cNvSpPr>
              <a:spLocks noChangeArrowheads="1"/>
            </p:cNvSpPr>
            <p:nvPr/>
          </p:nvSpPr>
          <p:spPr bwMode="auto">
            <a:xfrm>
              <a:off x="4497389" y="45847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59" name="Rectangle 574">
              <a:extLst>
                <a:ext uri="{FF2B5EF4-FFF2-40B4-BE49-F238E27FC236}">
                  <a16:creationId xmlns:a16="http://schemas.microsoft.com/office/drawing/2014/main" id="{56A682A2-1925-4872-98D0-F7B08B1208CC}"/>
                </a:ext>
              </a:extLst>
            </p:cNvPr>
            <p:cNvSpPr>
              <a:spLocks noChangeArrowheads="1"/>
            </p:cNvSpPr>
            <p:nvPr/>
          </p:nvSpPr>
          <p:spPr bwMode="auto">
            <a:xfrm>
              <a:off x="5672140" y="45847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60" name="Rectangle 575">
              <a:extLst>
                <a:ext uri="{FF2B5EF4-FFF2-40B4-BE49-F238E27FC236}">
                  <a16:creationId xmlns:a16="http://schemas.microsoft.com/office/drawing/2014/main" id="{F94216B2-194D-4D87-9AF4-7AACA384F3FB}"/>
                </a:ext>
              </a:extLst>
            </p:cNvPr>
            <p:cNvSpPr>
              <a:spLocks noChangeArrowheads="1"/>
            </p:cNvSpPr>
            <p:nvPr/>
          </p:nvSpPr>
          <p:spPr bwMode="auto">
            <a:xfrm>
              <a:off x="6843715" y="45847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61" name="Rectangle 576">
              <a:extLst>
                <a:ext uri="{FF2B5EF4-FFF2-40B4-BE49-F238E27FC236}">
                  <a16:creationId xmlns:a16="http://schemas.microsoft.com/office/drawing/2014/main" id="{987F05B4-59C6-4327-BF13-E3674F47A392}"/>
                </a:ext>
              </a:extLst>
            </p:cNvPr>
            <p:cNvSpPr>
              <a:spLocks noChangeArrowheads="1"/>
            </p:cNvSpPr>
            <p:nvPr/>
          </p:nvSpPr>
          <p:spPr bwMode="auto">
            <a:xfrm>
              <a:off x="8018466" y="45847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62" name="Rectangle 577">
              <a:extLst>
                <a:ext uri="{FF2B5EF4-FFF2-40B4-BE49-F238E27FC236}">
                  <a16:creationId xmlns:a16="http://schemas.microsoft.com/office/drawing/2014/main" id="{D39197F4-CE41-4934-9E97-218864564D8D}"/>
                </a:ext>
              </a:extLst>
            </p:cNvPr>
            <p:cNvSpPr>
              <a:spLocks noChangeArrowheads="1"/>
            </p:cNvSpPr>
            <p:nvPr/>
          </p:nvSpPr>
          <p:spPr bwMode="auto">
            <a:xfrm>
              <a:off x="2232026" y="45354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63" name="Rectangle 578">
              <a:extLst>
                <a:ext uri="{FF2B5EF4-FFF2-40B4-BE49-F238E27FC236}">
                  <a16:creationId xmlns:a16="http://schemas.microsoft.com/office/drawing/2014/main" id="{3F3D8AA2-1DF4-4E30-8B4E-B4F769B3AE4C}"/>
                </a:ext>
              </a:extLst>
            </p:cNvPr>
            <p:cNvSpPr>
              <a:spLocks noChangeArrowheads="1"/>
            </p:cNvSpPr>
            <p:nvPr/>
          </p:nvSpPr>
          <p:spPr bwMode="auto">
            <a:xfrm>
              <a:off x="2232026" y="45354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20" name="Rectangle 579">
              <a:extLst>
                <a:ext uri="{FF2B5EF4-FFF2-40B4-BE49-F238E27FC236}">
                  <a16:creationId xmlns:a16="http://schemas.microsoft.com/office/drawing/2014/main" id="{E4E4EDC9-8363-4695-9728-03CB760A6984}"/>
                </a:ext>
              </a:extLst>
            </p:cNvPr>
            <p:cNvSpPr>
              <a:spLocks noChangeArrowheads="1"/>
            </p:cNvSpPr>
            <p:nvPr/>
          </p:nvSpPr>
          <p:spPr bwMode="auto">
            <a:xfrm>
              <a:off x="2243138" y="45354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21" name="Rectangle 580">
              <a:extLst>
                <a:ext uri="{FF2B5EF4-FFF2-40B4-BE49-F238E27FC236}">
                  <a16:creationId xmlns:a16="http://schemas.microsoft.com/office/drawing/2014/main" id="{9326C00A-5E4D-4921-8B80-AF046C2BE0B7}"/>
                </a:ext>
              </a:extLst>
            </p:cNvPr>
            <p:cNvSpPr>
              <a:spLocks noChangeArrowheads="1"/>
            </p:cNvSpPr>
            <p:nvPr/>
          </p:nvSpPr>
          <p:spPr bwMode="auto">
            <a:xfrm>
              <a:off x="2254251" y="4535488"/>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22" name="Rectangle 581">
              <a:extLst>
                <a:ext uri="{FF2B5EF4-FFF2-40B4-BE49-F238E27FC236}">
                  <a16:creationId xmlns:a16="http://schemas.microsoft.com/office/drawing/2014/main" id="{D1A25518-DC6A-4762-8566-27B3F4522A19}"/>
                </a:ext>
              </a:extLst>
            </p:cNvPr>
            <p:cNvSpPr>
              <a:spLocks noChangeArrowheads="1"/>
            </p:cNvSpPr>
            <p:nvPr/>
          </p:nvSpPr>
          <p:spPr bwMode="auto">
            <a:xfrm>
              <a:off x="4410077" y="453548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23" name="Rectangle 582">
              <a:extLst>
                <a:ext uri="{FF2B5EF4-FFF2-40B4-BE49-F238E27FC236}">
                  <a16:creationId xmlns:a16="http://schemas.microsoft.com/office/drawing/2014/main" id="{BB8D2176-39A0-4C0B-B7D3-83B7A0FA0343}"/>
                </a:ext>
              </a:extLst>
            </p:cNvPr>
            <p:cNvSpPr>
              <a:spLocks noChangeArrowheads="1"/>
            </p:cNvSpPr>
            <p:nvPr/>
          </p:nvSpPr>
          <p:spPr bwMode="auto">
            <a:xfrm>
              <a:off x="4410077" y="453548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24" name="Rectangle 583">
              <a:extLst>
                <a:ext uri="{FF2B5EF4-FFF2-40B4-BE49-F238E27FC236}">
                  <a16:creationId xmlns:a16="http://schemas.microsoft.com/office/drawing/2014/main" id="{11CAF30C-DB87-4CB5-A904-A196974E4360}"/>
                </a:ext>
              </a:extLst>
            </p:cNvPr>
            <p:cNvSpPr>
              <a:spLocks noChangeArrowheads="1"/>
            </p:cNvSpPr>
            <p:nvPr/>
          </p:nvSpPr>
          <p:spPr bwMode="auto">
            <a:xfrm>
              <a:off x="4578352" y="45354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25" name="Rectangle 584">
              <a:extLst>
                <a:ext uri="{FF2B5EF4-FFF2-40B4-BE49-F238E27FC236}">
                  <a16:creationId xmlns:a16="http://schemas.microsoft.com/office/drawing/2014/main" id="{A800A5DB-C7C6-455E-AF67-6C5BBC757419}"/>
                </a:ext>
              </a:extLst>
            </p:cNvPr>
            <p:cNvSpPr>
              <a:spLocks noChangeArrowheads="1"/>
            </p:cNvSpPr>
            <p:nvPr/>
          </p:nvSpPr>
          <p:spPr bwMode="auto">
            <a:xfrm>
              <a:off x="4578352" y="45354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26" name="Rectangle 585">
              <a:extLst>
                <a:ext uri="{FF2B5EF4-FFF2-40B4-BE49-F238E27FC236}">
                  <a16:creationId xmlns:a16="http://schemas.microsoft.com/office/drawing/2014/main" id="{07BC57EF-D8D3-46B6-BA4E-BE4E23C899D4}"/>
                </a:ext>
              </a:extLst>
            </p:cNvPr>
            <p:cNvSpPr>
              <a:spLocks noChangeArrowheads="1"/>
            </p:cNvSpPr>
            <p:nvPr/>
          </p:nvSpPr>
          <p:spPr bwMode="auto">
            <a:xfrm>
              <a:off x="4589464" y="45354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27" name="Rectangle 586">
              <a:extLst>
                <a:ext uri="{FF2B5EF4-FFF2-40B4-BE49-F238E27FC236}">
                  <a16:creationId xmlns:a16="http://schemas.microsoft.com/office/drawing/2014/main" id="{2CF6FCAC-038D-4CFD-90C1-2019775CD217}"/>
                </a:ext>
              </a:extLst>
            </p:cNvPr>
            <p:cNvSpPr>
              <a:spLocks noChangeArrowheads="1"/>
            </p:cNvSpPr>
            <p:nvPr/>
          </p:nvSpPr>
          <p:spPr bwMode="auto">
            <a:xfrm>
              <a:off x="4600577" y="4535488"/>
              <a:ext cx="2154238"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28" name="Rectangle 587">
              <a:extLst>
                <a:ext uri="{FF2B5EF4-FFF2-40B4-BE49-F238E27FC236}">
                  <a16:creationId xmlns:a16="http://schemas.microsoft.com/office/drawing/2014/main" id="{ABA75CF6-81BA-4BA3-90E5-E5EA609A621D}"/>
                </a:ext>
              </a:extLst>
            </p:cNvPr>
            <p:cNvSpPr>
              <a:spLocks noChangeArrowheads="1"/>
            </p:cNvSpPr>
            <p:nvPr/>
          </p:nvSpPr>
          <p:spPr bwMode="auto">
            <a:xfrm>
              <a:off x="6754815" y="45354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29" name="Rectangle 588">
              <a:extLst>
                <a:ext uri="{FF2B5EF4-FFF2-40B4-BE49-F238E27FC236}">
                  <a16:creationId xmlns:a16="http://schemas.microsoft.com/office/drawing/2014/main" id="{62FBF00C-800F-4EDC-8911-C114805AF665}"/>
                </a:ext>
              </a:extLst>
            </p:cNvPr>
            <p:cNvSpPr>
              <a:spLocks noChangeArrowheads="1"/>
            </p:cNvSpPr>
            <p:nvPr/>
          </p:nvSpPr>
          <p:spPr bwMode="auto">
            <a:xfrm>
              <a:off x="6754815" y="45354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30" name="Rectangle 589">
              <a:extLst>
                <a:ext uri="{FF2B5EF4-FFF2-40B4-BE49-F238E27FC236}">
                  <a16:creationId xmlns:a16="http://schemas.microsoft.com/office/drawing/2014/main" id="{701C28A2-59BD-4379-9354-A8E5D3D4EA29}"/>
                </a:ext>
              </a:extLst>
            </p:cNvPr>
            <p:cNvSpPr>
              <a:spLocks noChangeArrowheads="1"/>
            </p:cNvSpPr>
            <p:nvPr/>
          </p:nvSpPr>
          <p:spPr bwMode="auto">
            <a:xfrm>
              <a:off x="6924678" y="453548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31" name="Rectangle 590">
              <a:extLst>
                <a:ext uri="{FF2B5EF4-FFF2-40B4-BE49-F238E27FC236}">
                  <a16:creationId xmlns:a16="http://schemas.microsoft.com/office/drawing/2014/main" id="{6C0E10CE-C82A-4554-A6A8-23C5224D98ED}"/>
                </a:ext>
              </a:extLst>
            </p:cNvPr>
            <p:cNvSpPr>
              <a:spLocks noChangeArrowheads="1"/>
            </p:cNvSpPr>
            <p:nvPr/>
          </p:nvSpPr>
          <p:spPr bwMode="auto">
            <a:xfrm>
              <a:off x="6924678" y="453548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32" name="Rectangle 591">
              <a:extLst>
                <a:ext uri="{FF2B5EF4-FFF2-40B4-BE49-F238E27FC236}">
                  <a16:creationId xmlns:a16="http://schemas.microsoft.com/office/drawing/2014/main" id="{3D0165BE-64D8-4853-A3CF-E87F545D8F9C}"/>
                </a:ext>
              </a:extLst>
            </p:cNvPr>
            <p:cNvSpPr>
              <a:spLocks noChangeArrowheads="1"/>
            </p:cNvSpPr>
            <p:nvPr/>
          </p:nvSpPr>
          <p:spPr bwMode="auto">
            <a:xfrm>
              <a:off x="6934203" y="45354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33" name="Rectangle 592">
              <a:extLst>
                <a:ext uri="{FF2B5EF4-FFF2-40B4-BE49-F238E27FC236}">
                  <a16:creationId xmlns:a16="http://schemas.microsoft.com/office/drawing/2014/main" id="{07076104-D6CD-4943-A26D-0DF74540BC1F}"/>
                </a:ext>
              </a:extLst>
            </p:cNvPr>
            <p:cNvSpPr>
              <a:spLocks noChangeArrowheads="1"/>
            </p:cNvSpPr>
            <p:nvPr/>
          </p:nvSpPr>
          <p:spPr bwMode="auto">
            <a:xfrm>
              <a:off x="6945315" y="4535488"/>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34" name="Rectangle 593">
              <a:extLst>
                <a:ext uri="{FF2B5EF4-FFF2-40B4-BE49-F238E27FC236}">
                  <a16:creationId xmlns:a16="http://schemas.microsoft.com/office/drawing/2014/main" id="{3E0D49C4-D21C-4C6E-96DB-25E09CA9130A}"/>
                </a:ext>
              </a:extLst>
            </p:cNvPr>
            <p:cNvSpPr>
              <a:spLocks noChangeArrowheads="1"/>
            </p:cNvSpPr>
            <p:nvPr/>
          </p:nvSpPr>
          <p:spPr bwMode="auto">
            <a:xfrm>
              <a:off x="9101141" y="45354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35" name="Rectangle 594">
              <a:extLst>
                <a:ext uri="{FF2B5EF4-FFF2-40B4-BE49-F238E27FC236}">
                  <a16:creationId xmlns:a16="http://schemas.microsoft.com/office/drawing/2014/main" id="{A77B6176-ECB2-45C9-B380-0CEAFE1E3273}"/>
                </a:ext>
              </a:extLst>
            </p:cNvPr>
            <p:cNvSpPr>
              <a:spLocks noChangeArrowheads="1"/>
            </p:cNvSpPr>
            <p:nvPr/>
          </p:nvSpPr>
          <p:spPr bwMode="auto">
            <a:xfrm>
              <a:off x="1455738" y="4775200"/>
              <a:ext cx="774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expliziter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36" name="Rectangle 595">
              <a:extLst>
                <a:ext uri="{FF2B5EF4-FFF2-40B4-BE49-F238E27FC236}">
                  <a16:creationId xmlns:a16="http://schemas.microsoft.com/office/drawing/2014/main" id="{17C5A16B-F37C-488F-BFA1-AF27C4617A9B}"/>
                </a:ext>
              </a:extLst>
            </p:cNvPr>
            <p:cNvSpPr>
              <a:spLocks noChangeArrowheads="1"/>
            </p:cNvSpPr>
            <p:nvPr/>
          </p:nvSpPr>
          <p:spPr bwMode="auto">
            <a:xfrm>
              <a:off x="950913" y="4997450"/>
              <a:ext cx="12366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Personenbezug</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37" name="Rectangle 596">
              <a:extLst>
                <a:ext uri="{FF2B5EF4-FFF2-40B4-BE49-F238E27FC236}">
                  <a16:creationId xmlns:a16="http://schemas.microsoft.com/office/drawing/2014/main" id="{2B8964E7-DC49-460C-8352-28DFD5972461}"/>
                </a:ext>
              </a:extLst>
            </p:cNvPr>
            <p:cNvSpPr>
              <a:spLocks noChangeArrowheads="1"/>
            </p:cNvSpPr>
            <p:nvPr/>
          </p:nvSpPr>
          <p:spPr bwMode="auto">
            <a:xfrm>
              <a:off x="2106613" y="499745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38" name="Rectangle 597">
              <a:extLst>
                <a:ext uri="{FF2B5EF4-FFF2-40B4-BE49-F238E27FC236}">
                  <a16:creationId xmlns:a16="http://schemas.microsoft.com/office/drawing/2014/main" id="{108D4D47-9DBB-4D57-8B1D-B44B4DC1AD6E}"/>
                </a:ext>
              </a:extLst>
            </p:cNvPr>
            <p:cNvSpPr>
              <a:spLocks noChangeArrowheads="1"/>
            </p:cNvSpPr>
            <p:nvPr/>
          </p:nvSpPr>
          <p:spPr bwMode="auto">
            <a:xfrm>
              <a:off x="2243138" y="4737100"/>
              <a:ext cx="2166938" cy="112713"/>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39" name="Rectangle 598">
              <a:extLst>
                <a:ext uri="{FF2B5EF4-FFF2-40B4-BE49-F238E27FC236}">
                  <a16:creationId xmlns:a16="http://schemas.microsoft.com/office/drawing/2014/main" id="{A8F5FA97-E983-43D5-B8D6-01A1F51E7148}"/>
                </a:ext>
              </a:extLst>
            </p:cNvPr>
            <p:cNvSpPr>
              <a:spLocks noChangeArrowheads="1"/>
            </p:cNvSpPr>
            <p:nvPr/>
          </p:nvSpPr>
          <p:spPr bwMode="auto">
            <a:xfrm>
              <a:off x="2243138" y="5184775"/>
              <a:ext cx="2166938" cy="112713"/>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40" name="Rectangle 599">
              <a:extLst>
                <a:ext uri="{FF2B5EF4-FFF2-40B4-BE49-F238E27FC236}">
                  <a16:creationId xmlns:a16="http://schemas.microsoft.com/office/drawing/2014/main" id="{88490B0B-7920-4E38-8803-C07B90CEE20F}"/>
                </a:ext>
              </a:extLst>
            </p:cNvPr>
            <p:cNvSpPr>
              <a:spLocks noChangeArrowheads="1"/>
            </p:cNvSpPr>
            <p:nvPr/>
          </p:nvSpPr>
          <p:spPr bwMode="auto">
            <a:xfrm>
              <a:off x="2243138" y="4849813"/>
              <a:ext cx="2166938" cy="334963"/>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41" name="Rectangle 600">
              <a:extLst>
                <a:ext uri="{FF2B5EF4-FFF2-40B4-BE49-F238E27FC236}">
                  <a16:creationId xmlns:a16="http://schemas.microsoft.com/office/drawing/2014/main" id="{BA39F065-5872-4C74-A8CB-0DDE3A5A6504}"/>
                </a:ext>
              </a:extLst>
            </p:cNvPr>
            <p:cNvSpPr>
              <a:spLocks noChangeArrowheads="1"/>
            </p:cNvSpPr>
            <p:nvPr/>
          </p:nvSpPr>
          <p:spPr bwMode="auto">
            <a:xfrm>
              <a:off x="3170238" y="4886325"/>
              <a:ext cx="3857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nein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42" name="Rectangle 601">
              <a:extLst>
                <a:ext uri="{FF2B5EF4-FFF2-40B4-BE49-F238E27FC236}">
                  <a16:creationId xmlns:a16="http://schemas.microsoft.com/office/drawing/2014/main" id="{0A348CD2-452E-442C-9173-7C55DADE03C5}"/>
                </a:ext>
              </a:extLst>
            </p:cNvPr>
            <p:cNvSpPr>
              <a:spLocks noChangeArrowheads="1"/>
            </p:cNvSpPr>
            <p:nvPr/>
          </p:nvSpPr>
          <p:spPr bwMode="auto">
            <a:xfrm>
              <a:off x="3481389" y="488632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43" name="Rectangle 602">
              <a:extLst>
                <a:ext uri="{FF2B5EF4-FFF2-40B4-BE49-F238E27FC236}">
                  <a16:creationId xmlns:a16="http://schemas.microsoft.com/office/drawing/2014/main" id="{1AD499FA-DD30-48BF-A0B4-1711FC2B4FC2}"/>
                </a:ext>
              </a:extLst>
            </p:cNvPr>
            <p:cNvSpPr>
              <a:spLocks noChangeArrowheads="1"/>
            </p:cNvSpPr>
            <p:nvPr/>
          </p:nvSpPr>
          <p:spPr bwMode="auto">
            <a:xfrm>
              <a:off x="4497389" y="488632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44" name="Rectangle 603">
              <a:extLst>
                <a:ext uri="{FF2B5EF4-FFF2-40B4-BE49-F238E27FC236}">
                  <a16:creationId xmlns:a16="http://schemas.microsoft.com/office/drawing/2014/main" id="{F03FB3ED-9591-4CA3-A87E-3DEF97ABDDD0}"/>
                </a:ext>
              </a:extLst>
            </p:cNvPr>
            <p:cNvSpPr>
              <a:spLocks noChangeArrowheads="1"/>
            </p:cNvSpPr>
            <p:nvPr/>
          </p:nvSpPr>
          <p:spPr bwMode="auto">
            <a:xfrm>
              <a:off x="4589464" y="4737100"/>
              <a:ext cx="2165351" cy="112713"/>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45" name="Rectangle 604">
              <a:extLst>
                <a:ext uri="{FF2B5EF4-FFF2-40B4-BE49-F238E27FC236}">
                  <a16:creationId xmlns:a16="http://schemas.microsoft.com/office/drawing/2014/main" id="{79A45111-95DF-475F-ACCD-6F7701F027C3}"/>
                </a:ext>
              </a:extLst>
            </p:cNvPr>
            <p:cNvSpPr>
              <a:spLocks noChangeArrowheads="1"/>
            </p:cNvSpPr>
            <p:nvPr/>
          </p:nvSpPr>
          <p:spPr bwMode="auto">
            <a:xfrm>
              <a:off x="4589464" y="5184775"/>
              <a:ext cx="2165351" cy="112713"/>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46" name="Rectangle 605">
              <a:extLst>
                <a:ext uri="{FF2B5EF4-FFF2-40B4-BE49-F238E27FC236}">
                  <a16:creationId xmlns:a16="http://schemas.microsoft.com/office/drawing/2014/main" id="{5B96368F-F342-4F51-B2BD-67C10043DF3A}"/>
                </a:ext>
              </a:extLst>
            </p:cNvPr>
            <p:cNvSpPr>
              <a:spLocks noChangeArrowheads="1"/>
            </p:cNvSpPr>
            <p:nvPr/>
          </p:nvSpPr>
          <p:spPr bwMode="auto">
            <a:xfrm>
              <a:off x="4589464" y="4849813"/>
              <a:ext cx="2165351" cy="334963"/>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47" name="Rectangle 606">
              <a:extLst>
                <a:ext uri="{FF2B5EF4-FFF2-40B4-BE49-F238E27FC236}">
                  <a16:creationId xmlns:a16="http://schemas.microsoft.com/office/drawing/2014/main" id="{5E65DF1A-2B0A-4762-B571-DFF8A4E5B698}"/>
                </a:ext>
              </a:extLst>
            </p:cNvPr>
            <p:cNvSpPr>
              <a:spLocks noChangeArrowheads="1"/>
            </p:cNvSpPr>
            <p:nvPr/>
          </p:nvSpPr>
          <p:spPr bwMode="auto">
            <a:xfrm>
              <a:off x="5516564" y="4886325"/>
              <a:ext cx="3857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nein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48" name="Rectangle 607">
              <a:extLst>
                <a:ext uri="{FF2B5EF4-FFF2-40B4-BE49-F238E27FC236}">
                  <a16:creationId xmlns:a16="http://schemas.microsoft.com/office/drawing/2014/main" id="{56AEFAFC-AD48-4356-9243-552C13348097}"/>
                </a:ext>
              </a:extLst>
            </p:cNvPr>
            <p:cNvSpPr>
              <a:spLocks noChangeArrowheads="1"/>
            </p:cNvSpPr>
            <p:nvPr/>
          </p:nvSpPr>
          <p:spPr bwMode="auto">
            <a:xfrm>
              <a:off x="5827715" y="488632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49" name="Rectangle 608">
              <a:extLst>
                <a:ext uri="{FF2B5EF4-FFF2-40B4-BE49-F238E27FC236}">
                  <a16:creationId xmlns:a16="http://schemas.microsoft.com/office/drawing/2014/main" id="{04B2EE4A-EA69-4768-8390-DEBF384F7239}"/>
                </a:ext>
              </a:extLst>
            </p:cNvPr>
            <p:cNvSpPr>
              <a:spLocks noChangeArrowheads="1"/>
            </p:cNvSpPr>
            <p:nvPr/>
          </p:nvSpPr>
          <p:spPr bwMode="auto">
            <a:xfrm>
              <a:off x="6843715" y="488632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50" name="Rectangle 609">
              <a:extLst>
                <a:ext uri="{FF2B5EF4-FFF2-40B4-BE49-F238E27FC236}">
                  <a16:creationId xmlns:a16="http://schemas.microsoft.com/office/drawing/2014/main" id="{719708D2-E6A7-439F-B38B-DF4FD66B2C51}"/>
                </a:ext>
              </a:extLst>
            </p:cNvPr>
            <p:cNvSpPr>
              <a:spLocks noChangeArrowheads="1"/>
            </p:cNvSpPr>
            <p:nvPr/>
          </p:nvSpPr>
          <p:spPr bwMode="auto">
            <a:xfrm>
              <a:off x="6934203" y="4737100"/>
              <a:ext cx="2166938" cy="112713"/>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51" name="Rectangle 610">
              <a:extLst>
                <a:ext uri="{FF2B5EF4-FFF2-40B4-BE49-F238E27FC236}">
                  <a16:creationId xmlns:a16="http://schemas.microsoft.com/office/drawing/2014/main" id="{5CBC64EF-F64E-4271-8E0D-6023A2FDA0EB}"/>
                </a:ext>
              </a:extLst>
            </p:cNvPr>
            <p:cNvSpPr>
              <a:spLocks noChangeArrowheads="1"/>
            </p:cNvSpPr>
            <p:nvPr/>
          </p:nvSpPr>
          <p:spPr bwMode="auto">
            <a:xfrm>
              <a:off x="6934203" y="5184775"/>
              <a:ext cx="2166938" cy="112713"/>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52" name="Rectangle 611">
              <a:extLst>
                <a:ext uri="{FF2B5EF4-FFF2-40B4-BE49-F238E27FC236}">
                  <a16:creationId xmlns:a16="http://schemas.microsoft.com/office/drawing/2014/main" id="{D6564176-65F8-40E3-AE23-2C8E55C71E73}"/>
                </a:ext>
              </a:extLst>
            </p:cNvPr>
            <p:cNvSpPr>
              <a:spLocks noChangeArrowheads="1"/>
            </p:cNvSpPr>
            <p:nvPr/>
          </p:nvSpPr>
          <p:spPr bwMode="auto">
            <a:xfrm>
              <a:off x="6934203" y="4849813"/>
              <a:ext cx="2166938" cy="334963"/>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53" name="Rectangle 612">
              <a:extLst>
                <a:ext uri="{FF2B5EF4-FFF2-40B4-BE49-F238E27FC236}">
                  <a16:creationId xmlns:a16="http://schemas.microsoft.com/office/drawing/2014/main" id="{503F0D0F-5CD0-4F47-9078-5F2BC4E7335F}"/>
                </a:ext>
              </a:extLst>
            </p:cNvPr>
            <p:cNvSpPr>
              <a:spLocks noChangeArrowheads="1"/>
            </p:cNvSpPr>
            <p:nvPr/>
          </p:nvSpPr>
          <p:spPr bwMode="auto">
            <a:xfrm>
              <a:off x="7953378" y="4886325"/>
              <a:ext cx="2016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ja</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54" name="Rectangle 613">
              <a:extLst>
                <a:ext uri="{FF2B5EF4-FFF2-40B4-BE49-F238E27FC236}">
                  <a16:creationId xmlns:a16="http://schemas.microsoft.com/office/drawing/2014/main" id="{E514C27D-8529-4959-84F7-ACD974E71883}"/>
                </a:ext>
              </a:extLst>
            </p:cNvPr>
            <p:cNvSpPr>
              <a:spLocks noChangeArrowheads="1"/>
            </p:cNvSpPr>
            <p:nvPr/>
          </p:nvSpPr>
          <p:spPr bwMode="auto">
            <a:xfrm>
              <a:off x="8081966" y="488632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55" name="Rectangle 614">
              <a:extLst>
                <a:ext uri="{FF2B5EF4-FFF2-40B4-BE49-F238E27FC236}">
                  <a16:creationId xmlns:a16="http://schemas.microsoft.com/office/drawing/2014/main" id="{41F14363-5E63-4CC0-A60C-862C7126CCA8}"/>
                </a:ext>
              </a:extLst>
            </p:cNvPr>
            <p:cNvSpPr>
              <a:spLocks noChangeArrowheads="1"/>
            </p:cNvSpPr>
            <p:nvPr/>
          </p:nvSpPr>
          <p:spPr bwMode="auto">
            <a:xfrm>
              <a:off x="2232026" y="47259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56" name="Rectangle 615">
              <a:extLst>
                <a:ext uri="{FF2B5EF4-FFF2-40B4-BE49-F238E27FC236}">
                  <a16:creationId xmlns:a16="http://schemas.microsoft.com/office/drawing/2014/main" id="{A044053D-67F6-4292-8001-AF7FD933D58D}"/>
                </a:ext>
              </a:extLst>
            </p:cNvPr>
            <p:cNvSpPr>
              <a:spLocks noChangeArrowheads="1"/>
            </p:cNvSpPr>
            <p:nvPr/>
          </p:nvSpPr>
          <p:spPr bwMode="auto">
            <a:xfrm>
              <a:off x="2232026" y="47259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57" name="Rectangle 616">
              <a:extLst>
                <a:ext uri="{FF2B5EF4-FFF2-40B4-BE49-F238E27FC236}">
                  <a16:creationId xmlns:a16="http://schemas.microsoft.com/office/drawing/2014/main" id="{EB5AAEBB-A186-49BE-915B-4560022CF6FC}"/>
                </a:ext>
              </a:extLst>
            </p:cNvPr>
            <p:cNvSpPr>
              <a:spLocks noChangeArrowheads="1"/>
            </p:cNvSpPr>
            <p:nvPr/>
          </p:nvSpPr>
          <p:spPr bwMode="auto">
            <a:xfrm>
              <a:off x="2243138" y="47259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58" name="Rectangle 617">
              <a:extLst>
                <a:ext uri="{FF2B5EF4-FFF2-40B4-BE49-F238E27FC236}">
                  <a16:creationId xmlns:a16="http://schemas.microsoft.com/office/drawing/2014/main" id="{D96F7E43-438A-4353-8A50-37BC49B69AB9}"/>
                </a:ext>
              </a:extLst>
            </p:cNvPr>
            <p:cNvSpPr>
              <a:spLocks noChangeArrowheads="1"/>
            </p:cNvSpPr>
            <p:nvPr/>
          </p:nvSpPr>
          <p:spPr bwMode="auto">
            <a:xfrm>
              <a:off x="2254251" y="4725988"/>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59" name="Rectangle 618">
              <a:extLst>
                <a:ext uri="{FF2B5EF4-FFF2-40B4-BE49-F238E27FC236}">
                  <a16:creationId xmlns:a16="http://schemas.microsoft.com/office/drawing/2014/main" id="{773E70C5-F8E2-4045-862F-8E31AB4BA9F3}"/>
                </a:ext>
              </a:extLst>
            </p:cNvPr>
            <p:cNvSpPr>
              <a:spLocks noChangeArrowheads="1"/>
            </p:cNvSpPr>
            <p:nvPr/>
          </p:nvSpPr>
          <p:spPr bwMode="auto">
            <a:xfrm>
              <a:off x="4410077" y="472598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60" name="Rectangle 619">
              <a:extLst>
                <a:ext uri="{FF2B5EF4-FFF2-40B4-BE49-F238E27FC236}">
                  <a16:creationId xmlns:a16="http://schemas.microsoft.com/office/drawing/2014/main" id="{451E9F9F-729D-4C99-A632-C83E88D7B3A5}"/>
                </a:ext>
              </a:extLst>
            </p:cNvPr>
            <p:cNvSpPr>
              <a:spLocks noChangeArrowheads="1"/>
            </p:cNvSpPr>
            <p:nvPr/>
          </p:nvSpPr>
          <p:spPr bwMode="auto">
            <a:xfrm>
              <a:off x="4410077" y="472598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61" name="Rectangle 620">
              <a:extLst>
                <a:ext uri="{FF2B5EF4-FFF2-40B4-BE49-F238E27FC236}">
                  <a16:creationId xmlns:a16="http://schemas.microsoft.com/office/drawing/2014/main" id="{5A628D69-F2F2-488E-8170-14D25B0EF10B}"/>
                </a:ext>
              </a:extLst>
            </p:cNvPr>
            <p:cNvSpPr>
              <a:spLocks noChangeArrowheads="1"/>
            </p:cNvSpPr>
            <p:nvPr/>
          </p:nvSpPr>
          <p:spPr bwMode="auto">
            <a:xfrm>
              <a:off x="4578352" y="47259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62" name="Rectangle 621">
              <a:extLst>
                <a:ext uri="{FF2B5EF4-FFF2-40B4-BE49-F238E27FC236}">
                  <a16:creationId xmlns:a16="http://schemas.microsoft.com/office/drawing/2014/main" id="{5A14184B-FEE0-4EA0-8198-928FE5AE09B6}"/>
                </a:ext>
              </a:extLst>
            </p:cNvPr>
            <p:cNvSpPr>
              <a:spLocks noChangeArrowheads="1"/>
            </p:cNvSpPr>
            <p:nvPr/>
          </p:nvSpPr>
          <p:spPr bwMode="auto">
            <a:xfrm>
              <a:off x="4578352" y="47259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63" name="Rectangle 622">
              <a:extLst>
                <a:ext uri="{FF2B5EF4-FFF2-40B4-BE49-F238E27FC236}">
                  <a16:creationId xmlns:a16="http://schemas.microsoft.com/office/drawing/2014/main" id="{421678E2-3751-4A91-92D2-7AB60AAFE30F}"/>
                </a:ext>
              </a:extLst>
            </p:cNvPr>
            <p:cNvSpPr>
              <a:spLocks noChangeArrowheads="1"/>
            </p:cNvSpPr>
            <p:nvPr/>
          </p:nvSpPr>
          <p:spPr bwMode="auto">
            <a:xfrm>
              <a:off x="4589464" y="47259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64" name="Rectangle 623">
              <a:extLst>
                <a:ext uri="{FF2B5EF4-FFF2-40B4-BE49-F238E27FC236}">
                  <a16:creationId xmlns:a16="http://schemas.microsoft.com/office/drawing/2014/main" id="{0374E394-C59F-47EB-84FB-4A773D16A37E}"/>
                </a:ext>
              </a:extLst>
            </p:cNvPr>
            <p:cNvSpPr>
              <a:spLocks noChangeArrowheads="1"/>
            </p:cNvSpPr>
            <p:nvPr/>
          </p:nvSpPr>
          <p:spPr bwMode="auto">
            <a:xfrm>
              <a:off x="4600577" y="4725988"/>
              <a:ext cx="2154238"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65" name="Rectangle 624">
              <a:extLst>
                <a:ext uri="{FF2B5EF4-FFF2-40B4-BE49-F238E27FC236}">
                  <a16:creationId xmlns:a16="http://schemas.microsoft.com/office/drawing/2014/main" id="{85DC15E7-0165-4AAE-89B8-53500DED0052}"/>
                </a:ext>
              </a:extLst>
            </p:cNvPr>
            <p:cNvSpPr>
              <a:spLocks noChangeArrowheads="1"/>
            </p:cNvSpPr>
            <p:nvPr/>
          </p:nvSpPr>
          <p:spPr bwMode="auto">
            <a:xfrm>
              <a:off x="6754815" y="47259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66" name="Rectangle 625">
              <a:extLst>
                <a:ext uri="{FF2B5EF4-FFF2-40B4-BE49-F238E27FC236}">
                  <a16:creationId xmlns:a16="http://schemas.microsoft.com/office/drawing/2014/main" id="{CD071554-A680-4677-AE7A-6EDECDF07C4E}"/>
                </a:ext>
              </a:extLst>
            </p:cNvPr>
            <p:cNvSpPr>
              <a:spLocks noChangeArrowheads="1"/>
            </p:cNvSpPr>
            <p:nvPr/>
          </p:nvSpPr>
          <p:spPr bwMode="auto">
            <a:xfrm>
              <a:off x="6754815" y="47259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67" name="Rectangle 626">
              <a:extLst>
                <a:ext uri="{FF2B5EF4-FFF2-40B4-BE49-F238E27FC236}">
                  <a16:creationId xmlns:a16="http://schemas.microsoft.com/office/drawing/2014/main" id="{EC14519A-010D-4ED7-B4E3-7A01EBBA40CE}"/>
                </a:ext>
              </a:extLst>
            </p:cNvPr>
            <p:cNvSpPr>
              <a:spLocks noChangeArrowheads="1"/>
            </p:cNvSpPr>
            <p:nvPr/>
          </p:nvSpPr>
          <p:spPr bwMode="auto">
            <a:xfrm>
              <a:off x="6924678" y="472598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68" name="Rectangle 627">
              <a:extLst>
                <a:ext uri="{FF2B5EF4-FFF2-40B4-BE49-F238E27FC236}">
                  <a16:creationId xmlns:a16="http://schemas.microsoft.com/office/drawing/2014/main" id="{9B757248-8F46-4368-8078-7354B8F8F281}"/>
                </a:ext>
              </a:extLst>
            </p:cNvPr>
            <p:cNvSpPr>
              <a:spLocks noChangeArrowheads="1"/>
            </p:cNvSpPr>
            <p:nvPr/>
          </p:nvSpPr>
          <p:spPr bwMode="auto">
            <a:xfrm>
              <a:off x="6924678" y="472598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69" name="Rectangle 628">
              <a:extLst>
                <a:ext uri="{FF2B5EF4-FFF2-40B4-BE49-F238E27FC236}">
                  <a16:creationId xmlns:a16="http://schemas.microsoft.com/office/drawing/2014/main" id="{23C64B19-D311-4A54-98D7-171CC666E334}"/>
                </a:ext>
              </a:extLst>
            </p:cNvPr>
            <p:cNvSpPr>
              <a:spLocks noChangeArrowheads="1"/>
            </p:cNvSpPr>
            <p:nvPr/>
          </p:nvSpPr>
          <p:spPr bwMode="auto">
            <a:xfrm>
              <a:off x="6934203" y="47259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71" name="Rectangle 629">
              <a:extLst>
                <a:ext uri="{FF2B5EF4-FFF2-40B4-BE49-F238E27FC236}">
                  <a16:creationId xmlns:a16="http://schemas.microsoft.com/office/drawing/2014/main" id="{C3CC0DB5-E151-4867-BBDD-19DFD9E5C16A}"/>
                </a:ext>
              </a:extLst>
            </p:cNvPr>
            <p:cNvSpPr>
              <a:spLocks noChangeArrowheads="1"/>
            </p:cNvSpPr>
            <p:nvPr/>
          </p:nvSpPr>
          <p:spPr bwMode="auto">
            <a:xfrm>
              <a:off x="6945315" y="4725988"/>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72" name="Rectangle 630">
              <a:extLst>
                <a:ext uri="{FF2B5EF4-FFF2-40B4-BE49-F238E27FC236}">
                  <a16:creationId xmlns:a16="http://schemas.microsoft.com/office/drawing/2014/main" id="{ACD1DA9E-1239-4ED6-BD08-F56551A6388A}"/>
                </a:ext>
              </a:extLst>
            </p:cNvPr>
            <p:cNvSpPr>
              <a:spLocks noChangeArrowheads="1"/>
            </p:cNvSpPr>
            <p:nvPr/>
          </p:nvSpPr>
          <p:spPr bwMode="auto">
            <a:xfrm>
              <a:off x="9101141" y="472598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73" name="Rectangle 631">
              <a:extLst>
                <a:ext uri="{FF2B5EF4-FFF2-40B4-BE49-F238E27FC236}">
                  <a16:creationId xmlns:a16="http://schemas.microsoft.com/office/drawing/2014/main" id="{F22781A3-095D-43E3-B6A8-922ADBC5EE23}"/>
                </a:ext>
              </a:extLst>
            </p:cNvPr>
            <p:cNvSpPr>
              <a:spLocks noChangeArrowheads="1"/>
            </p:cNvSpPr>
            <p:nvPr/>
          </p:nvSpPr>
          <p:spPr bwMode="auto">
            <a:xfrm>
              <a:off x="2232026" y="4737100"/>
              <a:ext cx="11113" cy="560388"/>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74" name="Rectangle 632">
              <a:extLst>
                <a:ext uri="{FF2B5EF4-FFF2-40B4-BE49-F238E27FC236}">
                  <a16:creationId xmlns:a16="http://schemas.microsoft.com/office/drawing/2014/main" id="{BF77AA0E-4514-4709-B718-021DBA8CF686}"/>
                </a:ext>
              </a:extLst>
            </p:cNvPr>
            <p:cNvSpPr>
              <a:spLocks noChangeArrowheads="1"/>
            </p:cNvSpPr>
            <p:nvPr/>
          </p:nvSpPr>
          <p:spPr bwMode="auto">
            <a:xfrm>
              <a:off x="4410077" y="4737100"/>
              <a:ext cx="9525" cy="560388"/>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75" name="Rectangle 633">
              <a:extLst>
                <a:ext uri="{FF2B5EF4-FFF2-40B4-BE49-F238E27FC236}">
                  <a16:creationId xmlns:a16="http://schemas.microsoft.com/office/drawing/2014/main" id="{F62F4790-B100-4388-A97B-01C2E87AC0BA}"/>
                </a:ext>
              </a:extLst>
            </p:cNvPr>
            <p:cNvSpPr>
              <a:spLocks noChangeArrowheads="1"/>
            </p:cNvSpPr>
            <p:nvPr/>
          </p:nvSpPr>
          <p:spPr bwMode="auto">
            <a:xfrm>
              <a:off x="4578352" y="4737100"/>
              <a:ext cx="11113" cy="560388"/>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76" name="Rectangle 634">
              <a:extLst>
                <a:ext uri="{FF2B5EF4-FFF2-40B4-BE49-F238E27FC236}">
                  <a16:creationId xmlns:a16="http://schemas.microsoft.com/office/drawing/2014/main" id="{6913ABC4-E151-4681-BA92-C219A24A0CA8}"/>
                </a:ext>
              </a:extLst>
            </p:cNvPr>
            <p:cNvSpPr>
              <a:spLocks noChangeArrowheads="1"/>
            </p:cNvSpPr>
            <p:nvPr/>
          </p:nvSpPr>
          <p:spPr bwMode="auto">
            <a:xfrm>
              <a:off x="6754815" y="4737100"/>
              <a:ext cx="11113" cy="560388"/>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77" name="Rectangle 635">
              <a:extLst>
                <a:ext uri="{FF2B5EF4-FFF2-40B4-BE49-F238E27FC236}">
                  <a16:creationId xmlns:a16="http://schemas.microsoft.com/office/drawing/2014/main" id="{E0FE5C8A-EE82-4E8D-A0FD-BF63F9F0E17D}"/>
                </a:ext>
              </a:extLst>
            </p:cNvPr>
            <p:cNvSpPr>
              <a:spLocks noChangeArrowheads="1"/>
            </p:cNvSpPr>
            <p:nvPr/>
          </p:nvSpPr>
          <p:spPr bwMode="auto">
            <a:xfrm>
              <a:off x="6924678" y="4737100"/>
              <a:ext cx="9525" cy="560388"/>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78" name="Rectangle 636">
              <a:extLst>
                <a:ext uri="{FF2B5EF4-FFF2-40B4-BE49-F238E27FC236}">
                  <a16:creationId xmlns:a16="http://schemas.microsoft.com/office/drawing/2014/main" id="{E3215DF9-F8E5-4F78-9639-61A50440BF11}"/>
                </a:ext>
              </a:extLst>
            </p:cNvPr>
            <p:cNvSpPr>
              <a:spLocks noChangeArrowheads="1"/>
            </p:cNvSpPr>
            <p:nvPr/>
          </p:nvSpPr>
          <p:spPr bwMode="auto">
            <a:xfrm>
              <a:off x="9101141" y="4737100"/>
              <a:ext cx="11113" cy="560388"/>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79" name="Rectangle 637">
              <a:extLst>
                <a:ext uri="{FF2B5EF4-FFF2-40B4-BE49-F238E27FC236}">
                  <a16:creationId xmlns:a16="http://schemas.microsoft.com/office/drawing/2014/main" id="{57AEDCFC-5437-409D-BBFE-BCA5FE101ABC}"/>
                </a:ext>
              </a:extLst>
            </p:cNvPr>
            <p:cNvSpPr>
              <a:spLocks noChangeArrowheads="1"/>
            </p:cNvSpPr>
            <p:nvPr/>
          </p:nvSpPr>
          <p:spPr bwMode="auto">
            <a:xfrm>
              <a:off x="2111376" y="53451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80" name="Rectangle 638">
              <a:extLst>
                <a:ext uri="{FF2B5EF4-FFF2-40B4-BE49-F238E27FC236}">
                  <a16:creationId xmlns:a16="http://schemas.microsoft.com/office/drawing/2014/main" id="{03E08D02-5BAC-4364-A959-CEE280A95BF2}"/>
                </a:ext>
              </a:extLst>
            </p:cNvPr>
            <p:cNvSpPr>
              <a:spLocks noChangeArrowheads="1"/>
            </p:cNvSpPr>
            <p:nvPr/>
          </p:nvSpPr>
          <p:spPr bwMode="auto">
            <a:xfrm>
              <a:off x="3325814" y="53451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81" name="Rectangle 639">
              <a:extLst>
                <a:ext uri="{FF2B5EF4-FFF2-40B4-BE49-F238E27FC236}">
                  <a16:creationId xmlns:a16="http://schemas.microsoft.com/office/drawing/2014/main" id="{D241557C-0227-4D81-82CD-B84D9736FEF9}"/>
                </a:ext>
              </a:extLst>
            </p:cNvPr>
            <p:cNvSpPr>
              <a:spLocks noChangeArrowheads="1"/>
            </p:cNvSpPr>
            <p:nvPr/>
          </p:nvSpPr>
          <p:spPr bwMode="auto">
            <a:xfrm>
              <a:off x="4497389" y="53451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82" name="Rectangle 640">
              <a:extLst>
                <a:ext uri="{FF2B5EF4-FFF2-40B4-BE49-F238E27FC236}">
                  <a16:creationId xmlns:a16="http://schemas.microsoft.com/office/drawing/2014/main" id="{9276C167-7423-4070-A1D0-EDD5901F3AF2}"/>
                </a:ext>
              </a:extLst>
            </p:cNvPr>
            <p:cNvSpPr>
              <a:spLocks noChangeArrowheads="1"/>
            </p:cNvSpPr>
            <p:nvPr/>
          </p:nvSpPr>
          <p:spPr bwMode="auto">
            <a:xfrm>
              <a:off x="5672140" y="53451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83" name="Rectangle 641">
              <a:extLst>
                <a:ext uri="{FF2B5EF4-FFF2-40B4-BE49-F238E27FC236}">
                  <a16:creationId xmlns:a16="http://schemas.microsoft.com/office/drawing/2014/main" id="{984CDD79-D62B-4FAB-A128-85780ABF05BB}"/>
                </a:ext>
              </a:extLst>
            </p:cNvPr>
            <p:cNvSpPr>
              <a:spLocks noChangeArrowheads="1"/>
            </p:cNvSpPr>
            <p:nvPr/>
          </p:nvSpPr>
          <p:spPr bwMode="auto">
            <a:xfrm>
              <a:off x="6843715" y="53451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64" name="Rectangle 642">
              <a:extLst>
                <a:ext uri="{FF2B5EF4-FFF2-40B4-BE49-F238E27FC236}">
                  <a16:creationId xmlns:a16="http://schemas.microsoft.com/office/drawing/2014/main" id="{2C5218E7-5FFD-45FB-A0AC-1DF947C1D7F1}"/>
                </a:ext>
              </a:extLst>
            </p:cNvPr>
            <p:cNvSpPr>
              <a:spLocks noChangeArrowheads="1"/>
            </p:cNvSpPr>
            <p:nvPr/>
          </p:nvSpPr>
          <p:spPr bwMode="auto">
            <a:xfrm>
              <a:off x="8018466" y="5345113"/>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65" name="Rectangle 643">
              <a:extLst>
                <a:ext uri="{FF2B5EF4-FFF2-40B4-BE49-F238E27FC236}">
                  <a16:creationId xmlns:a16="http://schemas.microsoft.com/office/drawing/2014/main" id="{B130F08D-3C59-4403-B3D1-546865248CD7}"/>
                </a:ext>
              </a:extLst>
            </p:cNvPr>
            <p:cNvSpPr>
              <a:spLocks noChangeArrowheads="1"/>
            </p:cNvSpPr>
            <p:nvPr/>
          </p:nvSpPr>
          <p:spPr bwMode="auto">
            <a:xfrm>
              <a:off x="2232026" y="5297488"/>
              <a:ext cx="11113"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66" name="Rectangle 644">
              <a:extLst>
                <a:ext uri="{FF2B5EF4-FFF2-40B4-BE49-F238E27FC236}">
                  <a16:creationId xmlns:a16="http://schemas.microsoft.com/office/drawing/2014/main" id="{B1B0AC7E-DE20-4962-934A-37C404DE5168}"/>
                </a:ext>
              </a:extLst>
            </p:cNvPr>
            <p:cNvSpPr>
              <a:spLocks noChangeArrowheads="1"/>
            </p:cNvSpPr>
            <p:nvPr/>
          </p:nvSpPr>
          <p:spPr bwMode="auto">
            <a:xfrm>
              <a:off x="2232026" y="5297488"/>
              <a:ext cx="11113"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67" name="Rectangle 645">
              <a:extLst>
                <a:ext uri="{FF2B5EF4-FFF2-40B4-BE49-F238E27FC236}">
                  <a16:creationId xmlns:a16="http://schemas.microsoft.com/office/drawing/2014/main" id="{6BDB7862-5C30-465B-B28D-B344EBBA6D97}"/>
                </a:ext>
              </a:extLst>
            </p:cNvPr>
            <p:cNvSpPr>
              <a:spLocks noChangeArrowheads="1"/>
            </p:cNvSpPr>
            <p:nvPr/>
          </p:nvSpPr>
          <p:spPr bwMode="auto">
            <a:xfrm>
              <a:off x="2243138" y="5297488"/>
              <a:ext cx="11113"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68" name="Rectangle 646">
              <a:extLst>
                <a:ext uri="{FF2B5EF4-FFF2-40B4-BE49-F238E27FC236}">
                  <a16:creationId xmlns:a16="http://schemas.microsoft.com/office/drawing/2014/main" id="{CA81950C-3E67-43A1-B408-2F0183DC614A}"/>
                </a:ext>
              </a:extLst>
            </p:cNvPr>
            <p:cNvSpPr>
              <a:spLocks noChangeArrowheads="1"/>
            </p:cNvSpPr>
            <p:nvPr/>
          </p:nvSpPr>
          <p:spPr bwMode="auto">
            <a:xfrm>
              <a:off x="2254251" y="5297488"/>
              <a:ext cx="2155826"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69" name="Rectangle 647">
              <a:extLst>
                <a:ext uri="{FF2B5EF4-FFF2-40B4-BE49-F238E27FC236}">
                  <a16:creationId xmlns:a16="http://schemas.microsoft.com/office/drawing/2014/main" id="{1C020168-C68C-4E2A-BC3A-95FE3F73204F}"/>
                </a:ext>
              </a:extLst>
            </p:cNvPr>
            <p:cNvSpPr>
              <a:spLocks noChangeArrowheads="1"/>
            </p:cNvSpPr>
            <p:nvPr/>
          </p:nvSpPr>
          <p:spPr bwMode="auto">
            <a:xfrm>
              <a:off x="4410077" y="5297488"/>
              <a:ext cx="9525"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70" name="Rectangle 648">
              <a:extLst>
                <a:ext uri="{FF2B5EF4-FFF2-40B4-BE49-F238E27FC236}">
                  <a16:creationId xmlns:a16="http://schemas.microsoft.com/office/drawing/2014/main" id="{CB692EFD-F33B-47F3-B85E-357269583F55}"/>
                </a:ext>
              </a:extLst>
            </p:cNvPr>
            <p:cNvSpPr>
              <a:spLocks noChangeArrowheads="1"/>
            </p:cNvSpPr>
            <p:nvPr/>
          </p:nvSpPr>
          <p:spPr bwMode="auto">
            <a:xfrm>
              <a:off x="4410077" y="5297488"/>
              <a:ext cx="9525"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71" name="Rectangle 649">
              <a:extLst>
                <a:ext uri="{FF2B5EF4-FFF2-40B4-BE49-F238E27FC236}">
                  <a16:creationId xmlns:a16="http://schemas.microsoft.com/office/drawing/2014/main" id="{36101D46-A421-449F-894A-3AA28C370909}"/>
                </a:ext>
              </a:extLst>
            </p:cNvPr>
            <p:cNvSpPr>
              <a:spLocks noChangeArrowheads="1"/>
            </p:cNvSpPr>
            <p:nvPr/>
          </p:nvSpPr>
          <p:spPr bwMode="auto">
            <a:xfrm>
              <a:off x="4578352" y="5297488"/>
              <a:ext cx="11113"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72" name="Rectangle 650">
              <a:extLst>
                <a:ext uri="{FF2B5EF4-FFF2-40B4-BE49-F238E27FC236}">
                  <a16:creationId xmlns:a16="http://schemas.microsoft.com/office/drawing/2014/main" id="{24C03E31-7452-4FF6-9328-494DB65DD114}"/>
                </a:ext>
              </a:extLst>
            </p:cNvPr>
            <p:cNvSpPr>
              <a:spLocks noChangeArrowheads="1"/>
            </p:cNvSpPr>
            <p:nvPr/>
          </p:nvSpPr>
          <p:spPr bwMode="auto">
            <a:xfrm>
              <a:off x="4578352" y="5297488"/>
              <a:ext cx="11113"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73" name="Rectangle 651">
              <a:extLst>
                <a:ext uri="{FF2B5EF4-FFF2-40B4-BE49-F238E27FC236}">
                  <a16:creationId xmlns:a16="http://schemas.microsoft.com/office/drawing/2014/main" id="{85EE6A58-EB8E-4048-9179-D179446AE195}"/>
                </a:ext>
              </a:extLst>
            </p:cNvPr>
            <p:cNvSpPr>
              <a:spLocks noChangeArrowheads="1"/>
            </p:cNvSpPr>
            <p:nvPr/>
          </p:nvSpPr>
          <p:spPr bwMode="auto">
            <a:xfrm>
              <a:off x="4589464" y="5297488"/>
              <a:ext cx="11113"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74" name="Rectangle 652">
              <a:extLst>
                <a:ext uri="{FF2B5EF4-FFF2-40B4-BE49-F238E27FC236}">
                  <a16:creationId xmlns:a16="http://schemas.microsoft.com/office/drawing/2014/main" id="{ADCFE71D-7A11-4F76-9B84-CF24C4CE55E1}"/>
                </a:ext>
              </a:extLst>
            </p:cNvPr>
            <p:cNvSpPr>
              <a:spLocks noChangeArrowheads="1"/>
            </p:cNvSpPr>
            <p:nvPr/>
          </p:nvSpPr>
          <p:spPr bwMode="auto">
            <a:xfrm>
              <a:off x="4600577" y="5297488"/>
              <a:ext cx="2154238"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75" name="Rectangle 653">
              <a:extLst>
                <a:ext uri="{FF2B5EF4-FFF2-40B4-BE49-F238E27FC236}">
                  <a16:creationId xmlns:a16="http://schemas.microsoft.com/office/drawing/2014/main" id="{56D28AE4-2C38-405B-8A1B-65D2E5268BEB}"/>
                </a:ext>
              </a:extLst>
            </p:cNvPr>
            <p:cNvSpPr>
              <a:spLocks noChangeArrowheads="1"/>
            </p:cNvSpPr>
            <p:nvPr/>
          </p:nvSpPr>
          <p:spPr bwMode="auto">
            <a:xfrm>
              <a:off x="6754815" y="5297488"/>
              <a:ext cx="11113"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76" name="Rectangle 654">
              <a:extLst>
                <a:ext uri="{FF2B5EF4-FFF2-40B4-BE49-F238E27FC236}">
                  <a16:creationId xmlns:a16="http://schemas.microsoft.com/office/drawing/2014/main" id="{461A042B-7FBA-478B-8EB0-7A60E2459D4C}"/>
                </a:ext>
              </a:extLst>
            </p:cNvPr>
            <p:cNvSpPr>
              <a:spLocks noChangeArrowheads="1"/>
            </p:cNvSpPr>
            <p:nvPr/>
          </p:nvSpPr>
          <p:spPr bwMode="auto">
            <a:xfrm>
              <a:off x="6754815" y="5297488"/>
              <a:ext cx="11113"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77" name="Rectangle 655">
              <a:extLst>
                <a:ext uri="{FF2B5EF4-FFF2-40B4-BE49-F238E27FC236}">
                  <a16:creationId xmlns:a16="http://schemas.microsoft.com/office/drawing/2014/main" id="{9527E7F3-4B94-4C9B-97D2-2E605895CF74}"/>
                </a:ext>
              </a:extLst>
            </p:cNvPr>
            <p:cNvSpPr>
              <a:spLocks noChangeArrowheads="1"/>
            </p:cNvSpPr>
            <p:nvPr/>
          </p:nvSpPr>
          <p:spPr bwMode="auto">
            <a:xfrm>
              <a:off x="6924678" y="5297488"/>
              <a:ext cx="9525"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78" name="Rectangle 656">
              <a:extLst>
                <a:ext uri="{FF2B5EF4-FFF2-40B4-BE49-F238E27FC236}">
                  <a16:creationId xmlns:a16="http://schemas.microsoft.com/office/drawing/2014/main" id="{7C463D15-ABAB-4782-A14E-F7ED3A884016}"/>
                </a:ext>
              </a:extLst>
            </p:cNvPr>
            <p:cNvSpPr>
              <a:spLocks noChangeArrowheads="1"/>
            </p:cNvSpPr>
            <p:nvPr/>
          </p:nvSpPr>
          <p:spPr bwMode="auto">
            <a:xfrm>
              <a:off x="6924678" y="5297488"/>
              <a:ext cx="9525"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79" name="Rectangle 657">
              <a:extLst>
                <a:ext uri="{FF2B5EF4-FFF2-40B4-BE49-F238E27FC236}">
                  <a16:creationId xmlns:a16="http://schemas.microsoft.com/office/drawing/2014/main" id="{B6CA5D18-E4C1-46F9-9AA5-574E5F3FFCC7}"/>
                </a:ext>
              </a:extLst>
            </p:cNvPr>
            <p:cNvSpPr>
              <a:spLocks noChangeArrowheads="1"/>
            </p:cNvSpPr>
            <p:nvPr/>
          </p:nvSpPr>
          <p:spPr bwMode="auto">
            <a:xfrm>
              <a:off x="6934203" y="5297488"/>
              <a:ext cx="11113"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80" name="Rectangle 658">
              <a:extLst>
                <a:ext uri="{FF2B5EF4-FFF2-40B4-BE49-F238E27FC236}">
                  <a16:creationId xmlns:a16="http://schemas.microsoft.com/office/drawing/2014/main" id="{BDCCFB75-3EB3-4FFF-8AF5-F59439968E06}"/>
                </a:ext>
              </a:extLst>
            </p:cNvPr>
            <p:cNvSpPr>
              <a:spLocks noChangeArrowheads="1"/>
            </p:cNvSpPr>
            <p:nvPr/>
          </p:nvSpPr>
          <p:spPr bwMode="auto">
            <a:xfrm>
              <a:off x="6945315" y="5297488"/>
              <a:ext cx="2155826"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81" name="Rectangle 659">
              <a:extLst>
                <a:ext uri="{FF2B5EF4-FFF2-40B4-BE49-F238E27FC236}">
                  <a16:creationId xmlns:a16="http://schemas.microsoft.com/office/drawing/2014/main" id="{72A0AA85-36A7-40AB-9359-930D34139FF5}"/>
                </a:ext>
              </a:extLst>
            </p:cNvPr>
            <p:cNvSpPr>
              <a:spLocks noChangeArrowheads="1"/>
            </p:cNvSpPr>
            <p:nvPr/>
          </p:nvSpPr>
          <p:spPr bwMode="auto">
            <a:xfrm>
              <a:off x="9101141" y="5297488"/>
              <a:ext cx="11113" cy="9525"/>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82" name="Rectangle 660">
              <a:extLst>
                <a:ext uri="{FF2B5EF4-FFF2-40B4-BE49-F238E27FC236}">
                  <a16:creationId xmlns:a16="http://schemas.microsoft.com/office/drawing/2014/main" id="{9D0F679B-DA00-45B7-8BEE-49C7F5BBE4AE}"/>
                </a:ext>
              </a:extLst>
            </p:cNvPr>
            <p:cNvSpPr>
              <a:spLocks noChangeArrowheads="1"/>
            </p:cNvSpPr>
            <p:nvPr/>
          </p:nvSpPr>
          <p:spPr bwMode="auto">
            <a:xfrm>
              <a:off x="915988" y="5791200"/>
              <a:ext cx="127317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erfasste Größen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83" name="Rectangle 661">
              <a:extLst>
                <a:ext uri="{FF2B5EF4-FFF2-40B4-BE49-F238E27FC236}">
                  <a16:creationId xmlns:a16="http://schemas.microsoft.com/office/drawing/2014/main" id="{D63B9AB0-6581-48CF-A3B4-D006436C3C6C}"/>
                </a:ext>
              </a:extLst>
            </p:cNvPr>
            <p:cNvSpPr>
              <a:spLocks noChangeArrowheads="1"/>
            </p:cNvSpPr>
            <p:nvPr/>
          </p:nvSpPr>
          <p:spPr bwMode="auto">
            <a:xfrm>
              <a:off x="2106613" y="57912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84" name="Rectangle 662">
              <a:extLst>
                <a:ext uri="{FF2B5EF4-FFF2-40B4-BE49-F238E27FC236}">
                  <a16:creationId xmlns:a16="http://schemas.microsoft.com/office/drawing/2014/main" id="{63CAA4AF-9509-49E5-B124-288CFBD0A916}"/>
                </a:ext>
              </a:extLst>
            </p:cNvPr>
            <p:cNvSpPr>
              <a:spLocks noChangeArrowheads="1"/>
            </p:cNvSpPr>
            <p:nvPr/>
          </p:nvSpPr>
          <p:spPr bwMode="auto">
            <a:xfrm>
              <a:off x="2243138" y="5497513"/>
              <a:ext cx="2166938" cy="311150"/>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85" name="Rectangle 663">
              <a:extLst>
                <a:ext uri="{FF2B5EF4-FFF2-40B4-BE49-F238E27FC236}">
                  <a16:creationId xmlns:a16="http://schemas.microsoft.com/office/drawing/2014/main" id="{C7050E96-0BFA-4D36-9A51-9DD512221E88}"/>
                </a:ext>
              </a:extLst>
            </p:cNvPr>
            <p:cNvSpPr>
              <a:spLocks noChangeArrowheads="1"/>
            </p:cNvSpPr>
            <p:nvPr/>
          </p:nvSpPr>
          <p:spPr bwMode="auto">
            <a:xfrm>
              <a:off x="2300288" y="5578475"/>
              <a:ext cx="21828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alle Aufwendungen monetär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86" name="Rectangle 664">
              <a:extLst>
                <a:ext uri="{FF2B5EF4-FFF2-40B4-BE49-F238E27FC236}">
                  <a16:creationId xmlns:a16="http://schemas.microsoft.com/office/drawing/2014/main" id="{A9FA9997-FEC9-457F-A3F1-63A2ABB660CB}"/>
                </a:ext>
              </a:extLst>
            </p:cNvPr>
            <p:cNvSpPr>
              <a:spLocks noChangeArrowheads="1"/>
            </p:cNvSpPr>
            <p:nvPr/>
          </p:nvSpPr>
          <p:spPr bwMode="auto">
            <a:xfrm>
              <a:off x="2243138" y="5808663"/>
              <a:ext cx="2166938" cy="225425"/>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87" name="Rectangle 665">
              <a:extLst>
                <a:ext uri="{FF2B5EF4-FFF2-40B4-BE49-F238E27FC236}">
                  <a16:creationId xmlns:a16="http://schemas.microsoft.com/office/drawing/2014/main" id="{668D7F68-A5A1-4088-9BA1-893F6E907D19}"/>
                </a:ext>
              </a:extLst>
            </p:cNvPr>
            <p:cNvSpPr>
              <a:spLocks noChangeArrowheads="1"/>
            </p:cNvSpPr>
            <p:nvPr/>
          </p:nvSpPr>
          <p:spPr bwMode="auto">
            <a:xfrm>
              <a:off x="2374901" y="5800725"/>
              <a:ext cx="203517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bewertet (unabhängig von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88" name="Rectangle 666">
              <a:extLst>
                <a:ext uri="{FF2B5EF4-FFF2-40B4-BE49-F238E27FC236}">
                  <a16:creationId xmlns:a16="http://schemas.microsoft.com/office/drawing/2014/main" id="{B42A9E51-BA6A-4C1E-B05A-D12BB5DDF1E1}"/>
                </a:ext>
              </a:extLst>
            </p:cNvPr>
            <p:cNvSpPr>
              <a:spLocks noChangeArrowheads="1"/>
            </p:cNvSpPr>
            <p:nvPr/>
          </p:nvSpPr>
          <p:spPr bwMode="auto">
            <a:xfrm>
              <a:off x="2243138" y="6034088"/>
              <a:ext cx="2166938" cy="311150"/>
            </a:xfrm>
            <a:prstGeom prst="rect">
              <a:avLst/>
            </a:prstGeom>
            <a:solidFill>
              <a:srgbClr val="D9E5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89" name="Rectangle 667">
              <a:extLst>
                <a:ext uri="{FF2B5EF4-FFF2-40B4-BE49-F238E27FC236}">
                  <a16:creationId xmlns:a16="http://schemas.microsoft.com/office/drawing/2014/main" id="{CB059322-1B7B-4EDC-B8FF-65A9CD2875D3}"/>
                </a:ext>
              </a:extLst>
            </p:cNvPr>
            <p:cNvSpPr>
              <a:spLocks noChangeArrowheads="1"/>
            </p:cNvSpPr>
            <p:nvPr/>
          </p:nvSpPr>
          <p:spPr bwMode="auto">
            <a:xfrm>
              <a:off x="2293938" y="6026150"/>
              <a:ext cx="214947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deren Zahlungswirksamkeit)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90" name="Rectangle 668">
              <a:extLst>
                <a:ext uri="{FF2B5EF4-FFF2-40B4-BE49-F238E27FC236}">
                  <a16:creationId xmlns:a16="http://schemas.microsoft.com/office/drawing/2014/main" id="{EE9D6354-B644-4DE3-9F80-6795ED017EF5}"/>
                </a:ext>
              </a:extLst>
            </p:cNvPr>
            <p:cNvSpPr>
              <a:spLocks noChangeArrowheads="1"/>
            </p:cNvSpPr>
            <p:nvPr/>
          </p:nvSpPr>
          <p:spPr bwMode="auto">
            <a:xfrm>
              <a:off x="4356101" y="602615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91" name="Rectangle 669">
              <a:extLst>
                <a:ext uri="{FF2B5EF4-FFF2-40B4-BE49-F238E27FC236}">
                  <a16:creationId xmlns:a16="http://schemas.microsoft.com/office/drawing/2014/main" id="{4FF3686A-115A-4EA8-B11D-E5429AC9537E}"/>
                </a:ext>
              </a:extLst>
            </p:cNvPr>
            <p:cNvSpPr>
              <a:spLocks noChangeArrowheads="1"/>
            </p:cNvSpPr>
            <p:nvPr/>
          </p:nvSpPr>
          <p:spPr bwMode="auto">
            <a:xfrm>
              <a:off x="4497389" y="57912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92" name="Rectangle 670">
              <a:extLst>
                <a:ext uri="{FF2B5EF4-FFF2-40B4-BE49-F238E27FC236}">
                  <a16:creationId xmlns:a16="http://schemas.microsoft.com/office/drawing/2014/main" id="{5197879A-228C-4EEC-A82B-2C0D4EF7552C}"/>
                </a:ext>
              </a:extLst>
            </p:cNvPr>
            <p:cNvSpPr>
              <a:spLocks noChangeArrowheads="1"/>
            </p:cNvSpPr>
            <p:nvPr/>
          </p:nvSpPr>
          <p:spPr bwMode="auto">
            <a:xfrm>
              <a:off x="4589464" y="5497513"/>
              <a:ext cx="2165351" cy="144463"/>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93" name="Rectangle 671">
              <a:extLst>
                <a:ext uri="{FF2B5EF4-FFF2-40B4-BE49-F238E27FC236}">
                  <a16:creationId xmlns:a16="http://schemas.microsoft.com/office/drawing/2014/main" id="{B024BD40-47CA-4BB7-86DF-D021DD35E60E}"/>
                </a:ext>
              </a:extLst>
            </p:cNvPr>
            <p:cNvSpPr>
              <a:spLocks noChangeArrowheads="1"/>
            </p:cNvSpPr>
            <p:nvPr/>
          </p:nvSpPr>
          <p:spPr bwMode="auto">
            <a:xfrm>
              <a:off x="4589464" y="6200775"/>
              <a:ext cx="2165351" cy="144463"/>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94" name="Rectangle 672">
              <a:extLst>
                <a:ext uri="{FF2B5EF4-FFF2-40B4-BE49-F238E27FC236}">
                  <a16:creationId xmlns:a16="http://schemas.microsoft.com/office/drawing/2014/main" id="{ACC3C836-24FB-48BB-BEA6-E1D0D4FAC81F}"/>
                </a:ext>
              </a:extLst>
            </p:cNvPr>
            <p:cNvSpPr>
              <a:spLocks noChangeArrowheads="1"/>
            </p:cNvSpPr>
            <p:nvPr/>
          </p:nvSpPr>
          <p:spPr bwMode="auto">
            <a:xfrm>
              <a:off x="4589464" y="5641975"/>
              <a:ext cx="2165351" cy="268288"/>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496" name="Rectangle 674">
              <a:extLst>
                <a:ext uri="{FF2B5EF4-FFF2-40B4-BE49-F238E27FC236}">
                  <a16:creationId xmlns:a16="http://schemas.microsoft.com/office/drawing/2014/main" id="{C282F708-96FF-45FD-BF8A-36BCB0628A96}"/>
                </a:ext>
              </a:extLst>
            </p:cNvPr>
            <p:cNvSpPr>
              <a:spLocks noChangeArrowheads="1"/>
            </p:cNvSpPr>
            <p:nvPr/>
          </p:nvSpPr>
          <p:spPr bwMode="auto">
            <a:xfrm>
              <a:off x="5846765" y="568007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497" name="Rectangle 675">
              <a:extLst>
                <a:ext uri="{FF2B5EF4-FFF2-40B4-BE49-F238E27FC236}">
                  <a16:creationId xmlns:a16="http://schemas.microsoft.com/office/drawing/2014/main" id="{DEB2EFFF-5313-4608-85D6-8C8290B7B957}"/>
                </a:ext>
              </a:extLst>
            </p:cNvPr>
            <p:cNvSpPr>
              <a:spLocks noChangeArrowheads="1"/>
            </p:cNvSpPr>
            <p:nvPr/>
          </p:nvSpPr>
          <p:spPr bwMode="auto">
            <a:xfrm>
              <a:off x="4589464" y="5910263"/>
              <a:ext cx="2165351" cy="290513"/>
            </a:xfrm>
            <a:prstGeom prst="rect">
              <a:avLst/>
            </a:prstGeom>
            <a:solidFill>
              <a:srgbClr val="D6E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00" name="Rectangle 678">
              <a:extLst>
                <a:ext uri="{FF2B5EF4-FFF2-40B4-BE49-F238E27FC236}">
                  <a16:creationId xmlns:a16="http://schemas.microsoft.com/office/drawing/2014/main" id="{B5BAD9AE-9458-4F7C-A4C2-A12A12183E8E}"/>
                </a:ext>
              </a:extLst>
            </p:cNvPr>
            <p:cNvSpPr>
              <a:spLocks noChangeArrowheads="1"/>
            </p:cNvSpPr>
            <p:nvPr/>
          </p:nvSpPr>
          <p:spPr bwMode="auto">
            <a:xfrm>
              <a:off x="5111752" y="590232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01" name="Rectangle 679">
              <a:extLst>
                <a:ext uri="{FF2B5EF4-FFF2-40B4-BE49-F238E27FC236}">
                  <a16:creationId xmlns:a16="http://schemas.microsoft.com/office/drawing/2014/main" id="{31C7E420-7695-46E6-A0F8-1D02B7612E07}"/>
                </a:ext>
              </a:extLst>
            </p:cNvPr>
            <p:cNvSpPr>
              <a:spLocks noChangeArrowheads="1"/>
            </p:cNvSpPr>
            <p:nvPr/>
          </p:nvSpPr>
          <p:spPr bwMode="auto">
            <a:xfrm>
              <a:off x="4586289" y="5507038"/>
              <a:ext cx="2174876"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de-DE" altLang="de-DE" sz="1600" dirty="0">
                  <a:solidFill>
                    <a:srgbClr val="000000"/>
                  </a:solidFill>
                  <a:latin typeface="Arial Narrow" panose="020B0606020202030204" pitchFamily="34" charset="0"/>
                </a:rPr>
                <a:t>a</a:t>
              </a:r>
              <a:r>
                <a:rPr kumimoji="0" lang="de-DE" altLang="de-DE" sz="1600" b="0" i="0" u="none" strike="noStrike" cap="none" normalizeH="0" baseline="0" dirty="0">
                  <a:ln>
                    <a:noFill/>
                  </a:ln>
                  <a:solidFill>
                    <a:srgbClr val="000000"/>
                  </a:solidFill>
                  <a:effectLst/>
                  <a:latin typeface="Arial Narrow" panose="020B0606020202030204" pitchFamily="34" charset="0"/>
                </a:rPr>
                <a:t>lle Ein- und Auszahlungen (unabhängig von ihrer Kostenwirksamkeit)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02" name="Rectangle 680">
              <a:extLst>
                <a:ext uri="{FF2B5EF4-FFF2-40B4-BE49-F238E27FC236}">
                  <a16:creationId xmlns:a16="http://schemas.microsoft.com/office/drawing/2014/main" id="{F51676A6-A31F-4F57-84DB-24FA29EA4AFF}"/>
                </a:ext>
              </a:extLst>
            </p:cNvPr>
            <p:cNvSpPr>
              <a:spLocks noChangeArrowheads="1"/>
            </p:cNvSpPr>
            <p:nvPr/>
          </p:nvSpPr>
          <p:spPr bwMode="auto">
            <a:xfrm>
              <a:off x="6524627" y="5902325"/>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03" name="Rectangle 681">
              <a:extLst>
                <a:ext uri="{FF2B5EF4-FFF2-40B4-BE49-F238E27FC236}">
                  <a16:creationId xmlns:a16="http://schemas.microsoft.com/office/drawing/2014/main" id="{D9A3A419-377C-4467-B3AB-3C1AF5DA3E14}"/>
                </a:ext>
              </a:extLst>
            </p:cNvPr>
            <p:cNvSpPr>
              <a:spLocks noChangeArrowheads="1"/>
            </p:cNvSpPr>
            <p:nvPr/>
          </p:nvSpPr>
          <p:spPr bwMode="auto">
            <a:xfrm>
              <a:off x="6843715" y="57912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04" name="Rectangle 682">
              <a:extLst>
                <a:ext uri="{FF2B5EF4-FFF2-40B4-BE49-F238E27FC236}">
                  <a16:creationId xmlns:a16="http://schemas.microsoft.com/office/drawing/2014/main" id="{D08DFFD7-D1C5-4FD8-8C3F-3D7E3A7B2262}"/>
                </a:ext>
              </a:extLst>
            </p:cNvPr>
            <p:cNvSpPr>
              <a:spLocks noChangeArrowheads="1"/>
            </p:cNvSpPr>
            <p:nvPr/>
          </p:nvSpPr>
          <p:spPr bwMode="auto">
            <a:xfrm>
              <a:off x="6934203" y="5497513"/>
              <a:ext cx="2166938" cy="255588"/>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05" name="Rectangle 683">
              <a:extLst>
                <a:ext uri="{FF2B5EF4-FFF2-40B4-BE49-F238E27FC236}">
                  <a16:creationId xmlns:a16="http://schemas.microsoft.com/office/drawing/2014/main" id="{2017D14C-D6B6-4262-A2C8-C845EC352EA0}"/>
                </a:ext>
              </a:extLst>
            </p:cNvPr>
            <p:cNvSpPr>
              <a:spLocks noChangeArrowheads="1"/>
            </p:cNvSpPr>
            <p:nvPr/>
          </p:nvSpPr>
          <p:spPr bwMode="auto">
            <a:xfrm>
              <a:off x="6934203" y="6088063"/>
              <a:ext cx="2166938" cy="257175"/>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06" name="Rectangle 684">
              <a:extLst>
                <a:ext uri="{FF2B5EF4-FFF2-40B4-BE49-F238E27FC236}">
                  <a16:creationId xmlns:a16="http://schemas.microsoft.com/office/drawing/2014/main" id="{6E9A11C9-C397-4901-BDEE-EB1D7BF6D126}"/>
                </a:ext>
              </a:extLst>
            </p:cNvPr>
            <p:cNvSpPr>
              <a:spLocks noChangeArrowheads="1"/>
            </p:cNvSpPr>
            <p:nvPr/>
          </p:nvSpPr>
          <p:spPr bwMode="auto">
            <a:xfrm>
              <a:off x="6934203" y="5753100"/>
              <a:ext cx="2166938" cy="334963"/>
            </a:xfrm>
            <a:prstGeom prst="rect">
              <a:avLst/>
            </a:prstGeom>
            <a:solidFill>
              <a:srgbClr val="B3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07" name="Rectangle 685">
              <a:extLst>
                <a:ext uri="{FF2B5EF4-FFF2-40B4-BE49-F238E27FC236}">
                  <a16:creationId xmlns:a16="http://schemas.microsoft.com/office/drawing/2014/main" id="{6CDEAD1F-D26C-406A-9585-9202153B6F90}"/>
                </a:ext>
              </a:extLst>
            </p:cNvPr>
            <p:cNvSpPr>
              <a:spLocks noChangeArrowheads="1"/>
            </p:cNvSpPr>
            <p:nvPr/>
          </p:nvSpPr>
          <p:spPr bwMode="auto">
            <a:xfrm>
              <a:off x="7283453" y="5791200"/>
              <a:ext cx="154622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spezielle Zahlungen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08" name="Rectangle 686">
              <a:extLst>
                <a:ext uri="{FF2B5EF4-FFF2-40B4-BE49-F238E27FC236}">
                  <a16:creationId xmlns:a16="http://schemas.microsoft.com/office/drawing/2014/main" id="{B47554E2-F4D5-45A2-B803-6C8046E96FD5}"/>
                </a:ext>
              </a:extLst>
            </p:cNvPr>
            <p:cNvSpPr>
              <a:spLocks noChangeArrowheads="1"/>
            </p:cNvSpPr>
            <p:nvPr/>
          </p:nvSpPr>
          <p:spPr bwMode="auto">
            <a:xfrm>
              <a:off x="8750303" y="5791200"/>
              <a:ext cx="117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509" name="Rectangle 687">
              <a:extLst>
                <a:ext uri="{FF2B5EF4-FFF2-40B4-BE49-F238E27FC236}">
                  <a16:creationId xmlns:a16="http://schemas.microsoft.com/office/drawing/2014/main" id="{0B9D89FB-D991-4EAC-B21B-C2C77CBF7FE1}"/>
                </a:ext>
              </a:extLst>
            </p:cNvPr>
            <p:cNvSpPr>
              <a:spLocks noChangeArrowheads="1"/>
            </p:cNvSpPr>
            <p:nvPr/>
          </p:nvSpPr>
          <p:spPr bwMode="auto">
            <a:xfrm>
              <a:off x="2232026" y="548481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10" name="Rectangle 688">
              <a:extLst>
                <a:ext uri="{FF2B5EF4-FFF2-40B4-BE49-F238E27FC236}">
                  <a16:creationId xmlns:a16="http://schemas.microsoft.com/office/drawing/2014/main" id="{0B493260-F252-49A0-ADF0-CED53D15C709}"/>
                </a:ext>
              </a:extLst>
            </p:cNvPr>
            <p:cNvSpPr>
              <a:spLocks noChangeArrowheads="1"/>
            </p:cNvSpPr>
            <p:nvPr/>
          </p:nvSpPr>
          <p:spPr bwMode="auto">
            <a:xfrm>
              <a:off x="2232026" y="548481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11" name="Rectangle 689">
              <a:extLst>
                <a:ext uri="{FF2B5EF4-FFF2-40B4-BE49-F238E27FC236}">
                  <a16:creationId xmlns:a16="http://schemas.microsoft.com/office/drawing/2014/main" id="{5225233F-F6DD-4ADF-A577-C4028E80C4E6}"/>
                </a:ext>
              </a:extLst>
            </p:cNvPr>
            <p:cNvSpPr>
              <a:spLocks noChangeArrowheads="1"/>
            </p:cNvSpPr>
            <p:nvPr/>
          </p:nvSpPr>
          <p:spPr bwMode="auto">
            <a:xfrm>
              <a:off x="2243138" y="548481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12" name="Rectangle 690">
              <a:extLst>
                <a:ext uri="{FF2B5EF4-FFF2-40B4-BE49-F238E27FC236}">
                  <a16:creationId xmlns:a16="http://schemas.microsoft.com/office/drawing/2014/main" id="{20B7D0E1-34F6-4667-895D-BCD7C5ED6BD7}"/>
                </a:ext>
              </a:extLst>
            </p:cNvPr>
            <p:cNvSpPr>
              <a:spLocks noChangeArrowheads="1"/>
            </p:cNvSpPr>
            <p:nvPr/>
          </p:nvSpPr>
          <p:spPr bwMode="auto">
            <a:xfrm>
              <a:off x="2254251" y="5484813"/>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13" name="Rectangle 691">
              <a:extLst>
                <a:ext uri="{FF2B5EF4-FFF2-40B4-BE49-F238E27FC236}">
                  <a16:creationId xmlns:a16="http://schemas.microsoft.com/office/drawing/2014/main" id="{AF2A03DF-990D-40A2-A828-3D6778DF7D1C}"/>
                </a:ext>
              </a:extLst>
            </p:cNvPr>
            <p:cNvSpPr>
              <a:spLocks noChangeArrowheads="1"/>
            </p:cNvSpPr>
            <p:nvPr/>
          </p:nvSpPr>
          <p:spPr bwMode="auto">
            <a:xfrm>
              <a:off x="4410077" y="548481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14" name="Rectangle 692">
              <a:extLst>
                <a:ext uri="{FF2B5EF4-FFF2-40B4-BE49-F238E27FC236}">
                  <a16:creationId xmlns:a16="http://schemas.microsoft.com/office/drawing/2014/main" id="{4C20F1FF-5323-42BE-8DCD-65FE4186453B}"/>
                </a:ext>
              </a:extLst>
            </p:cNvPr>
            <p:cNvSpPr>
              <a:spLocks noChangeArrowheads="1"/>
            </p:cNvSpPr>
            <p:nvPr/>
          </p:nvSpPr>
          <p:spPr bwMode="auto">
            <a:xfrm>
              <a:off x="4410077" y="548481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15" name="Rectangle 693">
              <a:extLst>
                <a:ext uri="{FF2B5EF4-FFF2-40B4-BE49-F238E27FC236}">
                  <a16:creationId xmlns:a16="http://schemas.microsoft.com/office/drawing/2014/main" id="{D814028A-1D8D-4CCD-8B10-21615A08853B}"/>
                </a:ext>
              </a:extLst>
            </p:cNvPr>
            <p:cNvSpPr>
              <a:spLocks noChangeArrowheads="1"/>
            </p:cNvSpPr>
            <p:nvPr/>
          </p:nvSpPr>
          <p:spPr bwMode="auto">
            <a:xfrm>
              <a:off x="4578352" y="548481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16" name="Rectangle 694">
              <a:extLst>
                <a:ext uri="{FF2B5EF4-FFF2-40B4-BE49-F238E27FC236}">
                  <a16:creationId xmlns:a16="http://schemas.microsoft.com/office/drawing/2014/main" id="{5835D502-28C9-4F21-B6EA-AA1DC975B160}"/>
                </a:ext>
              </a:extLst>
            </p:cNvPr>
            <p:cNvSpPr>
              <a:spLocks noChangeArrowheads="1"/>
            </p:cNvSpPr>
            <p:nvPr/>
          </p:nvSpPr>
          <p:spPr bwMode="auto">
            <a:xfrm>
              <a:off x="4578352" y="548481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17" name="Rectangle 695">
              <a:extLst>
                <a:ext uri="{FF2B5EF4-FFF2-40B4-BE49-F238E27FC236}">
                  <a16:creationId xmlns:a16="http://schemas.microsoft.com/office/drawing/2014/main" id="{E2F2E04E-F039-431A-81DE-F8331E27BF7C}"/>
                </a:ext>
              </a:extLst>
            </p:cNvPr>
            <p:cNvSpPr>
              <a:spLocks noChangeArrowheads="1"/>
            </p:cNvSpPr>
            <p:nvPr/>
          </p:nvSpPr>
          <p:spPr bwMode="auto">
            <a:xfrm>
              <a:off x="4589464" y="548481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18" name="Rectangle 696">
              <a:extLst>
                <a:ext uri="{FF2B5EF4-FFF2-40B4-BE49-F238E27FC236}">
                  <a16:creationId xmlns:a16="http://schemas.microsoft.com/office/drawing/2014/main" id="{BA75C961-B411-4B72-A6A3-3260F1E14466}"/>
                </a:ext>
              </a:extLst>
            </p:cNvPr>
            <p:cNvSpPr>
              <a:spLocks noChangeArrowheads="1"/>
            </p:cNvSpPr>
            <p:nvPr/>
          </p:nvSpPr>
          <p:spPr bwMode="auto">
            <a:xfrm>
              <a:off x="4600577" y="5484813"/>
              <a:ext cx="2154238"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19" name="Rectangle 697">
              <a:extLst>
                <a:ext uri="{FF2B5EF4-FFF2-40B4-BE49-F238E27FC236}">
                  <a16:creationId xmlns:a16="http://schemas.microsoft.com/office/drawing/2014/main" id="{72E65F3E-4C24-43CF-BE1A-1C9D5EE7CAF0}"/>
                </a:ext>
              </a:extLst>
            </p:cNvPr>
            <p:cNvSpPr>
              <a:spLocks noChangeArrowheads="1"/>
            </p:cNvSpPr>
            <p:nvPr/>
          </p:nvSpPr>
          <p:spPr bwMode="auto">
            <a:xfrm>
              <a:off x="6754815" y="548481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20" name="Rectangle 698">
              <a:extLst>
                <a:ext uri="{FF2B5EF4-FFF2-40B4-BE49-F238E27FC236}">
                  <a16:creationId xmlns:a16="http://schemas.microsoft.com/office/drawing/2014/main" id="{719FB74D-32AA-4DE5-8EE9-D2FB20A9C806}"/>
                </a:ext>
              </a:extLst>
            </p:cNvPr>
            <p:cNvSpPr>
              <a:spLocks noChangeArrowheads="1"/>
            </p:cNvSpPr>
            <p:nvPr/>
          </p:nvSpPr>
          <p:spPr bwMode="auto">
            <a:xfrm>
              <a:off x="6754815" y="548481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21" name="Rectangle 699">
              <a:extLst>
                <a:ext uri="{FF2B5EF4-FFF2-40B4-BE49-F238E27FC236}">
                  <a16:creationId xmlns:a16="http://schemas.microsoft.com/office/drawing/2014/main" id="{E4F4828E-1059-4B8B-ACA9-9198834926C9}"/>
                </a:ext>
              </a:extLst>
            </p:cNvPr>
            <p:cNvSpPr>
              <a:spLocks noChangeArrowheads="1"/>
            </p:cNvSpPr>
            <p:nvPr/>
          </p:nvSpPr>
          <p:spPr bwMode="auto">
            <a:xfrm>
              <a:off x="6924678" y="548481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22" name="Rectangle 700">
              <a:extLst>
                <a:ext uri="{FF2B5EF4-FFF2-40B4-BE49-F238E27FC236}">
                  <a16:creationId xmlns:a16="http://schemas.microsoft.com/office/drawing/2014/main" id="{D6F23FBF-C9F7-41C6-B1E9-028318C403AA}"/>
                </a:ext>
              </a:extLst>
            </p:cNvPr>
            <p:cNvSpPr>
              <a:spLocks noChangeArrowheads="1"/>
            </p:cNvSpPr>
            <p:nvPr/>
          </p:nvSpPr>
          <p:spPr bwMode="auto">
            <a:xfrm>
              <a:off x="6924678" y="5484813"/>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23" name="Rectangle 701">
              <a:extLst>
                <a:ext uri="{FF2B5EF4-FFF2-40B4-BE49-F238E27FC236}">
                  <a16:creationId xmlns:a16="http://schemas.microsoft.com/office/drawing/2014/main" id="{33B792CF-A7DC-4254-B137-BB752188A8A6}"/>
                </a:ext>
              </a:extLst>
            </p:cNvPr>
            <p:cNvSpPr>
              <a:spLocks noChangeArrowheads="1"/>
            </p:cNvSpPr>
            <p:nvPr/>
          </p:nvSpPr>
          <p:spPr bwMode="auto">
            <a:xfrm>
              <a:off x="6934203" y="548481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24" name="Rectangle 702">
              <a:extLst>
                <a:ext uri="{FF2B5EF4-FFF2-40B4-BE49-F238E27FC236}">
                  <a16:creationId xmlns:a16="http://schemas.microsoft.com/office/drawing/2014/main" id="{AF9904DF-FAE3-4CB2-AD7E-220848E41D2F}"/>
                </a:ext>
              </a:extLst>
            </p:cNvPr>
            <p:cNvSpPr>
              <a:spLocks noChangeArrowheads="1"/>
            </p:cNvSpPr>
            <p:nvPr/>
          </p:nvSpPr>
          <p:spPr bwMode="auto">
            <a:xfrm>
              <a:off x="6945315" y="5484813"/>
              <a:ext cx="2155826"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25" name="Rectangle 703">
              <a:extLst>
                <a:ext uri="{FF2B5EF4-FFF2-40B4-BE49-F238E27FC236}">
                  <a16:creationId xmlns:a16="http://schemas.microsoft.com/office/drawing/2014/main" id="{614E92A1-0F6A-4437-9CC8-68EFB6D278D8}"/>
                </a:ext>
              </a:extLst>
            </p:cNvPr>
            <p:cNvSpPr>
              <a:spLocks noChangeArrowheads="1"/>
            </p:cNvSpPr>
            <p:nvPr/>
          </p:nvSpPr>
          <p:spPr bwMode="auto">
            <a:xfrm>
              <a:off x="9101141" y="5484813"/>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26" name="Rectangle 704">
              <a:extLst>
                <a:ext uri="{FF2B5EF4-FFF2-40B4-BE49-F238E27FC236}">
                  <a16:creationId xmlns:a16="http://schemas.microsoft.com/office/drawing/2014/main" id="{E077E6A9-5BCB-4DBB-9A4F-F017500F20FB}"/>
                </a:ext>
              </a:extLst>
            </p:cNvPr>
            <p:cNvSpPr>
              <a:spLocks noChangeArrowheads="1"/>
            </p:cNvSpPr>
            <p:nvPr/>
          </p:nvSpPr>
          <p:spPr bwMode="auto">
            <a:xfrm>
              <a:off x="2232026" y="5495925"/>
              <a:ext cx="11113" cy="849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27" name="Rectangle 705">
              <a:extLst>
                <a:ext uri="{FF2B5EF4-FFF2-40B4-BE49-F238E27FC236}">
                  <a16:creationId xmlns:a16="http://schemas.microsoft.com/office/drawing/2014/main" id="{D0C373E6-21B4-4CD8-8991-6872D6D28652}"/>
                </a:ext>
              </a:extLst>
            </p:cNvPr>
            <p:cNvSpPr>
              <a:spLocks noChangeArrowheads="1"/>
            </p:cNvSpPr>
            <p:nvPr/>
          </p:nvSpPr>
          <p:spPr bwMode="auto">
            <a:xfrm>
              <a:off x="2232026" y="6345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28" name="Rectangle 706">
              <a:extLst>
                <a:ext uri="{FF2B5EF4-FFF2-40B4-BE49-F238E27FC236}">
                  <a16:creationId xmlns:a16="http://schemas.microsoft.com/office/drawing/2014/main" id="{FB3C0012-E16E-4EA0-970B-A139F87C507B}"/>
                </a:ext>
              </a:extLst>
            </p:cNvPr>
            <p:cNvSpPr>
              <a:spLocks noChangeArrowheads="1"/>
            </p:cNvSpPr>
            <p:nvPr/>
          </p:nvSpPr>
          <p:spPr bwMode="auto">
            <a:xfrm>
              <a:off x="2232026" y="6345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29" name="Rectangle 707">
              <a:extLst>
                <a:ext uri="{FF2B5EF4-FFF2-40B4-BE49-F238E27FC236}">
                  <a16:creationId xmlns:a16="http://schemas.microsoft.com/office/drawing/2014/main" id="{EB88DA85-0483-41B0-AC28-3186F02A193B}"/>
                </a:ext>
              </a:extLst>
            </p:cNvPr>
            <p:cNvSpPr>
              <a:spLocks noChangeArrowheads="1"/>
            </p:cNvSpPr>
            <p:nvPr/>
          </p:nvSpPr>
          <p:spPr bwMode="auto">
            <a:xfrm>
              <a:off x="2243138" y="6345238"/>
              <a:ext cx="2166938"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30" name="Rectangle 708">
              <a:extLst>
                <a:ext uri="{FF2B5EF4-FFF2-40B4-BE49-F238E27FC236}">
                  <a16:creationId xmlns:a16="http://schemas.microsoft.com/office/drawing/2014/main" id="{A79BE442-E533-470B-A487-61F8E87868BF}"/>
                </a:ext>
              </a:extLst>
            </p:cNvPr>
            <p:cNvSpPr>
              <a:spLocks noChangeArrowheads="1"/>
            </p:cNvSpPr>
            <p:nvPr/>
          </p:nvSpPr>
          <p:spPr bwMode="auto">
            <a:xfrm>
              <a:off x="4410077" y="5495925"/>
              <a:ext cx="9525" cy="849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31" name="Rectangle 709">
              <a:extLst>
                <a:ext uri="{FF2B5EF4-FFF2-40B4-BE49-F238E27FC236}">
                  <a16:creationId xmlns:a16="http://schemas.microsoft.com/office/drawing/2014/main" id="{2D41B65C-66A6-40A2-87EA-AA3BFA469A35}"/>
                </a:ext>
              </a:extLst>
            </p:cNvPr>
            <p:cNvSpPr>
              <a:spLocks noChangeArrowheads="1"/>
            </p:cNvSpPr>
            <p:nvPr/>
          </p:nvSpPr>
          <p:spPr bwMode="auto">
            <a:xfrm>
              <a:off x="4410077" y="63452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32" name="Rectangle 710">
              <a:extLst>
                <a:ext uri="{FF2B5EF4-FFF2-40B4-BE49-F238E27FC236}">
                  <a16:creationId xmlns:a16="http://schemas.microsoft.com/office/drawing/2014/main" id="{BE7498DE-2FBC-453E-B118-48EF7FB00053}"/>
                </a:ext>
              </a:extLst>
            </p:cNvPr>
            <p:cNvSpPr>
              <a:spLocks noChangeArrowheads="1"/>
            </p:cNvSpPr>
            <p:nvPr/>
          </p:nvSpPr>
          <p:spPr bwMode="auto">
            <a:xfrm>
              <a:off x="4410077" y="63452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33" name="Rectangle 711">
              <a:extLst>
                <a:ext uri="{FF2B5EF4-FFF2-40B4-BE49-F238E27FC236}">
                  <a16:creationId xmlns:a16="http://schemas.microsoft.com/office/drawing/2014/main" id="{49CE6B90-D181-4EBA-9106-230EAB885AAC}"/>
                </a:ext>
              </a:extLst>
            </p:cNvPr>
            <p:cNvSpPr>
              <a:spLocks noChangeArrowheads="1"/>
            </p:cNvSpPr>
            <p:nvPr/>
          </p:nvSpPr>
          <p:spPr bwMode="auto">
            <a:xfrm>
              <a:off x="4578352" y="5495925"/>
              <a:ext cx="11113" cy="849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34" name="Rectangle 712">
              <a:extLst>
                <a:ext uri="{FF2B5EF4-FFF2-40B4-BE49-F238E27FC236}">
                  <a16:creationId xmlns:a16="http://schemas.microsoft.com/office/drawing/2014/main" id="{6139EC17-25BB-4CDE-B24D-E4DC2A735C66}"/>
                </a:ext>
              </a:extLst>
            </p:cNvPr>
            <p:cNvSpPr>
              <a:spLocks noChangeArrowheads="1"/>
            </p:cNvSpPr>
            <p:nvPr/>
          </p:nvSpPr>
          <p:spPr bwMode="auto">
            <a:xfrm>
              <a:off x="4578352" y="6345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35" name="Rectangle 713">
              <a:extLst>
                <a:ext uri="{FF2B5EF4-FFF2-40B4-BE49-F238E27FC236}">
                  <a16:creationId xmlns:a16="http://schemas.microsoft.com/office/drawing/2014/main" id="{B1B9346D-47BA-4F85-8DAF-F3D91E5C5433}"/>
                </a:ext>
              </a:extLst>
            </p:cNvPr>
            <p:cNvSpPr>
              <a:spLocks noChangeArrowheads="1"/>
            </p:cNvSpPr>
            <p:nvPr/>
          </p:nvSpPr>
          <p:spPr bwMode="auto">
            <a:xfrm>
              <a:off x="4578352" y="6345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36" name="Rectangle 714">
              <a:extLst>
                <a:ext uri="{FF2B5EF4-FFF2-40B4-BE49-F238E27FC236}">
                  <a16:creationId xmlns:a16="http://schemas.microsoft.com/office/drawing/2014/main" id="{A6D7F294-DE67-46CD-914C-4664B12A85F6}"/>
                </a:ext>
              </a:extLst>
            </p:cNvPr>
            <p:cNvSpPr>
              <a:spLocks noChangeArrowheads="1"/>
            </p:cNvSpPr>
            <p:nvPr/>
          </p:nvSpPr>
          <p:spPr bwMode="auto">
            <a:xfrm>
              <a:off x="4589464" y="6345238"/>
              <a:ext cx="2165351"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37" name="Rectangle 715">
              <a:extLst>
                <a:ext uri="{FF2B5EF4-FFF2-40B4-BE49-F238E27FC236}">
                  <a16:creationId xmlns:a16="http://schemas.microsoft.com/office/drawing/2014/main" id="{29566542-F79F-41F3-92FD-402359103C52}"/>
                </a:ext>
              </a:extLst>
            </p:cNvPr>
            <p:cNvSpPr>
              <a:spLocks noChangeArrowheads="1"/>
            </p:cNvSpPr>
            <p:nvPr/>
          </p:nvSpPr>
          <p:spPr bwMode="auto">
            <a:xfrm>
              <a:off x="6754815" y="5495925"/>
              <a:ext cx="11113" cy="849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38" name="Rectangle 716">
              <a:extLst>
                <a:ext uri="{FF2B5EF4-FFF2-40B4-BE49-F238E27FC236}">
                  <a16:creationId xmlns:a16="http://schemas.microsoft.com/office/drawing/2014/main" id="{DB885344-122C-4B76-B62D-0AB4465E8BEB}"/>
                </a:ext>
              </a:extLst>
            </p:cNvPr>
            <p:cNvSpPr>
              <a:spLocks noChangeArrowheads="1"/>
            </p:cNvSpPr>
            <p:nvPr/>
          </p:nvSpPr>
          <p:spPr bwMode="auto">
            <a:xfrm>
              <a:off x="6754815" y="6345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39" name="Rectangle 717">
              <a:extLst>
                <a:ext uri="{FF2B5EF4-FFF2-40B4-BE49-F238E27FC236}">
                  <a16:creationId xmlns:a16="http://schemas.microsoft.com/office/drawing/2014/main" id="{AFFF45BD-2F43-42ED-B409-3770482A1E87}"/>
                </a:ext>
              </a:extLst>
            </p:cNvPr>
            <p:cNvSpPr>
              <a:spLocks noChangeArrowheads="1"/>
            </p:cNvSpPr>
            <p:nvPr/>
          </p:nvSpPr>
          <p:spPr bwMode="auto">
            <a:xfrm>
              <a:off x="6754815" y="6345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40" name="Rectangle 718">
              <a:extLst>
                <a:ext uri="{FF2B5EF4-FFF2-40B4-BE49-F238E27FC236}">
                  <a16:creationId xmlns:a16="http://schemas.microsoft.com/office/drawing/2014/main" id="{1560EAA4-82A0-44CA-96B9-8E6C845482E9}"/>
                </a:ext>
              </a:extLst>
            </p:cNvPr>
            <p:cNvSpPr>
              <a:spLocks noChangeArrowheads="1"/>
            </p:cNvSpPr>
            <p:nvPr/>
          </p:nvSpPr>
          <p:spPr bwMode="auto">
            <a:xfrm>
              <a:off x="6924678" y="5495925"/>
              <a:ext cx="9525" cy="849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41" name="Rectangle 719">
              <a:extLst>
                <a:ext uri="{FF2B5EF4-FFF2-40B4-BE49-F238E27FC236}">
                  <a16:creationId xmlns:a16="http://schemas.microsoft.com/office/drawing/2014/main" id="{5A191ECF-37D1-4D8B-98C8-F2856BCD8F81}"/>
                </a:ext>
              </a:extLst>
            </p:cNvPr>
            <p:cNvSpPr>
              <a:spLocks noChangeArrowheads="1"/>
            </p:cNvSpPr>
            <p:nvPr/>
          </p:nvSpPr>
          <p:spPr bwMode="auto">
            <a:xfrm>
              <a:off x="6924678" y="63452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42" name="Rectangle 720">
              <a:extLst>
                <a:ext uri="{FF2B5EF4-FFF2-40B4-BE49-F238E27FC236}">
                  <a16:creationId xmlns:a16="http://schemas.microsoft.com/office/drawing/2014/main" id="{BD8C7E0B-7DA4-4F14-9EA0-4CA4437893AD}"/>
                </a:ext>
              </a:extLst>
            </p:cNvPr>
            <p:cNvSpPr>
              <a:spLocks noChangeArrowheads="1"/>
            </p:cNvSpPr>
            <p:nvPr/>
          </p:nvSpPr>
          <p:spPr bwMode="auto">
            <a:xfrm>
              <a:off x="6924678" y="6345238"/>
              <a:ext cx="9525"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43" name="Rectangle 721">
              <a:extLst>
                <a:ext uri="{FF2B5EF4-FFF2-40B4-BE49-F238E27FC236}">
                  <a16:creationId xmlns:a16="http://schemas.microsoft.com/office/drawing/2014/main" id="{653DCFCC-335E-4BB6-AA5D-1F53072F84C0}"/>
                </a:ext>
              </a:extLst>
            </p:cNvPr>
            <p:cNvSpPr>
              <a:spLocks noChangeArrowheads="1"/>
            </p:cNvSpPr>
            <p:nvPr/>
          </p:nvSpPr>
          <p:spPr bwMode="auto">
            <a:xfrm>
              <a:off x="6934203" y="6345238"/>
              <a:ext cx="2166938"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44" name="Rectangle 722">
              <a:extLst>
                <a:ext uri="{FF2B5EF4-FFF2-40B4-BE49-F238E27FC236}">
                  <a16:creationId xmlns:a16="http://schemas.microsoft.com/office/drawing/2014/main" id="{3F1FB043-0BC4-450F-94EF-710B032C705E}"/>
                </a:ext>
              </a:extLst>
            </p:cNvPr>
            <p:cNvSpPr>
              <a:spLocks noChangeArrowheads="1"/>
            </p:cNvSpPr>
            <p:nvPr/>
          </p:nvSpPr>
          <p:spPr bwMode="auto">
            <a:xfrm>
              <a:off x="9101141" y="5495925"/>
              <a:ext cx="11113" cy="8493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45" name="Rectangle 723">
              <a:extLst>
                <a:ext uri="{FF2B5EF4-FFF2-40B4-BE49-F238E27FC236}">
                  <a16:creationId xmlns:a16="http://schemas.microsoft.com/office/drawing/2014/main" id="{3BEA154B-5F72-45D0-BD35-AED8679653F4}"/>
                </a:ext>
              </a:extLst>
            </p:cNvPr>
            <p:cNvSpPr>
              <a:spLocks noChangeArrowheads="1"/>
            </p:cNvSpPr>
            <p:nvPr/>
          </p:nvSpPr>
          <p:spPr bwMode="auto">
            <a:xfrm>
              <a:off x="9101141" y="6345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6546" name="Rectangle 724">
              <a:extLst>
                <a:ext uri="{FF2B5EF4-FFF2-40B4-BE49-F238E27FC236}">
                  <a16:creationId xmlns:a16="http://schemas.microsoft.com/office/drawing/2014/main" id="{7148EF8C-502B-4275-ACD5-53124412FFFA}"/>
                </a:ext>
              </a:extLst>
            </p:cNvPr>
            <p:cNvSpPr>
              <a:spLocks noChangeArrowheads="1"/>
            </p:cNvSpPr>
            <p:nvPr/>
          </p:nvSpPr>
          <p:spPr bwMode="auto">
            <a:xfrm>
              <a:off x="9101141" y="6345238"/>
              <a:ext cx="11113" cy="11113"/>
            </a:xfrm>
            <a:prstGeom prst="rect">
              <a:avLst/>
            </a:prstGeom>
            <a:solidFill>
              <a:srgbClr val="2D4E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grpSp>
      <p:sp>
        <p:nvSpPr>
          <p:cNvPr id="2" name="Titel 1"/>
          <p:cNvSpPr>
            <a:spLocks noGrp="1"/>
          </p:cNvSpPr>
          <p:nvPr>
            <p:ph type="title"/>
          </p:nvPr>
        </p:nvSpPr>
        <p:spPr/>
        <p:txBody>
          <a:bodyPr/>
          <a:lstStyle/>
          <a:p>
            <a:pPr>
              <a:lnSpc>
                <a:spcPts val="3000"/>
              </a:lnSpc>
            </a:pPr>
            <a:r>
              <a:rPr lang="de-AT" dirty="0"/>
              <a:t>Kommerzielle Pläne im Vergleich</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30</a:t>
            </a:fld>
            <a:endParaRPr lang="en-US" dirty="0"/>
          </a:p>
        </p:txBody>
      </p:sp>
    </p:spTree>
    <p:extLst>
      <p:ext uri="{BB962C8B-B14F-4D97-AF65-F5344CB8AC3E}">
        <p14:creationId xmlns:p14="http://schemas.microsoft.com/office/powerpoint/2010/main" val="3225904308"/>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836" y="1351005"/>
            <a:ext cx="727449" cy="848893"/>
          </a:xfrm>
          <a:prstGeom prst="rect">
            <a:avLst/>
          </a:prstGeom>
        </p:spPr>
      </p:pic>
      <p:pic>
        <p:nvPicPr>
          <p:cNvPr id="17" name="Grafik 1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836" y="2270809"/>
            <a:ext cx="727449" cy="848893"/>
          </a:xfrm>
          <a:prstGeom prst="rect">
            <a:avLst/>
          </a:prstGeom>
        </p:spPr>
      </p:pic>
      <p:pic>
        <p:nvPicPr>
          <p:cNvPr id="18" name="Grafik 1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92" y="1839918"/>
            <a:ext cx="727449" cy="848893"/>
          </a:xfrm>
          <a:prstGeom prst="rect">
            <a:avLst/>
          </a:prstGeom>
        </p:spPr>
      </p:pic>
      <p:sp>
        <p:nvSpPr>
          <p:cNvPr id="9" name="Rechteck 8">
            <a:extLst>
              <a:ext uri="{C183D7F6-B498-43B3-948B-1728B52AA6E4}">
                <adec:decorative xmlns:adec="http://schemas.microsoft.com/office/drawing/2017/decorative" val="1"/>
              </a:ext>
            </a:extLst>
          </p:cNvPr>
          <p:cNvSpPr/>
          <p:nvPr/>
        </p:nvSpPr>
        <p:spPr bwMode="auto">
          <a:xfrm rot="10800000">
            <a:off x="2736529" y="2052114"/>
            <a:ext cx="4896552" cy="2736306"/>
          </a:xfrm>
          <a:prstGeom prst="rect">
            <a:avLst/>
          </a:prstGeom>
          <a:solidFill>
            <a:srgbClr val="2D4E7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spcBef>
                <a:spcPct val="0"/>
              </a:spcBef>
              <a:spcAft>
                <a:spcPct val="0"/>
              </a:spcAft>
              <a:buClrTx/>
              <a:buSzTx/>
              <a:buFontTx/>
              <a:buNone/>
              <a:tabLst/>
            </a:pPr>
            <a:endParaRPr kumimoji="0" lang="en-US" sz="2300" b="1" i="0" u="none" strike="noStrike" cap="none" normalizeH="0" baseline="0" dirty="0">
              <a:ln>
                <a:noFill/>
              </a:ln>
              <a:solidFill>
                <a:schemeClr val="bg1"/>
              </a:solidFill>
              <a:effectLst/>
              <a:latin typeface="Corbel" panose="020B0503020204020204" pitchFamily="34" charset="0"/>
            </a:endParaRPr>
          </a:p>
        </p:txBody>
      </p:sp>
      <p:sp>
        <p:nvSpPr>
          <p:cNvPr id="11" name="Inhaltsplatzhalter 2"/>
          <p:cNvSpPr txBox="1">
            <a:spLocks/>
          </p:cNvSpPr>
          <p:nvPr/>
        </p:nvSpPr>
        <p:spPr>
          <a:xfrm>
            <a:off x="2808547" y="2145777"/>
            <a:ext cx="4843329" cy="1264279"/>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ct val="100000"/>
              </a:lnSpc>
              <a:spcBef>
                <a:spcPts val="2400"/>
              </a:spcBef>
              <a:buSzPct val="100000"/>
              <a:buNone/>
              <a:tabLst>
                <a:tab pos="541338" algn="l"/>
              </a:tabLst>
            </a:pPr>
            <a:r>
              <a:rPr lang="de-AT" altLang="en-US" sz="2200" kern="0" dirty="0">
                <a:solidFill>
                  <a:schemeClr val="bg1"/>
                </a:solidFill>
                <a:ea typeface="ＭＳ Ｐゴシック" pitchFamily="34" charset="-128"/>
              </a:rPr>
              <a:t>Erstellen Sie einen Kostenplan für das von Ihnen schon bisher bearbeitete Projekt.</a:t>
            </a:r>
          </a:p>
          <a:p>
            <a:pPr marL="0" indent="0">
              <a:lnSpc>
                <a:spcPct val="100000"/>
              </a:lnSpc>
              <a:spcBef>
                <a:spcPts val="1800"/>
              </a:spcBef>
              <a:buSzPct val="100000"/>
              <a:buNone/>
              <a:tabLst>
                <a:tab pos="541338" algn="l"/>
              </a:tabLst>
            </a:pPr>
            <a:r>
              <a:rPr lang="de-AT" altLang="en-US" sz="2200" kern="0" dirty="0">
                <a:solidFill>
                  <a:schemeClr val="bg1"/>
                </a:solidFill>
                <a:ea typeface="ＭＳ Ｐゴシック" pitchFamily="34" charset="-128"/>
              </a:rPr>
              <a:t>Stellen Sie nachvollziehbar dar, wie Sie zur Einschätzung der einzelnen Kostenpositionen kommen.</a:t>
            </a:r>
          </a:p>
          <a:p>
            <a:pPr marL="0" indent="0">
              <a:lnSpc>
                <a:spcPct val="100000"/>
              </a:lnSpc>
              <a:spcBef>
                <a:spcPts val="1800"/>
              </a:spcBef>
              <a:buSzPct val="100000"/>
              <a:buNone/>
              <a:tabLst>
                <a:tab pos="541338" algn="l"/>
              </a:tabLst>
            </a:pPr>
            <a:r>
              <a:rPr lang="de-AT" sz="2200" kern="0" dirty="0">
                <a:solidFill>
                  <a:schemeClr val="bg1"/>
                </a:solidFill>
                <a:ea typeface="ＭＳ Ｐゴシック" pitchFamily="34" charset="-128"/>
              </a:rPr>
              <a:t>Zeitrahmen: 40 Minuten</a:t>
            </a:r>
            <a:endParaRPr lang="en-US" sz="2200" kern="0" dirty="0">
              <a:solidFill>
                <a:srgbClr val="953735"/>
              </a:solidFill>
            </a:endParaRPr>
          </a:p>
        </p:txBody>
      </p:sp>
      <p:sp>
        <p:nvSpPr>
          <p:cNvPr id="2" name="Titel 1"/>
          <p:cNvSpPr>
            <a:spLocks noGrp="1"/>
          </p:cNvSpPr>
          <p:nvPr>
            <p:ph type="title"/>
          </p:nvPr>
        </p:nvSpPr>
        <p:spPr>
          <a:xfrm>
            <a:off x="864321" y="428400"/>
            <a:ext cx="6552727" cy="863600"/>
          </a:xfrm>
        </p:spPr>
        <p:txBody>
          <a:bodyPr/>
          <a:lstStyle/>
          <a:p>
            <a:pPr>
              <a:lnSpc>
                <a:spcPts val="2700"/>
              </a:lnSpc>
            </a:pPr>
            <a:r>
              <a:rPr lang="de-AT" sz="2800" dirty="0"/>
              <a:t>Übung – </a:t>
            </a:r>
            <a:br>
              <a:rPr lang="de-AT" sz="2800" dirty="0"/>
            </a:br>
            <a:r>
              <a:rPr lang="de-AT" sz="2800" dirty="0"/>
              <a:t>Kostenschätzung und Projektkalkulation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31</a:t>
            </a:fld>
            <a:endParaRPr lang="en-US" dirty="0"/>
          </a:p>
        </p:txBody>
      </p:sp>
    </p:spTree>
    <p:extLst>
      <p:ext uri="{BB962C8B-B14F-4D97-AF65-F5344CB8AC3E}">
        <p14:creationId xmlns:p14="http://schemas.microsoft.com/office/powerpoint/2010/main" val="78223227"/>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C183D7F6-B498-43B3-948B-1728B52AA6E4}">
                <adec:decorative xmlns:adec="http://schemas.microsoft.com/office/drawing/2017/decorative" val="1"/>
              </a:ext>
            </a:extLst>
          </p:cNvPr>
          <p:cNvSpPr txBox="1">
            <a:spLocks noChangeArrowheads="1"/>
          </p:cNvSpPr>
          <p:nvPr/>
        </p:nvSpPr>
        <p:spPr bwMode="auto">
          <a:xfrm>
            <a:off x="3975670" y="1380852"/>
            <a:ext cx="1673379" cy="535296"/>
          </a:xfrm>
          <a:prstGeom prst="rect">
            <a:avLst/>
          </a:prstGeom>
          <a:solidFill>
            <a:srgbClr val="D8E3F0"/>
          </a:solidFill>
          <a:ln w="6350">
            <a:solidFill>
              <a:srgbClr val="2D4E75"/>
            </a:solid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800"/>
              </a:lnSpc>
              <a:spcBef>
                <a:spcPct val="50000"/>
              </a:spcBef>
              <a:defRPr/>
            </a:pPr>
            <a:r>
              <a:rPr lang="de-DE" sz="1700" dirty="0">
                <a:latin typeface="Arial Narrow" pitchFamily="34" charset="0"/>
              </a:rPr>
              <a:t>Projekt-</a:t>
            </a:r>
            <a:br>
              <a:rPr lang="de-DE" sz="1700" dirty="0">
                <a:latin typeface="Arial Narrow" pitchFamily="34" charset="0"/>
              </a:rPr>
            </a:br>
            <a:r>
              <a:rPr lang="de-DE" sz="1700" dirty="0">
                <a:latin typeface="Arial Narrow" pitchFamily="34" charset="0"/>
              </a:rPr>
              <a:t>strukturplan</a:t>
            </a:r>
          </a:p>
        </p:txBody>
      </p:sp>
      <p:cxnSp>
        <p:nvCxnSpPr>
          <p:cNvPr id="7" name="Gerade Verbindung mit Pfeil 6">
            <a:extLst>
              <a:ext uri="{C183D7F6-B498-43B3-948B-1728B52AA6E4}">
                <adec:decorative xmlns:adec="http://schemas.microsoft.com/office/drawing/2017/decorative" val="1"/>
              </a:ext>
            </a:extLst>
          </p:cNvPr>
          <p:cNvCxnSpPr>
            <a:stCxn id="6" idx="2"/>
            <a:endCxn id="8" idx="0"/>
          </p:cNvCxnSpPr>
          <p:nvPr/>
        </p:nvCxnSpPr>
        <p:spPr bwMode="auto">
          <a:xfrm>
            <a:off x="4813089" y="1916148"/>
            <a:ext cx="0" cy="21562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8" name="Ellipse 7">
            <a:extLst>
              <a:ext uri="{C183D7F6-B498-43B3-948B-1728B52AA6E4}">
                <adec:decorative xmlns:adec="http://schemas.microsoft.com/office/drawing/2017/decorative" val="1"/>
              </a:ext>
            </a:extLst>
          </p:cNvPr>
          <p:cNvSpPr/>
          <p:nvPr/>
        </p:nvSpPr>
        <p:spPr bwMode="auto">
          <a:xfrm>
            <a:off x="3955245" y="2131773"/>
            <a:ext cx="1714229" cy="600134"/>
          </a:xfrm>
          <a:prstGeom prst="ellipse">
            <a:avLst/>
          </a:prstGeom>
          <a:solidFill>
            <a:srgbClr val="D8E3F0"/>
          </a:solidFill>
          <a:ln w="6350">
            <a:solidFill>
              <a:srgbClr val="2D4E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50" dirty="0">
              <a:solidFill>
                <a:schemeClr val="tx1"/>
              </a:solidFill>
              <a:latin typeface="Arial Narrow" pitchFamily="34" charset="0"/>
            </a:endParaRPr>
          </a:p>
        </p:txBody>
      </p:sp>
      <p:sp>
        <p:nvSpPr>
          <p:cNvPr id="9" name="Text Box 5">
            <a:extLst>
              <a:ext uri="{C183D7F6-B498-43B3-948B-1728B52AA6E4}">
                <adec:decorative xmlns:adec="http://schemas.microsoft.com/office/drawing/2017/decorative" val="1"/>
              </a:ext>
            </a:extLst>
          </p:cNvPr>
          <p:cNvSpPr txBox="1">
            <a:spLocks noChangeArrowheads="1"/>
          </p:cNvSpPr>
          <p:nvPr/>
        </p:nvSpPr>
        <p:spPr bwMode="auto">
          <a:xfrm>
            <a:off x="4004848" y="2264466"/>
            <a:ext cx="1686509" cy="319669"/>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800"/>
              </a:lnSpc>
              <a:spcBef>
                <a:spcPct val="50000"/>
              </a:spcBef>
              <a:defRPr/>
            </a:pPr>
            <a:r>
              <a:rPr lang="de-DE" sz="1700" dirty="0">
                <a:latin typeface="Arial Narrow" pitchFamily="34" charset="0"/>
              </a:rPr>
              <a:t>Abhängigkeiten</a:t>
            </a:r>
          </a:p>
        </p:txBody>
      </p:sp>
      <p:sp>
        <p:nvSpPr>
          <p:cNvPr id="10" name="Text Box 5">
            <a:extLst>
              <a:ext uri="{C183D7F6-B498-43B3-948B-1728B52AA6E4}">
                <adec:decorative xmlns:adec="http://schemas.microsoft.com/office/drawing/2017/decorative" val="1"/>
              </a:ext>
            </a:extLst>
          </p:cNvPr>
          <p:cNvSpPr txBox="1">
            <a:spLocks noChangeArrowheads="1"/>
          </p:cNvSpPr>
          <p:nvPr/>
        </p:nvSpPr>
        <p:spPr bwMode="auto">
          <a:xfrm>
            <a:off x="3975670" y="2958088"/>
            <a:ext cx="1673379" cy="535296"/>
          </a:xfrm>
          <a:prstGeom prst="rect">
            <a:avLst/>
          </a:prstGeom>
          <a:solidFill>
            <a:srgbClr val="D8E3F0"/>
          </a:solidFill>
          <a:ln w="6350">
            <a:solidFill>
              <a:srgbClr val="2D4E75"/>
            </a:solidFill>
            <a:miter lim="800000"/>
            <a:headEnd/>
            <a:tailEnd/>
          </a:ln>
          <a:extLst/>
        </p:spPr>
        <p:txBody>
          <a:bodyPr tIns="162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800"/>
              </a:lnSpc>
              <a:spcBef>
                <a:spcPct val="50000"/>
              </a:spcBef>
              <a:defRPr/>
            </a:pPr>
            <a:r>
              <a:rPr lang="de-DE" sz="1700" dirty="0">
                <a:latin typeface="Arial Narrow" pitchFamily="34" charset="0"/>
              </a:rPr>
              <a:t>Ablaufplan</a:t>
            </a:r>
          </a:p>
        </p:txBody>
      </p:sp>
      <p:sp>
        <p:nvSpPr>
          <p:cNvPr id="11" name="Ellipse 10">
            <a:extLst>
              <a:ext uri="{C183D7F6-B498-43B3-948B-1728B52AA6E4}">
                <adec:decorative xmlns:adec="http://schemas.microsoft.com/office/drawing/2017/decorative" val="1"/>
              </a:ext>
            </a:extLst>
          </p:cNvPr>
          <p:cNvSpPr/>
          <p:nvPr/>
        </p:nvSpPr>
        <p:spPr bwMode="auto">
          <a:xfrm>
            <a:off x="3937738" y="3882415"/>
            <a:ext cx="1712769" cy="600134"/>
          </a:xfrm>
          <a:prstGeom prst="ellipse">
            <a:avLst/>
          </a:prstGeom>
          <a:solidFill>
            <a:srgbClr val="D8E3F0"/>
          </a:solidFill>
          <a:ln w="6350">
            <a:solidFill>
              <a:srgbClr val="2D4E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50" dirty="0">
              <a:solidFill>
                <a:schemeClr val="tx1"/>
              </a:solidFill>
              <a:latin typeface="Arial Narrow" pitchFamily="34" charset="0"/>
            </a:endParaRPr>
          </a:p>
        </p:txBody>
      </p:sp>
      <p:sp>
        <p:nvSpPr>
          <p:cNvPr id="12" name="Text Box 5">
            <a:extLst>
              <a:ext uri="{C183D7F6-B498-43B3-948B-1728B52AA6E4}">
                <adec:decorative xmlns:adec="http://schemas.microsoft.com/office/drawing/2017/decorative" val="1"/>
              </a:ext>
            </a:extLst>
          </p:cNvPr>
          <p:cNvSpPr txBox="1">
            <a:spLocks noChangeArrowheads="1"/>
          </p:cNvSpPr>
          <p:nvPr/>
        </p:nvSpPr>
        <p:spPr bwMode="auto">
          <a:xfrm>
            <a:off x="3969834" y="4004552"/>
            <a:ext cx="1686509" cy="535296"/>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800"/>
              </a:lnSpc>
              <a:spcBef>
                <a:spcPct val="50000"/>
              </a:spcBef>
              <a:defRPr/>
            </a:pPr>
            <a:r>
              <a:rPr lang="de-DE" sz="1700" dirty="0">
                <a:latin typeface="Arial Narrow" pitchFamily="34" charset="0"/>
              </a:rPr>
              <a:t>Termine/Dauer</a:t>
            </a:r>
          </a:p>
        </p:txBody>
      </p:sp>
      <p:sp>
        <p:nvSpPr>
          <p:cNvPr id="13" name="Ellipse 12">
            <a:extLst>
              <a:ext uri="{C183D7F6-B498-43B3-948B-1728B52AA6E4}">
                <adec:decorative xmlns:adec="http://schemas.microsoft.com/office/drawing/2017/decorative" val="1"/>
              </a:ext>
            </a:extLst>
          </p:cNvPr>
          <p:cNvSpPr/>
          <p:nvPr/>
        </p:nvSpPr>
        <p:spPr bwMode="auto">
          <a:xfrm>
            <a:off x="6048896" y="3903525"/>
            <a:ext cx="1712769" cy="600134"/>
          </a:xfrm>
          <a:prstGeom prst="ellipse">
            <a:avLst/>
          </a:prstGeom>
          <a:solidFill>
            <a:srgbClr val="D8E3F0"/>
          </a:solidFill>
          <a:ln w="6350">
            <a:solidFill>
              <a:srgbClr val="2D4E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50" dirty="0">
              <a:solidFill>
                <a:schemeClr val="tx1"/>
              </a:solidFill>
              <a:latin typeface="Arial Narrow" pitchFamily="34" charset="0"/>
            </a:endParaRPr>
          </a:p>
        </p:txBody>
      </p:sp>
      <p:sp>
        <p:nvSpPr>
          <p:cNvPr id="14" name="Text Box 5">
            <a:extLst>
              <a:ext uri="{C183D7F6-B498-43B3-948B-1728B52AA6E4}">
                <adec:decorative xmlns:adec="http://schemas.microsoft.com/office/drawing/2017/decorative" val="1"/>
              </a:ext>
            </a:extLst>
          </p:cNvPr>
          <p:cNvSpPr txBox="1">
            <a:spLocks noChangeArrowheads="1"/>
          </p:cNvSpPr>
          <p:nvPr/>
        </p:nvSpPr>
        <p:spPr bwMode="auto">
          <a:xfrm>
            <a:off x="6089745" y="3903525"/>
            <a:ext cx="1686509" cy="536803"/>
          </a:xfrm>
          <a:prstGeom prst="rect">
            <a:avLst/>
          </a:prstGeom>
          <a:noFill/>
          <a:ln>
            <a:noFill/>
          </a:ln>
          <a:extLst/>
        </p:spPr>
        <p:txBody>
          <a:bodyPr tIns="90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800"/>
              </a:lnSpc>
              <a:spcBef>
                <a:spcPct val="50000"/>
              </a:spcBef>
              <a:defRPr/>
            </a:pPr>
            <a:r>
              <a:rPr lang="de-DE" sz="1700" dirty="0">
                <a:latin typeface="Arial Narrow" pitchFamily="34" charset="0"/>
              </a:rPr>
              <a:t>bewerteter</a:t>
            </a:r>
            <a:br>
              <a:rPr lang="de-DE" sz="1700" dirty="0">
                <a:latin typeface="Arial Narrow" pitchFamily="34" charset="0"/>
              </a:rPr>
            </a:br>
            <a:r>
              <a:rPr lang="de-DE" sz="1700" dirty="0">
                <a:latin typeface="Arial Narrow" pitchFamily="34" charset="0"/>
              </a:rPr>
              <a:t>Mitteleinsatz</a:t>
            </a:r>
          </a:p>
        </p:txBody>
      </p:sp>
      <p:sp>
        <p:nvSpPr>
          <p:cNvPr id="15" name="Ellipse 14">
            <a:extLst>
              <a:ext uri="{C183D7F6-B498-43B3-948B-1728B52AA6E4}">
                <adec:decorative xmlns:adec="http://schemas.microsoft.com/office/drawing/2017/decorative" val="1"/>
              </a:ext>
            </a:extLst>
          </p:cNvPr>
          <p:cNvSpPr/>
          <p:nvPr/>
        </p:nvSpPr>
        <p:spPr bwMode="auto">
          <a:xfrm>
            <a:off x="1814387" y="3903525"/>
            <a:ext cx="1714229" cy="600134"/>
          </a:xfrm>
          <a:prstGeom prst="ellipse">
            <a:avLst/>
          </a:prstGeom>
          <a:solidFill>
            <a:srgbClr val="D8E3F0"/>
          </a:solidFill>
          <a:ln w="6350">
            <a:solidFill>
              <a:srgbClr val="2D4E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50" dirty="0">
              <a:solidFill>
                <a:schemeClr val="tx1"/>
              </a:solidFill>
              <a:latin typeface="Arial Narrow" pitchFamily="34" charset="0"/>
            </a:endParaRPr>
          </a:p>
        </p:txBody>
      </p:sp>
      <p:sp>
        <p:nvSpPr>
          <p:cNvPr id="16" name="Sechseck 15">
            <a:extLst>
              <a:ext uri="{C183D7F6-B498-43B3-948B-1728B52AA6E4}">
                <adec:decorative xmlns:adec="http://schemas.microsoft.com/office/drawing/2017/decorative" val="1"/>
              </a:ext>
            </a:extLst>
          </p:cNvPr>
          <p:cNvSpPr/>
          <p:nvPr/>
        </p:nvSpPr>
        <p:spPr bwMode="auto">
          <a:xfrm>
            <a:off x="1909217" y="5761225"/>
            <a:ext cx="1547911" cy="968396"/>
          </a:xfrm>
          <a:prstGeom prst="hexagon">
            <a:avLst/>
          </a:prstGeom>
          <a:solidFill>
            <a:srgbClr val="2D4E75"/>
          </a:solidFill>
          <a:ln w="6350">
            <a:solidFill>
              <a:srgbClr val="2D4E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17" name="Text Box 5">
            <a:extLst>
              <a:ext uri="{C183D7F6-B498-43B3-948B-1728B52AA6E4}">
                <adec:decorative xmlns:adec="http://schemas.microsoft.com/office/drawing/2017/decorative" val="1"/>
              </a:ext>
            </a:extLst>
          </p:cNvPr>
          <p:cNvSpPr txBox="1">
            <a:spLocks noChangeArrowheads="1"/>
          </p:cNvSpPr>
          <p:nvPr/>
        </p:nvSpPr>
        <p:spPr bwMode="auto">
          <a:xfrm>
            <a:off x="1958820" y="5889394"/>
            <a:ext cx="1448705" cy="497513"/>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800"/>
              </a:lnSpc>
              <a:spcBef>
                <a:spcPct val="50000"/>
              </a:spcBef>
              <a:defRPr/>
            </a:pPr>
            <a:r>
              <a:rPr lang="de-DE" sz="1700" dirty="0">
                <a:solidFill>
                  <a:schemeClr val="bg1"/>
                </a:solidFill>
                <a:latin typeface="Arial Narrow" pitchFamily="34" charset="0"/>
              </a:rPr>
              <a:t>Ressourcen- </a:t>
            </a:r>
            <a:br>
              <a:rPr lang="de-DE" sz="1700" dirty="0">
                <a:solidFill>
                  <a:schemeClr val="bg1"/>
                </a:solidFill>
                <a:latin typeface="Arial Narrow" pitchFamily="34" charset="0"/>
              </a:rPr>
            </a:br>
            <a:r>
              <a:rPr lang="de-DE" sz="1700" dirty="0">
                <a:solidFill>
                  <a:schemeClr val="bg1"/>
                </a:solidFill>
                <a:latin typeface="Arial Narrow" pitchFamily="34" charset="0"/>
              </a:rPr>
              <a:t>und Kapazitäts-planung</a:t>
            </a:r>
          </a:p>
        </p:txBody>
      </p:sp>
      <p:sp>
        <p:nvSpPr>
          <p:cNvPr id="18" name="Text Box 5">
            <a:extLst>
              <a:ext uri="{C183D7F6-B498-43B3-948B-1728B52AA6E4}">
                <adec:decorative xmlns:adec="http://schemas.microsoft.com/office/drawing/2017/decorative" val="1"/>
              </a:ext>
            </a:extLst>
          </p:cNvPr>
          <p:cNvSpPr txBox="1">
            <a:spLocks noChangeArrowheads="1"/>
          </p:cNvSpPr>
          <p:nvPr/>
        </p:nvSpPr>
        <p:spPr bwMode="auto">
          <a:xfrm>
            <a:off x="2008423" y="3908048"/>
            <a:ext cx="1324697" cy="536803"/>
          </a:xfrm>
          <a:prstGeom prst="rect">
            <a:avLst/>
          </a:prstGeom>
          <a:noFill/>
          <a:ln>
            <a:noFill/>
          </a:ln>
          <a:extLst/>
        </p:spPr>
        <p:txBody>
          <a:bodyPr tIns="90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800"/>
              </a:lnSpc>
              <a:spcBef>
                <a:spcPct val="50000"/>
              </a:spcBef>
              <a:defRPr/>
            </a:pPr>
            <a:r>
              <a:rPr lang="de-DE" sz="1700" dirty="0">
                <a:latin typeface="Arial Narrow" pitchFamily="34" charset="0"/>
              </a:rPr>
              <a:t>benötigte</a:t>
            </a:r>
            <a:br>
              <a:rPr lang="de-DE" sz="1700" dirty="0">
                <a:latin typeface="Arial Narrow" pitchFamily="34" charset="0"/>
              </a:rPr>
            </a:br>
            <a:r>
              <a:rPr lang="de-DE" sz="1700" dirty="0">
                <a:latin typeface="Arial Narrow" pitchFamily="34" charset="0"/>
              </a:rPr>
              <a:t>Ressourcen</a:t>
            </a:r>
          </a:p>
        </p:txBody>
      </p:sp>
      <p:sp>
        <p:nvSpPr>
          <p:cNvPr id="19" name="Sechseck 18">
            <a:extLst>
              <a:ext uri="{C183D7F6-B498-43B3-948B-1728B52AA6E4}">
                <adec:decorative xmlns:adec="http://schemas.microsoft.com/office/drawing/2017/decorative" val="1"/>
              </a:ext>
            </a:extLst>
          </p:cNvPr>
          <p:cNvSpPr/>
          <p:nvPr/>
        </p:nvSpPr>
        <p:spPr bwMode="auto">
          <a:xfrm>
            <a:off x="6158315" y="5764241"/>
            <a:ext cx="1549370" cy="968396"/>
          </a:xfrm>
          <a:prstGeom prst="hexagon">
            <a:avLst/>
          </a:prstGeom>
          <a:solidFill>
            <a:srgbClr val="2D4E75"/>
          </a:solidFill>
          <a:ln w="6350">
            <a:solidFill>
              <a:srgbClr val="2D4E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20" name="Text Box 5">
            <a:extLst>
              <a:ext uri="{C183D7F6-B498-43B3-948B-1728B52AA6E4}">
                <adec:decorative xmlns:adec="http://schemas.microsoft.com/office/drawing/2017/decorative" val="1"/>
              </a:ext>
            </a:extLst>
          </p:cNvPr>
          <p:cNvSpPr txBox="1">
            <a:spLocks noChangeArrowheads="1"/>
          </p:cNvSpPr>
          <p:nvPr/>
        </p:nvSpPr>
        <p:spPr bwMode="auto">
          <a:xfrm>
            <a:off x="6165609" y="6003992"/>
            <a:ext cx="1549370" cy="497513"/>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800"/>
              </a:lnSpc>
              <a:spcBef>
                <a:spcPct val="50000"/>
              </a:spcBef>
              <a:defRPr/>
            </a:pPr>
            <a:r>
              <a:rPr lang="de-DE" sz="1700" dirty="0">
                <a:solidFill>
                  <a:schemeClr val="bg1"/>
                </a:solidFill>
                <a:latin typeface="Arial Narrow" pitchFamily="34" charset="0"/>
              </a:rPr>
              <a:t>Kosten-</a:t>
            </a:r>
            <a:br>
              <a:rPr lang="de-DE" sz="1700" dirty="0">
                <a:solidFill>
                  <a:schemeClr val="bg1"/>
                </a:solidFill>
                <a:latin typeface="Arial Narrow" pitchFamily="34" charset="0"/>
              </a:rPr>
            </a:br>
            <a:r>
              <a:rPr lang="de-DE" sz="1700" dirty="0">
                <a:solidFill>
                  <a:schemeClr val="bg1"/>
                </a:solidFill>
                <a:latin typeface="Arial Narrow" pitchFamily="34" charset="0"/>
              </a:rPr>
              <a:t>planung</a:t>
            </a:r>
          </a:p>
        </p:txBody>
      </p:sp>
      <p:sp>
        <p:nvSpPr>
          <p:cNvPr id="21" name="Sechseck 20">
            <a:extLst>
              <a:ext uri="{C183D7F6-B498-43B3-948B-1728B52AA6E4}">
                <adec:decorative xmlns:adec="http://schemas.microsoft.com/office/drawing/2017/decorative" val="1"/>
              </a:ext>
            </a:extLst>
          </p:cNvPr>
          <p:cNvSpPr/>
          <p:nvPr/>
        </p:nvSpPr>
        <p:spPr bwMode="auto">
          <a:xfrm>
            <a:off x="4057369" y="4725316"/>
            <a:ext cx="1549370" cy="968397"/>
          </a:xfrm>
          <a:prstGeom prst="hexagon">
            <a:avLst/>
          </a:prstGeom>
          <a:solidFill>
            <a:srgbClr val="2D4E75"/>
          </a:solidFill>
          <a:ln w="6350">
            <a:solidFill>
              <a:srgbClr val="2D4E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22" name="Text Box 5">
            <a:extLst>
              <a:ext uri="{C183D7F6-B498-43B3-948B-1728B52AA6E4}">
                <adec:decorative xmlns:adec="http://schemas.microsoft.com/office/drawing/2017/decorative" val="1"/>
              </a:ext>
            </a:extLst>
          </p:cNvPr>
          <p:cNvSpPr txBox="1">
            <a:spLocks noChangeArrowheads="1"/>
          </p:cNvSpPr>
          <p:nvPr/>
        </p:nvSpPr>
        <p:spPr bwMode="auto">
          <a:xfrm>
            <a:off x="4254324" y="4977131"/>
            <a:ext cx="1126284" cy="498913"/>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800"/>
              </a:lnSpc>
              <a:spcBef>
                <a:spcPct val="50000"/>
              </a:spcBef>
              <a:defRPr/>
            </a:pPr>
            <a:r>
              <a:rPr lang="de-DE" sz="1700" dirty="0">
                <a:solidFill>
                  <a:schemeClr val="bg1"/>
                </a:solidFill>
                <a:latin typeface="Arial Narrow" pitchFamily="34" charset="0"/>
              </a:rPr>
              <a:t>Termin-</a:t>
            </a:r>
            <a:br>
              <a:rPr lang="de-DE" sz="1700" dirty="0">
                <a:solidFill>
                  <a:schemeClr val="bg1"/>
                </a:solidFill>
                <a:latin typeface="Arial Narrow" pitchFamily="34" charset="0"/>
              </a:rPr>
            </a:br>
            <a:r>
              <a:rPr lang="de-DE" sz="1700" dirty="0">
                <a:solidFill>
                  <a:schemeClr val="bg1"/>
                </a:solidFill>
                <a:latin typeface="Arial Narrow" pitchFamily="34" charset="0"/>
              </a:rPr>
              <a:t>planung</a:t>
            </a:r>
          </a:p>
        </p:txBody>
      </p:sp>
      <p:cxnSp>
        <p:nvCxnSpPr>
          <p:cNvPr id="23" name="Gerade Verbindung mit Pfeil 22">
            <a:extLst>
              <a:ext uri="{C183D7F6-B498-43B3-948B-1728B52AA6E4}">
                <adec:decorative xmlns:adec="http://schemas.microsoft.com/office/drawing/2017/decorative" val="1"/>
              </a:ext>
            </a:extLst>
          </p:cNvPr>
          <p:cNvCxnSpPr>
            <a:stCxn id="8" idx="4"/>
            <a:endCxn id="10" idx="0"/>
          </p:cNvCxnSpPr>
          <p:nvPr/>
        </p:nvCxnSpPr>
        <p:spPr bwMode="auto">
          <a:xfrm>
            <a:off x="4813089" y="2731907"/>
            <a:ext cx="0" cy="226181"/>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4" name="Gewinkelte Verbindung 23">
            <a:extLst>
              <a:ext uri="{C183D7F6-B498-43B3-948B-1728B52AA6E4}">
                <adec:decorative xmlns:adec="http://schemas.microsoft.com/office/drawing/2017/decorative" val="1"/>
              </a:ext>
            </a:extLst>
          </p:cNvPr>
          <p:cNvCxnSpPr>
            <a:stCxn id="10" idx="2"/>
            <a:endCxn id="13" idx="0"/>
          </p:cNvCxnSpPr>
          <p:nvPr/>
        </p:nvCxnSpPr>
        <p:spPr bwMode="auto">
          <a:xfrm rot="16200000" flipH="1">
            <a:off x="5653750" y="2651993"/>
            <a:ext cx="410141" cy="209292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winkelte Verbindung 24">
            <a:extLst>
              <a:ext uri="{C183D7F6-B498-43B3-948B-1728B52AA6E4}">
                <adec:decorative xmlns:adec="http://schemas.microsoft.com/office/drawing/2017/decorative" val="1"/>
              </a:ext>
            </a:extLst>
          </p:cNvPr>
          <p:cNvCxnSpPr>
            <a:stCxn id="10" idx="2"/>
            <a:endCxn id="11" idx="0"/>
          </p:cNvCxnSpPr>
          <p:nvPr/>
        </p:nvCxnSpPr>
        <p:spPr bwMode="auto">
          <a:xfrm rot="5400000">
            <a:off x="4618573" y="3687899"/>
            <a:ext cx="389031" cy="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a:extLst>
              <a:ext uri="{C183D7F6-B498-43B3-948B-1728B52AA6E4}">
                <adec:decorative xmlns:adec="http://schemas.microsoft.com/office/drawing/2017/decorative" val="1"/>
              </a:ext>
            </a:extLst>
          </p:cNvPr>
          <p:cNvCxnSpPr>
            <a:stCxn id="10" idx="2"/>
            <a:endCxn id="15" idx="0"/>
          </p:cNvCxnSpPr>
          <p:nvPr/>
        </p:nvCxnSpPr>
        <p:spPr bwMode="auto">
          <a:xfrm rot="5400000">
            <a:off x="3536861" y="2628025"/>
            <a:ext cx="410141" cy="214085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hteck 26">
            <a:extLst>
              <a:ext uri="{C183D7F6-B498-43B3-948B-1728B52AA6E4}">
                <adec:decorative xmlns:adec="http://schemas.microsoft.com/office/drawing/2017/decorative" val="1"/>
              </a:ext>
            </a:extLst>
          </p:cNvPr>
          <p:cNvSpPr/>
          <p:nvPr/>
        </p:nvSpPr>
        <p:spPr bwMode="auto">
          <a:xfrm>
            <a:off x="1390468" y="4959406"/>
            <a:ext cx="6913811" cy="206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sz="1400" cap="all" dirty="0">
                <a:solidFill>
                  <a:srgbClr val="2D4E75"/>
                </a:solidFill>
                <a:latin typeface="Arial Black" pitchFamily="34" charset="0"/>
              </a:rPr>
              <a:t>Projektoptimierung</a:t>
            </a:r>
            <a:endParaRPr lang="en-US" sz="1400" cap="all" dirty="0">
              <a:solidFill>
                <a:srgbClr val="2D4E75"/>
              </a:solidFill>
              <a:latin typeface="Arial Black" pitchFamily="34" charset="0"/>
            </a:endParaRPr>
          </a:p>
        </p:txBody>
      </p:sp>
      <p:cxnSp>
        <p:nvCxnSpPr>
          <p:cNvPr id="28" name="Gerade Verbindung mit Pfeil 27">
            <a:extLst>
              <a:ext uri="{C183D7F6-B498-43B3-948B-1728B52AA6E4}">
                <adec:decorative xmlns:adec="http://schemas.microsoft.com/office/drawing/2017/decorative" val="1"/>
              </a:ext>
            </a:extLst>
          </p:cNvPr>
          <p:cNvCxnSpPr/>
          <p:nvPr/>
        </p:nvCxnSpPr>
        <p:spPr bwMode="auto">
          <a:xfrm>
            <a:off x="4827678" y="4482548"/>
            <a:ext cx="0" cy="224673"/>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C183D7F6-B498-43B3-948B-1728B52AA6E4}">
                <adec:decorative xmlns:adec="http://schemas.microsoft.com/office/drawing/2017/decorative" val="1"/>
              </a:ext>
            </a:extLst>
          </p:cNvPr>
          <p:cNvCxnSpPr>
            <a:stCxn id="15" idx="4"/>
          </p:cNvCxnSpPr>
          <p:nvPr/>
        </p:nvCxnSpPr>
        <p:spPr bwMode="auto">
          <a:xfrm>
            <a:off x="2670772" y="4503659"/>
            <a:ext cx="0" cy="1260582"/>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C183D7F6-B498-43B3-948B-1728B52AA6E4}">
                <adec:decorative xmlns:adec="http://schemas.microsoft.com/office/drawing/2017/decorative" val="1"/>
              </a:ext>
            </a:extLst>
          </p:cNvPr>
          <p:cNvCxnSpPr/>
          <p:nvPr/>
        </p:nvCxnSpPr>
        <p:spPr bwMode="auto">
          <a:xfrm>
            <a:off x="6940295" y="4503659"/>
            <a:ext cx="0" cy="1260582"/>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C183D7F6-B498-43B3-948B-1728B52AA6E4}">
                <adec:decorative xmlns:adec="http://schemas.microsoft.com/office/drawing/2017/decorative" val="1"/>
              </a:ext>
            </a:extLst>
          </p:cNvPr>
          <p:cNvCxnSpPr>
            <a:stCxn id="20" idx="1"/>
            <a:endCxn id="16" idx="0"/>
          </p:cNvCxnSpPr>
          <p:nvPr/>
        </p:nvCxnSpPr>
        <p:spPr bwMode="auto">
          <a:xfrm flipH="1" flipV="1">
            <a:off x="3457128" y="6245423"/>
            <a:ext cx="2708481" cy="7326"/>
          </a:xfrm>
          <a:prstGeom prst="straightConnector1">
            <a:avLst/>
          </a:prstGeom>
          <a:ln w="28575">
            <a:solidFill>
              <a:srgbClr val="2D4E75"/>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C183D7F6-B498-43B3-948B-1728B52AA6E4}">
                <adec:decorative xmlns:adec="http://schemas.microsoft.com/office/drawing/2017/decorative" val="1"/>
              </a:ext>
            </a:extLst>
          </p:cNvPr>
          <p:cNvCxnSpPr/>
          <p:nvPr/>
        </p:nvCxnSpPr>
        <p:spPr bwMode="auto">
          <a:xfrm flipH="1">
            <a:off x="2270197" y="5251564"/>
            <a:ext cx="1787173" cy="719255"/>
          </a:xfrm>
          <a:prstGeom prst="straightConnector1">
            <a:avLst/>
          </a:prstGeom>
          <a:ln w="28575">
            <a:solidFill>
              <a:srgbClr val="2D4E75"/>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C183D7F6-B498-43B3-948B-1728B52AA6E4}">
                <adec:decorative xmlns:adec="http://schemas.microsoft.com/office/drawing/2017/decorative" val="1"/>
              </a:ext>
            </a:extLst>
          </p:cNvPr>
          <p:cNvCxnSpPr/>
          <p:nvPr/>
        </p:nvCxnSpPr>
        <p:spPr bwMode="auto">
          <a:xfrm>
            <a:off x="5622788" y="5245532"/>
            <a:ext cx="1787173" cy="719255"/>
          </a:xfrm>
          <a:prstGeom prst="straightConnector1">
            <a:avLst/>
          </a:prstGeom>
          <a:ln w="28575">
            <a:solidFill>
              <a:srgbClr val="2D4E75"/>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504280" y="432896"/>
            <a:ext cx="6689032" cy="863600"/>
          </a:xfrm>
        </p:spPr>
        <p:txBody>
          <a:bodyPr/>
          <a:lstStyle/>
          <a:p>
            <a:pPr>
              <a:lnSpc>
                <a:spcPts val="2800"/>
              </a:lnSpc>
            </a:pPr>
            <a:r>
              <a:rPr lang="de-AT" sz="2800" dirty="0"/>
              <a:t>Ansatzpunkte für Planungsoptimierungen im klassischen Projektmanagement</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32</a:t>
            </a:fld>
            <a:endParaRPr lang="en-US" dirty="0"/>
          </a:p>
        </p:txBody>
      </p:sp>
    </p:spTree>
    <p:extLst>
      <p:ext uri="{BB962C8B-B14F-4D97-AF65-F5344CB8AC3E}">
        <p14:creationId xmlns:p14="http://schemas.microsoft.com/office/powerpoint/2010/main" val="347896557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P spid="11" grpId="0" animBg="1"/>
      <p:bldP spid="12" grpId="0"/>
      <p:bldP spid="13" grpId="0" animBg="1"/>
      <p:bldP spid="14" grpId="0"/>
      <p:bldP spid="15" grpId="0" animBg="1"/>
      <p:bldP spid="16" grpId="0" animBg="1"/>
      <p:bldP spid="17" grpId="0"/>
      <p:bldP spid="18" grpId="0"/>
      <p:bldP spid="19" grpId="0" animBg="1"/>
      <p:bldP spid="20" grpId="0"/>
      <p:bldP spid="21" grpId="0" animBg="1"/>
      <p:bldP spid="22"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548061"/>
            <a:ext cx="7668814" cy="4562227"/>
          </a:xfrm>
        </p:spPr>
        <p:txBody>
          <a:bodyPr/>
          <a:lstStyle/>
          <a:p>
            <a:pPr marL="0" indent="0">
              <a:buNone/>
            </a:pPr>
            <a:r>
              <a:rPr lang="de-AT" sz="2650" b="1" dirty="0">
                <a:solidFill>
                  <a:srgbClr val="2D4E75"/>
                </a:solidFill>
              </a:rPr>
              <a:t>Ziele</a:t>
            </a:r>
          </a:p>
          <a:p>
            <a:pPr>
              <a:spcBef>
                <a:spcPts val="1000"/>
              </a:spcBef>
            </a:pPr>
            <a:r>
              <a:rPr lang="de-AT" sz="2300" dirty="0"/>
              <a:t>Projektabschluss zum ehestmöglichen Termin</a:t>
            </a:r>
          </a:p>
          <a:p>
            <a:r>
              <a:rPr lang="de-AT" sz="2300" dirty="0"/>
              <a:t>Ressourceneinsatz und -auslastung so sinnvoll wie möglich</a:t>
            </a:r>
          </a:p>
          <a:p>
            <a:r>
              <a:rPr lang="de-AT" sz="2300" dirty="0"/>
              <a:t>Kosten minimieren</a:t>
            </a:r>
          </a:p>
          <a:p>
            <a:pPr marL="0" indent="0">
              <a:spcBef>
                <a:spcPts val="3000"/>
              </a:spcBef>
              <a:buNone/>
            </a:pPr>
            <a:r>
              <a:rPr lang="de-AT" sz="2650" b="1" dirty="0">
                <a:solidFill>
                  <a:srgbClr val="2D4E75"/>
                </a:solidFill>
              </a:rPr>
              <a:t>Vorgehen</a:t>
            </a:r>
            <a:endParaRPr lang="de-AT" sz="2650" dirty="0"/>
          </a:p>
          <a:p>
            <a:pPr>
              <a:spcBef>
                <a:spcPts val="600"/>
              </a:spcBef>
            </a:pPr>
            <a:r>
              <a:rPr lang="de-AT" sz="2300" dirty="0"/>
              <a:t>iterativ </a:t>
            </a:r>
            <a:br>
              <a:rPr lang="de-AT" sz="2300" dirty="0"/>
            </a:br>
            <a:r>
              <a:rPr lang="de-AT" sz="2000" dirty="0"/>
              <a:t>(Planungsentwürfe in mehreren Durchgängen überarbeiten)</a:t>
            </a:r>
          </a:p>
          <a:p>
            <a:pPr>
              <a:spcBef>
                <a:spcPts val="1500"/>
              </a:spcBef>
            </a:pPr>
            <a:r>
              <a:rPr lang="de-AT" sz="2300" dirty="0"/>
              <a:t>Alternativen basiert </a:t>
            </a:r>
            <a:br>
              <a:rPr lang="de-AT" sz="2300" dirty="0"/>
            </a:br>
            <a:r>
              <a:rPr lang="de-AT" sz="2000" dirty="0"/>
              <a:t>(mehrere Planungsvarianten erstellen und optimale wählen)</a:t>
            </a:r>
            <a:endParaRPr lang="en-US" sz="2000" dirty="0"/>
          </a:p>
        </p:txBody>
      </p:sp>
      <p:sp>
        <p:nvSpPr>
          <p:cNvPr id="2" name="Titel 1"/>
          <p:cNvSpPr>
            <a:spLocks noGrp="1"/>
          </p:cNvSpPr>
          <p:nvPr>
            <p:ph type="title"/>
          </p:nvPr>
        </p:nvSpPr>
        <p:spPr/>
        <p:txBody>
          <a:bodyPr/>
          <a:lstStyle/>
          <a:p>
            <a:r>
              <a:rPr lang="de-AT" dirty="0"/>
              <a:t>Optimierung der klassischen Projektplanung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33</a:t>
            </a:fld>
            <a:endParaRPr lang="de-AT" noProof="0" dirty="0"/>
          </a:p>
        </p:txBody>
      </p:sp>
    </p:spTree>
    <p:extLst>
      <p:ext uri="{BB962C8B-B14F-4D97-AF65-F5344CB8AC3E}">
        <p14:creationId xmlns:p14="http://schemas.microsoft.com/office/powerpoint/2010/main" val="134957114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nhaltsplatzhalter 2"/>
          <p:cNvSpPr txBox="1">
            <a:spLocks/>
          </p:cNvSpPr>
          <p:nvPr/>
        </p:nvSpPr>
        <p:spPr>
          <a:xfrm>
            <a:off x="1069887" y="1857747"/>
            <a:ext cx="8147361"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533400" indent="-533400">
              <a:spcBef>
                <a:spcPts val="2700"/>
              </a:spcBef>
              <a:buClr>
                <a:srgbClr val="2D4E75"/>
              </a:buClr>
              <a:buFont typeface="Wingdings" panose="05000000000000000000" pitchFamily="2" charset="2"/>
              <a:buChar char=""/>
            </a:pPr>
            <a:r>
              <a:rPr lang="de-AT" kern="0" dirty="0"/>
              <a:t>im Stande sein, für kleinere Vorhaben die Projektkosten eigenständig zu kalkulieren und zu optimieren</a:t>
            </a:r>
          </a:p>
          <a:p>
            <a:pPr marL="533400" indent="-533400">
              <a:spcBef>
                <a:spcPts val="4200"/>
              </a:spcBef>
              <a:buClr>
                <a:srgbClr val="2D4E75"/>
              </a:buClr>
              <a:buFont typeface="Wingdings" panose="05000000000000000000" pitchFamily="2" charset="2"/>
              <a:buChar char=""/>
            </a:pPr>
            <a:r>
              <a:rPr lang="de-AT" kern="0" dirty="0"/>
              <a:t>selbständig Arbeitspakete budgetieren können</a:t>
            </a:r>
          </a:p>
          <a:p>
            <a:pPr marL="533400" indent="-533400">
              <a:spcBef>
                <a:spcPts val="4200"/>
              </a:spcBef>
              <a:buClr>
                <a:srgbClr val="2D4E75"/>
              </a:buClr>
              <a:buFont typeface="Wingdings" panose="05000000000000000000" pitchFamily="2" charset="2"/>
              <a:buChar char=""/>
            </a:pPr>
            <a:r>
              <a:rPr lang="de-AT" kern="0" dirty="0"/>
              <a:t>Liquiditätsverlauf mittels Finanzplanung über die Projektlaufzeit abschätzen und steuern können</a:t>
            </a:r>
          </a:p>
        </p:txBody>
      </p:sp>
      <p:sp>
        <p:nvSpPr>
          <p:cNvPr id="2" name="Titel 1"/>
          <p:cNvSpPr>
            <a:spLocks noGrp="1"/>
          </p:cNvSpPr>
          <p:nvPr>
            <p:ph type="title"/>
          </p:nvPr>
        </p:nvSpPr>
        <p:spPr>
          <a:xfrm>
            <a:off x="864320" y="396429"/>
            <a:ext cx="6336704" cy="863600"/>
          </a:xfrm>
        </p:spPr>
        <p:txBody>
          <a:bodyPr/>
          <a:lstStyle/>
          <a:p>
            <a:pPr>
              <a:lnSpc>
                <a:spcPts val="2800"/>
              </a:lnSpc>
            </a:pPr>
            <a:r>
              <a:rPr lang="de-AT" sz="2800" dirty="0"/>
              <a:t>Learning Outcomes – </a:t>
            </a:r>
            <a:br>
              <a:rPr lang="de-AT" sz="2800" dirty="0"/>
            </a:br>
            <a:r>
              <a:rPr lang="de-AT" sz="2800" dirty="0"/>
              <a:t>kaufmännische Projektplanung</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a:t>
            </a:fld>
            <a:endParaRPr lang="en-US" dirty="0"/>
          </a:p>
        </p:txBody>
      </p:sp>
    </p:spTree>
    <p:extLst>
      <p:ext uri="{BB962C8B-B14F-4D97-AF65-F5344CB8AC3E}">
        <p14:creationId xmlns:p14="http://schemas.microsoft.com/office/powerpoint/2010/main" val="5389119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20413510"/>
              </p:ext>
            </p:extLst>
          </p:nvPr>
        </p:nvGraphicFramePr>
        <p:xfrm>
          <a:off x="1368376" y="1404045"/>
          <a:ext cx="7298881" cy="5362897"/>
        </p:xfrm>
        <a:graphic>
          <a:graphicData uri="http://schemas.openxmlformats.org/presentationml/2006/ole">
            <mc:AlternateContent xmlns:mc="http://schemas.openxmlformats.org/markup-compatibility/2006">
              <mc:Choice xmlns:v="urn:schemas-microsoft-com:vml" Requires="v">
                <p:oleObj spid="_x0000_s5234" name="Präsentation" r:id="rId4" imgW="4570656" imgH="3427323" progId="PowerPoint.Show.8">
                  <p:embed/>
                </p:oleObj>
              </mc:Choice>
              <mc:Fallback>
                <p:oleObj name="Präsentation" r:id="rId4" imgW="4570656" imgH="3427323"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2104"/>
                      <a:stretch>
                        <a:fillRect/>
                      </a:stretch>
                    </p:blipFill>
                    <p:spPr bwMode="auto">
                      <a:xfrm>
                        <a:off x="1368376" y="1404045"/>
                        <a:ext cx="7298881" cy="5362897"/>
                      </a:xfrm>
                      <a:prstGeom prst="rect">
                        <a:avLst/>
                      </a:prstGeom>
                      <a:noFill/>
                    </p:spPr>
                  </p:pic>
                </p:oleObj>
              </mc:Fallback>
            </mc:AlternateContent>
          </a:graphicData>
        </a:graphic>
      </p:graphicFrame>
      <p:sp>
        <p:nvSpPr>
          <p:cNvPr id="7" name="Rechteck 6">
            <a:extLst>
              <a:ext uri="{C183D7F6-B498-43B3-948B-1728B52AA6E4}">
                <adec:decorative xmlns:adec="http://schemas.microsoft.com/office/drawing/2017/decorative" val="1"/>
              </a:ext>
            </a:extLst>
          </p:cNvPr>
          <p:cNvSpPr/>
          <p:nvPr/>
        </p:nvSpPr>
        <p:spPr bwMode="auto">
          <a:xfrm>
            <a:off x="5350587" y="2268000"/>
            <a:ext cx="2916000" cy="752913"/>
          </a:xfrm>
          <a:custGeom>
            <a:avLst/>
            <a:gdLst>
              <a:gd name="connsiteX0" fmla="*/ 0 w 2918626"/>
              <a:gd name="connsiteY0" fmla="*/ 0 h 742028"/>
              <a:gd name="connsiteX1" fmla="*/ 2918626 w 2918626"/>
              <a:gd name="connsiteY1" fmla="*/ 0 h 742028"/>
              <a:gd name="connsiteX2" fmla="*/ 2918626 w 2918626"/>
              <a:gd name="connsiteY2" fmla="*/ 742028 h 742028"/>
              <a:gd name="connsiteX3" fmla="*/ 0 w 2918626"/>
              <a:gd name="connsiteY3" fmla="*/ 742028 h 742028"/>
              <a:gd name="connsiteX4" fmla="*/ 0 w 2918626"/>
              <a:gd name="connsiteY4" fmla="*/ 0 h 742028"/>
              <a:gd name="connsiteX0" fmla="*/ 0 w 2918626"/>
              <a:gd name="connsiteY0" fmla="*/ 0 h 742028"/>
              <a:gd name="connsiteX1" fmla="*/ 2918626 w 2918626"/>
              <a:gd name="connsiteY1" fmla="*/ 0 h 742028"/>
              <a:gd name="connsiteX2" fmla="*/ 2918626 w 2918626"/>
              <a:gd name="connsiteY2" fmla="*/ 742028 h 742028"/>
              <a:gd name="connsiteX3" fmla="*/ 0 w 2918626"/>
              <a:gd name="connsiteY3" fmla="*/ 742028 h 742028"/>
              <a:gd name="connsiteX4" fmla="*/ 0 w 2918626"/>
              <a:gd name="connsiteY4" fmla="*/ 252174 h 742028"/>
              <a:gd name="connsiteX5" fmla="*/ 0 w 2918626"/>
              <a:gd name="connsiteY5" fmla="*/ 0 h 742028"/>
              <a:gd name="connsiteX0" fmla="*/ 0 w 2918626"/>
              <a:gd name="connsiteY0" fmla="*/ 4136 h 746164"/>
              <a:gd name="connsiteX1" fmla="*/ 637310 w 2918626"/>
              <a:gd name="connsiteY1" fmla="*/ 0 h 746164"/>
              <a:gd name="connsiteX2" fmla="*/ 2918626 w 2918626"/>
              <a:gd name="connsiteY2" fmla="*/ 4136 h 746164"/>
              <a:gd name="connsiteX3" fmla="*/ 2918626 w 2918626"/>
              <a:gd name="connsiteY3" fmla="*/ 746164 h 746164"/>
              <a:gd name="connsiteX4" fmla="*/ 0 w 2918626"/>
              <a:gd name="connsiteY4" fmla="*/ 746164 h 746164"/>
              <a:gd name="connsiteX5" fmla="*/ 0 w 2918626"/>
              <a:gd name="connsiteY5" fmla="*/ 256310 h 746164"/>
              <a:gd name="connsiteX6" fmla="*/ 0 w 2918626"/>
              <a:gd name="connsiteY6" fmla="*/ 4136 h 746164"/>
              <a:gd name="connsiteX0" fmla="*/ 0 w 2918626"/>
              <a:gd name="connsiteY0" fmla="*/ 256310 h 746164"/>
              <a:gd name="connsiteX1" fmla="*/ 637310 w 2918626"/>
              <a:gd name="connsiteY1" fmla="*/ 0 h 746164"/>
              <a:gd name="connsiteX2" fmla="*/ 2918626 w 2918626"/>
              <a:gd name="connsiteY2" fmla="*/ 4136 h 746164"/>
              <a:gd name="connsiteX3" fmla="*/ 2918626 w 2918626"/>
              <a:gd name="connsiteY3" fmla="*/ 746164 h 746164"/>
              <a:gd name="connsiteX4" fmla="*/ 0 w 2918626"/>
              <a:gd name="connsiteY4" fmla="*/ 746164 h 746164"/>
              <a:gd name="connsiteX5" fmla="*/ 0 w 2918626"/>
              <a:gd name="connsiteY5" fmla="*/ 256310 h 746164"/>
              <a:gd name="connsiteX0" fmla="*/ 0 w 2918626"/>
              <a:gd name="connsiteY0" fmla="*/ 256310 h 746164"/>
              <a:gd name="connsiteX1" fmla="*/ 688110 w 2918626"/>
              <a:gd name="connsiteY1" fmla="*/ 0 h 746164"/>
              <a:gd name="connsiteX2" fmla="*/ 2918626 w 2918626"/>
              <a:gd name="connsiteY2" fmla="*/ 4136 h 746164"/>
              <a:gd name="connsiteX3" fmla="*/ 2918626 w 2918626"/>
              <a:gd name="connsiteY3" fmla="*/ 746164 h 746164"/>
              <a:gd name="connsiteX4" fmla="*/ 0 w 2918626"/>
              <a:gd name="connsiteY4" fmla="*/ 746164 h 746164"/>
              <a:gd name="connsiteX5" fmla="*/ 0 w 2918626"/>
              <a:gd name="connsiteY5" fmla="*/ 256310 h 746164"/>
              <a:gd name="connsiteX0" fmla="*/ 0 w 2918626"/>
              <a:gd name="connsiteY0" fmla="*/ 256310 h 746164"/>
              <a:gd name="connsiteX1" fmla="*/ 688110 w 2918626"/>
              <a:gd name="connsiteY1" fmla="*/ 0 h 746164"/>
              <a:gd name="connsiteX2" fmla="*/ 2918626 w 2918626"/>
              <a:gd name="connsiteY2" fmla="*/ 4136 h 746164"/>
              <a:gd name="connsiteX3" fmla="*/ 2918626 w 2918626"/>
              <a:gd name="connsiteY3" fmla="*/ 746164 h 746164"/>
              <a:gd name="connsiteX4" fmla="*/ 2252963 w 2918626"/>
              <a:gd name="connsiteY4" fmla="*/ 740686 h 746164"/>
              <a:gd name="connsiteX5" fmla="*/ 0 w 2918626"/>
              <a:gd name="connsiteY5" fmla="*/ 746164 h 746164"/>
              <a:gd name="connsiteX6" fmla="*/ 0 w 2918626"/>
              <a:gd name="connsiteY6" fmla="*/ 256310 h 746164"/>
              <a:gd name="connsiteX0" fmla="*/ 0 w 2921178"/>
              <a:gd name="connsiteY0" fmla="*/ 256310 h 746164"/>
              <a:gd name="connsiteX1" fmla="*/ 688110 w 2921178"/>
              <a:gd name="connsiteY1" fmla="*/ 0 h 746164"/>
              <a:gd name="connsiteX2" fmla="*/ 2918626 w 2921178"/>
              <a:gd name="connsiteY2" fmla="*/ 4136 h 746164"/>
              <a:gd name="connsiteX3" fmla="*/ 2921178 w 2921178"/>
              <a:gd name="connsiteY3" fmla="*/ 476917 h 746164"/>
              <a:gd name="connsiteX4" fmla="*/ 2918626 w 2921178"/>
              <a:gd name="connsiteY4" fmla="*/ 746164 h 746164"/>
              <a:gd name="connsiteX5" fmla="*/ 2252963 w 2921178"/>
              <a:gd name="connsiteY5" fmla="*/ 740686 h 746164"/>
              <a:gd name="connsiteX6" fmla="*/ 0 w 2921178"/>
              <a:gd name="connsiteY6" fmla="*/ 746164 h 746164"/>
              <a:gd name="connsiteX7" fmla="*/ 0 w 2921178"/>
              <a:gd name="connsiteY7" fmla="*/ 256310 h 746164"/>
              <a:gd name="connsiteX0" fmla="*/ 0 w 2921178"/>
              <a:gd name="connsiteY0" fmla="*/ 256310 h 746164"/>
              <a:gd name="connsiteX1" fmla="*/ 688110 w 2921178"/>
              <a:gd name="connsiteY1" fmla="*/ 0 h 746164"/>
              <a:gd name="connsiteX2" fmla="*/ 2918626 w 2921178"/>
              <a:gd name="connsiteY2" fmla="*/ 4136 h 746164"/>
              <a:gd name="connsiteX3" fmla="*/ 2921178 w 2921178"/>
              <a:gd name="connsiteY3" fmla="*/ 476917 h 746164"/>
              <a:gd name="connsiteX4" fmla="*/ 2252963 w 2921178"/>
              <a:gd name="connsiteY4" fmla="*/ 740686 h 746164"/>
              <a:gd name="connsiteX5" fmla="*/ 0 w 2921178"/>
              <a:gd name="connsiteY5" fmla="*/ 746164 h 746164"/>
              <a:gd name="connsiteX6" fmla="*/ 0 w 2921178"/>
              <a:gd name="connsiteY6" fmla="*/ 256310 h 746164"/>
              <a:gd name="connsiteX0" fmla="*/ 0 w 2921178"/>
              <a:gd name="connsiteY0" fmla="*/ 256310 h 746164"/>
              <a:gd name="connsiteX1" fmla="*/ 688110 w 2921178"/>
              <a:gd name="connsiteY1" fmla="*/ 0 h 746164"/>
              <a:gd name="connsiteX2" fmla="*/ 2918626 w 2921178"/>
              <a:gd name="connsiteY2" fmla="*/ 4136 h 746164"/>
              <a:gd name="connsiteX3" fmla="*/ 2921178 w 2921178"/>
              <a:gd name="connsiteY3" fmla="*/ 476917 h 746164"/>
              <a:gd name="connsiteX4" fmla="*/ 2252963 w 2921178"/>
              <a:gd name="connsiteY4" fmla="*/ 740686 h 746164"/>
              <a:gd name="connsiteX5" fmla="*/ 0 w 2921178"/>
              <a:gd name="connsiteY5" fmla="*/ 746164 h 746164"/>
              <a:gd name="connsiteX6" fmla="*/ 0 w 2921178"/>
              <a:gd name="connsiteY6" fmla="*/ 256310 h 746164"/>
              <a:gd name="connsiteX0" fmla="*/ 0 w 2968762"/>
              <a:gd name="connsiteY0" fmla="*/ 263059 h 752913"/>
              <a:gd name="connsiteX1" fmla="*/ 688110 w 2968762"/>
              <a:gd name="connsiteY1" fmla="*/ 6749 h 752913"/>
              <a:gd name="connsiteX2" fmla="*/ 2968752 w 2968762"/>
              <a:gd name="connsiteY2" fmla="*/ 0 h 752913"/>
              <a:gd name="connsiteX3" fmla="*/ 2921178 w 2968762"/>
              <a:gd name="connsiteY3" fmla="*/ 483666 h 752913"/>
              <a:gd name="connsiteX4" fmla="*/ 2252963 w 2968762"/>
              <a:gd name="connsiteY4" fmla="*/ 747435 h 752913"/>
              <a:gd name="connsiteX5" fmla="*/ 0 w 2968762"/>
              <a:gd name="connsiteY5" fmla="*/ 752913 h 752913"/>
              <a:gd name="connsiteX6" fmla="*/ 0 w 2968762"/>
              <a:gd name="connsiteY6" fmla="*/ 263059 h 752913"/>
              <a:gd name="connsiteX0" fmla="*/ 0 w 2968802"/>
              <a:gd name="connsiteY0" fmla="*/ 263059 h 752913"/>
              <a:gd name="connsiteX1" fmla="*/ 688110 w 2968802"/>
              <a:gd name="connsiteY1" fmla="*/ 6749 h 752913"/>
              <a:gd name="connsiteX2" fmla="*/ 2968752 w 2968802"/>
              <a:gd name="connsiteY2" fmla="*/ 0 h 752913"/>
              <a:gd name="connsiteX3" fmla="*/ 2960165 w 2968802"/>
              <a:gd name="connsiteY3" fmla="*/ 456451 h 752913"/>
              <a:gd name="connsiteX4" fmla="*/ 2252963 w 2968802"/>
              <a:gd name="connsiteY4" fmla="*/ 747435 h 752913"/>
              <a:gd name="connsiteX5" fmla="*/ 0 w 2968802"/>
              <a:gd name="connsiteY5" fmla="*/ 752913 h 752913"/>
              <a:gd name="connsiteX6" fmla="*/ 0 w 2968802"/>
              <a:gd name="connsiteY6" fmla="*/ 263059 h 752913"/>
              <a:gd name="connsiteX0" fmla="*/ 11082 w 2968802"/>
              <a:gd name="connsiteY0" fmla="*/ 279388 h 752913"/>
              <a:gd name="connsiteX1" fmla="*/ 688110 w 2968802"/>
              <a:gd name="connsiteY1" fmla="*/ 6749 h 752913"/>
              <a:gd name="connsiteX2" fmla="*/ 2968752 w 2968802"/>
              <a:gd name="connsiteY2" fmla="*/ 0 h 752913"/>
              <a:gd name="connsiteX3" fmla="*/ 2960165 w 2968802"/>
              <a:gd name="connsiteY3" fmla="*/ 456451 h 752913"/>
              <a:gd name="connsiteX4" fmla="*/ 2252963 w 2968802"/>
              <a:gd name="connsiteY4" fmla="*/ 747435 h 752913"/>
              <a:gd name="connsiteX5" fmla="*/ 0 w 2968802"/>
              <a:gd name="connsiteY5" fmla="*/ 752913 h 752913"/>
              <a:gd name="connsiteX6" fmla="*/ 11082 w 2968802"/>
              <a:gd name="connsiteY6" fmla="*/ 279388 h 752913"/>
              <a:gd name="connsiteX0" fmla="*/ 11082 w 2968802"/>
              <a:gd name="connsiteY0" fmla="*/ 279388 h 752913"/>
              <a:gd name="connsiteX1" fmla="*/ 715817 w 2968802"/>
              <a:gd name="connsiteY1" fmla="*/ 6749 h 752913"/>
              <a:gd name="connsiteX2" fmla="*/ 2968752 w 2968802"/>
              <a:gd name="connsiteY2" fmla="*/ 0 h 752913"/>
              <a:gd name="connsiteX3" fmla="*/ 2960165 w 2968802"/>
              <a:gd name="connsiteY3" fmla="*/ 456451 h 752913"/>
              <a:gd name="connsiteX4" fmla="*/ 2252963 w 2968802"/>
              <a:gd name="connsiteY4" fmla="*/ 747435 h 752913"/>
              <a:gd name="connsiteX5" fmla="*/ 0 w 2968802"/>
              <a:gd name="connsiteY5" fmla="*/ 752913 h 752913"/>
              <a:gd name="connsiteX6" fmla="*/ 11082 w 2968802"/>
              <a:gd name="connsiteY6" fmla="*/ 279388 h 7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8802" h="752913">
                <a:moveTo>
                  <a:pt x="11082" y="279388"/>
                </a:moveTo>
                <a:lnTo>
                  <a:pt x="715817" y="6749"/>
                </a:lnTo>
                <a:lnTo>
                  <a:pt x="2968752" y="0"/>
                </a:lnTo>
                <a:cubicBezTo>
                  <a:pt x="2969603" y="157594"/>
                  <a:pt x="2959314" y="298857"/>
                  <a:pt x="2960165" y="456451"/>
                </a:cubicBezTo>
                <a:lnTo>
                  <a:pt x="2252963" y="747435"/>
                </a:lnTo>
                <a:lnTo>
                  <a:pt x="0" y="752913"/>
                </a:lnTo>
                <a:lnTo>
                  <a:pt x="11082" y="279388"/>
                </a:lnTo>
                <a:close/>
              </a:path>
            </a:pathLst>
          </a:custGeom>
          <a:noFill/>
          <a:ln w="317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2" name="Titel 1"/>
          <p:cNvSpPr>
            <a:spLocks noGrp="1"/>
          </p:cNvSpPr>
          <p:nvPr>
            <p:ph type="title"/>
          </p:nvPr>
        </p:nvSpPr>
        <p:spPr>
          <a:xfrm>
            <a:off x="864321" y="396430"/>
            <a:ext cx="6480719" cy="863600"/>
          </a:xfrm>
        </p:spPr>
        <p:txBody>
          <a:bodyPr/>
          <a:lstStyle/>
          <a:p>
            <a:pPr>
              <a:lnSpc>
                <a:spcPts val="2800"/>
              </a:lnSpc>
            </a:pPr>
            <a:r>
              <a:rPr lang="de-AT" sz="2800" dirty="0"/>
              <a:t>Stellung kaufmännischer Pläne</a:t>
            </a:r>
            <a:br>
              <a:rPr lang="de-AT" sz="2800" dirty="0"/>
            </a:br>
            <a:r>
              <a:rPr lang="de-AT" sz="2800" dirty="0"/>
              <a:t>im Prozess der Projektplanung </a:t>
            </a:r>
          </a:p>
        </p:txBody>
      </p:sp>
      <p:sp>
        <p:nvSpPr>
          <p:cNvPr id="4" name="Foliennummernplatzhalter 3"/>
          <p:cNvSpPr>
            <a:spLocks noGrp="1"/>
          </p:cNvSpPr>
          <p:nvPr>
            <p:ph type="sldNum" sz="quarter" idx="11"/>
          </p:nvPr>
        </p:nvSpPr>
        <p:spPr/>
        <p:txBody>
          <a:bodyPr/>
          <a:lstStyle/>
          <a:p>
            <a:fld id="{1B0257E5-75A0-4F46-BAAD-A8D9FF434F26}" type="slidenum">
              <a:rPr lang="de-AT" smtClean="0"/>
              <a:pPr/>
              <a:t>5</a:t>
            </a:fld>
            <a:endParaRPr lang="de-AT" dirty="0"/>
          </a:p>
        </p:txBody>
      </p:sp>
    </p:spTree>
    <p:extLst>
      <p:ext uri="{BB962C8B-B14F-4D97-AF65-F5344CB8AC3E}">
        <p14:creationId xmlns:p14="http://schemas.microsoft.com/office/powerpoint/2010/main" val="30683762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20442" y="2124124"/>
            <a:ext cx="7668814" cy="3986163"/>
          </a:xfrm>
        </p:spPr>
        <p:txBody>
          <a:bodyPr/>
          <a:lstStyle/>
          <a:p>
            <a:pPr>
              <a:spcBef>
                <a:spcPts val="5400"/>
              </a:spcBef>
            </a:pPr>
            <a:r>
              <a:rPr lang="de-AT" sz="2800" dirty="0"/>
              <a:t>Kostenplanung</a:t>
            </a:r>
          </a:p>
          <a:p>
            <a:pPr>
              <a:spcBef>
                <a:spcPts val="5400"/>
              </a:spcBef>
            </a:pPr>
            <a:r>
              <a:rPr lang="de-AT" sz="2800" dirty="0"/>
              <a:t>Finanzplanung</a:t>
            </a:r>
          </a:p>
          <a:p>
            <a:pPr>
              <a:spcBef>
                <a:spcPts val="5400"/>
              </a:spcBef>
            </a:pPr>
            <a:r>
              <a:rPr lang="de-AT" sz="2800" dirty="0"/>
              <a:t>Budgetplanung</a:t>
            </a:r>
            <a:endParaRPr lang="en-US" sz="2800" dirty="0"/>
          </a:p>
        </p:txBody>
      </p:sp>
      <p:sp>
        <p:nvSpPr>
          <p:cNvPr id="2" name="Titel 1"/>
          <p:cNvSpPr>
            <a:spLocks noGrp="1"/>
          </p:cNvSpPr>
          <p:nvPr>
            <p:ph type="title"/>
          </p:nvPr>
        </p:nvSpPr>
        <p:spPr/>
        <p:txBody>
          <a:bodyPr/>
          <a:lstStyle/>
          <a:p>
            <a:pPr>
              <a:lnSpc>
                <a:spcPts val="2800"/>
              </a:lnSpc>
            </a:pPr>
            <a:r>
              <a:rPr lang="de-AT" sz="2800" dirty="0"/>
              <a:t>Dimensionen </a:t>
            </a:r>
            <a:br>
              <a:rPr lang="de-AT" sz="2800" dirty="0"/>
            </a:br>
            <a:r>
              <a:rPr lang="de-AT" sz="2800" dirty="0"/>
              <a:t>kaufmännischer Projektplanung</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6</a:t>
            </a:fld>
            <a:endParaRPr lang="de-AT" noProof="0" dirty="0"/>
          </a:p>
        </p:txBody>
      </p:sp>
    </p:spTree>
    <p:extLst>
      <p:ext uri="{BB962C8B-B14F-4D97-AF65-F5344CB8AC3E}">
        <p14:creationId xmlns:p14="http://schemas.microsoft.com/office/powerpoint/2010/main" val="16854850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2266386"/>
              </p:ext>
            </p:extLst>
          </p:nvPr>
        </p:nvGraphicFramePr>
        <p:xfrm>
          <a:off x="2952552" y="1764085"/>
          <a:ext cx="6351727" cy="4536504"/>
        </p:xfrm>
        <a:graphic>
          <a:graphicData uri="http://schemas.openxmlformats.org/presentationml/2006/ole">
            <mc:AlternateContent xmlns:mc="http://schemas.openxmlformats.org/markup-compatibility/2006">
              <mc:Choice xmlns:v="urn:schemas-microsoft-com:vml" Requires="v">
                <p:oleObj spid="_x0000_s4256" name="Präsentation" r:id="rId4" imgW="4165233" imgH="3124375" progId="PowerPoint.Show.8">
                  <p:embed/>
                </p:oleObj>
              </mc:Choice>
              <mc:Fallback>
                <p:oleObj name="Präsentation" r:id="rId4" imgW="4165233" imgH="3124375" progId="PowerPoint.Show.8">
                  <p:embed/>
                  <p:pic>
                    <p:nvPicPr>
                      <p:cNvPr id="0" name="Object 2"/>
                      <p:cNvPicPr>
                        <a:picLocks noChangeAspect="1" noChangeArrowheads="1"/>
                      </p:cNvPicPr>
                      <p:nvPr/>
                    </p:nvPicPr>
                    <p:blipFill>
                      <a:blip r:embed="rId5"/>
                      <a:srcRect l="6306" t="8412" r="6306" b="8412"/>
                      <a:stretch>
                        <a:fillRect/>
                      </a:stretch>
                    </p:blipFill>
                    <p:spPr bwMode="auto">
                      <a:xfrm>
                        <a:off x="2952552" y="1764085"/>
                        <a:ext cx="6351727" cy="4536504"/>
                      </a:xfrm>
                      <a:prstGeom prst="rect">
                        <a:avLst/>
                      </a:prstGeom>
                      <a:noFill/>
                    </p:spPr>
                  </p:pic>
                </p:oleObj>
              </mc:Fallback>
            </mc:AlternateContent>
          </a:graphicData>
        </a:graphic>
      </p:graphicFrame>
      <p:sp>
        <p:nvSpPr>
          <p:cNvPr id="23" name="Rechteck 22">
            <a:extLst>
              <a:ext uri="{C183D7F6-B498-43B3-948B-1728B52AA6E4}">
                <adec:decorative xmlns:adec="http://schemas.microsoft.com/office/drawing/2017/decorative" val="1"/>
              </a:ext>
            </a:extLst>
          </p:cNvPr>
          <p:cNvSpPr/>
          <p:nvPr/>
        </p:nvSpPr>
        <p:spPr bwMode="auto">
          <a:xfrm>
            <a:off x="7561064" y="2772197"/>
            <a:ext cx="136815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6" name="Rechteck 5">
            <a:extLst>
              <a:ext uri="{C183D7F6-B498-43B3-948B-1728B52AA6E4}">
                <adec:decorative xmlns:adec="http://schemas.microsoft.com/office/drawing/2017/decorative" val="1"/>
              </a:ext>
            </a:extLst>
          </p:cNvPr>
          <p:cNvSpPr/>
          <p:nvPr/>
        </p:nvSpPr>
        <p:spPr bwMode="auto">
          <a:xfrm>
            <a:off x="7488832" y="5796533"/>
            <a:ext cx="1872432" cy="432048"/>
          </a:xfrm>
          <a:prstGeom prst="rect">
            <a:avLst/>
          </a:prstGeom>
          <a:solidFill>
            <a:srgbClr val="953735">
              <a:alpha val="19000"/>
            </a:srgbClr>
          </a:solidFill>
          <a:ln w="25400">
            <a:solidFill>
              <a:srgbClr val="953735"/>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3" name="Inhaltsplatzhalter 2"/>
          <p:cNvSpPr>
            <a:spLocks noGrp="1"/>
          </p:cNvSpPr>
          <p:nvPr>
            <p:ph idx="1"/>
          </p:nvPr>
        </p:nvSpPr>
        <p:spPr>
          <a:xfrm>
            <a:off x="1008336" y="1785739"/>
            <a:ext cx="2592287" cy="4514850"/>
          </a:xfrm>
        </p:spPr>
        <p:txBody>
          <a:bodyPr/>
          <a:lstStyle/>
          <a:p>
            <a:pPr>
              <a:lnSpc>
                <a:spcPct val="110000"/>
              </a:lnSpc>
              <a:spcBef>
                <a:spcPts val="4200"/>
              </a:spcBef>
            </a:pPr>
            <a:r>
              <a:rPr lang="de-AT" sz="2400" dirty="0"/>
              <a:t>monetäre Quantifizierung des Aufwandes</a:t>
            </a:r>
          </a:p>
          <a:p>
            <a:pPr>
              <a:lnSpc>
                <a:spcPct val="110000"/>
              </a:lnSpc>
              <a:spcBef>
                <a:spcPts val="4200"/>
              </a:spcBef>
            </a:pPr>
            <a:r>
              <a:rPr lang="de-AT" sz="2400" dirty="0"/>
              <a:t>Wirtschaftlich-keitsbeurteilung </a:t>
            </a:r>
          </a:p>
          <a:p>
            <a:pPr>
              <a:lnSpc>
                <a:spcPct val="110000"/>
              </a:lnSpc>
              <a:spcBef>
                <a:spcPts val="4200"/>
              </a:spcBef>
            </a:pPr>
            <a:r>
              <a:rPr lang="de-AT" sz="2400" dirty="0"/>
              <a:t>Einsparungs-potential</a:t>
            </a:r>
            <a:endParaRPr lang="en-US" sz="2400" dirty="0"/>
          </a:p>
        </p:txBody>
      </p:sp>
      <p:sp>
        <p:nvSpPr>
          <p:cNvPr id="2" name="Titel 1"/>
          <p:cNvSpPr>
            <a:spLocks noGrp="1"/>
          </p:cNvSpPr>
          <p:nvPr>
            <p:ph type="title"/>
          </p:nvPr>
        </p:nvSpPr>
        <p:spPr/>
        <p:txBody>
          <a:bodyPr/>
          <a:lstStyle/>
          <a:p>
            <a:r>
              <a:rPr lang="de-AT" dirty="0"/>
              <a:t>Intention der Kostenplanung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7</a:t>
            </a:fld>
            <a:endParaRPr lang="en-US" dirty="0"/>
          </a:p>
        </p:txBody>
      </p:sp>
    </p:spTree>
    <p:extLst>
      <p:ext uri="{BB962C8B-B14F-4D97-AF65-F5344CB8AC3E}">
        <p14:creationId xmlns:p14="http://schemas.microsoft.com/office/powerpoint/2010/main" val="49800758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iger Pfeil 4">
            <a:extLst>
              <a:ext uri="{C183D7F6-B498-43B3-948B-1728B52AA6E4}">
                <adec:decorative xmlns:adec="http://schemas.microsoft.com/office/drawing/2017/decorative" val="1"/>
              </a:ext>
            </a:extLst>
          </p:cNvPr>
          <p:cNvSpPr/>
          <p:nvPr/>
        </p:nvSpPr>
        <p:spPr bwMode="auto">
          <a:xfrm rot="10800000" flipH="1">
            <a:off x="1142909" y="2556173"/>
            <a:ext cx="288000" cy="396000"/>
          </a:xfrm>
          <a:prstGeom prst="bentArrow">
            <a:avLst>
              <a:gd name="adj1" fmla="val 39940"/>
              <a:gd name="adj2" fmla="val 39939"/>
              <a:gd name="adj3" fmla="val 25000"/>
              <a:gd name="adj4" fmla="val 45121"/>
            </a:avLst>
          </a:prstGeom>
          <a:solidFill>
            <a:srgbClr val="2D4E7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3" name="Inhaltsplatzhalter 2"/>
          <p:cNvSpPr>
            <a:spLocks noGrp="1"/>
          </p:cNvSpPr>
          <p:nvPr>
            <p:ph idx="1"/>
          </p:nvPr>
        </p:nvSpPr>
        <p:spPr>
          <a:xfrm>
            <a:off x="1008336" y="1497707"/>
            <a:ext cx="8136904" cy="4514850"/>
          </a:xfrm>
        </p:spPr>
        <p:txBody>
          <a:bodyPr/>
          <a:lstStyle/>
          <a:p>
            <a:pPr marL="0" indent="0">
              <a:lnSpc>
                <a:spcPct val="100000"/>
              </a:lnSpc>
              <a:buNone/>
            </a:pPr>
            <a:r>
              <a:rPr lang="de-AT" sz="2200" b="1" dirty="0">
                <a:solidFill>
                  <a:srgbClr val="2D4E75"/>
                </a:solidFill>
              </a:rPr>
              <a:t>Geld stellt eine Schlüsselressource dar, die über die </a:t>
            </a:r>
            <a:br>
              <a:rPr lang="de-AT" sz="2200" b="1" dirty="0">
                <a:solidFill>
                  <a:srgbClr val="2D4E75"/>
                </a:solidFill>
              </a:rPr>
            </a:br>
            <a:r>
              <a:rPr lang="de-AT" sz="2200" b="1" dirty="0">
                <a:solidFill>
                  <a:srgbClr val="2D4E75"/>
                </a:solidFill>
              </a:rPr>
              <a:t>Verfügbarkeit der meisten übrigen Ressourcen entscheidet</a:t>
            </a:r>
            <a:r>
              <a:rPr lang="de-AT" sz="2000" dirty="0"/>
              <a:t>, </a:t>
            </a:r>
            <a:br>
              <a:rPr lang="de-AT" sz="2000" dirty="0"/>
            </a:br>
            <a:r>
              <a:rPr lang="de-AT" sz="2000" dirty="0"/>
              <a:t>daher fällt der kommerziellen Planung eine zentrale Rolle zu!</a:t>
            </a:r>
          </a:p>
          <a:p>
            <a:pPr marL="0" indent="0">
              <a:lnSpc>
                <a:spcPct val="100000"/>
              </a:lnSpc>
              <a:buNone/>
            </a:pPr>
            <a:r>
              <a:rPr lang="de-AT" sz="2000" dirty="0"/>
              <a:t>       eigener, separater Schritt im Projektmanagement</a:t>
            </a:r>
          </a:p>
          <a:p>
            <a:pPr>
              <a:lnSpc>
                <a:spcPct val="100000"/>
              </a:lnSpc>
              <a:spcBef>
                <a:spcPts val="2400"/>
              </a:spcBef>
            </a:pPr>
            <a:r>
              <a:rPr lang="de-AT" sz="1950" dirty="0"/>
              <a:t>Die </a:t>
            </a:r>
            <a:r>
              <a:rPr lang="de-AT" sz="2100" b="1" dirty="0">
                <a:solidFill>
                  <a:srgbClr val="2D4E75"/>
                </a:solidFill>
              </a:rPr>
              <a:t>Kostenplanung</a:t>
            </a:r>
            <a:r>
              <a:rPr lang="de-AT" sz="1950" dirty="0">
                <a:solidFill>
                  <a:srgbClr val="2D4E75"/>
                </a:solidFill>
              </a:rPr>
              <a:t> </a:t>
            </a:r>
            <a:r>
              <a:rPr lang="de-AT" sz="1950" dirty="0"/>
              <a:t>bringt eine kaufmännische Komponente in die Überlegungen ein. Sie </a:t>
            </a:r>
            <a:r>
              <a:rPr lang="de-AT" sz="2100" b="1" dirty="0">
                <a:solidFill>
                  <a:srgbClr val="2D4E75"/>
                </a:solidFill>
              </a:rPr>
              <a:t>ermittelt</a:t>
            </a:r>
            <a:r>
              <a:rPr lang="de-AT" sz="1950" dirty="0"/>
              <a:t> auf Grundlage aller bisherigen Planungsschritte die voraussicht-lich für das Projekt anfallenden, </a:t>
            </a:r>
            <a:r>
              <a:rPr lang="de-AT" sz="2100" b="1" dirty="0">
                <a:solidFill>
                  <a:srgbClr val="2D4E75"/>
                </a:solidFill>
              </a:rPr>
              <a:t>monetär</a:t>
            </a:r>
            <a:r>
              <a:rPr lang="de-AT" sz="1950" dirty="0"/>
              <a:t> bewerteten naturalen </a:t>
            </a:r>
            <a:r>
              <a:rPr lang="de-AT" sz="2100" b="1" dirty="0">
                <a:solidFill>
                  <a:srgbClr val="2D4E75"/>
                </a:solidFill>
              </a:rPr>
              <a:t>Aufwendungen</a:t>
            </a:r>
            <a:r>
              <a:rPr lang="de-AT" sz="1950" dirty="0"/>
              <a:t> und </a:t>
            </a:r>
            <a:r>
              <a:rPr lang="de-AT" sz="2100" b="1" dirty="0">
                <a:solidFill>
                  <a:srgbClr val="2D4E75"/>
                </a:solidFill>
              </a:rPr>
              <a:t>ordnet</a:t>
            </a:r>
            <a:r>
              <a:rPr lang="de-AT" sz="1950" dirty="0"/>
              <a:t> sie den einzelnen </a:t>
            </a:r>
            <a:r>
              <a:rPr lang="de-AT" sz="2100" b="1" dirty="0">
                <a:solidFill>
                  <a:srgbClr val="2D4E75"/>
                </a:solidFill>
              </a:rPr>
              <a:t>Vorgängen</a:t>
            </a:r>
            <a:r>
              <a:rPr lang="de-AT" sz="1950" dirty="0"/>
              <a:t> bzw. Arbeitspaketen </a:t>
            </a:r>
            <a:r>
              <a:rPr lang="de-AT" sz="2100" b="1" dirty="0">
                <a:solidFill>
                  <a:srgbClr val="2D4E75"/>
                </a:solidFill>
              </a:rPr>
              <a:t>zu</a:t>
            </a:r>
            <a:r>
              <a:rPr lang="de-AT" sz="1950" dirty="0"/>
              <a:t>.</a:t>
            </a:r>
          </a:p>
          <a:p>
            <a:pPr>
              <a:lnSpc>
                <a:spcPct val="100000"/>
              </a:lnSpc>
            </a:pPr>
            <a:r>
              <a:rPr lang="de-AT" sz="1950" dirty="0"/>
              <a:t>Die Kostenplanung soll Aussagen treffen, </a:t>
            </a:r>
            <a:r>
              <a:rPr lang="de-AT" sz="2100" b="1" dirty="0">
                <a:solidFill>
                  <a:srgbClr val="2D4E75"/>
                </a:solidFill>
              </a:rPr>
              <a:t>ob sich ein Projekt lohnt </a:t>
            </a:r>
            <a:br>
              <a:rPr lang="de-AT" sz="2100" b="1" dirty="0">
                <a:solidFill>
                  <a:srgbClr val="2D4E75"/>
                </a:solidFill>
              </a:rPr>
            </a:br>
            <a:r>
              <a:rPr lang="de-AT" sz="1950" dirty="0"/>
              <a:t>bzw. ob sich die Verwirklichung des Vorhabens wirtschaftlich auszahlt.</a:t>
            </a:r>
          </a:p>
          <a:p>
            <a:pPr>
              <a:lnSpc>
                <a:spcPct val="100000"/>
              </a:lnSpc>
            </a:pPr>
            <a:r>
              <a:rPr lang="de-AT" sz="1950" dirty="0"/>
              <a:t>Die Kostenplanung soll Unterlagen für die Finanzplanung liefern, um die </a:t>
            </a:r>
            <a:r>
              <a:rPr lang="de-AT" sz="2100" b="1" dirty="0">
                <a:solidFill>
                  <a:srgbClr val="2D4E75"/>
                </a:solidFill>
              </a:rPr>
              <a:t>finanziellen Erfordernisse abschätzen</a:t>
            </a:r>
            <a:r>
              <a:rPr lang="de-AT" sz="1950" dirty="0"/>
              <a:t> zu können, damit Liquidität genau </a:t>
            </a:r>
            <a:br>
              <a:rPr lang="de-AT" sz="1950" dirty="0"/>
            </a:br>
            <a:r>
              <a:rPr lang="de-AT" sz="1950" dirty="0"/>
              <a:t>dann und in dem Maße bereitsteht, wie sie gemäß Projektverlauf gebraucht wird.</a:t>
            </a:r>
          </a:p>
          <a:p>
            <a:pPr>
              <a:lnSpc>
                <a:spcPct val="100000"/>
              </a:lnSpc>
            </a:pPr>
            <a:endParaRPr lang="en-US" sz="2000" dirty="0"/>
          </a:p>
        </p:txBody>
      </p:sp>
      <p:sp>
        <p:nvSpPr>
          <p:cNvPr id="2" name="Titel 1"/>
          <p:cNvSpPr>
            <a:spLocks noGrp="1"/>
          </p:cNvSpPr>
          <p:nvPr>
            <p:ph type="title"/>
          </p:nvPr>
        </p:nvSpPr>
        <p:spPr/>
        <p:txBody>
          <a:bodyPr/>
          <a:lstStyle/>
          <a:p>
            <a:r>
              <a:rPr lang="de-AT" dirty="0"/>
              <a:t>Wesen der Kostenplanung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8</a:t>
            </a:fld>
            <a:endParaRPr lang="en-US" dirty="0"/>
          </a:p>
        </p:txBody>
      </p:sp>
    </p:spTree>
    <p:extLst>
      <p:ext uri="{BB962C8B-B14F-4D97-AF65-F5344CB8AC3E}">
        <p14:creationId xmlns:p14="http://schemas.microsoft.com/office/powerpoint/2010/main" val="27134903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8"/>
          <p:cNvGraphicFramePr>
            <a:graphicFrameLocks noGrp="1"/>
          </p:cNvGraphicFramePr>
          <p:nvPr>
            <p:extLst>
              <p:ext uri="{D42A27DB-BD31-4B8C-83A1-F6EECF244321}">
                <p14:modId xmlns:p14="http://schemas.microsoft.com/office/powerpoint/2010/main" val="1634413754"/>
              </p:ext>
            </p:extLst>
          </p:nvPr>
        </p:nvGraphicFramePr>
        <p:xfrm>
          <a:off x="720305" y="3243968"/>
          <a:ext cx="8641184" cy="2326381"/>
        </p:xfrm>
        <a:graphic>
          <a:graphicData uri="http://schemas.openxmlformats.org/drawingml/2006/table">
            <a:tbl>
              <a:tblPr firstRow="1">
                <a:tableStyleId>{5C22544A-7EE6-4342-B048-85BDC9FD1C3A}</a:tableStyleId>
              </a:tblPr>
              <a:tblGrid>
                <a:gridCol w="1296143">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752370">
                  <a:extLst>
                    <a:ext uri="{9D8B030D-6E8A-4147-A177-3AD203B41FA5}">
                      <a16:colId xmlns:a16="http://schemas.microsoft.com/office/drawing/2014/main" val="20003"/>
                    </a:ext>
                  </a:extLst>
                </a:gridCol>
                <a:gridCol w="1920263">
                  <a:extLst>
                    <a:ext uri="{9D8B030D-6E8A-4147-A177-3AD203B41FA5}">
                      <a16:colId xmlns:a16="http://schemas.microsoft.com/office/drawing/2014/main" val="20004"/>
                    </a:ext>
                  </a:extLst>
                </a:gridCol>
              </a:tblGrid>
              <a:tr h="517021">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de-AT" sz="2400" b="1" dirty="0">
                          <a:solidFill>
                            <a:srgbClr val="953735"/>
                          </a:solidFill>
                        </a:rPr>
                        <a:t>Aufwand</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D2D2"/>
                    </a:solidFill>
                  </a:tcPr>
                </a:tc>
                <a:tc>
                  <a:txBody>
                    <a:bodyPr/>
                    <a:lstStyle/>
                    <a:p>
                      <a:pPr algn="ctr">
                        <a:spcBef>
                          <a:spcPts val="600"/>
                        </a:spcBef>
                      </a:pPr>
                      <a:r>
                        <a:rPr lang="de-AT" sz="2000" b="1" dirty="0">
                          <a:solidFill>
                            <a:schemeClr val="tx1"/>
                          </a:solidFill>
                        </a:rPr>
                        <a:t>Arbeitszeit</a:t>
                      </a:r>
                      <a:endParaRPr lang="en-US" sz="20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D2D2"/>
                    </a:solidFill>
                  </a:tcPr>
                </a:tc>
                <a:tc>
                  <a:txBody>
                    <a:bodyPr/>
                    <a:lstStyle/>
                    <a:p>
                      <a:pPr algn="ctr">
                        <a:lnSpc>
                          <a:spcPts val="2200"/>
                        </a:lnSpc>
                      </a:pPr>
                      <a:r>
                        <a:rPr lang="de-AT" sz="2000" b="1" kern="1200" dirty="0">
                          <a:solidFill>
                            <a:schemeClr val="tx1"/>
                          </a:solidFill>
                          <a:latin typeface="+mn-lt"/>
                          <a:ea typeface="+mn-ea"/>
                          <a:cs typeface="+mn-cs"/>
                        </a:rPr>
                        <a:t>Energie</a:t>
                      </a:r>
                      <a:endParaRPr lang="en-US" sz="2000" b="1" kern="1200" dirty="0">
                        <a:solidFill>
                          <a:schemeClr val="tx1"/>
                        </a:solidFill>
                        <a:latin typeface="+mn-lt"/>
                        <a:ea typeface="+mn-ea"/>
                        <a:cs typeface="+mn-cs"/>
                      </a:endParaRPr>
                    </a:p>
                  </a:txBody>
                  <a:tcPr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D2D2"/>
                    </a:solidFill>
                  </a:tcPr>
                </a:tc>
                <a:tc>
                  <a:txBody>
                    <a:bodyPr/>
                    <a:lstStyle/>
                    <a:p>
                      <a:pPr algn="ctr">
                        <a:lnSpc>
                          <a:spcPts val="2200"/>
                        </a:lnSpc>
                      </a:pPr>
                      <a:r>
                        <a:rPr lang="de-AT" sz="2000" b="1" kern="0" dirty="0">
                          <a:solidFill>
                            <a:schemeClr val="tx1"/>
                          </a:solidFill>
                        </a:rPr>
                        <a:t>Maschinen</a:t>
                      </a:r>
                      <a:endParaRPr lang="en-US" sz="20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D2D2"/>
                    </a:solidFill>
                  </a:tcPr>
                </a:tc>
                <a:tc>
                  <a:txBody>
                    <a:bodyPr/>
                    <a:lstStyle/>
                    <a:p>
                      <a:pPr algn="ctr">
                        <a:lnSpc>
                          <a:spcPts val="2200"/>
                        </a:lnSpc>
                      </a:pPr>
                      <a:r>
                        <a:rPr lang="de-AT" sz="2000" b="1" kern="0" dirty="0">
                          <a:solidFill>
                            <a:schemeClr val="tx1"/>
                          </a:solidFill>
                        </a:rPr>
                        <a:t>Material</a:t>
                      </a:r>
                      <a:endParaRPr lang="en-US" sz="20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D2D2"/>
                    </a:solidFill>
                  </a:tcPr>
                </a:tc>
                <a:extLst>
                  <a:ext uri="{0D108BD9-81ED-4DB2-BD59-A6C34878D82A}">
                    <a16:rowId xmlns:a16="http://schemas.microsoft.com/office/drawing/2014/main" val="10000"/>
                  </a:ext>
                </a:extLst>
              </a:tr>
              <a:tr h="235453">
                <a:tc>
                  <a:txBody>
                    <a:bodyPr/>
                    <a:lstStyle/>
                    <a:p>
                      <a:pPr algn="r">
                        <a:lnSpc>
                          <a:spcPts val="2200"/>
                        </a:lnSpc>
                      </a:pPr>
                      <a:r>
                        <a:rPr lang="de-AT" sz="1800" kern="1200" dirty="0">
                          <a:solidFill>
                            <a:schemeClr val="dk1"/>
                          </a:solidFill>
                          <a:latin typeface="+mn-lt"/>
                          <a:ea typeface="+mn-ea"/>
                          <a:cs typeface="+mn-cs"/>
                        </a:rPr>
                        <a:t>Mengen-einheiten</a:t>
                      </a:r>
                      <a:endParaRPr lang="en-US" sz="1800"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D2D2"/>
                    </a:solidFill>
                  </a:tcPr>
                </a:tc>
                <a:tc>
                  <a:txBody>
                    <a:bodyPr/>
                    <a:lstStyle/>
                    <a:p>
                      <a:pPr algn="ctr">
                        <a:spcBef>
                          <a:spcPts val="600"/>
                        </a:spcBef>
                      </a:pPr>
                      <a:r>
                        <a:rPr lang="de-AT" sz="1800" kern="1200" dirty="0">
                          <a:solidFill>
                            <a:schemeClr val="dk1"/>
                          </a:solidFill>
                          <a:latin typeface="+mn-lt"/>
                          <a:ea typeface="+mn-ea"/>
                          <a:cs typeface="+mn-cs"/>
                        </a:rPr>
                        <a:t>Arbeitskraft-</a:t>
                      </a:r>
                      <a:br>
                        <a:rPr lang="de-AT" sz="1800" kern="1200" dirty="0">
                          <a:solidFill>
                            <a:schemeClr val="dk1"/>
                          </a:solidFill>
                          <a:latin typeface="+mn-lt"/>
                          <a:ea typeface="+mn-ea"/>
                          <a:cs typeface="+mn-cs"/>
                        </a:rPr>
                      </a:br>
                      <a:r>
                        <a:rPr lang="de-AT" sz="1800" kern="1200" dirty="0">
                          <a:solidFill>
                            <a:schemeClr val="dk1"/>
                          </a:solidFill>
                          <a:latin typeface="+mn-lt"/>
                          <a:ea typeface="+mn-ea"/>
                          <a:cs typeface="+mn-cs"/>
                        </a:rPr>
                        <a:t>stunden (AKH)</a:t>
                      </a:r>
                      <a:endParaRPr lang="en-US" sz="1800"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D2D2"/>
                    </a:solidFill>
                  </a:tcPr>
                </a:tc>
                <a:tc>
                  <a:txBody>
                    <a:bodyPr/>
                    <a:lstStyle/>
                    <a:p>
                      <a:pPr algn="ctr">
                        <a:lnSpc>
                          <a:spcPts val="2200"/>
                        </a:lnSpc>
                      </a:pPr>
                      <a:r>
                        <a:rPr lang="de-AT" sz="1800" kern="1200" dirty="0">
                          <a:solidFill>
                            <a:schemeClr val="dk1"/>
                          </a:solidFill>
                          <a:latin typeface="+mn-lt"/>
                          <a:ea typeface="+mn-ea"/>
                          <a:cs typeface="+mn-cs"/>
                        </a:rPr>
                        <a:t>Kilowatt-</a:t>
                      </a:r>
                      <a:br>
                        <a:rPr lang="de-AT" sz="1800" kern="1200" dirty="0">
                          <a:solidFill>
                            <a:schemeClr val="dk1"/>
                          </a:solidFill>
                          <a:latin typeface="+mn-lt"/>
                          <a:ea typeface="+mn-ea"/>
                          <a:cs typeface="+mn-cs"/>
                        </a:rPr>
                      </a:br>
                      <a:r>
                        <a:rPr lang="de-AT" sz="1800" kern="1200" dirty="0">
                          <a:solidFill>
                            <a:schemeClr val="dk1"/>
                          </a:solidFill>
                          <a:latin typeface="+mn-lt"/>
                          <a:ea typeface="+mn-ea"/>
                          <a:cs typeface="+mn-cs"/>
                        </a:rPr>
                        <a:t>stunden </a:t>
                      </a:r>
                      <a:r>
                        <a:rPr lang="de-AT" sz="1800" kern="1200" baseline="0" dirty="0">
                          <a:solidFill>
                            <a:schemeClr val="dk1"/>
                          </a:solidFill>
                          <a:latin typeface="+mn-lt"/>
                          <a:ea typeface="+mn-ea"/>
                          <a:cs typeface="+mn-cs"/>
                        </a:rPr>
                        <a:t>(kWh)</a:t>
                      </a:r>
                      <a:endParaRPr lang="en-US" sz="1800" kern="1200" dirty="0">
                        <a:solidFill>
                          <a:schemeClr val="dk1"/>
                        </a:solidFill>
                        <a:latin typeface="+mn-lt"/>
                        <a:ea typeface="+mn-ea"/>
                        <a:cs typeface="+mn-cs"/>
                      </a:endParaRPr>
                    </a:p>
                  </a:txBody>
                  <a:tcPr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D2D2"/>
                    </a:solidFill>
                  </a:tcPr>
                </a:tc>
                <a:tc>
                  <a:txBody>
                    <a:bodyPr/>
                    <a:lstStyle/>
                    <a:p>
                      <a:pPr algn="ctr">
                        <a:lnSpc>
                          <a:spcPts val="2200"/>
                        </a:lnSpc>
                      </a:pPr>
                      <a:r>
                        <a:rPr lang="de-AT" sz="1800" kern="1200" dirty="0">
                          <a:solidFill>
                            <a:schemeClr val="dk1"/>
                          </a:solidFill>
                          <a:latin typeface="+mn-lt"/>
                          <a:ea typeface="+mn-ea"/>
                          <a:cs typeface="+mn-cs"/>
                        </a:rPr>
                        <a:t>Maschinen-</a:t>
                      </a:r>
                      <a:br>
                        <a:rPr lang="de-AT" sz="1800" kern="1200" dirty="0">
                          <a:solidFill>
                            <a:schemeClr val="dk1"/>
                          </a:solidFill>
                          <a:latin typeface="+mn-lt"/>
                          <a:ea typeface="+mn-ea"/>
                          <a:cs typeface="+mn-cs"/>
                        </a:rPr>
                      </a:br>
                      <a:r>
                        <a:rPr lang="de-AT" sz="1800" kern="1200" dirty="0">
                          <a:solidFill>
                            <a:schemeClr val="dk1"/>
                          </a:solidFill>
                          <a:latin typeface="+mn-lt"/>
                          <a:ea typeface="+mn-ea"/>
                          <a:cs typeface="+mn-cs"/>
                        </a:rPr>
                        <a:t>stunden</a:t>
                      </a:r>
                      <a:endParaRPr lang="en-US" sz="1800"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D2D2"/>
                    </a:solidFill>
                  </a:tcPr>
                </a:tc>
                <a:tc>
                  <a:txBody>
                    <a:bodyPr/>
                    <a:lstStyle/>
                    <a:p>
                      <a:pPr algn="ctr">
                        <a:lnSpc>
                          <a:spcPts val="2200"/>
                        </a:lnSpc>
                      </a:pPr>
                      <a:r>
                        <a:rPr lang="de-AT" sz="1800" kern="1200" dirty="0">
                          <a:solidFill>
                            <a:schemeClr val="dk1"/>
                          </a:solidFill>
                          <a:latin typeface="+mn-lt"/>
                          <a:ea typeface="+mn-ea"/>
                          <a:cs typeface="+mn-cs"/>
                        </a:rPr>
                        <a:t>Material-</a:t>
                      </a:r>
                      <a:br>
                        <a:rPr lang="de-AT" sz="1800" kern="1200" dirty="0">
                          <a:solidFill>
                            <a:schemeClr val="dk1"/>
                          </a:solidFill>
                          <a:latin typeface="+mn-lt"/>
                          <a:ea typeface="+mn-ea"/>
                          <a:cs typeface="+mn-cs"/>
                        </a:rPr>
                      </a:br>
                      <a:r>
                        <a:rPr lang="de-AT" sz="1800" kern="1200" dirty="0">
                          <a:solidFill>
                            <a:schemeClr val="dk1"/>
                          </a:solidFill>
                          <a:latin typeface="+mn-lt"/>
                          <a:ea typeface="+mn-ea"/>
                          <a:cs typeface="+mn-cs"/>
                        </a:rPr>
                        <a:t>mengen (kg; Stk)</a:t>
                      </a:r>
                      <a:endParaRPr lang="en-US" sz="1800"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D2D2"/>
                    </a:solidFill>
                  </a:tcPr>
                </a:tc>
                <a:extLst>
                  <a:ext uri="{0D108BD9-81ED-4DB2-BD59-A6C34878D82A}">
                    <a16:rowId xmlns:a16="http://schemas.microsoft.com/office/drawing/2014/main" val="10001"/>
                  </a:ext>
                </a:extLst>
              </a:tr>
              <a:tr h="198800">
                <a:tc>
                  <a:txBody>
                    <a:bodyPr/>
                    <a:lstStyle/>
                    <a:p>
                      <a:pPr algn="l">
                        <a:lnSpc>
                          <a:spcPts val="3000"/>
                        </a:lnSpc>
                        <a:spcBef>
                          <a:spcPts val="600"/>
                        </a:spcBef>
                      </a:pPr>
                      <a:endParaRPr lang="en-US" sz="2200" b="1" kern="1200" dirty="0">
                        <a:solidFill>
                          <a:srgbClr val="2D4E75"/>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3000"/>
                        </a:lnSpc>
                        <a:spcBef>
                          <a:spcPts val="600"/>
                        </a:spcBef>
                      </a:pPr>
                      <a:endParaRPr lang="en-US" sz="3200" b="1" kern="1200" dirty="0">
                        <a:solidFill>
                          <a:srgbClr val="5A8B25"/>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3000"/>
                        </a:lnSpc>
                        <a:spcBef>
                          <a:spcPts val="600"/>
                        </a:spcBef>
                      </a:pPr>
                      <a:endParaRPr lang="en-US" sz="2000" kern="1200" dirty="0">
                        <a:solidFill>
                          <a:schemeClr val="dk1"/>
                        </a:solidFill>
                        <a:latin typeface="+mn-lt"/>
                        <a:ea typeface="+mn-ea"/>
                        <a:cs typeface="+mn-cs"/>
                      </a:endParaRPr>
                    </a:p>
                  </a:txBody>
                  <a:tcPr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3000"/>
                        </a:lnSpc>
                        <a:spcBef>
                          <a:spcPts val="600"/>
                        </a:spcBef>
                      </a:pPr>
                      <a:endParaRPr lang="en-US" sz="2000" kern="1200" dirty="0">
                        <a:solidFill>
                          <a:schemeClr val="dk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3000"/>
                        </a:lnSpc>
                        <a:spcBef>
                          <a:spcPts val="600"/>
                        </a:spcBef>
                      </a:pPr>
                      <a:endParaRPr lang="en-US" sz="2000" kern="1200" dirty="0">
                        <a:solidFill>
                          <a:schemeClr val="dk1"/>
                        </a:solidFill>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9836">
                <a:tc>
                  <a:txBody>
                    <a:bodyPr/>
                    <a:lstStyle/>
                    <a:p>
                      <a:pPr algn="ctr">
                        <a:lnSpc>
                          <a:spcPct val="100000"/>
                        </a:lnSpc>
                      </a:pPr>
                      <a:r>
                        <a:rPr lang="de-AT" sz="2400" b="1" kern="1200" dirty="0">
                          <a:solidFill>
                            <a:srgbClr val="5A8B25"/>
                          </a:solidFill>
                          <a:latin typeface="+mn-lt"/>
                          <a:ea typeface="+mn-ea"/>
                          <a:cs typeface="+mn-cs"/>
                        </a:rPr>
                        <a:t>Kosten</a:t>
                      </a:r>
                      <a:endParaRPr lang="en-US" sz="2400" b="1" kern="1200" dirty="0">
                        <a:solidFill>
                          <a:srgbClr val="5A8B25"/>
                        </a:solidFill>
                        <a:latin typeface="+mn-lt"/>
                        <a:ea typeface="+mn-ea"/>
                        <a:cs typeface="+mn-cs"/>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E498"/>
                    </a:solidFill>
                  </a:tcPr>
                </a:tc>
                <a:tc>
                  <a:txBody>
                    <a:bodyPr/>
                    <a:lstStyle/>
                    <a:p>
                      <a:pPr algn="ctr">
                        <a:lnSpc>
                          <a:spcPct val="100000"/>
                        </a:lnSpc>
                      </a:pPr>
                      <a:r>
                        <a:rPr lang="de-AT" sz="1800" kern="1200" dirty="0">
                          <a:solidFill>
                            <a:schemeClr val="dk1"/>
                          </a:solidFill>
                          <a:latin typeface="+mn-lt"/>
                          <a:ea typeface="+mn-ea"/>
                          <a:cs typeface="+mn-cs"/>
                        </a:rPr>
                        <a:t>Arbeitskosten</a:t>
                      </a:r>
                      <a:br>
                        <a:rPr lang="de-AT" sz="2000" kern="1200" dirty="0">
                          <a:solidFill>
                            <a:schemeClr val="dk1"/>
                          </a:solidFill>
                          <a:latin typeface="+mn-lt"/>
                          <a:ea typeface="+mn-ea"/>
                          <a:cs typeface="+mn-cs"/>
                        </a:rPr>
                      </a:br>
                      <a:r>
                        <a:rPr lang="de-AT" sz="2600" b="0" kern="1200" dirty="0">
                          <a:solidFill>
                            <a:srgbClr val="5A8B25"/>
                          </a:solidFill>
                          <a:latin typeface="Arial Black" panose="020B0A04020102020204" pitchFamily="34" charset="0"/>
                          <a:ea typeface="+mn-ea"/>
                          <a:cs typeface="+mn-cs"/>
                        </a:rPr>
                        <a:t>€</a:t>
                      </a:r>
                      <a:endParaRPr lang="en-US" sz="2600" b="0" kern="1200" dirty="0">
                        <a:solidFill>
                          <a:srgbClr val="5A8B25"/>
                        </a:solidFill>
                        <a:latin typeface="Arial Black" panose="020B0A04020102020204" pitchFamily="34" charset="0"/>
                        <a:ea typeface="+mn-ea"/>
                        <a:cs typeface="+mn-cs"/>
                      </a:endParaRPr>
                    </a:p>
                  </a:txBody>
                  <a:tcPr marT="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E49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kern="1200" dirty="0">
                          <a:solidFill>
                            <a:schemeClr val="dk1"/>
                          </a:solidFill>
                          <a:latin typeface="+mn-lt"/>
                          <a:ea typeface="+mn-ea"/>
                          <a:cs typeface="+mn-cs"/>
                        </a:rPr>
                        <a:t>Energiekosten</a:t>
                      </a:r>
                    </a:p>
                    <a:p>
                      <a:pPr marL="0" marR="0" indent="0" algn="ctr" defTabSz="914400" rtl="0" eaLnBrk="1" fontAlgn="auto" latinLnBrk="0" hangingPunct="1">
                        <a:lnSpc>
                          <a:spcPct val="100000"/>
                        </a:lnSpc>
                        <a:spcBef>
                          <a:spcPts val="0"/>
                        </a:spcBef>
                        <a:spcAft>
                          <a:spcPts val="0"/>
                        </a:spcAft>
                        <a:buClrTx/>
                        <a:buSzTx/>
                        <a:buFontTx/>
                        <a:buNone/>
                        <a:tabLst/>
                        <a:defRPr/>
                      </a:pPr>
                      <a:r>
                        <a:rPr lang="de-AT" sz="2600" b="0" kern="1200" dirty="0">
                          <a:solidFill>
                            <a:srgbClr val="5A8B25"/>
                          </a:solidFill>
                          <a:latin typeface="Arial Black" panose="020B0A04020102020204" pitchFamily="34" charset="0"/>
                          <a:ea typeface="+mn-ea"/>
                          <a:cs typeface="+mn-cs"/>
                        </a:rPr>
                        <a:t>€</a:t>
                      </a:r>
                      <a:endParaRPr lang="en-US" sz="2600" b="0" kern="1200" dirty="0">
                        <a:solidFill>
                          <a:srgbClr val="5A8B25"/>
                        </a:solidFill>
                        <a:latin typeface="Arial Black" panose="020B0A04020102020204" pitchFamily="34" charset="0"/>
                        <a:ea typeface="+mn-ea"/>
                        <a:cs typeface="+mn-cs"/>
                      </a:endParaRPr>
                    </a:p>
                  </a:txBody>
                  <a:tcPr marR="144000" marT="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E49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kern="1200" dirty="0">
                          <a:solidFill>
                            <a:schemeClr val="dk1"/>
                          </a:solidFill>
                          <a:latin typeface="+mn-lt"/>
                          <a:ea typeface="+mn-ea"/>
                          <a:cs typeface="+mn-cs"/>
                        </a:rPr>
                        <a:t>Maschinenkosten</a:t>
                      </a:r>
                      <a:br>
                        <a:rPr lang="de-AT" sz="2000" kern="1200" dirty="0">
                          <a:solidFill>
                            <a:schemeClr val="dk1"/>
                          </a:solidFill>
                          <a:latin typeface="+mn-lt"/>
                          <a:ea typeface="+mn-ea"/>
                          <a:cs typeface="+mn-cs"/>
                        </a:rPr>
                      </a:br>
                      <a:r>
                        <a:rPr lang="de-AT" sz="2600" b="0" kern="1200" dirty="0">
                          <a:solidFill>
                            <a:srgbClr val="5A8B25"/>
                          </a:solidFill>
                          <a:latin typeface="Arial Black" panose="020B0A04020102020204" pitchFamily="34" charset="0"/>
                          <a:ea typeface="+mn-ea"/>
                          <a:cs typeface="+mn-cs"/>
                        </a:rPr>
                        <a:t>€</a:t>
                      </a:r>
                      <a:endParaRPr lang="en-US" sz="2600" b="0" kern="1200" dirty="0">
                        <a:solidFill>
                          <a:srgbClr val="5A8B25"/>
                        </a:solidFill>
                        <a:latin typeface="Arial Black" panose="020B0A04020102020204" pitchFamily="34" charset="0"/>
                        <a:ea typeface="+mn-ea"/>
                        <a:cs typeface="+mn-cs"/>
                      </a:endParaRPr>
                    </a:p>
                  </a:txBody>
                  <a:tcPr marT="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E49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kern="1200" dirty="0">
                          <a:solidFill>
                            <a:schemeClr val="dk1"/>
                          </a:solidFill>
                          <a:latin typeface="+mn-lt"/>
                          <a:ea typeface="+mn-ea"/>
                          <a:cs typeface="+mn-cs"/>
                        </a:rPr>
                        <a:t>Materialkosten</a:t>
                      </a:r>
                      <a:br>
                        <a:rPr lang="de-AT" sz="2000" kern="1200" dirty="0">
                          <a:solidFill>
                            <a:schemeClr val="dk1"/>
                          </a:solidFill>
                          <a:latin typeface="+mn-lt"/>
                          <a:ea typeface="+mn-ea"/>
                          <a:cs typeface="+mn-cs"/>
                        </a:rPr>
                      </a:br>
                      <a:r>
                        <a:rPr lang="de-AT" sz="2600" b="0" kern="1200" dirty="0">
                          <a:solidFill>
                            <a:srgbClr val="5A8B25"/>
                          </a:solidFill>
                          <a:latin typeface="Arial Black" panose="020B0A04020102020204" pitchFamily="34" charset="0"/>
                          <a:ea typeface="+mn-ea"/>
                          <a:cs typeface="+mn-cs"/>
                        </a:rPr>
                        <a:t>€</a:t>
                      </a:r>
                      <a:endParaRPr lang="en-US" sz="2600" b="0" kern="1200" dirty="0">
                        <a:solidFill>
                          <a:srgbClr val="5A8B25"/>
                        </a:solidFill>
                        <a:latin typeface="Arial Black" panose="020B0A04020102020204" pitchFamily="34" charset="0"/>
                        <a:ea typeface="+mn-ea"/>
                        <a:cs typeface="+mn-cs"/>
                      </a:endParaRPr>
                    </a:p>
                  </a:txBody>
                  <a:tcPr marT="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E498"/>
                    </a:solidFill>
                  </a:tcPr>
                </a:tc>
                <a:extLst>
                  <a:ext uri="{0D108BD9-81ED-4DB2-BD59-A6C34878D82A}">
                    <a16:rowId xmlns:a16="http://schemas.microsoft.com/office/drawing/2014/main" val="10003"/>
                  </a:ext>
                </a:extLst>
              </a:tr>
            </a:tbl>
          </a:graphicData>
        </a:graphic>
      </p:graphicFrame>
      <p:grpSp>
        <p:nvGrpSpPr>
          <p:cNvPr id="5" name="Gruppieren 4">
            <a:extLst>
              <a:ext uri="{C183D7F6-B498-43B3-948B-1728B52AA6E4}">
                <adec:decorative xmlns:adec="http://schemas.microsoft.com/office/drawing/2017/decorative" val="1"/>
              </a:ext>
            </a:extLst>
          </p:cNvPr>
          <p:cNvGrpSpPr/>
          <p:nvPr/>
        </p:nvGrpSpPr>
        <p:grpSpPr>
          <a:xfrm>
            <a:off x="2287424" y="1908101"/>
            <a:ext cx="6815626" cy="1164177"/>
            <a:chOff x="2287424" y="2019832"/>
            <a:chExt cx="6815626" cy="1164177"/>
          </a:xfrm>
        </p:grpSpPr>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r="21858"/>
            <a:stretch/>
          </p:blipFill>
          <p:spPr>
            <a:xfrm>
              <a:off x="2287424" y="2379872"/>
              <a:ext cx="1204634" cy="753602"/>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588" y="2171076"/>
              <a:ext cx="555036" cy="468412"/>
            </a:xfrm>
            <a:prstGeom prst="rect">
              <a:avLst/>
            </a:prstGeom>
          </p:spPr>
        </p:pic>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0664" y="2414195"/>
              <a:ext cx="1395661" cy="757765"/>
            </a:xfrm>
            <a:prstGeom prst="rect">
              <a:avLst/>
            </a:prstGeom>
          </p:spPr>
        </p:pic>
        <p:pic>
          <p:nvPicPr>
            <p:cNvPr id="22" name="Grafik 21"/>
            <p:cNvPicPr>
              <a:picLocks/>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t="4783" b="10363"/>
            <a:stretch/>
          </p:blipFill>
          <p:spPr>
            <a:xfrm>
              <a:off x="5760996" y="2019832"/>
              <a:ext cx="1440028" cy="1164177"/>
            </a:xfrm>
            <a:prstGeom prst="rect">
              <a:avLst/>
            </a:prstGeom>
          </p:spPr>
        </p:pic>
        <p:pic>
          <p:nvPicPr>
            <p:cNvPr id="23" name="Grafik 22"/>
            <p:cNvPicPr>
              <a:picLocks noChangeAspect="1"/>
            </p:cNvPicPr>
            <p:nvPr/>
          </p:nvPicPr>
          <p:blipFill>
            <a:blip r:embed="rId8" cstate="print">
              <a:duotone>
                <a:prstClr val="black"/>
                <a:srgbClr val="0070C0">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42033" y="2235856"/>
              <a:ext cx="990360" cy="874651"/>
            </a:xfrm>
            <a:prstGeom prst="rect">
              <a:avLst/>
            </a:prstGeom>
          </p:spPr>
        </p:pic>
        <p:pic>
          <p:nvPicPr>
            <p:cNvPr id="24" name="Grafik 23"/>
            <p:cNvPicPr>
              <a:picLocks noChangeAspect="1"/>
            </p:cNvPicPr>
            <p:nvPr/>
          </p:nvPicPr>
          <p:blipFill>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8436059" y="2586145"/>
              <a:ext cx="666991" cy="488947"/>
            </a:xfrm>
            <a:prstGeom prst="rect">
              <a:avLst/>
            </a:prstGeom>
          </p:spPr>
        </p:pic>
      </p:grpSp>
      <p:grpSp>
        <p:nvGrpSpPr>
          <p:cNvPr id="37" name="Gruppieren 36">
            <a:extLst>
              <a:ext uri="{C183D7F6-B498-43B3-948B-1728B52AA6E4}">
                <adec:decorative xmlns:adec="http://schemas.microsoft.com/office/drawing/2017/decorative" val="1"/>
              </a:ext>
            </a:extLst>
          </p:cNvPr>
          <p:cNvGrpSpPr/>
          <p:nvPr/>
        </p:nvGrpSpPr>
        <p:grpSpPr>
          <a:xfrm>
            <a:off x="2952552" y="4394005"/>
            <a:ext cx="5466466" cy="451959"/>
            <a:chOff x="2592512" y="4870800"/>
            <a:chExt cx="5466466" cy="369059"/>
          </a:xfrm>
        </p:grpSpPr>
        <p:cxnSp>
          <p:nvCxnSpPr>
            <p:cNvPr id="27" name="Gerade Verbindung mit Pfeil 26"/>
            <p:cNvCxnSpPr/>
            <p:nvPr/>
          </p:nvCxnSpPr>
          <p:spPr bwMode="auto">
            <a:xfrm>
              <a:off x="2592512" y="4870800"/>
              <a:ext cx="0" cy="369059"/>
            </a:xfrm>
            <a:prstGeom prst="straightConnector1">
              <a:avLst/>
            </a:prstGeom>
            <a:noFill/>
            <a:ln w="3810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p:cNvCxnSpPr/>
            <p:nvPr/>
          </p:nvCxnSpPr>
          <p:spPr bwMode="auto">
            <a:xfrm>
              <a:off x="4464720" y="4870800"/>
              <a:ext cx="0" cy="369059"/>
            </a:xfrm>
            <a:prstGeom prst="straightConnector1">
              <a:avLst/>
            </a:prstGeom>
            <a:noFill/>
            <a:ln w="3810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mit Pfeil 30"/>
            <p:cNvCxnSpPr/>
            <p:nvPr/>
          </p:nvCxnSpPr>
          <p:spPr bwMode="auto">
            <a:xfrm>
              <a:off x="6192912" y="4870800"/>
              <a:ext cx="0" cy="369059"/>
            </a:xfrm>
            <a:prstGeom prst="straightConnector1">
              <a:avLst/>
            </a:prstGeom>
            <a:noFill/>
            <a:ln w="3810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p:cNvCxnSpPr/>
            <p:nvPr/>
          </p:nvCxnSpPr>
          <p:spPr bwMode="auto">
            <a:xfrm>
              <a:off x="8058978" y="4870800"/>
              <a:ext cx="0" cy="369059"/>
            </a:xfrm>
            <a:prstGeom prst="straightConnector1">
              <a:avLst/>
            </a:prstGeom>
            <a:noFill/>
            <a:ln w="3810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Inhaltsplatzhalter 2"/>
          <p:cNvSpPr txBox="1">
            <a:spLocks/>
          </p:cNvSpPr>
          <p:nvPr/>
        </p:nvSpPr>
        <p:spPr>
          <a:xfrm>
            <a:off x="1368376" y="5940549"/>
            <a:ext cx="7416824" cy="505594"/>
          </a:xfrm>
          <a:prstGeom prst="rect">
            <a:avLst/>
          </a:prstGeom>
          <a:solidFill>
            <a:srgbClr val="2D4E75"/>
          </a:solidFill>
        </p:spPr>
        <p:txBody>
          <a:bodyPr/>
          <a:lstStyle>
            <a:lvl1pPr marL="342900" indent="-342900" algn="l" rtl="0" fontAlgn="base">
              <a:lnSpc>
                <a:spcPct val="120000"/>
              </a:lnSpc>
              <a:spcBef>
                <a:spcPts val="1200"/>
              </a:spcBef>
              <a:spcAft>
                <a:spcPct val="0"/>
              </a:spcAft>
              <a:buClr>
                <a:srgbClr val="2D4E7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2D4E7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2D4E7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2D4E7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2D4E7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gn="ctr">
              <a:buFont typeface="Wingdings" pitchFamily="2" charset="2"/>
              <a:buNone/>
            </a:pPr>
            <a:r>
              <a:rPr lang="de-AT" sz="2100" kern="0" dirty="0">
                <a:solidFill>
                  <a:schemeClr val="bg1"/>
                </a:solidFill>
              </a:rPr>
              <a:t>benötigte Ressourceneinsatzmenge x Preis pro Mengeneinheit </a:t>
            </a:r>
            <a:r>
              <a:rPr lang="de-AT" sz="2000" kern="0" dirty="0">
                <a:solidFill>
                  <a:schemeClr val="bg1"/>
                </a:solidFill>
              </a:rPr>
              <a:t>= </a:t>
            </a:r>
            <a:r>
              <a:rPr lang="de-AT" sz="2200" b="1" kern="0" dirty="0">
                <a:solidFill>
                  <a:schemeClr val="bg1"/>
                </a:solidFill>
                <a:effectLst>
                  <a:outerShdw blurRad="38100" dist="38100" dir="2700000" algn="tl">
                    <a:srgbClr val="000000">
                      <a:alpha val="43137"/>
                    </a:srgbClr>
                  </a:outerShdw>
                </a:effectLst>
              </a:rPr>
              <a:t>Kosten</a:t>
            </a:r>
            <a:endParaRPr lang="en-US" sz="2200" b="1" kern="0" dirty="0">
              <a:solidFill>
                <a:schemeClr val="bg1"/>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a:xfrm>
            <a:off x="1008336" y="1438060"/>
            <a:ext cx="7668814" cy="542049"/>
          </a:xfrm>
        </p:spPr>
        <p:txBody>
          <a:bodyPr/>
          <a:lstStyle/>
          <a:p>
            <a:pPr marL="0" indent="0">
              <a:buNone/>
            </a:pPr>
            <a:r>
              <a:rPr lang="de-AT" sz="2300" dirty="0"/>
              <a:t>Kosten sind mit Preisen bewerteter Aufwand</a:t>
            </a:r>
            <a:endParaRPr lang="en-US" sz="2300" dirty="0"/>
          </a:p>
        </p:txBody>
      </p:sp>
      <p:sp>
        <p:nvSpPr>
          <p:cNvPr id="2" name="Titel 1"/>
          <p:cNvSpPr>
            <a:spLocks noGrp="1"/>
          </p:cNvSpPr>
          <p:nvPr>
            <p:ph type="title"/>
          </p:nvPr>
        </p:nvSpPr>
        <p:spPr/>
        <p:txBody>
          <a:bodyPr/>
          <a:lstStyle/>
          <a:p>
            <a:r>
              <a:rPr lang="de-AT" dirty="0"/>
              <a:t>Naturalaufwand und Kosten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9</a:t>
            </a:fld>
            <a:endParaRPr lang="de-AT" noProof="0" dirty="0"/>
          </a:p>
        </p:txBody>
      </p:sp>
    </p:spTree>
    <p:extLst>
      <p:ext uri="{BB962C8B-B14F-4D97-AF65-F5344CB8AC3E}">
        <p14:creationId xmlns:p14="http://schemas.microsoft.com/office/powerpoint/2010/main" val="36556159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build="p"/>
    </p:bldLst>
  </p:timing>
</p:sld>
</file>

<file path=ppt/theme/theme1.xml><?xml version="1.0" encoding="utf-8"?>
<a:theme xmlns:a="http://schemas.openxmlformats.org/drawingml/2006/main" name="BOKU-Marketing">
  <a:themeElements>
    <a:clrScheme name="">
      <a:dk1>
        <a:srgbClr val="000000"/>
      </a:dk1>
      <a:lt1>
        <a:srgbClr val="FFFFFF"/>
      </a:lt1>
      <a:dk2>
        <a:srgbClr val="A6173B"/>
      </a:dk2>
      <a:lt2>
        <a:srgbClr val="666369"/>
      </a:lt2>
      <a:accent1>
        <a:srgbClr val="DBDADC"/>
      </a:accent1>
      <a:accent2>
        <a:srgbClr val="D49486"/>
      </a:accent2>
      <a:accent3>
        <a:srgbClr val="FFFFFF"/>
      </a:accent3>
      <a:accent4>
        <a:srgbClr val="000000"/>
      </a:accent4>
      <a:accent5>
        <a:srgbClr val="EAEAEB"/>
      </a:accent5>
      <a:accent6>
        <a:srgbClr val="C08679"/>
      </a:accent6>
      <a:hlink>
        <a:srgbClr val="CCCCFF"/>
      </a:hlink>
      <a:folHlink>
        <a:srgbClr val="B5B3B7"/>
      </a:folHlink>
    </a:clrScheme>
    <a:fontScheme name="BOKU-Marketing">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OKU-Market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KU-Market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KU-Market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KU-Market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KU-Market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KU-Market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KU-Market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KU-Marketing 8">
        <a:dk1>
          <a:srgbClr val="000000"/>
        </a:dk1>
        <a:lt1>
          <a:srgbClr val="FFFFFF"/>
        </a:lt1>
        <a:dk2>
          <a:srgbClr val="CE0025"/>
        </a:dk2>
        <a:lt2>
          <a:srgbClr val="464646"/>
        </a:lt2>
        <a:accent1>
          <a:srgbClr val="E1E1E1"/>
        </a:accent1>
        <a:accent2>
          <a:srgbClr val="3333CC"/>
        </a:accent2>
        <a:accent3>
          <a:srgbClr val="FFFFFF"/>
        </a:accent3>
        <a:accent4>
          <a:srgbClr val="000000"/>
        </a:accent4>
        <a:accent5>
          <a:srgbClr val="EEEEEE"/>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G:\UL\ULU\daten\martin\_atexte\boku\Vizerektorat\CD\BOKU-Marketing.ppt</Template>
  <TotalTime>0</TotalTime>
  <Words>3534</Words>
  <Application>Microsoft Office PowerPoint</Application>
  <PresentationFormat>Benutzerdefiniert</PresentationFormat>
  <Paragraphs>593</Paragraphs>
  <Slides>33</Slides>
  <Notes>33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42" baseType="lpstr">
      <vt:lpstr>ＭＳ Ｐゴシック</vt:lpstr>
      <vt:lpstr>Arial</vt:lpstr>
      <vt:lpstr>Arial Black</vt:lpstr>
      <vt:lpstr>Arial Narrow</vt:lpstr>
      <vt:lpstr>Corbel</vt:lpstr>
      <vt:lpstr>Symbol</vt:lpstr>
      <vt:lpstr>Wingdings</vt:lpstr>
      <vt:lpstr>BOKU-Marketing</vt:lpstr>
      <vt:lpstr>Präsentation</vt:lpstr>
      <vt:lpstr>Projektmanagement</vt:lpstr>
      <vt:lpstr>Übersicht –  kaufmännische Projektplanung</vt:lpstr>
      <vt:lpstr>Lehr- und Lernziele –  kaufmännische Projektplanung</vt:lpstr>
      <vt:lpstr>Learning Outcomes –  kaufmännische Projektplanung</vt:lpstr>
      <vt:lpstr>Stellung kaufmännischer Pläne im Prozess der Projektplanung </vt:lpstr>
      <vt:lpstr>Dimensionen  kaufmännischer Projektplanung</vt:lpstr>
      <vt:lpstr>Intention der Kostenplanung</vt:lpstr>
      <vt:lpstr>Wesen der Kostenplanung</vt:lpstr>
      <vt:lpstr>Naturalaufwand und Kosten</vt:lpstr>
      <vt:lpstr>Kalkulationsschema zur Ermittlung  der  geplanten Projektgesamtkosten</vt:lpstr>
      <vt:lpstr>Ziele der Kostenplanung</vt:lpstr>
      <vt:lpstr>Anknüpfungspunkte  der Kostenplanung</vt:lpstr>
      <vt:lpstr>Systematik der (Projekt-)Kosten I</vt:lpstr>
      <vt:lpstr>Systematik der (Projekt-)Kosten II</vt:lpstr>
      <vt:lpstr>Systematik der (Projekt-)Kosten III</vt:lpstr>
      <vt:lpstr>Gliederung – Kostenarten</vt:lpstr>
      <vt:lpstr>Methoden der Kostenschätzung I</vt:lpstr>
      <vt:lpstr>Methoden der Kostenschätzung II</vt:lpstr>
      <vt:lpstr>Methoden der Kostenplanung I</vt:lpstr>
      <vt:lpstr>Methoden der Kostenplanung II</vt:lpstr>
      <vt:lpstr>Kostenplanung in der Praxis</vt:lpstr>
      <vt:lpstr>Finanzplanung </vt:lpstr>
      <vt:lpstr>Unterscheidung: Kosten und Zahlungen</vt:lpstr>
      <vt:lpstr>Wesen des Finanzplans</vt:lpstr>
      <vt:lpstr>Beispiel Finanzplan</vt:lpstr>
      <vt:lpstr>Beispiel für das  Schema eines Projektfinanzplanes</vt:lpstr>
      <vt:lpstr>Schematische graphische Darstellung  eines Finanzplans </vt:lpstr>
      <vt:lpstr>Budgetplan</vt:lpstr>
      <vt:lpstr>Beispiel Budgetplan</vt:lpstr>
      <vt:lpstr>Kommerzielle Pläne im Vergleich</vt:lpstr>
      <vt:lpstr>Übung –  Kostenschätzung und Projektkalkulation</vt:lpstr>
      <vt:lpstr>Ansatzpunkte für Planungsoptimierungen im klassischen Projektmanagement</vt:lpstr>
      <vt:lpstr>Optimierung der klassischen Projektplanung</vt:lpstr>
    </vt:vector>
  </TitlesOfParts>
  <Company>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Begleitende Folien (Einheit 12) zum Lehrbuch Projektmanagement. Der erfolgreiche Einstieg. 6. Auflage, 2023, Facultas, Wien, Österreich</dc:title>
  <dc:creator>Hans Karl Wytrzens</dc:creator>
  <cp:lastModifiedBy>Roder C</cp:lastModifiedBy>
  <cp:revision>672</cp:revision>
  <cp:lastPrinted>2014-09-18T07:45:12Z</cp:lastPrinted>
  <dcterms:created xsi:type="dcterms:W3CDTF">2003-09-23T06:28:36Z</dcterms:created>
  <dcterms:modified xsi:type="dcterms:W3CDTF">2023-06-02T18:07:29Z</dcterms:modified>
</cp:coreProperties>
</file>