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60" r:id="rId2"/>
    <p:sldId id="334" r:id="rId3"/>
    <p:sldId id="377" r:id="rId4"/>
    <p:sldId id="378" r:id="rId5"/>
    <p:sldId id="363" r:id="rId6"/>
    <p:sldId id="384" r:id="rId7"/>
    <p:sldId id="388" r:id="rId8"/>
    <p:sldId id="385" r:id="rId9"/>
    <p:sldId id="387" r:id="rId10"/>
    <p:sldId id="394" r:id="rId11"/>
    <p:sldId id="395" r:id="rId12"/>
    <p:sldId id="386" r:id="rId13"/>
    <p:sldId id="396" r:id="rId14"/>
    <p:sldId id="390" r:id="rId15"/>
    <p:sldId id="391" r:id="rId16"/>
    <p:sldId id="371" r:id="rId17"/>
  </p:sldIdLst>
  <p:sldSz cx="9361488" cy="6840538"/>
  <p:notesSz cx="6797675" cy="9926638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">
          <p15:clr>
            <a:srgbClr val="A4A3A4"/>
          </p15:clr>
        </p15:guide>
        <p15:guide id="2" pos="10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4E75"/>
    <a:srgbClr val="D9E2EF"/>
    <a:srgbClr val="477AB7"/>
    <a:srgbClr val="54812B"/>
    <a:srgbClr val="DDEFCD"/>
    <a:srgbClr val="31859C"/>
    <a:srgbClr val="FCE8D8"/>
    <a:srgbClr val="C85F09"/>
    <a:srgbClr val="F7282F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07" autoAdjust="0"/>
    <p:restoredTop sz="86466" autoAdjust="0"/>
  </p:normalViewPr>
  <p:slideViewPr>
    <p:cSldViewPr>
      <p:cViewPr varScale="1">
        <p:scale>
          <a:sx n="99" d="100"/>
          <a:sy n="99" d="100"/>
        </p:scale>
        <p:origin x="2400" y="78"/>
      </p:cViewPr>
      <p:guideLst>
        <p:guide orient="horz" pos="793"/>
        <p:guide pos="10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0" d="100"/>
          <a:sy n="70" d="100"/>
        </p:scale>
        <p:origin x="1683" y="-981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90508D-DE0F-4D09-B693-73E2DC2DC1D6}" type="slidenum">
              <a:rPr lang="de-DE" sz="1050"/>
              <a:pPr/>
              <a:t>‹Nr.›</a:t>
            </a:fld>
            <a:endParaRPr lang="de-DE" sz="1050" dirty="0"/>
          </a:p>
        </p:txBody>
      </p:sp>
    </p:spTree>
    <p:extLst>
      <p:ext uri="{BB962C8B-B14F-4D97-AF65-F5344CB8AC3E}">
        <p14:creationId xmlns:p14="http://schemas.microsoft.com/office/powerpoint/2010/main" val="410355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50958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06549" y="4714875"/>
            <a:ext cx="5184576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Klicken Sie, um die Formate des Vorlagentextes zu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8F4A2D7C-1F6E-46F1-B0EA-93B973014C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60430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ts val="600"/>
      </a:spcBef>
      <a:spcAft>
        <a:spcPct val="0"/>
      </a:spcAft>
      <a:defRPr sz="1100" kern="1200" baseline="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fontAlgn="base">
      <a:spcBef>
        <a:spcPts val="600"/>
      </a:spcBef>
      <a:spcAft>
        <a:spcPct val="0"/>
      </a:spcAft>
      <a:defRPr sz="11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fontAlgn="base">
      <a:spcBef>
        <a:spcPts val="600"/>
      </a:spcBef>
      <a:spcAft>
        <a:spcPct val="0"/>
      </a:spcAft>
      <a:defRPr sz="11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fontAlgn="base">
      <a:spcBef>
        <a:spcPts val="600"/>
      </a:spcBef>
      <a:spcAft>
        <a:spcPct val="0"/>
      </a:spcAft>
      <a:defRPr sz="11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fontAlgn="base">
      <a:spcBef>
        <a:spcPts val="600"/>
      </a:spcBef>
      <a:spcAft>
        <a:spcPct val="0"/>
      </a:spcAft>
      <a:defRPr sz="11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852488" y="744538"/>
            <a:ext cx="5092700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3469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Beim agilen Projektmanagement bezieht sich Product Backlog auf eine </a:t>
            </a:r>
            <a:r>
              <a:rPr lang="de-DE" b="1" dirty="0"/>
              <a:t>priorisierte Liste von Anforderungen </a:t>
            </a:r>
            <a:r>
              <a:rPr lang="de-DE" dirty="0"/>
              <a:t>(Features oder</a:t>
            </a:r>
            <a:r>
              <a:rPr lang="de-DE" baseline="0" dirty="0"/>
              <a:t> </a:t>
            </a:r>
            <a:r>
              <a:rPr lang="de-DE" dirty="0"/>
              <a:t>Funktionalitäten), die ein Produkt enthalten sollte. Sie kann manchmal auch als To-do-Liste bezeichnet werden. Sie stellt ein eigenes „Artefakt“ dar.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53240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Product Backlog enthält Einzeleinträge,</a:t>
            </a:r>
            <a:r>
              <a:rPr lang="de-DE" baseline="0" dirty="0"/>
              <a:t> die als </a:t>
            </a:r>
            <a:r>
              <a:rPr lang="de-DE" b="1" baseline="0" dirty="0"/>
              <a:t>Items</a:t>
            </a:r>
            <a:r>
              <a:rPr lang="de-DE" baseline="0" dirty="0"/>
              <a:t> bezeichnet werden.</a:t>
            </a:r>
          </a:p>
          <a:p>
            <a:r>
              <a:rPr lang="de-DE" baseline="0" dirty="0"/>
              <a:t>Wichtigste Elemente eines Product Backlog sind die </a:t>
            </a:r>
            <a:r>
              <a:rPr lang="de-DE" i="1" baseline="0" dirty="0"/>
              <a:t>User Stories</a:t>
            </a:r>
            <a:r>
              <a:rPr lang="de-DE" baseline="0" dirty="0"/>
              <a:t>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3628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Beispiel: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Als Masterstudent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möchte ich mich elektronisch beim Projektmanagementseminar anmelden,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damit ich mir den Weg auf die Universität erspare</a:t>
            </a:r>
            <a:r>
              <a:rPr lang="de-AT" altLang="en-US" baseline="0" dirty="0"/>
              <a:t> und sofort weiß, ob ich an der Veranstaltung teilnehmen kann.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5397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48478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Während einer zeitlich strikt limitierten Sitzung legt das Team jene </a:t>
            </a:r>
            <a:r>
              <a:rPr lang="de-DE" i="1" dirty="0"/>
              <a:t>prioritären Anforderungen </a:t>
            </a:r>
            <a:r>
              <a:rPr lang="de-DE" dirty="0"/>
              <a:t>(Features, Items) fest, die</a:t>
            </a:r>
            <a:r>
              <a:rPr lang="de-DE" baseline="0" dirty="0"/>
              <a:t> sich gemäß geschätztem Bearbeitungsaufwand während der fixen Sprintdauer liefern lassen.</a:t>
            </a:r>
          </a:p>
          <a:p>
            <a:r>
              <a:rPr lang="de-DE" baseline="0" dirty="0"/>
              <a:t>Erstellt werden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baseline="0" dirty="0"/>
              <a:t>Work Items Liste,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baseline="0" dirty="0"/>
              <a:t>Fertigstellungsbedingungen,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baseline="0" dirty="0"/>
              <a:t>Ergebnis-Akzeptanzkriterien.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96945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 Ergebnisse</a:t>
            </a:r>
            <a:r>
              <a:rPr lang="de-DE" baseline="0" dirty="0"/>
              <a:t> einer Iterations- (Sprint-)Planung werden in einem Iterations-/Sprint Backlog festgehalten</a:t>
            </a:r>
            <a:r>
              <a:rPr lang="de-DE" dirty="0"/>
              <a:t>.</a:t>
            </a:r>
          </a:p>
          <a:p>
            <a:r>
              <a:rPr lang="de-DE" dirty="0"/>
              <a:t>Ein Task sollte ein </a:t>
            </a:r>
            <a:r>
              <a:rPr lang="de-DE"/>
              <a:t>Teammitglied erledigen.</a:t>
            </a:r>
            <a:endParaRPr lang="de-DE" dirty="0"/>
          </a:p>
          <a:p>
            <a:r>
              <a:rPr lang="de-DE" dirty="0"/>
              <a:t>Das Aufsplitten in Tasks  ermöglicht gleichzeitiges Arbeiten von Teammitgliedern an einem</a:t>
            </a:r>
            <a:r>
              <a:rPr lang="de-DE" baseline="0" dirty="0"/>
              <a:t> Backlog Item.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87929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734541" y="4714875"/>
            <a:ext cx="5256584" cy="4467225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de-AT" altLang="en-US" b="1" dirty="0"/>
              <a:t>Feedback zu Gruppenarbeiten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de-AT" altLang="en-US" dirty="0"/>
              <a:t>Ist die Idee adäquat für agiles Projektmanagement</a:t>
            </a:r>
            <a:r>
              <a:rPr lang="de-AT" altLang="en-US" baseline="0" dirty="0"/>
              <a:t> (erlaubt sie inkrementelles Vorgehen)?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de-AT" altLang="en-US" baseline="0" dirty="0"/>
              <a:t>Sind die Eckpunkte des Vorhabens (Grundidee, Motivation, 3-5 Features des Outputs, Zeit-, Ressourcenrahmen, Iterationszahl und –</a:t>
            </a:r>
            <a:r>
              <a:rPr lang="de-AT" altLang="en-US" baseline="0" dirty="0" err="1"/>
              <a:t>dauer</a:t>
            </a:r>
            <a:r>
              <a:rPr lang="de-AT" altLang="en-US" baseline="0" dirty="0"/>
              <a:t>) auf einem Blatt mit graphischen Symbolen und Stichworten visualisiert?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de-AT" altLang="en-US" baseline="0" dirty="0"/>
              <a:t>Sind Auftraggeber, Prozess-, Produktverantwortlicher und (Entwickler)Teammitglieder benannt?</a:t>
            </a:r>
            <a:endParaRPr lang="de-AT" altLang="en-US" dirty="0"/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de-AT" altLang="en-US" dirty="0"/>
              <a:t>Ist in der User</a:t>
            </a:r>
            <a:r>
              <a:rPr lang="de-AT" altLang="en-US" baseline="0" dirty="0"/>
              <a:t> S</a:t>
            </a:r>
            <a:r>
              <a:rPr lang="de-AT" altLang="en-US" dirty="0"/>
              <a:t>tory der Nutzer klar benannt und zur Zielgruppe des Projektes gehörig? Ist die Zielgruppe überhaupt adressiert?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de-AT" altLang="en-US" dirty="0"/>
              <a:t>Ist</a:t>
            </a:r>
            <a:r>
              <a:rPr lang="de-AT" altLang="en-US" baseline="0" dirty="0"/>
              <a:t> die gewünschte Funktion oder Eigenschaft, die der Nutzer erfüllt haben möchte, klar und eindeutig spezifiziert?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de-AT" altLang="en-US" baseline="0" dirty="0"/>
              <a:t>Ist der Zweck, der bzw. das Ziel, das mit der Funktion oder Eigenschaft erreicht werden soll, explizit genannt?</a:t>
            </a:r>
            <a:endParaRPr lang="de-AT" alt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2100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852488" y="744538"/>
            <a:ext cx="5092700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AT" altLang="en-US" dirty="0"/>
              <a:t>Da bei agilen Projekten ein</a:t>
            </a:r>
            <a:r>
              <a:rPr lang="de-AT" altLang="en-US" baseline="0" dirty="0"/>
              <a:t> flexibler Umgang mit Zielen gepflogen wird, müssen die Planungen grundsätzlich anders als im klassischen Projektmanagement gehandhabt werden.</a:t>
            </a:r>
            <a:endParaRPr lang="de-AT" alt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3733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1264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7965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Im Unterschied zur Planung im klassischen Projektmanagement, die hauptsächlich vor Beginn der Durchführungsarbeiten erstellt wird, sind beim agilem</a:t>
            </a:r>
            <a:r>
              <a:rPr lang="de-AT" altLang="en-US" baseline="0" dirty="0"/>
              <a:t> Projektmanagement </a:t>
            </a:r>
            <a:r>
              <a:rPr lang="de-AT" altLang="en-US" b="1" baseline="0" dirty="0"/>
              <a:t>Planungsschritte </a:t>
            </a:r>
            <a:r>
              <a:rPr lang="de-AT" altLang="en-US" b="1" dirty="0"/>
              <a:t>in regelmäßigen</a:t>
            </a:r>
            <a:r>
              <a:rPr lang="de-AT" altLang="en-US" dirty="0"/>
              <a:t>,</a:t>
            </a:r>
            <a:r>
              <a:rPr lang="de-AT" altLang="en-US" baseline="0" dirty="0"/>
              <a:t> relativ kurzen </a:t>
            </a:r>
            <a:r>
              <a:rPr lang="de-AT" altLang="en-US" b="1" baseline="0" dirty="0"/>
              <a:t>Zeitabständen </a:t>
            </a:r>
            <a:r>
              <a:rPr lang="de-AT" altLang="en-US" baseline="0" dirty="0"/>
              <a:t>(nach jeder Iteration – also alle 2 bis 4 Wochen) zu setzen – und das bis zum Ende der Projektbearbeitung.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baseline="0" dirty="0"/>
              <a:t>Die </a:t>
            </a:r>
            <a:r>
              <a:rPr lang="de-AT" altLang="en-US" i="1" baseline="0" dirty="0"/>
              <a:t>ersten Planungsschritte </a:t>
            </a:r>
            <a:r>
              <a:rPr lang="de-AT" altLang="en-US" baseline="0" dirty="0"/>
              <a:t>stecken verhältnismäßig </a:t>
            </a:r>
            <a:r>
              <a:rPr lang="de-AT" altLang="en-US" i="1" baseline="0" dirty="0"/>
              <a:t>grob</a:t>
            </a:r>
            <a:r>
              <a:rPr lang="de-AT" altLang="en-US" baseline="0" dirty="0"/>
              <a:t> den Rahmen ab, </a:t>
            </a:r>
            <a:r>
              <a:rPr lang="de-AT" altLang="en-US" i="1" baseline="0" dirty="0"/>
              <a:t>Details </a:t>
            </a:r>
            <a:r>
              <a:rPr lang="de-AT" altLang="en-US" baseline="0" dirty="0"/>
              <a:t>bleiben </a:t>
            </a:r>
            <a:r>
              <a:rPr lang="de-AT" altLang="en-US" i="1" baseline="0" dirty="0"/>
              <a:t>möglichst lange offen</a:t>
            </a:r>
            <a:r>
              <a:rPr lang="de-AT" altLang="en-US" baseline="0" dirty="0"/>
              <a:t>, da Auftraggeber und Kunden immer wieder während der Arbeiten am Projekt Wünsche nach Änderungen oder neue Anforderungen vorbringen können, worauf flexibel reagiert werden soll.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baseline="0" dirty="0"/>
              <a:t>Dem regelmäßigen Austausch mit dem Auftraggeber/Kunden wird größere Bedeutung beigemessen als dem Einhalten vordefinierter Pläne.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2256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400"/>
              </a:spcAft>
            </a:pPr>
            <a:r>
              <a:rPr lang="de-AT" altLang="en-US" dirty="0"/>
              <a:t>Agile Projektplanung </a:t>
            </a:r>
          </a:p>
          <a:p>
            <a:pPr marL="171450" indent="-171450" eaLnBrk="1" hangingPunct="1"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de-AT" altLang="en-US" dirty="0"/>
              <a:t>orientiert</a:t>
            </a:r>
            <a:r>
              <a:rPr lang="de-AT" altLang="en-US" baseline="0" dirty="0"/>
              <a:t> sich primär an Auftraggeber-/Kundenbedürfnissen und bleibt offen, </a:t>
            </a:r>
          </a:p>
          <a:p>
            <a:pPr marL="171450" indent="-171450" eaLnBrk="1" hangingPunct="1"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de-AT" altLang="en-US" dirty="0"/>
              <a:t>erfolgt iterativ – im Unterschied zur Planung im klassischen Projektmanagement, die hauptsächlich vor Beginn der Durchführungsarbeiten erstellt wird, sind beim agilem</a:t>
            </a:r>
            <a:r>
              <a:rPr lang="de-AT" altLang="en-US" baseline="0" dirty="0"/>
              <a:t> Projektmanagement Planungsschritte </a:t>
            </a:r>
            <a:r>
              <a:rPr lang="de-AT" altLang="en-US" dirty="0"/>
              <a:t>in regelmäßigen,</a:t>
            </a:r>
            <a:r>
              <a:rPr lang="de-AT" altLang="en-US" baseline="0" dirty="0"/>
              <a:t> relativ kurzen Zeitabständen (nach jeder Iteration – also alle 2 bis 4 Wochen) zu setzen – und das bis zum Ende der Projektbearbeitung.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5437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Im agilen Projektmanagement werden Planungen mit </a:t>
            </a:r>
            <a:r>
              <a:rPr lang="de-DE" i="1" dirty="0"/>
              <a:t>unterschiedlichem Detaillierungsgrad in unterschiedlicher Periodizität </a:t>
            </a:r>
            <a:r>
              <a:rPr lang="de-DE" dirty="0"/>
              <a:t>erstellt.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15268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Beispiel: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Für Projektmanager,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die rasch und unkompliziert den Projektfortschritt überprüfen wollen,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ist der „Project Management Controller“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eine Software,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mit der sich jederzeit automatisch Termin-,</a:t>
            </a:r>
            <a:r>
              <a:rPr lang="de-AT" altLang="en-US" baseline="0" dirty="0"/>
              <a:t> Kosten- und Qualitätstreue aller Projektarbeiten überprüfen lassen.</a:t>
            </a:r>
            <a:r>
              <a:rPr lang="de-AT" altLang="en-US" dirty="0"/>
              <a:t>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dirty="0"/>
              <a:t>Im Unterschied zur</a:t>
            </a:r>
            <a:r>
              <a:rPr lang="de-AT" altLang="en-US" baseline="0" dirty="0"/>
              <a:t> am Markt etablierten Projektmanagementsoftware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de-AT" altLang="en-US" baseline="0" dirty="0"/>
              <a:t>bietet der „Project Management Controller“ stets aktuelle, leicht abrufbare, besonders übersichtliche Reports sowie ein Monitoring mit automatisierten Problemwarnungen.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6307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Eine Roadmap stellt einen visuellen Fahrplan dar. Sie</a:t>
            </a:r>
            <a:r>
              <a:rPr lang="de-DE" baseline="0" dirty="0"/>
              <a:t> zeigt </a:t>
            </a:r>
            <a:r>
              <a:rPr lang="de-DE" dirty="0"/>
              <a:t>die Schritte zum Erreichen von strategischen Zielen auf einer Zeitachse.</a:t>
            </a:r>
          </a:p>
          <a:p>
            <a:r>
              <a:rPr lang="de-DE" dirty="0"/>
              <a:t>Das Besondere an der agilen Produkt-Roadmap besteht darin, dass sie die vom Produkt zu erfüllenden </a:t>
            </a:r>
            <a:r>
              <a:rPr lang="de-DE" i="1" dirty="0"/>
              <a:t>Anforderungen nach </a:t>
            </a:r>
            <a:r>
              <a:rPr lang="de-DE" dirty="0"/>
              <a:t>dem </a:t>
            </a:r>
            <a:r>
              <a:rPr lang="de-DE" i="1" dirty="0"/>
              <a:t>Geschäftswert</a:t>
            </a:r>
            <a:r>
              <a:rPr lang="de-DE" dirty="0"/>
              <a:t> für den Auftraggeber/Kunden </a:t>
            </a:r>
            <a:r>
              <a:rPr lang="de-DE" i="1" dirty="0"/>
              <a:t>priorisiert</a:t>
            </a:r>
            <a:r>
              <a:rPr lang="de-DE" dirty="0"/>
              <a:t>. </a:t>
            </a:r>
            <a:endParaRPr lang="de-AT" dirty="0"/>
          </a:p>
          <a:p>
            <a:r>
              <a:rPr lang="de-AT" dirty="0"/>
              <a:t>Die Produkt-Roadmap dient als </a:t>
            </a:r>
            <a:r>
              <a:rPr lang="de-DE" b="1" dirty="0"/>
              <a:t>zentrale Informationsquelle, </a:t>
            </a:r>
            <a:r>
              <a:rPr lang="de-DE" b="0" dirty="0"/>
              <a:t>welche die Vision, die Ausrichtung, die Prioritäten und den Fortschritt eines Produkts im zeitlichen Verlauf darlegt.</a:t>
            </a:r>
            <a:r>
              <a:rPr lang="de-DE" b="0" baseline="0" dirty="0"/>
              <a:t> S</a:t>
            </a:r>
            <a:r>
              <a:rPr lang="de-DE" b="0" dirty="0"/>
              <a:t>ie liefert </a:t>
            </a:r>
            <a:r>
              <a:rPr lang="de-AT" dirty="0"/>
              <a:t>Input für das Product Backlog.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9964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" y="2125663"/>
            <a:ext cx="9361487" cy="1465262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3876675"/>
            <a:ext cx="9361488" cy="174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+mn-lt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8D8BD725-ED66-4BBE-B172-1E05E7BAC320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79777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4361" y="1595438"/>
            <a:ext cx="7668814" cy="4514850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spcBef>
                <a:spcPts val="1200"/>
              </a:spcBef>
              <a:buClr>
                <a:srgbClr val="2D4E75"/>
              </a:buClr>
              <a:defRPr sz="2600">
                <a:latin typeface="+mn-lt"/>
              </a:defRPr>
            </a:lvl1pPr>
            <a:lvl2pPr marL="742950" indent="-285750">
              <a:lnSpc>
                <a:spcPct val="120000"/>
              </a:lnSpc>
              <a:spcBef>
                <a:spcPts val="1200"/>
              </a:spcBef>
              <a:buClr>
                <a:srgbClr val="2D4E75"/>
              </a:buClr>
              <a:buFont typeface="Arial Narrow" panose="020B0606020202030204" pitchFamily="34" charset="0"/>
              <a:buChar char="–"/>
              <a:defRPr sz="2400">
                <a:latin typeface="+mn-lt"/>
              </a:defRPr>
            </a:lvl2pPr>
            <a:lvl3pPr>
              <a:lnSpc>
                <a:spcPct val="120000"/>
              </a:lnSpc>
              <a:spcBef>
                <a:spcPts val="600"/>
              </a:spcBef>
              <a:buClr>
                <a:srgbClr val="2D4E75"/>
              </a:buClr>
              <a:defRPr sz="2200">
                <a:latin typeface="+mn-lt"/>
              </a:defRPr>
            </a:lvl3pPr>
            <a:lvl4pPr>
              <a:lnSpc>
                <a:spcPct val="120000"/>
              </a:lnSpc>
              <a:spcBef>
                <a:spcPts val="600"/>
              </a:spcBef>
              <a:buClr>
                <a:srgbClr val="2D4E75"/>
              </a:buClr>
              <a:defRPr sz="2000">
                <a:latin typeface="+mn-lt"/>
              </a:defRPr>
            </a:lvl4pPr>
            <a:lvl5pPr>
              <a:lnSpc>
                <a:spcPct val="120000"/>
              </a:lnSpc>
              <a:buClr>
                <a:srgbClr val="2D4E75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4321" y="396430"/>
            <a:ext cx="6336703" cy="863600"/>
          </a:xfr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B0257E5-75A0-4F46-BAAD-A8D9FF434F26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22901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9775" y="4395789"/>
            <a:ext cx="7956550" cy="1358900"/>
          </a:xfrm>
        </p:spPr>
        <p:txBody>
          <a:bodyPr anchor="t"/>
          <a:lstStyle>
            <a:lvl1pPr algn="l">
              <a:defRPr sz="4000" b="1" cap="all">
                <a:latin typeface="+mj-lt"/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80343" y="2898776"/>
            <a:ext cx="7615982" cy="14970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FD0C0AE2-3105-42D0-AD1A-FEE4F8F8695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304684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13322" y="1595438"/>
            <a:ext cx="3811438" cy="4514850"/>
          </a:xfrm>
          <a:prstGeom prst="rect">
            <a:avLst/>
          </a:prstGeom>
        </p:spPr>
        <p:txBody>
          <a:bodyPr/>
          <a:lstStyle>
            <a:lvl1pPr>
              <a:buClr>
                <a:srgbClr val="2D4E75"/>
              </a:buClr>
              <a:defRPr sz="2600">
                <a:latin typeface="+mj-lt"/>
              </a:defRPr>
            </a:lvl1pPr>
            <a:lvl2pPr marL="742950" indent="-285750">
              <a:buClr>
                <a:srgbClr val="2D4E75"/>
              </a:buClr>
              <a:buFont typeface="Arial Narrow" panose="020B0606020202030204" pitchFamily="34" charset="0"/>
              <a:buChar char="–"/>
              <a:defRPr sz="2400">
                <a:latin typeface="+mj-lt"/>
              </a:defRPr>
            </a:lvl2pPr>
            <a:lvl3pPr>
              <a:buClr>
                <a:srgbClr val="2D4E75"/>
              </a:buClr>
              <a:defRPr sz="2000">
                <a:latin typeface="+mj-lt"/>
              </a:defRPr>
            </a:lvl3pPr>
            <a:lvl4pPr>
              <a:buClr>
                <a:srgbClr val="2D4E75"/>
              </a:buClr>
              <a:defRPr sz="1800">
                <a:latin typeface="+mj-lt"/>
              </a:defRPr>
            </a:lvl4pPr>
            <a:lvl5pPr>
              <a:buClr>
                <a:srgbClr val="2D4E75"/>
              </a:buClr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84801" y="1595438"/>
            <a:ext cx="3708375" cy="4514850"/>
          </a:xfrm>
          <a:prstGeom prst="rect">
            <a:avLst/>
          </a:prstGeom>
        </p:spPr>
        <p:txBody>
          <a:bodyPr/>
          <a:lstStyle>
            <a:lvl1pPr>
              <a:buClr>
                <a:srgbClr val="2D4E75"/>
              </a:buClr>
              <a:defRPr sz="2600">
                <a:latin typeface="+mj-lt"/>
              </a:defRPr>
            </a:lvl1pPr>
            <a:lvl2pPr marL="742950" indent="-285750">
              <a:buClr>
                <a:srgbClr val="2D4E75"/>
              </a:buClr>
              <a:buFont typeface="Arial Narrow" panose="020B0606020202030204" pitchFamily="34" charset="0"/>
              <a:buChar char="–"/>
              <a:defRPr sz="2400">
                <a:latin typeface="+mj-lt"/>
              </a:defRPr>
            </a:lvl2pPr>
            <a:lvl3pPr>
              <a:buClr>
                <a:srgbClr val="2D4E75"/>
              </a:buClr>
              <a:defRPr sz="2000">
                <a:latin typeface="+mj-lt"/>
              </a:defRPr>
            </a:lvl3pPr>
            <a:lvl4pPr>
              <a:buClr>
                <a:srgbClr val="2D4E75"/>
              </a:buClr>
              <a:defRPr sz="1800">
                <a:latin typeface="+mj-lt"/>
              </a:defRPr>
            </a:lvl4pPr>
            <a:lvl5pPr>
              <a:buClr>
                <a:srgbClr val="2D4E75"/>
              </a:buClr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60820D0C-BEAC-4E7E-9AA1-122991109C2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97655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08410" y="1260029"/>
            <a:ext cx="3780000" cy="638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08410" y="1898205"/>
            <a:ext cx="3780000" cy="3940175"/>
          </a:xfrm>
          <a:prstGeom prst="rect">
            <a:avLst/>
          </a:prstGeom>
        </p:spPr>
        <p:txBody>
          <a:bodyPr/>
          <a:lstStyle>
            <a:lvl1pPr>
              <a:buClr>
                <a:srgbClr val="2D4E75"/>
              </a:buClr>
              <a:defRPr sz="2400">
                <a:latin typeface="+mn-lt"/>
              </a:defRPr>
            </a:lvl1pPr>
            <a:lvl2pPr marL="742950" indent="-285750">
              <a:buClr>
                <a:srgbClr val="2D4E75"/>
              </a:buClr>
              <a:buFont typeface="Arial Narrow" panose="020B0606020202030204" pitchFamily="34" charset="0"/>
              <a:buChar char="–"/>
              <a:defRPr sz="2000">
                <a:latin typeface="+mn-lt"/>
              </a:defRPr>
            </a:lvl2pPr>
            <a:lvl3pPr>
              <a:buClr>
                <a:srgbClr val="2D4E75"/>
              </a:buClr>
              <a:defRPr sz="1800">
                <a:latin typeface="+mn-lt"/>
              </a:defRPr>
            </a:lvl3pPr>
            <a:lvl4pPr>
              <a:buClr>
                <a:srgbClr val="2D4E75"/>
              </a:buClr>
              <a:defRPr sz="1600">
                <a:latin typeface="+mn-lt"/>
              </a:defRPr>
            </a:lvl4pPr>
            <a:lvl5pPr>
              <a:buClr>
                <a:srgbClr val="2D4E75"/>
              </a:buCl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296246" y="1260029"/>
            <a:ext cx="3780000" cy="638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296246" y="1898205"/>
            <a:ext cx="3780000" cy="3940175"/>
          </a:xfrm>
          <a:prstGeom prst="rect">
            <a:avLst/>
          </a:prstGeom>
        </p:spPr>
        <p:txBody>
          <a:bodyPr/>
          <a:lstStyle>
            <a:lvl1pPr>
              <a:buClr>
                <a:srgbClr val="2D4E75"/>
              </a:buClr>
              <a:defRPr sz="2400">
                <a:latin typeface="+mn-lt"/>
              </a:defRPr>
            </a:lvl1pPr>
            <a:lvl2pPr marL="742950" indent="-285750">
              <a:buClr>
                <a:srgbClr val="2D4E75"/>
              </a:buClr>
              <a:buFont typeface="Arial Narrow" panose="020B0606020202030204" pitchFamily="34" charset="0"/>
              <a:buChar char="–"/>
              <a:defRPr sz="2000">
                <a:latin typeface="+mn-lt"/>
              </a:defRPr>
            </a:lvl2pPr>
            <a:lvl3pPr>
              <a:buClr>
                <a:srgbClr val="2D4E75"/>
              </a:buClr>
              <a:defRPr sz="1800">
                <a:latin typeface="+mn-lt"/>
              </a:defRPr>
            </a:lvl3pPr>
            <a:lvl4pPr>
              <a:buClr>
                <a:srgbClr val="2D4E75"/>
              </a:buClr>
              <a:defRPr sz="1600">
                <a:latin typeface="+mn-lt"/>
              </a:defRPr>
            </a:lvl4pPr>
            <a:lvl5pPr>
              <a:buClr>
                <a:srgbClr val="2D4E75"/>
              </a:buCl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>
          <a:xfrm>
            <a:off x="-2" y="6516613"/>
            <a:ext cx="720308" cy="360363"/>
          </a:xfr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8B2FED04-6A23-49A4-B121-667DB33F685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864321" y="396430"/>
            <a:ext cx="6336703" cy="8636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37006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3BBF09-B2D9-42C4-8A20-AB48CF10CE8C}" type="slidenum">
              <a:rPr lang="en-US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310933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1044B-A642-4523-8418-EF5C5E3C3C1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030280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 rot="10800000">
            <a:off x="-1" y="1044005"/>
            <a:ext cx="720306" cy="5811523"/>
          </a:xfrm>
          <a:prstGeom prst="rect">
            <a:avLst/>
          </a:prstGeom>
          <a:solidFill>
            <a:srgbClr val="2D4E75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3600" b="1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Corbel" panose="020B0503020204020204" pitchFamily="34" charset="0"/>
            </a:endParaRPr>
          </a:p>
        </p:txBody>
      </p:sp>
      <p:pic>
        <p:nvPicPr>
          <p:cNvPr id="12" name="Grafik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18"/>
            <a:ext cx="9361488" cy="1542788"/>
          </a:xfrm>
          <a:prstGeom prst="rect">
            <a:avLst/>
          </a:prstGeom>
        </p:spPr>
      </p:pic>
      <p:sp>
        <p:nvSpPr>
          <p:cNvPr id="3104" name="Line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" y="5580063"/>
            <a:ext cx="684053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AT" noProof="0" dirty="0">
              <a:latin typeface="Corbel" panose="020B0503020204020204" pitchFamily="34" charset="0"/>
            </a:endParaRPr>
          </a:p>
        </p:txBody>
      </p:sp>
      <p:sp>
        <p:nvSpPr>
          <p:cNvPr id="3105" name="Line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" y="5580063"/>
            <a:ext cx="67691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AT" noProof="0" dirty="0">
              <a:latin typeface="Corbel" panose="020B0503020204020204" pitchFamily="34" charset="0"/>
            </a:endParaRPr>
          </a:p>
        </p:txBody>
      </p:sp>
      <p:sp>
        <p:nvSpPr>
          <p:cNvPr id="3114" name="Line 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5580063"/>
            <a:ext cx="684053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AT" noProof="0" dirty="0">
              <a:latin typeface="Corbel" panose="020B0503020204020204" pitchFamily="34" charset="0"/>
            </a:endParaRPr>
          </a:p>
        </p:txBody>
      </p:sp>
      <p:sp>
        <p:nvSpPr>
          <p:cNvPr id="3115" name="Line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5580063"/>
            <a:ext cx="67691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AT" noProof="0" dirty="0">
              <a:latin typeface="Corbel" panose="020B0503020204020204" pitchFamily="34" charset="0"/>
            </a:endParaRPr>
          </a:p>
        </p:txBody>
      </p:sp>
      <p:sp>
        <p:nvSpPr>
          <p:cNvPr id="27" name="Rectangl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53153" y="6516613"/>
            <a:ext cx="93632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AT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AT" sz="900" b="0" noProof="0" dirty="0">
                <a:solidFill>
                  <a:schemeClr val="tx1"/>
                </a:solidFill>
                <a:latin typeface="+mn-lt"/>
              </a:rPr>
              <a:t>© Wytrzens</a:t>
            </a:r>
          </a:p>
        </p:txBody>
      </p:sp>
      <p:sp>
        <p:nvSpPr>
          <p:cNvPr id="14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2144771" y="3651539"/>
            <a:ext cx="513052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A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de-AT" sz="1800" b="0" noProof="0" dirty="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  <a:t>Projektplanung –</a:t>
            </a:r>
            <a:r>
              <a:rPr lang="de-AT" sz="1800" b="0" baseline="0" noProof="0" dirty="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  <a:t> Agile Projektplanung</a:t>
            </a:r>
            <a:endParaRPr lang="de-AT" sz="1800" b="0" noProof="0" dirty="0">
              <a:solidFill>
                <a:schemeClr val="bg1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  <p:sp>
        <p:nvSpPr>
          <p:cNvPr id="3128" name="Rectangle 56"/>
          <p:cNvSpPr>
            <a:spLocks noGrp="1" noChangeArrowheads="1"/>
          </p:cNvSpPr>
          <p:nvPr>
            <p:ph type="title"/>
          </p:nvPr>
        </p:nvSpPr>
        <p:spPr bwMode="auto">
          <a:xfrm>
            <a:off x="1008337" y="396430"/>
            <a:ext cx="6192687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 dirty="0"/>
              <a:t>Titelmasterformat durch Klicken bearbeiten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-2" y="6516613"/>
            <a:ext cx="72030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fld id="{0291044B-A642-4523-8418-EF5C5E3C3C1D}" type="slidenum">
              <a:rPr lang="de-AT" noProof="0" smtClean="0"/>
              <a:pPr/>
              <a:t>‹Nr.›</a:t>
            </a:fld>
            <a:endParaRPr lang="de-AT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ransition>
    <p:zoom/>
  </p:transition>
  <p:hf hdr="0" ftr="0"/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Corbel" panose="020B0503020204020204" pitchFamily="34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9900"/>
        </a:buClr>
        <a:buSzPct val="11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36438983-1D07-4DDF-B306-3260AA342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9989"/>
            <a:ext cx="9361488" cy="1542788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3" name="Grafik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124125"/>
            <a:ext cx="792312" cy="4688572"/>
          </a:xfrm>
          <a:prstGeom prst="rect">
            <a:avLst/>
          </a:prstGeom>
        </p:spPr>
      </p:pic>
      <p:sp>
        <p:nvSpPr>
          <p:cNvPr id="7" name="Rechteck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 rot="5400000">
            <a:off x="2520344" y="35830"/>
            <a:ext cx="4320803" cy="9361488"/>
          </a:xfrm>
          <a:prstGeom prst="rect">
            <a:avLst/>
          </a:prstGeom>
          <a:solidFill>
            <a:srgbClr val="2D4E75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</a:endParaRPr>
          </a:p>
        </p:txBody>
      </p:sp>
      <p:pic>
        <p:nvPicPr>
          <p:cNvPr id="26" name="Grafik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1"/>
            <a:ext cx="9361491" cy="1044004"/>
          </a:xfrm>
          <a:prstGeom prst="rect">
            <a:avLst/>
          </a:prstGeom>
        </p:spPr>
      </p:pic>
      <p:sp>
        <p:nvSpPr>
          <p:cNvPr id="29" name="Rectangl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3153" y="6516613"/>
            <a:ext cx="93632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AT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b="0" dirty="0"/>
              <a:t>© Wytrzens</a:t>
            </a:r>
          </a:p>
        </p:txBody>
      </p:sp>
      <p:sp>
        <p:nvSpPr>
          <p:cNvPr id="14" name="Untertitel 5"/>
          <p:cNvSpPr txBox="1">
            <a:spLocks/>
          </p:cNvSpPr>
          <p:nvPr/>
        </p:nvSpPr>
        <p:spPr>
          <a:xfrm>
            <a:off x="2" y="3996221"/>
            <a:ext cx="8137128" cy="720192"/>
          </a:xfrm>
          <a:prstGeom prst="rect">
            <a:avLst/>
          </a:prstGeom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r>
              <a:rPr lang="de-AT" sz="5500" dirty="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  <a:t>Projektplanung</a:t>
            </a:r>
          </a:p>
          <a:p>
            <a:pPr algn="r">
              <a:spcBef>
                <a:spcPts val="2400"/>
              </a:spcBef>
            </a:pPr>
            <a:r>
              <a:rPr lang="de-AT" sz="3450" spc="2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  <a:t>agile </a:t>
            </a:r>
            <a:r>
              <a:rPr lang="de-AT" sz="3450" spc="20" dirty="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  <a:t>Projektplanung</a:t>
            </a:r>
            <a:endParaRPr lang="en-US" sz="3450" spc="20" dirty="0">
              <a:solidFill>
                <a:schemeClr val="bg1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  <p:sp>
        <p:nvSpPr>
          <p:cNvPr id="11" name="Untertitel 5"/>
          <p:cNvSpPr txBox="1">
            <a:spLocks/>
          </p:cNvSpPr>
          <p:nvPr/>
        </p:nvSpPr>
        <p:spPr>
          <a:xfrm>
            <a:off x="1656408" y="2124126"/>
            <a:ext cx="5112569" cy="601200"/>
          </a:xfrm>
          <a:prstGeom prst="rect">
            <a:avLst/>
          </a:prstGeom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r>
              <a:rPr lang="de-AT" sz="1600" kern="0" dirty="0">
                <a:latin typeface="Corbel" panose="020B0503020204020204" pitchFamily="34" charset="0"/>
              </a:rPr>
              <a:t>begleitende Folien zum Lehrbuch von Hans Karl Wytrzens</a:t>
            </a:r>
            <a:endParaRPr lang="en-US" sz="1600" kern="0" dirty="0">
              <a:latin typeface="Corbel" panose="020B0503020204020204" pitchFamily="34" charset="0"/>
            </a:endParaRPr>
          </a:p>
        </p:txBody>
      </p:sp>
      <p:sp>
        <p:nvSpPr>
          <p:cNvPr id="8" name="Untertitel 5"/>
          <p:cNvSpPr txBox="1">
            <a:spLocks/>
          </p:cNvSpPr>
          <p:nvPr/>
        </p:nvSpPr>
        <p:spPr>
          <a:xfrm>
            <a:off x="2448496" y="1404045"/>
            <a:ext cx="5760639" cy="548060"/>
          </a:xfrm>
          <a:prstGeom prst="rect">
            <a:avLst/>
          </a:prstGeom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r>
              <a:rPr lang="de-AT" sz="3200" b="1" kern="0" dirty="0">
                <a:solidFill>
                  <a:schemeClr val="bg1"/>
                </a:solidFill>
                <a:latin typeface="Corbel" panose="020B0503020204020204" pitchFamily="34" charset="0"/>
              </a:rPr>
              <a:t>Der erfolgreiche Einstieg</a:t>
            </a:r>
            <a:endParaRPr lang="en-US" sz="3200" b="1" kern="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216249" y="35893"/>
            <a:ext cx="7992887" cy="1465262"/>
          </a:xfrm>
        </p:spPr>
        <p:txBody>
          <a:bodyPr/>
          <a:lstStyle/>
          <a:p>
            <a:pPr algn="r"/>
            <a:r>
              <a:rPr lang="de-AT" sz="5580" dirty="0">
                <a:solidFill>
                  <a:srgbClr val="002060"/>
                </a:solidFill>
                <a:latin typeface="Corbel" panose="020B0503020204020204" pitchFamily="34" charset="0"/>
              </a:rPr>
              <a:t>Projektmanagement</a:t>
            </a:r>
            <a:endParaRPr lang="en-US" sz="558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464083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993F5E-E6E4-4A94-9808-04652A2D0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4361" y="1836093"/>
            <a:ext cx="7668814" cy="4130178"/>
          </a:xfrm>
        </p:spPr>
        <p:txBody>
          <a:bodyPr/>
          <a:lstStyle/>
          <a:p>
            <a:pPr>
              <a:lnSpc>
                <a:spcPts val="3100"/>
              </a:lnSpc>
              <a:spcBef>
                <a:spcPts val="2500"/>
              </a:spcBef>
            </a:pPr>
            <a:r>
              <a:rPr lang="de-DE" sz="2500" dirty="0"/>
              <a:t>Aus Roadmap abgeleitete dynamische, priorisierte Liste </a:t>
            </a:r>
            <a:br>
              <a:rPr lang="de-DE" sz="2500" dirty="0"/>
            </a:br>
            <a:r>
              <a:rPr lang="de-DE" sz="2500" dirty="0"/>
              <a:t>von Items (Aufgaben bzw. Features, die Kunde in Produkt integriert haben möchte)</a:t>
            </a:r>
          </a:p>
          <a:p>
            <a:pPr>
              <a:lnSpc>
                <a:spcPts val="3100"/>
              </a:lnSpc>
              <a:spcBef>
                <a:spcPts val="2500"/>
              </a:spcBef>
            </a:pPr>
            <a:r>
              <a:rPr lang="de-DE" sz="2500" dirty="0"/>
              <a:t>Vom Product Owner regelmäßig zu pflegen</a:t>
            </a:r>
          </a:p>
          <a:p>
            <a:pPr>
              <a:lnSpc>
                <a:spcPts val="3100"/>
              </a:lnSpc>
              <a:spcBef>
                <a:spcPts val="2500"/>
              </a:spcBef>
            </a:pPr>
            <a:r>
              <a:rPr lang="de-DE" sz="2500" dirty="0"/>
              <a:t>Feedback zur letzten Iteration berücksichtigend</a:t>
            </a:r>
          </a:p>
          <a:p>
            <a:pPr>
              <a:lnSpc>
                <a:spcPts val="3100"/>
              </a:lnSpc>
              <a:spcBef>
                <a:spcPts val="2500"/>
              </a:spcBef>
            </a:pPr>
            <a:r>
              <a:rPr lang="de-DE" sz="2500" dirty="0"/>
              <a:t>Team entnimmt Aufgaben aus Product Backlog wenn Kapazität dafür vorhanden entweder kontinuierlich (Kanban) oder nach Iteration (Scrum)</a:t>
            </a:r>
          </a:p>
          <a:p>
            <a:pPr>
              <a:lnSpc>
                <a:spcPts val="3100"/>
              </a:lnSpc>
              <a:spcBef>
                <a:spcPts val="2500"/>
              </a:spcBef>
            </a:pPr>
            <a:endParaRPr lang="en-GB" sz="25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281D70-E64F-4DC1-97FB-C5C6853AF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Product Backlog – Wesen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6314713-ED59-4A4B-A9EC-9138213A6C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25542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C472BF-6C65-463B-BFF5-F353896AB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550" dirty="0"/>
              <a:t>Verschiedene Items:</a:t>
            </a:r>
          </a:p>
          <a:p>
            <a:pPr lvl="1">
              <a:spcBef>
                <a:spcPts val="400"/>
              </a:spcBef>
            </a:pPr>
            <a:r>
              <a:rPr lang="de-DE" sz="2300" dirty="0"/>
              <a:t>User Stories</a:t>
            </a:r>
          </a:p>
          <a:p>
            <a:pPr lvl="1">
              <a:spcBef>
                <a:spcPts val="400"/>
              </a:spcBef>
            </a:pPr>
            <a:r>
              <a:rPr lang="de-DE" sz="2300" dirty="0"/>
              <a:t>Qualitätsanforderungen</a:t>
            </a:r>
          </a:p>
          <a:p>
            <a:pPr lvl="1">
              <a:spcBef>
                <a:spcPts val="400"/>
              </a:spcBef>
            </a:pPr>
            <a:r>
              <a:rPr lang="de-DE" sz="2300" dirty="0"/>
              <a:t>Funktionale Anforderungen</a:t>
            </a:r>
          </a:p>
          <a:p>
            <a:pPr lvl="1">
              <a:spcBef>
                <a:spcPts val="400"/>
              </a:spcBef>
            </a:pPr>
            <a:r>
              <a:rPr lang="de-DE" sz="2300" dirty="0"/>
              <a:t>Verbesserungen</a:t>
            </a:r>
          </a:p>
          <a:p>
            <a:pPr>
              <a:spcBef>
                <a:spcPts val="1800"/>
              </a:spcBef>
            </a:pPr>
            <a:r>
              <a:rPr lang="de-DE" sz="2550" dirty="0"/>
              <a:t>Jedes Item/jeder Eintrag enthält:</a:t>
            </a:r>
          </a:p>
          <a:p>
            <a:pPr lvl="1">
              <a:spcBef>
                <a:spcPts val="400"/>
              </a:spcBef>
            </a:pPr>
            <a:r>
              <a:rPr lang="de-DE" sz="2300" dirty="0"/>
              <a:t>Beschreibung</a:t>
            </a:r>
          </a:p>
          <a:p>
            <a:pPr lvl="1">
              <a:spcBef>
                <a:spcPts val="400"/>
              </a:spcBef>
            </a:pPr>
            <a:r>
              <a:rPr lang="de-DE" sz="2300" dirty="0"/>
              <a:t>Priorität</a:t>
            </a:r>
          </a:p>
          <a:p>
            <a:pPr lvl="1">
              <a:spcBef>
                <a:spcPts val="400"/>
              </a:spcBef>
            </a:pPr>
            <a:r>
              <a:rPr lang="de-DE" sz="2300" dirty="0"/>
              <a:t>Aufwandsschätzung</a:t>
            </a:r>
          </a:p>
          <a:p>
            <a:pPr lvl="1">
              <a:spcBef>
                <a:spcPts val="400"/>
              </a:spcBef>
            </a:pPr>
            <a:r>
              <a:rPr lang="de-DE" sz="2300" dirty="0"/>
              <a:t>Wertangabe</a:t>
            </a:r>
            <a:endParaRPr lang="en-GB" sz="23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B6862B-E786-4BCB-913C-AD68718A3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Product Backlog – Inhalte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50CAA8-F58A-4788-955E-710DFA7B2F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63442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xfrm>
            <a:off x="4176688" y="2361803"/>
            <a:ext cx="5076528" cy="4514850"/>
          </a:xfrm>
        </p:spPr>
        <p:txBody>
          <a:bodyPr/>
          <a:lstStyle/>
          <a:p>
            <a:pPr marL="0" indent="0">
              <a:lnSpc>
                <a:spcPts val="3500"/>
              </a:lnSpc>
              <a:spcBef>
                <a:spcPts val="3600"/>
              </a:spcBef>
              <a:buNone/>
            </a:pPr>
            <a:r>
              <a:rPr lang="de-AT" i="1" dirty="0">
                <a:solidFill>
                  <a:srgbClr val="2D4E75"/>
                </a:solidFill>
                <a:latin typeface="+mn-lt"/>
              </a:rPr>
              <a:t>bestimmter Nutzer</a:t>
            </a:r>
          </a:p>
          <a:p>
            <a:pPr marL="0" indent="0">
              <a:lnSpc>
                <a:spcPts val="3500"/>
              </a:lnSpc>
              <a:spcBef>
                <a:spcPts val="3600"/>
              </a:spcBef>
              <a:buNone/>
            </a:pPr>
            <a:r>
              <a:rPr lang="de-AT" i="1" dirty="0">
                <a:solidFill>
                  <a:srgbClr val="2D4E75"/>
                </a:solidFill>
                <a:latin typeface="+mn-lt"/>
              </a:rPr>
              <a:t>gewünschte Funktion oder Eigenschaft, die Nutzer haben will</a:t>
            </a:r>
          </a:p>
          <a:p>
            <a:pPr marL="0" indent="0">
              <a:lnSpc>
                <a:spcPts val="3500"/>
              </a:lnSpc>
              <a:spcBef>
                <a:spcPts val="3600"/>
              </a:spcBef>
              <a:buNone/>
            </a:pPr>
            <a:r>
              <a:rPr lang="de-AT" i="1" dirty="0">
                <a:solidFill>
                  <a:srgbClr val="2D4E75"/>
                </a:solidFill>
                <a:latin typeface="+mn-lt"/>
              </a:rPr>
              <a:t>Zweck oder Ziel</a:t>
            </a:r>
          </a:p>
          <a:p>
            <a:pPr marL="0" indent="0">
              <a:lnSpc>
                <a:spcPts val="3500"/>
              </a:lnSpc>
              <a:spcBef>
                <a:spcPts val="3600"/>
              </a:spcBef>
              <a:buNone/>
            </a:pPr>
            <a:endParaRPr lang="en-US" i="1" dirty="0">
              <a:solidFill>
                <a:srgbClr val="2D4E75"/>
              </a:solidFill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08336" y="2361803"/>
            <a:ext cx="3811438" cy="4514850"/>
          </a:xfrm>
        </p:spPr>
        <p:txBody>
          <a:bodyPr/>
          <a:lstStyle/>
          <a:p>
            <a:pPr marL="0" indent="0">
              <a:lnSpc>
                <a:spcPts val="3500"/>
              </a:lnSpc>
              <a:spcBef>
                <a:spcPts val="3600"/>
              </a:spcBef>
              <a:buNone/>
            </a:pPr>
            <a:r>
              <a:rPr lang="de-AT" altLang="en-US" dirty="0">
                <a:latin typeface="+mn-lt"/>
              </a:rPr>
              <a:t>Als </a:t>
            </a:r>
            <a:r>
              <a:rPr lang="de-AT" altLang="en-US" dirty="0">
                <a:solidFill>
                  <a:srgbClr val="2D4E75"/>
                </a:solidFill>
                <a:latin typeface="+mn-lt"/>
              </a:rPr>
              <a:t>…</a:t>
            </a:r>
          </a:p>
          <a:p>
            <a:pPr marL="0" indent="0">
              <a:lnSpc>
                <a:spcPts val="3500"/>
              </a:lnSpc>
              <a:spcBef>
                <a:spcPts val="3600"/>
              </a:spcBef>
              <a:buNone/>
            </a:pPr>
            <a:r>
              <a:rPr lang="de-AT" altLang="en-US" dirty="0">
                <a:latin typeface="+mn-lt"/>
              </a:rPr>
              <a:t>möchte ich </a:t>
            </a:r>
            <a:r>
              <a:rPr lang="de-AT" altLang="en-US" dirty="0">
                <a:solidFill>
                  <a:srgbClr val="2D4E75"/>
                </a:solidFill>
                <a:latin typeface="+mn-lt"/>
              </a:rPr>
              <a:t>… </a:t>
            </a:r>
            <a:br>
              <a:rPr lang="de-AT" altLang="en-US" dirty="0">
                <a:latin typeface="+mn-lt"/>
              </a:rPr>
            </a:br>
            <a:endParaRPr lang="de-AT" altLang="en-US" dirty="0">
              <a:latin typeface="+mn-lt"/>
            </a:endParaRPr>
          </a:p>
          <a:p>
            <a:pPr marL="0" indent="0">
              <a:lnSpc>
                <a:spcPts val="3500"/>
              </a:lnSpc>
              <a:spcBef>
                <a:spcPts val="3600"/>
              </a:spcBef>
              <a:buNone/>
            </a:pPr>
            <a:r>
              <a:rPr lang="de-AT" altLang="en-US" dirty="0">
                <a:latin typeface="+mn-lt"/>
              </a:rPr>
              <a:t>damit </a:t>
            </a:r>
            <a:r>
              <a:rPr lang="de-AT" altLang="en-US" dirty="0">
                <a:solidFill>
                  <a:srgbClr val="2D4E75"/>
                </a:solidFill>
                <a:latin typeface="+mn-lt"/>
              </a:rPr>
              <a:t>… </a:t>
            </a:r>
            <a:r>
              <a:rPr lang="de-AT" altLang="en-US" dirty="0">
                <a:latin typeface="+mn-lt"/>
              </a:rPr>
              <a:t>erreicht wird.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950" dirty="0"/>
              <a:t>Grundstruktur einer User Story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de-AT" smtClean="0"/>
              <a:pPr/>
              <a:t>12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8247390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70D49F-80CF-4E3E-8DB3-95A0781CB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4361" y="1836094"/>
            <a:ext cx="7668814" cy="4274194"/>
          </a:xfrm>
        </p:spPr>
        <p:txBody>
          <a:bodyPr/>
          <a:lstStyle/>
          <a:p>
            <a:pPr>
              <a:lnSpc>
                <a:spcPts val="3000"/>
              </a:lnSpc>
              <a:spcBef>
                <a:spcPts val="3000"/>
              </a:spcBef>
            </a:pPr>
            <a:r>
              <a:rPr lang="de-DE" b="1" dirty="0">
                <a:solidFill>
                  <a:srgbClr val="2D4E75"/>
                </a:solidFill>
              </a:rPr>
              <a:t>Detailed</a:t>
            </a:r>
            <a:r>
              <a:rPr lang="de-DE" sz="2500" dirty="0"/>
              <a:t>: priorisierte Items verständlich präzise, </a:t>
            </a:r>
            <a:br>
              <a:rPr lang="de-DE" sz="2500" dirty="0"/>
            </a:br>
            <a:r>
              <a:rPr lang="de-DE" sz="2500" dirty="0"/>
              <a:t>klare Akzeptanzkriterien, Definition of Done</a:t>
            </a:r>
          </a:p>
          <a:p>
            <a:pPr>
              <a:lnSpc>
                <a:spcPts val="3000"/>
              </a:lnSpc>
              <a:spcBef>
                <a:spcPts val="3000"/>
              </a:spcBef>
            </a:pPr>
            <a:r>
              <a:rPr lang="de-DE" b="1" dirty="0">
                <a:solidFill>
                  <a:srgbClr val="2D4E75"/>
                </a:solidFill>
              </a:rPr>
              <a:t>Emergent</a:t>
            </a:r>
            <a:r>
              <a:rPr lang="de-DE" sz="2500" dirty="0"/>
              <a:t>: sich nach und nach entwickelnd</a:t>
            </a:r>
          </a:p>
          <a:p>
            <a:pPr>
              <a:lnSpc>
                <a:spcPts val="3000"/>
              </a:lnSpc>
              <a:spcBef>
                <a:spcPts val="3000"/>
              </a:spcBef>
            </a:pPr>
            <a:r>
              <a:rPr lang="de-DE" b="1" dirty="0">
                <a:solidFill>
                  <a:srgbClr val="2D4E75"/>
                </a:solidFill>
              </a:rPr>
              <a:t>Esimated</a:t>
            </a:r>
            <a:r>
              <a:rPr lang="de-DE" sz="2500" dirty="0"/>
              <a:t>: mit Story Points (als Relativwerten zur Aufwandsschätzung in Bezug zu bereits erledigten Anforderungen) quantifiziert</a:t>
            </a:r>
          </a:p>
          <a:p>
            <a:pPr>
              <a:lnSpc>
                <a:spcPts val="3000"/>
              </a:lnSpc>
              <a:spcBef>
                <a:spcPts val="3000"/>
              </a:spcBef>
            </a:pPr>
            <a:r>
              <a:rPr lang="de-DE" b="1" dirty="0">
                <a:solidFill>
                  <a:srgbClr val="2D4E75"/>
                </a:solidFill>
              </a:rPr>
              <a:t>Prioritised</a:t>
            </a:r>
            <a:r>
              <a:rPr lang="de-DE" sz="2500" dirty="0"/>
              <a:t>: nach Geschäftswert in Dringlichkeits-</a:t>
            </a:r>
            <a:br>
              <a:rPr lang="de-DE" sz="2500" dirty="0"/>
            </a:br>
            <a:r>
              <a:rPr lang="de-DE" sz="2500" dirty="0"/>
              <a:t>rangfolge gebracht</a:t>
            </a:r>
          </a:p>
          <a:p>
            <a:pPr>
              <a:lnSpc>
                <a:spcPts val="3000"/>
              </a:lnSpc>
              <a:spcBef>
                <a:spcPts val="3000"/>
              </a:spcBef>
            </a:pPr>
            <a:endParaRPr lang="en-GB" sz="25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CCC425-0C81-4DB1-B86F-E19FE8846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Product Backlogs – Qualitätskriterien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DD3BEA-82DA-400D-8C04-4850DE8DC1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969268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224360" y="1764086"/>
            <a:ext cx="7920879" cy="4346202"/>
          </a:xfrm>
        </p:spPr>
        <p:txBody>
          <a:bodyPr/>
          <a:lstStyle/>
          <a:p>
            <a:pPr>
              <a:lnSpc>
                <a:spcPts val="3100"/>
              </a:lnSpc>
              <a:spcBef>
                <a:spcPts val="2400"/>
              </a:spcBef>
            </a:pPr>
            <a:r>
              <a:rPr lang="de-DE" sz="2500" dirty="0"/>
              <a:t>Besprechung zur Iterationsplanung (Sprint Planning Meeting); Teilnehmer: Product Owner, Prozessverantwortlicher, Teammitglieder</a:t>
            </a:r>
          </a:p>
          <a:p>
            <a:pPr>
              <a:lnSpc>
                <a:spcPts val="3100"/>
              </a:lnSpc>
              <a:spcBef>
                <a:spcPts val="2400"/>
              </a:spcBef>
            </a:pPr>
            <a:r>
              <a:rPr lang="de-DE" sz="2500" dirty="0"/>
              <a:t>Team entscheidet, welche prioritären Anforderungen aus dem Product Backlog während der nächsten Iteration bearbeitet werden.</a:t>
            </a:r>
          </a:p>
          <a:p>
            <a:pPr>
              <a:lnSpc>
                <a:spcPts val="3100"/>
              </a:lnSpc>
              <a:spcBef>
                <a:spcPts val="2400"/>
              </a:spcBef>
            </a:pPr>
            <a:r>
              <a:rPr lang="de-DE" sz="2500" dirty="0"/>
              <a:t>Team splittet ausgewählte Items in jeweils 4–8 Stunden benötigende Tasks.</a:t>
            </a:r>
          </a:p>
          <a:p>
            <a:pPr>
              <a:lnSpc>
                <a:spcPts val="3100"/>
              </a:lnSpc>
              <a:spcBef>
                <a:spcPts val="2400"/>
              </a:spcBef>
            </a:pPr>
            <a:r>
              <a:rPr lang="de-DE" sz="2500" dirty="0"/>
              <a:t>Timeboxing für das Meeting: 2 Stunden pro Sprintwoche</a:t>
            </a:r>
            <a:endParaRPr lang="en-US" sz="25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Iterationsplanung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91044B-A642-4523-8418-EF5C5E3C3C1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017068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224361" y="1836092"/>
            <a:ext cx="7668814" cy="4274195"/>
          </a:xfrm>
        </p:spPr>
        <p:txBody>
          <a:bodyPr/>
          <a:lstStyle/>
          <a:p>
            <a:pPr>
              <a:lnSpc>
                <a:spcPts val="3100"/>
              </a:lnSpc>
              <a:spcBef>
                <a:spcPts val="2600"/>
              </a:spcBef>
            </a:pPr>
            <a:r>
              <a:rPr lang="de-DE" sz="2500" dirty="0"/>
              <a:t>Teilmenge des Product Backlog</a:t>
            </a:r>
          </a:p>
          <a:p>
            <a:pPr>
              <a:lnSpc>
                <a:spcPts val="3100"/>
              </a:lnSpc>
              <a:spcBef>
                <a:spcPts val="2600"/>
              </a:spcBef>
            </a:pPr>
            <a:r>
              <a:rPr lang="de-DE" sz="2500" dirty="0"/>
              <a:t>Enthält Items, die innerhalb der Iteration abgeschlossen werden.</a:t>
            </a:r>
          </a:p>
          <a:p>
            <a:pPr>
              <a:lnSpc>
                <a:spcPts val="3100"/>
              </a:lnSpc>
              <a:spcBef>
                <a:spcPts val="2600"/>
              </a:spcBef>
            </a:pPr>
            <a:r>
              <a:rPr lang="de-DE" sz="2500" dirty="0"/>
              <a:t>Bleibt während Iteration unverändert</a:t>
            </a:r>
          </a:p>
          <a:p>
            <a:pPr>
              <a:lnSpc>
                <a:spcPts val="3100"/>
              </a:lnSpc>
              <a:spcBef>
                <a:spcPts val="2600"/>
              </a:spcBef>
            </a:pPr>
            <a:r>
              <a:rPr lang="de-DE" sz="2500" dirty="0"/>
              <a:t>Am Iterationsende: unvollendete Items kommen wieder in Product Backlog</a:t>
            </a:r>
          </a:p>
          <a:p>
            <a:pPr>
              <a:lnSpc>
                <a:spcPts val="3100"/>
              </a:lnSpc>
              <a:spcBef>
                <a:spcPts val="2600"/>
              </a:spcBef>
            </a:pPr>
            <a:r>
              <a:rPr lang="de-DE" sz="2500" dirty="0"/>
              <a:t>Backlog Items werden bei Bedarf in Tasks aufgeschlüsselt.</a:t>
            </a:r>
            <a:endParaRPr lang="en-US" sz="25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Iterations (Sprint) Backlog – Wesen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91044B-A642-4523-8418-EF5C5E3C3C1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982416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836" y="1351005"/>
            <a:ext cx="727449" cy="848893"/>
          </a:xfrm>
          <a:prstGeom prst="rect">
            <a:avLst/>
          </a:prstGeom>
        </p:spPr>
      </p:pic>
      <p:pic>
        <p:nvPicPr>
          <p:cNvPr id="17" name="Grafik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836" y="2270809"/>
            <a:ext cx="727449" cy="848893"/>
          </a:xfrm>
          <a:prstGeom prst="rect">
            <a:avLst/>
          </a:prstGeom>
        </p:spPr>
      </p:pic>
      <p:pic>
        <p:nvPicPr>
          <p:cNvPr id="18" name="Grafik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792" y="1839918"/>
            <a:ext cx="727449" cy="848893"/>
          </a:xfrm>
          <a:prstGeom prst="rect">
            <a:avLst/>
          </a:prstGeom>
        </p:spPr>
      </p:pic>
      <p:sp>
        <p:nvSpPr>
          <p:cNvPr id="9" name="Rechteck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 rot="10800000">
            <a:off x="2376488" y="1670665"/>
            <a:ext cx="6552728" cy="4485908"/>
          </a:xfrm>
          <a:prstGeom prst="rect">
            <a:avLst/>
          </a:prstGeom>
          <a:solidFill>
            <a:srgbClr val="2D4E75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rbel" panose="020B0503020204020204" pitchFamily="34" charset="0"/>
            </a:endParaRPr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2376488" y="1670665"/>
            <a:ext cx="6802056" cy="1058466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Arial Narrow" panose="020B0606020202030204" pitchFamily="34" charset="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buSzPct val="100000"/>
              <a:buNone/>
              <a:tabLst>
                <a:tab pos="541338" algn="l"/>
              </a:tabLst>
            </a:pPr>
            <a:r>
              <a:rPr lang="de-AT" altLang="en-US" sz="2200" kern="0" dirty="0">
                <a:solidFill>
                  <a:schemeClr val="bg1"/>
                </a:solidFill>
                <a:ea typeface="ＭＳ Ｐゴシック" pitchFamily="34" charset="-128"/>
              </a:rPr>
              <a:t>Kreieren Sie ein für agiles Projektmanagement geeignetes Vorhaben (modifizieren Sie die bisher bearbeitete Idee oder  entwickeln Sie eine neue).</a:t>
            </a:r>
          </a:p>
          <a:p>
            <a:pPr marL="0" indent="0">
              <a:lnSpc>
                <a:spcPct val="100000"/>
              </a:lnSpc>
              <a:buSzPct val="100000"/>
              <a:buNone/>
              <a:tabLst>
                <a:tab pos="541338" algn="l"/>
              </a:tabLst>
            </a:pPr>
            <a:r>
              <a:rPr lang="de-AT" altLang="en-US" sz="2200" kern="0" dirty="0">
                <a:solidFill>
                  <a:schemeClr val="bg1"/>
                </a:solidFill>
                <a:ea typeface="ＭＳ Ｐゴシック" pitchFamily="34" charset="-128"/>
              </a:rPr>
              <a:t>Skizzieren Sie (in Form eines </a:t>
            </a:r>
            <a:r>
              <a:rPr lang="de-AT" altLang="en-US" sz="2200" kern="0" dirty="0" err="1">
                <a:solidFill>
                  <a:schemeClr val="bg1"/>
                </a:solidFill>
                <a:ea typeface="ＭＳ Ｐゴシック" pitchFamily="34" charset="-128"/>
              </a:rPr>
              <a:t>Canvas</a:t>
            </a:r>
            <a:r>
              <a:rPr lang="de-AT" altLang="en-US" sz="2200" kern="0" dirty="0">
                <a:solidFill>
                  <a:schemeClr val="bg1"/>
                </a:solidFill>
                <a:ea typeface="ＭＳ Ｐゴシック" pitchFamily="34" charset="-128"/>
              </a:rPr>
              <a:t>) eine grobe Projektvision; legen Sie Zeit- und Ressourcenrahmen, Zahl und Dauer der Iterationen sowie benötigte Rollen fest.</a:t>
            </a:r>
          </a:p>
          <a:p>
            <a:pPr marL="0" indent="0">
              <a:lnSpc>
                <a:spcPct val="100000"/>
              </a:lnSpc>
              <a:buSzPct val="100000"/>
              <a:buNone/>
              <a:tabLst>
                <a:tab pos="541338" algn="l"/>
              </a:tabLst>
            </a:pPr>
            <a:r>
              <a:rPr lang="de-AT" altLang="en-US" sz="2200" kern="0" dirty="0">
                <a:solidFill>
                  <a:schemeClr val="bg1"/>
                </a:solidFill>
                <a:ea typeface="ＭＳ Ｐゴシック" pitchFamily="34" charset="-128"/>
              </a:rPr>
              <a:t>Formulieren Sie mindestens eine User Story, die zu Ihrem Vorhaben passt – Achten Sie darauf, die für User Stories empfohlene Grundstruktur einzuhalten und darauf, sich in der Sprache des Kunden auszudrücken.</a:t>
            </a:r>
          </a:p>
          <a:p>
            <a:pPr marL="0" indent="0">
              <a:lnSpc>
                <a:spcPct val="100000"/>
              </a:lnSpc>
              <a:buSzPct val="100000"/>
              <a:buNone/>
              <a:tabLst>
                <a:tab pos="541338" algn="l"/>
              </a:tabLst>
            </a:pPr>
            <a:r>
              <a:rPr lang="de-AT" sz="2200" kern="0" dirty="0">
                <a:solidFill>
                  <a:schemeClr val="bg1"/>
                </a:solidFill>
                <a:ea typeface="ＭＳ Ｐゴシック" pitchFamily="34" charset="-128"/>
              </a:rPr>
              <a:t>Zeitrahmen: 35 Minuten</a:t>
            </a:r>
            <a:endParaRPr lang="en-US" sz="2200" kern="0" dirty="0">
              <a:solidFill>
                <a:srgbClr val="953735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Übung – Agile Projektplanung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687290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024" y="1398660"/>
            <a:ext cx="984849" cy="1121023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92513" y="2519683"/>
            <a:ext cx="7668814" cy="3852914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de-AT" sz="2700" dirty="0"/>
              <a:t>Agile Planungsprinzipien</a:t>
            </a:r>
          </a:p>
          <a:p>
            <a:pPr>
              <a:spcBef>
                <a:spcPts val="3600"/>
              </a:spcBef>
            </a:pPr>
            <a:r>
              <a:rPr lang="de-AT" sz="2700" dirty="0"/>
              <a:t>Agile Planungsschritte</a:t>
            </a:r>
          </a:p>
          <a:p>
            <a:pPr>
              <a:spcBef>
                <a:spcPts val="3600"/>
              </a:spcBef>
            </a:pPr>
            <a:r>
              <a:rPr lang="de-AT" sz="2700" dirty="0"/>
              <a:t>Backlogs und User Stories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Übersicht – Agile Projektplanung 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4545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6090" y="2049699"/>
            <a:ext cx="502326" cy="505265"/>
            <a:chOff x="1226090" y="2049699"/>
            <a:chExt cx="502326" cy="505265"/>
          </a:xfrm>
        </p:grpSpPr>
        <p:sp>
          <p:nvSpPr>
            <p:cNvPr id="26" name="Oval 26"/>
            <p:cNvSpPr>
              <a:spLocks noChangeArrowheads="1"/>
            </p:cNvSpPr>
            <p:nvPr/>
          </p:nvSpPr>
          <p:spPr bwMode="auto">
            <a:xfrm>
              <a:off x="1310832" y="2132971"/>
              <a:ext cx="333088" cy="333088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375175" y="2200376"/>
              <a:ext cx="204156" cy="204156"/>
            </a:xfrm>
            <a:prstGeom prst="ellipse">
              <a:avLst/>
            </a:prstGeom>
            <a:solidFill>
              <a:srgbClr val="D9E2EF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cxnSp>
          <p:nvCxnSpPr>
            <p:cNvPr id="28" name="Gerade Verbindung 27"/>
            <p:cNvCxnSpPr/>
            <p:nvPr/>
          </p:nvCxnSpPr>
          <p:spPr>
            <a:xfrm flipV="1">
              <a:off x="1226090" y="2296821"/>
              <a:ext cx="502326" cy="5633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/>
            <p:nvPr/>
          </p:nvCxnSpPr>
          <p:spPr>
            <a:xfrm>
              <a:off x="1477375" y="2049699"/>
              <a:ext cx="0" cy="505265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6"/>
            <p:cNvSpPr>
              <a:spLocks noChangeArrowheads="1"/>
            </p:cNvSpPr>
            <p:nvPr/>
          </p:nvSpPr>
          <p:spPr bwMode="auto">
            <a:xfrm>
              <a:off x="1442967" y="2266454"/>
              <a:ext cx="72000" cy="72000"/>
            </a:xfrm>
            <a:prstGeom prst="ellipse">
              <a:avLst/>
            </a:prstGeom>
            <a:solidFill>
              <a:srgbClr val="2D4E75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</p:grpSp>
      <p:grpSp>
        <p:nvGrpSpPr>
          <p:cNvPr id="42" name="Gruppieren 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6090" y="3516171"/>
            <a:ext cx="502326" cy="505265"/>
            <a:chOff x="1226090" y="2049699"/>
            <a:chExt cx="502326" cy="505265"/>
          </a:xfrm>
        </p:grpSpPr>
        <p:sp>
          <p:nvSpPr>
            <p:cNvPr id="43" name="Oval 26"/>
            <p:cNvSpPr>
              <a:spLocks noChangeArrowheads="1"/>
            </p:cNvSpPr>
            <p:nvPr/>
          </p:nvSpPr>
          <p:spPr bwMode="auto">
            <a:xfrm>
              <a:off x="1310832" y="2132971"/>
              <a:ext cx="333088" cy="333088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sp>
          <p:nvSpPr>
            <p:cNvPr id="44" name="Oval 26"/>
            <p:cNvSpPr>
              <a:spLocks noChangeArrowheads="1"/>
            </p:cNvSpPr>
            <p:nvPr/>
          </p:nvSpPr>
          <p:spPr bwMode="auto">
            <a:xfrm>
              <a:off x="1375175" y="2200376"/>
              <a:ext cx="204156" cy="204156"/>
            </a:xfrm>
            <a:prstGeom prst="ellipse">
              <a:avLst/>
            </a:prstGeom>
            <a:solidFill>
              <a:srgbClr val="D9E2EF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cxnSp>
          <p:nvCxnSpPr>
            <p:cNvPr id="45" name="Gerade Verbindung 44"/>
            <p:cNvCxnSpPr/>
            <p:nvPr/>
          </p:nvCxnSpPr>
          <p:spPr>
            <a:xfrm flipV="1">
              <a:off x="1226090" y="2296821"/>
              <a:ext cx="502326" cy="5633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/>
          </p:nvCxnSpPr>
          <p:spPr>
            <a:xfrm>
              <a:off x="1477375" y="2049699"/>
              <a:ext cx="0" cy="505265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26"/>
            <p:cNvSpPr>
              <a:spLocks noChangeArrowheads="1"/>
            </p:cNvSpPr>
            <p:nvPr/>
          </p:nvSpPr>
          <p:spPr bwMode="auto">
            <a:xfrm>
              <a:off x="1442967" y="2266454"/>
              <a:ext cx="72000" cy="72000"/>
            </a:xfrm>
            <a:prstGeom prst="ellipse">
              <a:avLst/>
            </a:prstGeom>
            <a:solidFill>
              <a:srgbClr val="2D4E75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</p:grpSp>
      <p:grpSp>
        <p:nvGrpSpPr>
          <p:cNvPr id="48" name="Gruppieren 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6090" y="4917235"/>
            <a:ext cx="502326" cy="505265"/>
            <a:chOff x="1226090" y="2049699"/>
            <a:chExt cx="502326" cy="505265"/>
          </a:xfrm>
        </p:grpSpPr>
        <p:sp>
          <p:nvSpPr>
            <p:cNvPr id="49" name="Oval 26"/>
            <p:cNvSpPr>
              <a:spLocks noChangeArrowheads="1"/>
            </p:cNvSpPr>
            <p:nvPr/>
          </p:nvSpPr>
          <p:spPr bwMode="auto">
            <a:xfrm>
              <a:off x="1310832" y="2132971"/>
              <a:ext cx="333088" cy="333088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sp>
          <p:nvSpPr>
            <p:cNvPr id="50" name="Oval 26"/>
            <p:cNvSpPr>
              <a:spLocks noChangeArrowheads="1"/>
            </p:cNvSpPr>
            <p:nvPr/>
          </p:nvSpPr>
          <p:spPr bwMode="auto">
            <a:xfrm>
              <a:off x="1375175" y="2200376"/>
              <a:ext cx="204156" cy="204156"/>
            </a:xfrm>
            <a:prstGeom prst="ellipse">
              <a:avLst/>
            </a:prstGeom>
            <a:solidFill>
              <a:srgbClr val="D9E2EF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cxnSp>
          <p:nvCxnSpPr>
            <p:cNvPr id="51" name="Gerade Verbindung 50"/>
            <p:cNvCxnSpPr/>
            <p:nvPr/>
          </p:nvCxnSpPr>
          <p:spPr>
            <a:xfrm flipV="1">
              <a:off x="1226090" y="2296821"/>
              <a:ext cx="502326" cy="5633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Gerade Verbindung 51"/>
            <p:cNvCxnSpPr/>
            <p:nvPr/>
          </p:nvCxnSpPr>
          <p:spPr>
            <a:xfrm>
              <a:off x="1477375" y="2049699"/>
              <a:ext cx="0" cy="505265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26"/>
            <p:cNvSpPr>
              <a:spLocks noChangeArrowheads="1"/>
            </p:cNvSpPr>
            <p:nvPr/>
          </p:nvSpPr>
          <p:spPr bwMode="auto">
            <a:xfrm>
              <a:off x="1442967" y="2266454"/>
              <a:ext cx="72000" cy="72000"/>
            </a:xfrm>
            <a:prstGeom prst="ellipse">
              <a:avLst/>
            </a:prstGeom>
            <a:solidFill>
              <a:srgbClr val="2D4E75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</p:grpSp>
      <p:sp>
        <p:nvSpPr>
          <p:cNvPr id="24" name="Inhaltsplatzhalter 2"/>
          <p:cNvSpPr>
            <a:spLocks noGrp="1"/>
          </p:cNvSpPr>
          <p:nvPr>
            <p:ph idx="1"/>
          </p:nvPr>
        </p:nvSpPr>
        <p:spPr>
          <a:xfrm>
            <a:off x="1872432" y="2001763"/>
            <a:ext cx="5328592" cy="4514850"/>
          </a:xfrm>
        </p:spPr>
        <p:txBody>
          <a:bodyPr/>
          <a:lstStyle/>
          <a:p>
            <a:pPr marL="0" indent="0">
              <a:lnSpc>
                <a:spcPct val="130000"/>
              </a:lnSpc>
              <a:spcBef>
                <a:spcPts val="4200"/>
              </a:spcBef>
              <a:buNone/>
            </a:pPr>
            <a:r>
              <a:rPr lang="de-AT" sz="2600" dirty="0"/>
              <a:t>Kenntnis der agilen Planungsprinzipien und -schritte</a:t>
            </a:r>
          </a:p>
          <a:p>
            <a:pPr marL="0" indent="0">
              <a:spcBef>
                <a:spcPts val="3600"/>
              </a:spcBef>
              <a:buNone/>
            </a:pPr>
            <a:r>
              <a:rPr lang="de-AT" sz="2600" dirty="0"/>
              <a:t>Verständnis der agilen Planungsphilosophie</a:t>
            </a:r>
          </a:p>
          <a:p>
            <a:pPr marL="0" indent="0">
              <a:spcBef>
                <a:spcPts val="3600"/>
              </a:spcBef>
              <a:buNone/>
            </a:pPr>
            <a:r>
              <a:rPr lang="de-AT" sz="2600" dirty="0"/>
              <a:t>Anwendung der Bauprinzipen </a:t>
            </a:r>
            <a:br>
              <a:rPr lang="de-AT" sz="2600" dirty="0"/>
            </a:br>
            <a:r>
              <a:rPr lang="de-AT" sz="2600" dirty="0"/>
              <a:t>von User Stories</a:t>
            </a:r>
            <a:endParaRPr lang="en-US" sz="26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Lehr- und Lernziele – </a:t>
            </a:r>
            <a:br>
              <a:rPr lang="de-AT" sz="2800" dirty="0"/>
            </a:br>
            <a:r>
              <a:rPr lang="de-AT" sz="2800" dirty="0"/>
              <a:t>Agile Projektplanung 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24064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Inhaltsplatzhalter 2"/>
          <p:cNvSpPr txBox="1">
            <a:spLocks/>
          </p:cNvSpPr>
          <p:nvPr/>
        </p:nvSpPr>
        <p:spPr>
          <a:xfrm>
            <a:off x="1069887" y="1857747"/>
            <a:ext cx="7067241" cy="451485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Arial Narrow" panose="020B0606020202030204" pitchFamily="34" charset="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>
              <a:buClr>
                <a:srgbClr val="2D4E75"/>
              </a:buClr>
              <a:buFont typeface="Wingdings" panose="05000000000000000000" pitchFamily="2" charset="2"/>
              <a:buChar char=""/>
            </a:pPr>
            <a:r>
              <a:rPr lang="de-AT" kern="0" dirty="0"/>
              <a:t>4 zentrale agile Planungsprinzipen praktisch umzusetzen vermögen</a:t>
            </a:r>
            <a:endParaRPr lang="en-US" kern="0" dirty="0"/>
          </a:p>
          <a:p>
            <a:pPr marL="533400" indent="-533400">
              <a:spcBef>
                <a:spcPts val="4200"/>
              </a:spcBef>
              <a:buClr>
                <a:srgbClr val="2D4E75"/>
              </a:buClr>
              <a:buFont typeface="Wingdings" panose="05000000000000000000" pitchFamily="2" charset="2"/>
              <a:buChar char=""/>
            </a:pPr>
            <a:r>
              <a:rPr lang="de-AT" kern="0" dirty="0"/>
              <a:t>zu konkreten Vorhaben selbständig User Stories entwerfen können</a:t>
            </a:r>
          </a:p>
          <a:p>
            <a:pPr marL="533400" indent="-533400">
              <a:spcBef>
                <a:spcPts val="4200"/>
              </a:spcBef>
              <a:buClr>
                <a:srgbClr val="2D4E75"/>
              </a:buClr>
              <a:buFont typeface="Wingdings" panose="05000000000000000000" pitchFamily="2" charset="2"/>
              <a:buChar char=""/>
            </a:pPr>
            <a:r>
              <a:rPr lang="de-AT" kern="0" dirty="0"/>
              <a:t>4 Qualitätskriterien von Backlogs einschätzen können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4320" y="396429"/>
            <a:ext cx="6336704" cy="863600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Learning Outcomes – </a:t>
            </a:r>
            <a:br>
              <a:rPr lang="de-AT" sz="2800" dirty="0"/>
            </a:br>
            <a:r>
              <a:rPr lang="de-AT" sz="2800" dirty="0"/>
              <a:t>Agile Projektplanung 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94738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344" y="1929755"/>
            <a:ext cx="8065120" cy="4370834"/>
          </a:xfrm>
        </p:spPr>
        <p:txBody>
          <a:bodyPr/>
          <a:lstStyle/>
          <a:p>
            <a:pPr>
              <a:spcBef>
                <a:spcPts val="3000"/>
              </a:spcBef>
              <a:buFont typeface="Wingdings" charset="2"/>
              <a:buChar char="§"/>
            </a:pPr>
            <a:r>
              <a:rPr lang="de-AT" altLang="en-US" sz="2300" dirty="0">
                <a:latin typeface="Arial Narrow" charset="0"/>
              </a:rPr>
              <a:t>Agile Projektplanung erstreckt sich über die gesamte Projektlaufzeit</a:t>
            </a:r>
          </a:p>
          <a:p>
            <a:pPr>
              <a:spcBef>
                <a:spcPts val="3000"/>
              </a:spcBef>
              <a:buFont typeface="Wingdings" charset="2"/>
              <a:buChar char="§"/>
            </a:pPr>
            <a:r>
              <a:rPr lang="de-AT" altLang="en-US" sz="2300" dirty="0">
                <a:latin typeface="Arial Narrow" charset="0"/>
              </a:rPr>
              <a:t>Details so wenig als möglich und nur so viele als unbedingt nötig</a:t>
            </a:r>
          </a:p>
          <a:p>
            <a:pPr>
              <a:spcBef>
                <a:spcPts val="3000"/>
              </a:spcBef>
              <a:buFont typeface="Wingdings" charset="2"/>
              <a:buChar char="§"/>
            </a:pPr>
            <a:r>
              <a:rPr lang="de-AT" altLang="en-US" sz="2300" dirty="0">
                <a:latin typeface="Arial Narrow" charset="0"/>
              </a:rPr>
              <a:t>Detailverzicht so lange als möglich</a:t>
            </a:r>
          </a:p>
          <a:p>
            <a:pPr>
              <a:spcBef>
                <a:spcPts val="3000"/>
              </a:spcBef>
              <a:buFont typeface="Wingdings" charset="2"/>
              <a:buChar char="§"/>
            </a:pPr>
            <a:r>
              <a:rPr lang="de-AT" altLang="en-US" sz="2300" dirty="0">
                <a:latin typeface="Arial Narrow" charset="0"/>
              </a:rPr>
              <a:t>Möglichst alle Stakeholder regelmäßig in Planung involvieren</a:t>
            </a:r>
          </a:p>
          <a:p>
            <a:pPr>
              <a:spcBef>
                <a:spcPts val="3000"/>
              </a:spcBef>
              <a:buFont typeface="Wingdings" charset="2"/>
              <a:buChar char="§"/>
            </a:pPr>
            <a:r>
              <a:rPr lang="de-AT" altLang="en-US" sz="2300" dirty="0">
                <a:latin typeface="Arial Narrow" charset="0"/>
              </a:rPr>
              <a:t>Planung wichtiger als Pläne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950" dirty="0"/>
              <a:t>Agile Projektplanungsprinzipien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de-AT" smtClean="0"/>
              <a:pPr/>
              <a:t>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9262341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4000" y="1692077"/>
            <a:ext cx="7560840" cy="451485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2000"/>
              </a:spcBef>
              <a:buFont typeface="Wingdings" charset="2"/>
              <a:buChar char="§"/>
            </a:pPr>
            <a:r>
              <a:rPr lang="de-AT" altLang="en-US" sz="2400" dirty="0">
                <a:latin typeface="Arial Narrow" charset="0"/>
              </a:rPr>
              <a:t>Inkrementelles Vorgehen</a:t>
            </a:r>
          </a:p>
          <a:p>
            <a:pPr>
              <a:lnSpc>
                <a:spcPct val="110000"/>
              </a:lnSpc>
              <a:spcBef>
                <a:spcPts val="2000"/>
              </a:spcBef>
              <a:buFont typeface="Wingdings" charset="2"/>
              <a:buChar char="§"/>
            </a:pPr>
            <a:r>
              <a:rPr lang="de-AT" altLang="en-US" sz="2400" dirty="0">
                <a:latin typeface="Arial Narrow" charset="0"/>
              </a:rPr>
              <a:t>Prioritäten zu erfüllender Anforderungen richten sich nach </a:t>
            </a:r>
            <a:br>
              <a:rPr lang="de-AT" altLang="en-US" sz="2400" dirty="0">
                <a:latin typeface="Arial Narrow" charset="0"/>
              </a:rPr>
            </a:br>
            <a:r>
              <a:rPr lang="de-AT" altLang="en-US" sz="2400" dirty="0">
                <a:latin typeface="Arial Narrow" charset="0"/>
              </a:rPr>
              <a:t>dem Geschäftswert für den Kunden</a:t>
            </a:r>
          </a:p>
          <a:p>
            <a:pPr>
              <a:lnSpc>
                <a:spcPct val="110000"/>
              </a:lnSpc>
              <a:spcBef>
                <a:spcPts val="2000"/>
              </a:spcBef>
              <a:buFont typeface="Wingdings" charset="2"/>
              <a:buChar char="§"/>
            </a:pPr>
            <a:r>
              <a:rPr lang="de-AT" altLang="en-US" sz="2400" dirty="0">
                <a:latin typeface="Arial Narrow" charset="0"/>
              </a:rPr>
              <a:t>Offenheit für Änderungswünsche von Auftraggeber/Kunden und Stakeholdern</a:t>
            </a:r>
          </a:p>
          <a:p>
            <a:pPr>
              <a:lnSpc>
                <a:spcPct val="110000"/>
              </a:lnSpc>
              <a:spcBef>
                <a:spcPts val="2000"/>
              </a:spcBef>
              <a:buFont typeface="Wingdings" charset="2"/>
              <a:buChar char="§"/>
            </a:pPr>
            <a:r>
              <a:rPr lang="de-AT" altLang="en-US" sz="2400" dirty="0">
                <a:latin typeface="Arial Narrow" charset="0"/>
              </a:rPr>
              <a:t>Möglichst lange flexibel bleiben</a:t>
            </a:r>
          </a:p>
          <a:p>
            <a:pPr>
              <a:lnSpc>
                <a:spcPct val="110000"/>
              </a:lnSpc>
              <a:spcBef>
                <a:spcPts val="2000"/>
              </a:spcBef>
              <a:buFont typeface="Wingdings" charset="2"/>
              <a:buChar char="§"/>
            </a:pPr>
            <a:r>
              <a:rPr lang="de-AT" altLang="en-US" sz="2400" dirty="0">
                <a:latin typeface="Arial Narrow" charset="0"/>
              </a:rPr>
              <a:t>Während einer Iteration keine Änderung</a:t>
            </a:r>
          </a:p>
          <a:p>
            <a:pPr>
              <a:lnSpc>
                <a:spcPct val="110000"/>
              </a:lnSpc>
              <a:spcBef>
                <a:spcPts val="2000"/>
              </a:spcBef>
              <a:buFont typeface="Wingdings" charset="2"/>
              <a:buChar char="§"/>
            </a:pPr>
            <a:r>
              <a:rPr lang="de-AT" altLang="en-US" sz="2400" dirty="0">
                <a:latin typeface="Arial Narrow" charset="0"/>
              </a:rPr>
              <a:t>Striktes Timeboxing für Planungsaktivitäten und Iterationen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950" dirty="0"/>
              <a:t>Agile Planungsphilosophie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de-AT" smtClean="0"/>
              <a:pPr/>
              <a:t>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2017535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26357"/>
              </p:ext>
            </p:extLst>
          </p:nvPr>
        </p:nvGraphicFramePr>
        <p:xfrm>
          <a:off x="874691" y="1876157"/>
          <a:ext cx="8270549" cy="4136400"/>
        </p:xfrm>
        <a:graphic>
          <a:graphicData uri="http://schemas.openxmlformats.org/drawingml/2006/table">
            <a:tbl>
              <a:tblPr firstRow="1" firstCol="1"/>
              <a:tblGrid>
                <a:gridCol w="1393500">
                  <a:extLst>
                    <a:ext uri="{9D8B030D-6E8A-4147-A177-3AD203B41FA5}">
                      <a16:colId xmlns:a16="http://schemas.microsoft.com/office/drawing/2014/main" val="4051767935"/>
                    </a:ext>
                  </a:extLst>
                </a:gridCol>
                <a:gridCol w="3901863">
                  <a:extLst>
                    <a:ext uri="{9D8B030D-6E8A-4147-A177-3AD203B41FA5}">
                      <a16:colId xmlns:a16="http://schemas.microsoft.com/office/drawing/2014/main" val="3651162180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3298566622"/>
                    </a:ext>
                  </a:extLst>
                </a:gridCol>
                <a:gridCol w="995186">
                  <a:extLst>
                    <a:ext uri="{9D8B030D-6E8A-4147-A177-3AD203B41FA5}">
                      <a16:colId xmlns:a16="http://schemas.microsoft.com/office/drawing/2014/main" val="2598581435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8422436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Planungsschritt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8000" marB="108000" anchor="ctr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Inhalt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8000" marB="1080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Artefakt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8000" marB="1080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Periodizität 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8000" marB="1080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Zuständiger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8000" marB="1080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024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Produktvision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Finales Projektziel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Vision Statement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jährlich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 Owner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40621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 Roadmap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Übergeordnete Anforderungsdarstellung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Roadmap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halb-jährlich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 Owner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1121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Release Planung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Allgemeiner Zeitplan für Erfüllung der Anforderungen (Übergabe der Inkremente/ Features) mit höchster Priorität an Kunden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 Backlog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viertel-jährlich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 Owner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9760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Iterations-/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Sprintplanung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Auswahl jener prioritären Anforderungen, die sich gemäß geschätztem Aufwand während </a:t>
                      </a:r>
                      <a:b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fixer Sprintdauer liefern lassen; Fertigstellungsbedingungen, Akzeptanzkriterien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Sprint Backlog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 bis 4-wöchent-lich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 Owner </a:t>
                      </a:r>
                      <a:b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 Team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368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Daily Stand Up Meeting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Koordination der Prioritäten des Tages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täglich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de-AT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Team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660233"/>
                  </a:ext>
                </a:extLst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Agile Planungsschritte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1044B-A642-4523-8418-EF5C5E3C3C1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366696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xfrm>
            <a:off x="4392712" y="1857747"/>
            <a:ext cx="4788496" cy="451485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de-AT" sz="2500" i="1" dirty="0">
                <a:solidFill>
                  <a:srgbClr val="2D4E75"/>
                </a:solidFill>
              </a:rPr>
              <a:t>Kunden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sz="2500" i="1" dirty="0">
                <a:solidFill>
                  <a:srgbClr val="2D4E75"/>
                </a:solidFill>
              </a:rPr>
              <a:t>Bedürfnis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sz="2500" i="1" dirty="0">
                <a:solidFill>
                  <a:srgbClr val="2D4E75"/>
                </a:solidFill>
              </a:rPr>
              <a:t>Name des zu entwickelnden Produkts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sz="2500" i="1" dirty="0">
                <a:solidFill>
                  <a:srgbClr val="2D4E75"/>
                </a:solidFill>
              </a:rPr>
              <a:t>Produktkategorie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sz="2500" i="1" dirty="0">
                <a:solidFill>
                  <a:srgbClr val="2D4E75"/>
                </a:solidFill>
              </a:rPr>
              <a:t>Produktnutzen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sz="2500" i="1" dirty="0">
                <a:solidFill>
                  <a:srgbClr val="2D4E75"/>
                </a:solidFill>
              </a:rPr>
              <a:t>Wettbewerber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sz="2500" i="1" dirty="0">
                <a:solidFill>
                  <a:srgbClr val="2D4E75"/>
                </a:solidFill>
              </a:rPr>
              <a:t>Wettbewerbsvorteil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500" i="1" dirty="0">
              <a:solidFill>
                <a:srgbClr val="2D4E75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57337" y="1857747"/>
            <a:ext cx="3811438" cy="451485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de-AT" altLang="en-US" sz="2500" dirty="0"/>
              <a:t>Für </a:t>
            </a:r>
            <a:r>
              <a:rPr lang="de-AT" altLang="en-US" sz="2500" dirty="0">
                <a:solidFill>
                  <a:srgbClr val="2D4E75"/>
                </a:solidFill>
              </a:rPr>
              <a:t>…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altLang="en-US" sz="2500" dirty="0"/>
              <a:t>die </a:t>
            </a:r>
            <a:r>
              <a:rPr lang="de-AT" altLang="en-US" sz="2500" dirty="0">
                <a:solidFill>
                  <a:srgbClr val="2D4E75"/>
                </a:solidFill>
              </a:rPr>
              <a:t>…</a:t>
            </a:r>
            <a:r>
              <a:rPr lang="de-AT" altLang="en-US" sz="2500" dirty="0"/>
              <a:t> haben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altLang="en-US" sz="2500" dirty="0"/>
              <a:t>ist </a:t>
            </a:r>
            <a:r>
              <a:rPr lang="de-AT" altLang="en-US" sz="2500" dirty="0">
                <a:solidFill>
                  <a:srgbClr val="2D4E75"/>
                </a:solidFill>
              </a:rPr>
              <a:t>…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altLang="en-US" sz="2500" dirty="0"/>
              <a:t>eine </a:t>
            </a:r>
            <a:r>
              <a:rPr lang="de-AT" altLang="en-US" sz="2500" dirty="0">
                <a:solidFill>
                  <a:srgbClr val="2D4E75"/>
                </a:solidFill>
              </a:rPr>
              <a:t>…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altLang="en-US" sz="2500" dirty="0"/>
              <a:t>mit der </a:t>
            </a:r>
            <a:r>
              <a:rPr lang="de-AT" altLang="en-US" sz="2500" dirty="0">
                <a:solidFill>
                  <a:srgbClr val="2D4E75"/>
                </a:solidFill>
              </a:rPr>
              <a:t>…</a:t>
            </a:r>
            <a:r>
              <a:rPr lang="de-AT" altLang="en-US" sz="2500" dirty="0"/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altLang="en-US" sz="2500" dirty="0"/>
              <a:t>Im Unterschied zu </a:t>
            </a:r>
            <a:r>
              <a:rPr lang="de-AT" altLang="en-US" sz="2500" dirty="0">
                <a:solidFill>
                  <a:srgbClr val="2D4E75"/>
                </a:solidFill>
              </a:rPr>
              <a:t>…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AT" altLang="en-US" sz="2500" dirty="0"/>
              <a:t>bietet Produkt </a:t>
            </a:r>
            <a:r>
              <a:rPr lang="de-AT" altLang="en-US" sz="2500" dirty="0">
                <a:solidFill>
                  <a:srgbClr val="2D4E75"/>
                </a:solidFill>
              </a:rPr>
              <a:t>…</a:t>
            </a:r>
            <a:r>
              <a:rPr lang="de-AT" altLang="en-US" sz="2500" dirty="0"/>
              <a:t>.</a:t>
            </a:r>
            <a:endParaRPr lang="de-AT" altLang="en-US" sz="2500" dirty="0">
              <a:solidFill>
                <a:srgbClr val="2D4E75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Grundstruktur eines </a:t>
            </a:r>
            <a:br>
              <a:rPr lang="de-AT" sz="2800" dirty="0"/>
            </a:br>
            <a:r>
              <a:rPr lang="de-AT" sz="2800" dirty="0"/>
              <a:t>Product Vision Statements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de-AT" smtClean="0"/>
              <a:pPr/>
              <a:t>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792460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498568"/>
              </p:ext>
            </p:extLst>
          </p:nvPr>
        </p:nvGraphicFramePr>
        <p:xfrm>
          <a:off x="1152352" y="1726871"/>
          <a:ext cx="7632846" cy="4789742"/>
        </p:xfrm>
        <a:graphic>
          <a:graphicData uri="http://schemas.openxmlformats.org/drawingml/2006/table">
            <a:tbl>
              <a:tblPr firstRow="1" firstCol="1" bandRow="1"/>
              <a:tblGrid>
                <a:gridCol w="1908627">
                  <a:extLst>
                    <a:ext uri="{9D8B030D-6E8A-4147-A177-3AD203B41FA5}">
                      <a16:colId xmlns:a16="http://schemas.microsoft.com/office/drawing/2014/main" val="530058714"/>
                    </a:ext>
                  </a:extLst>
                </a:gridCol>
                <a:gridCol w="1908627">
                  <a:extLst>
                    <a:ext uri="{9D8B030D-6E8A-4147-A177-3AD203B41FA5}">
                      <a16:colId xmlns:a16="http://schemas.microsoft.com/office/drawing/2014/main" val="3612486106"/>
                    </a:ext>
                  </a:extLst>
                </a:gridCol>
                <a:gridCol w="1907796">
                  <a:extLst>
                    <a:ext uri="{9D8B030D-6E8A-4147-A177-3AD203B41FA5}">
                      <a16:colId xmlns:a16="http://schemas.microsoft.com/office/drawing/2014/main" val="497052722"/>
                    </a:ext>
                  </a:extLst>
                </a:gridCol>
                <a:gridCol w="1907796">
                  <a:extLst>
                    <a:ext uri="{9D8B030D-6E8A-4147-A177-3AD203B41FA5}">
                      <a16:colId xmlns:a16="http://schemas.microsoft.com/office/drawing/2014/main" val="316595141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de-AT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Quartal</a:t>
                      </a:r>
                      <a:endParaRPr kumimoji="0" lang="en-US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6000" marB="36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2033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de-AT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en-US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6000" marB="3600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de-AT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2</a:t>
                      </a:r>
                      <a:endParaRPr kumimoji="0" lang="en-US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6000" marB="360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de-AT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3</a:t>
                      </a:r>
                      <a:endParaRPr kumimoji="0" lang="en-US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6000" marB="360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de-AT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4</a:t>
                      </a:r>
                      <a:endParaRPr kumimoji="0" lang="en-US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6000" marB="3600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4E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223290"/>
                  </a:ext>
                </a:extLst>
              </a:tr>
              <a:tr h="39240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de-A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de-A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de-A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de-A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D4E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631131"/>
                  </a:ext>
                </a:extLst>
              </a:tr>
            </a:tbl>
          </a:graphicData>
        </a:graphic>
      </p:graphicFrame>
      <p:sp>
        <p:nvSpPr>
          <p:cNvPr id="10" name="Abgerundetes Rechteck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277580" y="2728286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3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1" name="Abgerundetes Rechteck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590058" y="3673608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5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Abgerundetes Rechteck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276852" y="4618930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6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3" name="Abgerundetes Rechteck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492876" y="5564253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8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4" name="Abgerundetes Rechteck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515211" y="2872302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5" name="Abgerundetes Rechteck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257072" y="3895548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6" name="Abgerundetes Rechteck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386142" y="4938967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9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7" name="Abgerundetes Rechteck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5249514" y="2728286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10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8" name="Abgerundetes Rechteck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5062930" y="3829756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7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Abgerundetes Rechteck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5165284" y="4931226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11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0" name="Abgerundetes Rechteck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7200833" y="2980313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12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1" name="Abgerundetes Rechteck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7072187" y="4041606"/>
            <a:ext cx="1368152" cy="792088"/>
          </a:xfrm>
          <a:prstGeom prst="roundRect">
            <a:avLst/>
          </a:prstGeom>
          <a:solidFill>
            <a:srgbClr val="D9E2EF"/>
          </a:solidFill>
          <a:ln w="9525" cap="flat" cmpd="sng" algn="ctr">
            <a:solidFill>
              <a:srgbClr val="2D4E7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Anforderung/Feature 4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Schema Produkt-Roadmap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20D0C-BEAC-4E7E-9AA1-122991109C2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8363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BOKU-Marketing">
  <a:themeElements>
    <a:clrScheme name="">
      <a:dk1>
        <a:srgbClr val="000000"/>
      </a:dk1>
      <a:lt1>
        <a:srgbClr val="FFFFFF"/>
      </a:lt1>
      <a:dk2>
        <a:srgbClr val="A6173B"/>
      </a:dk2>
      <a:lt2>
        <a:srgbClr val="666369"/>
      </a:lt2>
      <a:accent1>
        <a:srgbClr val="DBDADC"/>
      </a:accent1>
      <a:accent2>
        <a:srgbClr val="D49486"/>
      </a:accent2>
      <a:accent3>
        <a:srgbClr val="FFFFFF"/>
      </a:accent3>
      <a:accent4>
        <a:srgbClr val="000000"/>
      </a:accent4>
      <a:accent5>
        <a:srgbClr val="EAEAEB"/>
      </a:accent5>
      <a:accent6>
        <a:srgbClr val="C08679"/>
      </a:accent6>
      <a:hlink>
        <a:srgbClr val="CCCCFF"/>
      </a:hlink>
      <a:folHlink>
        <a:srgbClr val="B5B3B7"/>
      </a:folHlink>
    </a:clrScheme>
    <a:fontScheme name="BOKU-Marketing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BOKU-Market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KU-Market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8">
        <a:dk1>
          <a:srgbClr val="000000"/>
        </a:dk1>
        <a:lt1>
          <a:srgbClr val="FFFFFF"/>
        </a:lt1>
        <a:dk2>
          <a:srgbClr val="CE0025"/>
        </a:dk2>
        <a:lt2>
          <a:srgbClr val="464646"/>
        </a:lt2>
        <a:accent1>
          <a:srgbClr val="E1E1E1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G:\UL\ULU\daten\martin\_atexte\boku\Vizerektorat\CD\BOKU-Marketing.ppt</Template>
  <TotalTime>0</TotalTime>
  <Words>1404</Words>
  <Application>Microsoft Office PowerPoint</Application>
  <PresentationFormat>Benutzerdefiniert</PresentationFormat>
  <Paragraphs>217</Paragraphs>
  <Slides>16</Slides>
  <Notes>16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Arial Narrow</vt:lpstr>
      <vt:lpstr>Calibri</vt:lpstr>
      <vt:lpstr>Corbel</vt:lpstr>
      <vt:lpstr>Times New Roman</vt:lpstr>
      <vt:lpstr>Wingdings</vt:lpstr>
      <vt:lpstr>BOKU-Marketing</vt:lpstr>
      <vt:lpstr>Projektmanagement</vt:lpstr>
      <vt:lpstr>Übersicht – Agile Projektplanung </vt:lpstr>
      <vt:lpstr>Lehr- und Lernziele –  Agile Projektplanung </vt:lpstr>
      <vt:lpstr>Learning Outcomes –  Agile Projektplanung </vt:lpstr>
      <vt:lpstr>Agile Projektplanungsprinzipien</vt:lpstr>
      <vt:lpstr>Agile Planungsphilosophie</vt:lpstr>
      <vt:lpstr>Agile Planungsschritte</vt:lpstr>
      <vt:lpstr>Grundstruktur eines  Product Vision Statements</vt:lpstr>
      <vt:lpstr>Schema Produkt-Roadmap</vt:lpstr>
      <vt:lpstr>Product Backlog – Wesen</vt:lpstr>
      <vt:lpstr>Product Backlog – Inhalte</vt:lpstr>
      <vt:lpstr>Grundstruktur einer User Story</vt:lpstr>
      <vt:lpstr>Product Backlogs – Qualitätskriterien </vt:lpstr>
      <vt:lpstr>Iterationsplanung</vt:lpstr>
      <vt:lpstr>Iterations (Sprint) Backlog – Wesen</vt:lpstr>
      <vt:lpstr>Übung – Agile Projektplanung</vt:lpstr>
    </vt:vector>
  </TitlesOfParts>
  <Company>ARC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Begleitende Folien (Einheit 13) zum Lehrbuch Projektmanagement. Der erfolgreiche Einstieg. 6. Auflage, 2023, Facultas, Wien, Österreich</dc:title>
  <dc:creator>Hans Karl Wytrzens</dc:creator>
  <cp:lastModifiedBy>Marisa Soukal</cp:lastModifiedBy>
  <cp:revision>563</cp:revision>
  <cp:lastPrinted>2014-09-10T09:54:55Z</cp:lastPrinted>
  <dcterms:created xsi:type="dcterms:W3CDTF">2003-09-23T06:28:36Z</dcterms:created>
  <dcterms:modified xsi:type="dcterms:W3CDTF">2023-08-17T11:03:37Z</dcterms:modified>
</cp:coreProperties>
</file>