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9"/>
  </p:notesMasterIdLst>
  <p:handoutMasterIdLst>
    <p:handoutMasterId r:id="rId40"/>
  </p:handoutMasterIdLst>
  <p:sldIdLst>
    <p:sldId id="260" r:id="rId2"/>
    <p:sldId id="334" r:id="rId3"/>
    <p:sldId id="408" r:id="rId4"/>
    <p:sldId id="409" r:id="rId5"/>
    <p:sldId id="373" r:id="rId6"/>
    <p:sldId id="410" r:id="rId7"/>
    <p:sldId id="386" r:id="rId8"/>
    <p:sldId id="398" r:id="rId9"/>
    <p:sldId id="399" r:id="rId10"/>
    <p:sldId id="400" r:id="rId11"/>
    <p:sldId id="387" r:id="rId12"/>
    <p:sldId id="401" r:id="rId13"/>
    <p:sldId id="388" r:id="rId14"/>
    <p:sldId id="396" r:id="rId15"/>
    <p:sldId id="411" r:id="rId16"/>
    <p:sldId id="414" r:id="rId17"/>
    <p:sldId id="412" r:id="rId18"/>
    <p:sldId id="415" r:id="rId19"/>
    <p:sldId id="416" r:id="rId20"/>
    <p:sldId id="419" r:id="rId21"/>
    <p:sldId id="420" r:id="rId22"/>
    <p:sldId id="421" r:id="rId23"/>
    <p:sldId id="422" r:id="rId24"/>
    <p:sldId id="423" r:id="rId25"/>
    <p:sldId id="372" r:id="rId26"/>
    <p:sldId id="389" r:id="rId27"/>
    <p:sldId id="417" r:id="rId28"/>
    <p:sldId id="391" r:id="rId29"/>
    <p:sldId id="390" r:id="rId30"/>
    <p:sldId id="392" r:id="rId31"/>
    <p:sldId id="405" r:id="rId32"/>
    <p:sldId id="406" r:id="rId33"/>
    <p:sldId id="407" r:id="rId34"/>
    <p:sldId id="393" r:id="rId35"/>
    <p:sldId id="394" r:id="rId36"/>
    <p:sldId id="395" r:id="rId37"/>
    <p:sldId id="418" r:id="rId38"/>
  </p:sldIdLst>
  <p:sldSz cx="9361488" cy="6840538"/>
  <p:notesSz cx="6797675" cy="9926638"/>
  <p:defaultTextStyle>
    <a:defPPr>
      <a:defRPr lang="de-AT"/>
    </a:defPPr>
    <a:lvl1pPr algn="l" rtl="0" fontAlgn="base">
      <a:spcBef>
        <a:spcPct val="0"/>
      </a:spcBef>
      <a:spcAft>
        <a:spcPct val="0"/>
      </a:spcAft>
      <a:defRPr sz="3600" kern="1200">
        <a:solidFill>
          <a:schemeClr val="tx1"/>
        </a:solidFill>
        <a:latin typeface="Arial Narrow" pitchFamily="34" charset="0"/>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793">
          <p15:clr>
            <a:srgbClr val="A4A3A4"/>
          </p15:clr>
        </p15:guide>
        <p15:guide id="2" pos="1043">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4C35"/>
    <a:srgbClr val="C6BD9E"/>
    <a:srgbClr val="CEEAB0"/>
    <a:srgbClr val="5A8B25"/>
    <a:srgbClr val="CC0000"/>
    <a:srgbClr val="FFDDDD"/>
    <a:srgbClr val="E1F7FF"/>
    <a:srgbClr val="BDEEFF"/>
    <a:srgbClr val="2D4E75"/>
    <a:srgbClr val="D9E2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07" autoAdjust="0"/>
    <p:restoredTop sz="87218" autoAdjust="0"/>
  </p:normalViewPr>
  <p:slideViewPr>
    <p:cSldViewPr>
      <p:cViewPr>
        <p:scale>
          <a:sx n="40" d="100"/>
          <a:sy n="40" d="100"/>
        </p:scale>
        <p:origin x="-281" y="175"/>
      </p:cViewPr>
      <p:guideLst>
        <p:guide orient="horz" pos="793"/>
        <p:guide pos="10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p:cViewPr>
        <p:scale>
          <a:sx n="50" d="100"/>
          <a:sy n="50" d="100"/>
        </p:scale>
        <p:origin x="2105" y="-3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16387" name="Rectangle 3"/>
          <p:cNvSpPr>
            <a:spLocks noGrp="1" noChangeArrowheads="1"/>
          </p:cNvSpPr>
          <p:nvPr>
            <p:ph type="dt" sz="quarter"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16388"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16389" name="Rectangle 5"/>
          <p:cNvSpPr>
            <a:spLocks noGrp="1" noChangeArrowheads="1"/>
          </p:cNvSpPr>
          <p:nvPr>
            <p:ph type="sldNum" sz="quarter" idx="3"/>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C90508D-DE0F-4D09-B693-73E2DC2DC1D6}" type="slidenum">
              <a:rPr lang="de-DE"/>
              <a:pPr/>
              <a:t>‹Nr.›</a:t>
            </a:fld>
            <a:endParaRPr lang="de-DE" dirty="0"/>
          </a:p>
        </p:txBody>
      </p:sp>
    </p:spTree>
    <p:extLst>
      <p:ext uri="{BB962C8B-B14F-4D97-AF65-F5344CB8AC3E}">
        <p14:creationId xmlns:p14="http://schemas.microsoft.com/office/powerpoint/2010/main" val="41035558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5123"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5124" name="Rectangle 4"/>
          <p:cNvSpPr>
            <a:spLocks noGrp="1" noRot="1" noChangeAspect="1" noChangeArrowheads="1" noTextEdit="1"/>
          </p:cNvSpPr>
          <p:nvPr>
            <p:ph type="sldImg" idx="2"/>
          </p:nvPr>
        </p:nvSpPr>
        <p:spPr bwMode="auto">
          <a:xfrm>
            <a:off x="850900" y="744538"/>
            <a:ext cx="509587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734541" y="4714875"/>
            <a:ext cx="5256584"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a:t>Klicken Sie, um die Formate des Vorlagentextes zu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126"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5127" name="Rectangle 7"/>
          <p:cNvSpPr>
            <a:spLocks noGrp="1" noChangeArrowheads="1"/>
          </p:cNvSpPr>
          <p:nvPr>
            <p:ph type="sldNum" sz="quarter" idx="5"/>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50"/>
            </a:lvl1pPr>
          </a:lstStyle>
          <a:p>
            <a:fld id="{8F4A2D7C-1F6E-46F1-B0EA-93B973014C5E}" type="slidenum">
              <a:rPr lang="de-DE" smtClean="0"/>
              <a:pPr/>
              <a:t>‹Nr.›</a:t>
            </a:fld>
            <a:endParaRPr lang="de-DE" dirty="0"/>
          </a:p>
        </p:txBody>
      </p:sp>
    </p:spTree>
    <p:extLst>
      <p:ext uri="{BB962C8B-B14F-4D97-AF65-F5344CB8AC3E}">
        <p14:creationId xmlns:p14="http://schemas.microsoft.com/office/powerpoint/2010/main" val="2646043023"/>
      </p:ext>
    </p:extLst>
  </p:cSld>
  <p:clrMap bg1="lt1" tx1="dk1" bg2="lt2" tx2="dk2" accent1="accent1" accent2="accent2" accent3="accent3" accent4="accent4" accent5="accent5" accent6="accent6" hlink="hlink" folHlink="folHlink"/>
  <p:hf hdr="0" ftr="0" dt="0"/>
  <p:notesStyle>
    <a:lvl1pPr algn="l" rtl="0" fontAlgn="base">
      <a:spcBef>
        <a:spcPts val="600"/>
      </a:spcBef>
      <a:spcAft>
        <a:spcPct val="0"/>
      </a:spcAft>
      <a:defRPr sz="1100" kern="1200" baseline="0">
        <a:solidFill>
          <a:schemeClr val="tx1"/>
        </a:solidFill>
        <a:latin typeface="Arial Narrow" panose="020B0606020202030204" pitchFamily="34" charset="0"/>
        <a:ea typeface="+mn-ea"/>
        <a:cs typeface="+mn-cs"/>
      </a:defRPr>
    </a:lvl1pPr>
    <a:lvl2pPr marL="457200" algn="l" rtl="0" fontAlgn="base">
      <a:spcBef>
        <a:spcPts val="600"/>
      </a:spcBef>
      <a:spcAft>
        <a:spcPct val="0"/>
      </a:spcAft>
      <a:defRPr sz="1100" kern="1200">
        <a:solidFill>
          <a:schemeClr val="tx1"/>
        </a:solidFill>
        <a:latin typeface="Arial Narrow" panose="020B0606020202030204" pitchFamily="34" charset="0"/>
        <a:ea typeface="+mn-ea"/>
        <a:cs typeface="+mn-cs"/>
      </a:defRPr>
    </a:lvl2pPr>
    <a:lvl3pPr marL="914400" algn="l" rtl="0" fontAlgn="base">
      <a:spcBef>
        <a:spcPts val="600"/>
      </a:spcBef>
      <a:spcAft>
        <a:spcPct val="0"/>
      </a:spcAft>
      <a:defRPr sz="1100" kern="1200">
        <a:solidFill>
          <a:schemeClr val="tx1"/>
        </a:solidFill>
        <a:latin typeface="Arial Narrow" panose="020B0606020202030204" pitchFamily="34" charset="0"/>
        <a:ea typeface="+mn-ea"/>
        <a:cs typeface="+mn-cs"/>
      </a:defRPr>
    </a:lvl3pPr>
    <a:lvl4pPr marL="1371600" algn="l" rtl="0" fontAlgn="base">
      <a:spcBef>
        <a:spcPts val="600"/>
      </a:spcBef>
      <a:spcAft>
        <a:spcPct val="0"/>
      </a:spcAft>
      <a:defRPr sz="1100" kern="1200">
        <a:solidFill>
          <a:schemeClr val="tx1"/>
        </a:solidFill>
        <a:latin typeface="Arial Narrow" panose="020B0606020202030204" pitchFamily="34" charset="0"/>
        <a:ea typeface="+mn-ea"/>
        <a:cs typeface="+mn-cs"/>
      </a:defRPr>
    </a:lvl4pPr>
    <a:lvl5pPr marL="1828800" algn="l" rtl="0" fontAlgn="base">
      <a:spcBef>
        <a:spcPts val="600"/>
      </a:spcBef>
      <a:spcAft>
        <a:spcPct val="0"/>
      </a:spcAft>
      <a:defRPr sz="11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5092700" cy="3722687"/>
          </a:xfrm>
        </p:spPr>
      </p:sp>
      <p:sp>
        <p:nvSpPr>
          <p:cNvPr id="3" name="Notizenplatzhalter 2"/>
          <p:cNvSpPr>
            <a:spLocks noGrp="1"/>
          </p:cNvSpPr>
          <p:nvPr>
            <p:ph type="body" idx="1"/>
          </p:nvPr>
        </p:nvSpPr>
        <p:spPr/>
        <p:txBody>
          <a:bodyPr/>
          <a:lstStyle/>
          <a:p>
            <a:r>
              <a:rPr lang="de-AT" dirty="0"/>
              <a:t>Nach der Planung sind</a:t>
            </a:r>
            <a:r>
              <a:rPr lang="de-AT" baseline="0" dirty="0"/>
              <a:t> Aktivitäten zur Realisierung zu entfalten.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a:t>
            </a:fld>
            <a:endParaRPr lang="de-DE" dirty="0"/>
          </a:p>
        </p:txBody>
      </p:sp>
    </p:spTree>
    <p:extLst>
      <p:ext uri="{BB962C8B-B14F-4D97-AF65-F5344CB8AC3E}">
        <p14:creationId xmlns:p14="http://schemas.microsoft.com/office/powerpoint/2010/main" val="1983469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10</a:t>
            </a:fld>
            <a:endParaRPr lang="de-DE" dirty="0"/>
          </a:p>
        </p:txBody>
      </p:sp>
    </p:spTree>
    <p:extLst>
      <p:ext uri="{BB962C8B-B14F-4D97-AF65-F5344CB8AC3E}">
        <p14:creationId xmlns:p14="http://schemas.microsoft.com/office/powerpoint/2010/main" val="2525587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200"/>
              </a:spcAft>
            </a:pPr>
            <a:r>
              <a:rPr lang="de-AT" sz="1200" i="0" kern="1200" baseline="0" dirty="0">
                <a:solidFill>
                  <a:schemeClr val="tx1"/>
                </a:solidFill>
                <a:effectLst/>
                <a:latin typeface="Arial Narrow" panose="020B0606020202030204" pitchFamily="34" charset="0"/>
                <a:ea typeface="+mn-ea"/>
                <a:cs typeface="+mn-cs"/>
              </a:rPr>
              <a:t>(nach </a:t>
            </a:r>
            <a:r>
              <a:rPr lang="de-AT" sz="1200" i="0" kern="1200" cap="small" baseline="0" dirty="0">
                <a:solidFill>
                  <a:schemeClr val="tx1"/>
                </a:solidFill>
                <a:effectLst/>
                <a:latin typeface="Arial Narrow" panose="020B0606020202030204" pitchFamily="34" charset="0"/>
                <a:ea typeface="+mn-ea"/>
                <a:cs typeface="+mn-cs"/>
              </a:rPr>
              <a:t>Cobb</a:t>
            </a:r>
            <a:r>
              <a:rPr lang="de-AT" sz="1200" i="0" kern="1200" baseline="0" dirty="0">
                <a:solidFill>
                  <a:schemeClr val="tx1"/>
                </a:solidFill>
                <a:effectLst/>
                <a:latin typeface="Arial Narrow" panose="020B0606020202030204" pitchFamily="34" charset="0"/>
                <a:ea typeface="+mn-ea"/>
                <a:cs typeface="+mn-cs"/>
              </a:rPr>
              <a:t> 2002)</a:t>
            </a:r>
          </a:p>
          <a:p>
            <a:r>
              <a:rPr lang="de-AT" altLang="en-US" sz="1200" dirty="0"/>
              <a:t>Auch </a:t>
            </a:r>
            <a:r>
              <a:rPr lang="de-AT" altLang="en-US" sz="1200" b="0" dirty="0"/>
              <a:t>die</a:t>
            </a:r>
            <a:r>
              <a:rPr lang="de-AT" altLang="en-US" sz="1200" b="1" dirty="0"/>
              <a:t> motivieren</a:t>
            </a:r>
            <a:r>
              <a:rPr lang="de-AT" altLang="en-US" sz="1200" dirty="0"/>
              <a:t>den Wirkungen sind personen- und situationsabhängig; so kann für ein und dieselbe Person, wenn sie gerade um ihr wirtschaftliches Überleben kämpft, Geld ein massiver Anreiz sein. Wenn derjenige aber wirtschaftlich saturiert ist, werden etwa Prämien keine Anreizwirkung mehr entfalten, dann ist vielleicht Freizeit oder Lob und ideelle Anerkennung ausschlaggebend.</a:t>
            </a:r>
          </a:p>
          <a:p>
            <a:r>
              <a:rPr lang="de-AT" altLang="en-US" sz="1200" i="0" dirty="0"/>
              <a:t>Zu warnen ist vor der Irrmeinung, ein anderer könnte jemanden </a:t>
            </a:r>
            <a:r>
              <a:rPr lang="de-AT" altLang="en-US" sz="1200" dirty="0"/>
              <a:t>motivieren. Das kann immer nur eine </a:t>
            </a:r>
            <a:r>
              <a:rPr lang="de-AT" altLang="en-US" sz="1200" i="1" dirty="0"/>
              <a:t>Person selbst </a:t>
            </a:r>
            <a:r>
              <a:rPr lang="de-AT" altLang="en-US" sz="1200" i="0" dirty="0"/>
              <a:t>(sonst besteht die Gefahr, dass der Versuch externer Motivation zur Manipulation gerät)! </a:t>
            </a:r>
          </a:p>
          <a:p>
            <a:r>
              <a:rPr lang="de-AT" altLang="en-US" sz="1200" dirty="0"/>
              <a:t>Man kann aber dafür sorgen, dass die Mitarbeiter sich selbst motivieren, indem man </a:t>
            </a:r>
            <a:r>
              <a:rPr lang="de-AT" altLang="en-US" sz="1200" i="1" dirty="0"/>
              <a:t>adäquate Rahmenbedingungen </a:t>
            </a:r>
            <a:r>
              <a:rPr lang="de-AT" altLang="en-US" sz="1200" dirty="0"/>
              <a:t>schafft.</a:t>
            </a:r>
            <a:endParaRPr lang="de-DE" altLang="en-US" i="0"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11</a:t>
            </a:fld>
            <a:endParaRPr lang="de-DE" dirty="0"/>
          </a:p>
        </p:txBody>
      </p:sp>
    </p:spTree>
    <p:extLst>
      <p:ext uri="{BB962C8B-B14F-4D97-AF65-F5344CB8AC3E}">
        <p14:creationId xmlns:p14="http://schemas.microsoft.com/office/powerpoint/2010/main" val="4171012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Motivation von Projektbeteiligten ist erfolgsrelevant. Unbefriedigte</a:t>
            </a:r>
            <a:r>
              <a:rPr lang="de-AT" baseline="0" dirty="0"/>
              <a:t> Bedürfnisse lösen bei den deswegen </a:t>
            </a:r>
            <a:r>
              <a:rPr lang="de-AT" i="1" baseline="0" dirty="0"/>
              <a:t>Demotivierte</a:t>
            </a:r>
            <a:r>
              <a:rPr lang="de-AT" baseline="0" dirty="0"/>
              <a:t>n Reaktionen aus, die den </a:t>
            </a:r>
            <a:r>
              <a:rPr lang="de-AT" i="1" baseline="0" dirty="0"/>
              <a:t>Arbeitsfortschritt hemmen</a:t>
            </a:r>
            <a:r>
              <a:rPr lang="de-AT" baseline="0" dirty="0"/>
              <a:t>. </a:t>
            </a:r>
            <a:r>
              <a:rPr lang="de-AT" dirty="0"/>
              <a:t> </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12</a:t>
            </a:fld>
            <a:endParaRPr lang="de-DE" dirty="0"/>
          </a:p>
        </p:txBody>
      </p:sp>
    </p:spTree>
    <p:extLst>
      <p:ext uri="{BB962C8B-B14F-4D97-AF65-F5344CB8AC3E}">
        <p14:creationId xmlns:p14="http://schemas.microsoft.com/office/powerpoint/2010/main" val="1791488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en-US" dirty="0"/>
              <a:t>Als Instrumente, die </a:t>
            </a:r>
            <a:r>
              <a:rPr lang="de-DE" altLang="en-US" b="1" dirty="0"/>
              <a:t>Motivation stützen</a:t>
            </a:r>
            <a:r>
              <a:rPr lang="de-DE" altLang="en-US" dirty="0"/>
              <a:t>, können </a:t>
            </a:r>
            <a:r>
              <a:rPr lang="de-DE" altLang="en-US" i="1" dirty="0"/>
              <a:t>Lob und Kritik </a:t>
            </a:r>
            <a:r>
              <a:rPr lang="de-DE" altLang="en-US" dirty="0"/>
              <a:t>dienen. Zu beachten ist, dass man diese Instrumente nicht überstrapaziert und nicht zu oft zu ihnen greift, denn dann verlieren sie ihre Wirkung, weil die Leute abstumpfen!</a:t>
            </a:r>
          </a:p>
          <a:p>
            <a:r>
              <a:rPr lang="de-DE" altLang="en-US" dirty="0"/>
              <a:t>Der Einsatz von Lob oder Kritik sollte auch nachvollziehbar sein (nicht ungerechtfertigt oder völlig unberechenbar)!</a:t>
            </a:r>
          </a:p>
        </p:txBody>
      </p:sp>
      <p:sp>
        <p:nvSpPr>
          <p:cNvPr id="4" name="Foliennummernplatzhalter 3"/>
          <p:cNvSpPr>
            <a:spLocks noGrp="1"/>
          </p:cNvSpPr>
          <p:nvPr>
            <p:ph type="sldNum" sz="quarter" idx="10"/>
          </p:nvPr>
        </p:nvSpPr>
        <p:spPr/>
        <p:txBody>
          <a:bodyPr/>
          <a:lstStyle/>
          <a:p>
            <a:fld id="{8F4A2D7C-1F6E-46F1-B0EA-93B973014C5E}" type="slidenum">
              <a:rPr lang="de-DE" smtClean="0"/>
              <a:pPr/>
              <a:t>13</a:t>
            </a:fld>
            <a:endParaRPr lang="de-DE" dirty="0"/>
          </a:p>
        </p:txBody>
      </p:sp>
    </p:spTree>
    <p:extLst>
      <p:ext uri="{BB962C8B-B14F-4D97-AF65-F5344CB8AC3E}">
        <p14:creationId xmlns:p14="http://schemas.microsoft.com/office/powerpoint/2010/main" val="1351049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Effiziente und effektive Projektarbeit setzt neben</a:t>
            </a:r>
            <a:r>
              <a:rPr lang="de-AT" baseline="0" dirty="0"/>
              <a:t> motivierten auch entsprechend </a:t>
            </a:r>
            <a:r>
              <a:rPr lang="de-AT" b="1" baseline="0" dirty="0"/>
              <a:t>informierte Arbeitskräfte </a:t>
            </a:r>
            <a:r>
              <a:rPr lang="de-AT" baseline="0" dirty="0"/>
              <a:t>voraus, wofür reibungslose Kommunikation sicherzustellen ist.</a:t>
            </a:r>
          </a:p>
          <a:p>
            <a:r>
              <a:rPr lang="de-AT" i="1" baseline="0" dirty="0"/>
              <a:t>Kommunikation</a:t>
            </a:r>
            <a:r>
              <a:rPr lang="de-AT" baseline="0" dirty="0"/>
              <a:t> dient dem</a:t>
            </a:r>
          </a:p>
          <a:p>
            <a:pPr marL="171450" indent="-171450">
              <a:spcBef>
                <a:spcPts val="400"/>
              </a:spcBef>
              <a:buFont typeface="Arial" panose="020B0604020202020204" pitchFamily="34" charset="0"/>
              <a:buChar char="•"/>
            </a:pPr>
            <a:r>
              <a:rPr lang="de-AT" baseline="0" dirty="0"/>
              <a:t>Mitteilen der </a:t>
            </a:r>
            <a:r>
              <a:rPr lang="de-AT" i="1" baseline="0" dirty="0"/>
              <a:t>Projektvision</a:t>
            </a:r>
            <a:r>
              <a:rPr lang="de-AT" baseline="0" dirty="0"/>
              <a:t>, </a:t>
            </a:r>
          </a:p>
          <a:p>
            <a:pPr marL="171450" indent="-171450">
              <a:spcBef>
                <a:spcPts val="400"/>
              </a:spcBef>
              <a:buFont typeface="Arial" panose="020B0604020202020204" pitchFamily="34" charset="0"/>
              <a:buChar char="•"/>
            </a:pPr>
            <a:r>
              <a:rPr lang="de-AT" baseline="0" dirty="0"/>
              <a:t>Vermitteln der </a:t>
            </a:r>
            <a:r>
              <a:rPr lang="de-AT" i="1" baseline="0" dirty="0"/>
              <a:t>Projektziele</a:t>
            </a:r>
            <a:r>
              <a:rPr lang="de-AT" baseline="0" dirty="0"/>
              <a:t>, </a:t>
            </a:r>
          </a:p>
          <a:p>
            <a:pPr marL="171450" indent="-171450">
              <a:spcBef>
                <a:spcPts val="400"/>
              </a:spcBef>
              <a:buFont typeface="Arial" panose="020B0604020202020204" pitchFamily="34" charset="0"/>
              <a:buChar char="•"/>
            </a:pPr>
            <a:r>
              <a:rPr lang="de-AT" i="1" baseline="0" dirty="0"/>
              <a:t>Austausch</a:t>
            </a:r>
            <a:r>
              <a:rPr lang="de-AT" baseline="0" dirty="0"/>
              <a:t> von jenen Informationen, welche zur Erledigung von Arbeiten und für reibungslose Abläufe notwendig sind,</a:t>
            </a:r>
          </a:p>
          <a:p>
            <a:pPr marL="171450" indent="-171450">
              <a:spcBef>
                <a:spcPts val="400"/>
              </a:spcBef>
              <a:buFont typeface="Arial" panose="020B0604020202020204" pitchFamily="34" charset="0"/>
              <a:buChar char="•"/>
            </a:pPr>
            <a:r>
              <a:rPr lang="de-AT" baseline="0" dirty="0"/>
              <a:t>Austausch und der </a:t>
            </a:r>
            <a:r>
              <a:rPr lang="de-AT" i="1" baseline="0" dirty="0"/>
              <a:t>Kontaktnahme mit </a:t>
            </a:r>
            <a:r>
              <a:rPr lang="de-AT" baseline="0" dirty="0"/>
              <a:t>dem Projektumfeld (</a:t>
            </a:r>
            <a:r>
              <a:rPr lang="de-AT" i="1" baseline="0" dirty="0"/>
              <a:t>Stakeholdern</a:t>
            </a:r>
            <a:r>
              <a:rPr lang="de-AT" baseline="0" dirty="0"/>
              <a:t>). </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14</a:t>
            </a:fld>
            <a:endParaRPr lang="de-DE" dirty="0"/>
          </a:p>
        </p:txBody>
      </p:sp>
    </p:spTree>
    <p:extLst>
      <p:ext uri="{BB962C8B-B14F-4D97-AF65-F5344CB8AC3E}">
        <p14:creationId xmlns:p14="http://schemas.microsoft.com/office/powerpoint/2010/main" val="1104669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Kommunikation sollte gezielt erfolgen, was eine</a:t>
            </a:r>
            <a:r>
              <a:rPr lang="de-AT" baseline="0" dirty="0"/>
              <a:t> </a:t>
            </a:r>
            <a:r>
              <a:rPr lang="de-AT" b="1" baseline="0" dirty="0"/>
              <a:t>bewusste Medienwahl </a:t>
            </a:r>
            <a:r>
              <a:rPr lang="de-AT" baseline="0" dirty="0"/>
              <a:t>inkludiert.</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15</a:t>
            </a:fld>
            <a:endParaRPr lang="de-DE" dirty="0"/>
          </a:p>
        </p:txBody>
      </p:sp>
    </p:spTree>
    <p:extLst>
      <p:ext uri="{BB962C8B-B14F-4D97-AF65-F5344CB8AC3E}">
        <p14:creationId xmlns:p14="http://schemas.microsoft.com/office/powerpoint/2010/main" val="1104669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Kommunikation sollte planvoll erfolgen</a:t>
            </a:r>
            <a:r>
              <a:rPr lang="de-AT" baseline="0" dirty="0"/>
              <a:t> und an die jeweilige </a:t>
            </a:r>
            <a:r>
              <a:rPr lang="de-AT" i="1" baseline="0" dirty="0"/>
              <a:t>Zielgruppe angepasst </a:t>
            </a:r>
            <a:r>
              <a:rPr lang="de-AT" baseline="0" dirty="0"/>
              <a:t>werden, wobei man zwischen interner (innerhalb des Projektteams) und externer Kommunikation unterscheiden kann.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16</a:t>
            </a:fld>
            <a:endParaRPr lang="de-DE" dirty="0"/>
          </a:p>
        </p:txBody>
      </p:sp>
    </p:spTree>
    <p:extLst>
      <p:ext uri="{BB962C8B-B14F-4D97-AF65-F5344CB8AC3E}">
        <p14:creationId xmlns:p14="http://schemas.microsoft.com/office/powerpoint/2010/main" val="1104669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Effiziente Kommunikation adressiert nur diejenigen, die einen konkreten </a:t>
            </a:r>
            <a:r>
              <a:rPr lang="de-AT" i="1" dirty="0"/>
              <a:t>Informationsbedarf </a:t>
            </a:r>
            <a:r>
              <a:rPr lang="de-AT" dirty="0"/>
              <a:t>haben und stellt ihnen</a:t>
            </a:r>
            <a:r>
              <a:rPr lang="de-AT" baseline="0" dirty="0"/>
              <a:t> nur die spezifisch benötigten Informationen zur Verfügung. Zu </a:t>
            </a:r>
            <a:r>
              <a:rPr lang="de-AT" i="1" baseline="0" dirty="0"/>
              <a:t>warnen </a:t>
            </a:r>
            <a:r>
              <a:rPr lang="de-AT" baseline="0" dirty="0"/>
              <a:t>ist </a:t>
            </a:r>
            <a:r>
              <a:rPr lang="de-AT" i="1" baseline="0" dirty="0"/>
              <a:t>vor Informationsüberfluss</a:t>
            </a:r>
            <a:r>
              <a:rPr lang="de-AT" baseline="0" dirty="0"/>
              <a:t>, denn dann wird u.U. auch besonders Wichtiges nicht mehr wahrgenommen.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17</a:t>
            </a:fld>
            <a:endParaRPr lang="de-DE" dirty="0"/>
          </a:p>
        </p:txBody>
      </p:sp>
    </p:spTree>
    <p:extLst>
      <p:ext uri="{BB962C8B-B14F-4D97-AF65-F5344CB8AC3E}">
        <p14:creationId xmlns:p14="http://schemas.microsoft.com/office/powerpoint/2010/main" val="1104669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Eine</a:t>
            </a:r>
            <a:r>
              <a:rPr lang="de-AT" baseline="0" dirty="0"/>
              <a:t> besonders häufig genutzte Kommunikationsform sind Besprechungen.</a:t>
            </a:r>
          </a:p>
          <a:p>
            <a:r>
              <a:rPr lang="de-AT" baseline="0" dirty="0"/>
              <a:t>Sie sollten </a:t>
            </a:r>
            <a:r>
              <a:rPr lang="de-AT" b="1" baseline="0" dirty="0"/>
              <a:t>stets </a:t>
            </a:r>
            <a:r>
              <a:rPr lang="de-AT" baseline="0" dirty="0"/>
              <a:t>ein </a:t>
            </a:r>
            <a:r>
              <a:rPr lang="de-AT" b="1" baseline="0" dirty="0"/>
              <a:t>klares Ziel </a:t>
            </a:r>
            <a:r>
              <a:rPr lang="de-AT" baseline="0" dirty="0"/>
              <a:t>haben, gut vorbereitet, mit einer klaren Tagesordnung strukturiert und straff geführt werden und deren Ergebnisse sind zu protokollieren.</a:t>
            </a:r>
          </a:p>
          <a:p>
            <a:r>
              <a:rPr lang="de-AT" baseline="0" dirty="0"/>
              <a:t>Teilnehmen sollten nur diejenigen, die zur Erreichung des Besprechungsziels benötigt werden und Substanzielles beizutragen haben.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18</a:t>
            </a:fld>
            <a:endParaRPr lang="de-DE" dirty="0"/>
          </a:p>
        </p:txBody>
      </p:sp>
    </p:spTree>
    <p:extLst>
      <p:ext uri="{BB962C8B-B14F-4D97-AF65-F5344CB8AC3E}">
        <p14:creationId xmlns:p14="http://schemas.microsoft.com/office/powerpoint/2010/main" val="2134154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a:t>
            </a:r>
            <a:r>
              <a:rPr lang="de-AT" b="1" dirty="0"/>
              <a:t>Frequenz </a:t>
            </a:r>
            <a:r>
              <a:rPr lang="de-AT" dirty="0"/>
              <a:t>von Besprechungen sollte man </a:t>
            </a:r>
            <a:r>
              <a:rPr lang="de-AT" b="1" dirty="0"/>
              <a:t>wohl dosieren </a:t>
            </a:r>
            <a:r>
              <a:rPr lang="de-AT" dirty="0"/>
              <a:t>und die Leute nur</a:t>
            </a:r>
            <a:r>
              <a:rPr lang="de-AT" baseline="0" dirty="0"/>
              <a:t> dann zusammenrufen, wenn es wirklich etwas zu besprechen gibt.</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19</a:t>
            </a:fld>
            <a:endParaRPr lang="de-DE" dirty="0"/>
          </a:p>
        </p:txBody>
      </p:sp>
    </p:spTree>
    <p:extLst>
      <p:ext uri="{BB962C8B-B14F-4D97-AF65-F5344CB8AC3E}">
        <p14:creationId xmlns:p14="http://schemas.microsoft.com/office/powerpoint/2010/main" val="4090358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5092700" cy="3722687"/>
          </a:xfrm>
        </p:spPr>
      </p:sp>
      <p:sp>
        <p:nvSpPr>
          <p:cNvPr id="3" name="Notizenplatzhalter 2"/>
          <p:cNvSpPr>
            <a:spLocks noGrp="1"/>
          </p:cNvSpPr>
          <p:nvPr>
            <p:ph type="body" idx="1"/>
          </p:nvPr>
        </p:nvSpPr>
        <p:spPr/>
        <p:txBody>
          <a:bodyPr/>
          <a:lstStyle/>
          <a:p>
            <a:pPr eaLnBrk="1" hangingPunct="1"/>
            <a:r>
              <a:rPr lang="de-AT" altLang="en-US" dirty="0"/>
              <a:t>Wenn die Pläne das papierene Stadium der Buntheit überwinden sollen, muss der geistigen Antizipation der Arbeiten deren Durchführung (</a:t>
            </a:r>
            <a:r>
              <a:rPr lang="de-AT" altLang="en-US" b="1" dirty="0"/>
              <a:t>Realisierung, Implementation</a:t>
            </a:r>
            <a:r>
              <a:rPr lang="de-AT" altLang="en-US" dirty="0"/>
              <a:t>, Ausführung) folgen. </a:t>
            </a:r>
          </a:p>
          <a:p>
            <a:pPr eaLnBrk="1" hangingPunct="1"/>
            <a:r>
              <a:rPr lang="de-AT" altLang="en-US" dirty="0"/>
              <a:t>Damit die konkreten Arbeiten am Projekt in Gang kommen, sind </a:t>
            </a:r>
            <a:r>
              <a:rPr lang="de-AT" altLang="en-US" i="1" dirty="0"/>
              <a:t>mehrere Schritte </a:t>
            </a:r>
            <a:r>
              <a:rPr lang="de-AT" altLang="en-US" dirty="0"/>
              <a:t>notwendig:</a:t>
            </a:r>
          </a:p>
          <a:p>
            <a:pPr marL="228600" indent="-228600" eaLnBrk="1" hangingPunct="1">
              <a:spcBef>
                <a:spcPts val="400"/>
              </a:spcBef>
              <a:buFont typeface="+mj-lt"/>
              <a:buAutoNum type="arabicPeriod"/>
            </a:pPr>
            <a:r>
              <a:rPr lang="de-AT" altLang="en-US" dirty="0"/>
              <a:t>Kommunizieren der Ziele,</a:t>
            </a:r>
          </a:p>
          <a:p>
            <a:pPr marL="228600" indent="-228600" eaLnBrk="1" hangingPunct="1">
              <a:spcBef>
                <a:spcPts val="400"/>
              </a:spcBef>
              <a:buFont typeface="+mj-lt"/>
              <a:buAutoNum type="arabicPeriod"/>
            </a:pPr>
            <a:r>
              <a:rPr lang="de-AT" altLang="en-US" dirty="0"/>
              <a:t>Ressourcen bereitstellen,</a:t>
            </a:r>
          </a:p>
          <a:p>
            <a:pPr marL="228600" indent="-228600" eaLnBrk="1" hangingPunct="1">
              <a:spcBef>
                <a:spcPts val="400"/>
              </a:spcBef>
              <a:buFont typeface="+mj-lt"/>
              <a:buAutoNum type="arabicPeriod"/>
            </a:pPr>
            <a:r>
              <a:rPr lang="de-AT" altLang="en-US" dirty="0"/>
              <a:t>Mitarbeiter mit entsprechender Motivation und benötigtem Know-how einsetzen,</a:t>
            </a:r>
          </a:p>
          <a:p>
            <a:pPr marL="228600" indent="-228600" eaLnBrk="1" hangingPunct="1">
              <a:spcBef>
                <a:spcPts val="400"/>
              </a:spcBef>
              <a:buFont typeface="+mj-lt"/>
              <a:buAutoNum type="arabicPeriod"/>
            </a:pPr>
            <a:r>
              <a:rPr lang="de-AT" altLang="en-US" dirty="0"/>
              <a:t>Kontrolle und Koordination,</a:t>
            </a:r>
          </a:p>
          <a:p>
            <a:pPr marL="228600" indent="-228600" eaLnBrk="1" hangingPunct="1">
              <a:spcBef>
                <a:spcPts val="400"/>
              </a:spcBef>
              <a:buFont typeface="+mj-lt"/>
              <a:buAutoNum type="arabicPeriod"/>
            </a:pPr>
            <a:r>
              <a:rPr lang="de-AT" altLang="en-US" dirty="0"/>
              <a:t>Steuerung und Korrekturen.</a:t>
            </a:r>
          </a:p>
        </p:txBody>
      </p:sp>
      <p:sp>
        <p:nvSpPr>
          <p:cNvPr id="4" name="Foliennummernplatzhalter 3"/>
          <p:cNvSpPr>
            <a:spLocks noGrp="1"/>
          </p:cNvSpPr>
          <p:nvPr>
            <p:ph type="sldNum" sz="quarter" idx="10"/>
          </p:nvPr>
        </p:nvSpPr>
        <p:spPr/>
        <p:txBody>
          <a:bodyPr/>
          <a:lstStyle/>
          <a:p>
            <a:fld id="{8F4A2D7C-1F6E-46F1-B0EA-93B973014C5E}" type="slidenum">
              <a:rPr lang="de-DE" smtClean="0"/>
              <a:pPr/>
              <a:t>2</a:t>
            </a:fld>
            <a:endParaRPr lang="de-DE" dirty="0"/>
          </a:p>
        </p:txBody>
      </p:sp>
    </p:spTree>
    <p:extLst>
      <p:ext uri="{BB962C8B-B14F-4D97-AF65-F5344CB8AC3E}">
        <p14:creationId xmlns:p14="http://schemas.microsoft.com/office/powerpoint/2010/main" val="2493733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just" defTabSz="914400" rtl="0" eaLnBrk="1" fontAlgn="base" latinLnBrk="0" hangingPunct="1">
              <a:lnSpc>
                <a:spcPct val="100000"/>
              </a:lnSpc>
              <a:spcBef>
                <a:spcPts val="600"/>
              </a:spcBef>
              <a:spcAft>
                <a:spcPct val="0"/>
              </a:spcAft>
              <a:buClrTx/>
              <a:buSzTx/>
              <a:buFontTx/>
              <a:buNone/>
              <a:tabLst/>
              <a:defRPr/>
            </a:pPr>
            <a:r>
              <a:rPr lang="de-AT" sz="1100" dirty="0"/>
              <a:t>Das agile Projektmanagement kennt eigene </a:t>
            </a:r>
            <a:r>
              <a:rPr lang="de-AT" sz="1100" b="1" dirty="0"/>
              <a:t>streng formalisiert</a:t>
            </a:r>
            <a:r>
              <a:rPr lang="de-AT" sz="1100" dirty="0"/>
              <a:t>e Besprechungstypen mit jeweils </a:t>
            </a:r>
            <a:r>
              <a:rPr lang="de-AT" sz="1100" b="1" dirty="0"/>
              <a:t>fixen</a:t>
            </a:r>
            <a:r>
              <a:rPr lang="de-AT" sz="1100" dirty="0"/>
              <a:t> Zeitvorgaben für die </a:t>
            </a:r>
            <a:r>
              <a:rPr lang="de-AT" sz="1100" b="1" dirty="0"/>
              <a:t>Dauer</a:t>
            </a:r>
            <a:r>
              <a:rPr lang="de-AT" sz="1100" dirty="0"/>
              <a:t> und mit klaren Regeln für den jeweiligen</a:t>
            </a:r>
            <a:r>
              <a:rPr lang="de-AT" sz="1100" baseline="0" dirty="0"/>
              <a:t> Teilnehmerkreis</a:t>
            </a:r>
            <a:r>
              <a:rPr lang="de-AT" baseline="0" dirty="0"/>
              <a:t>.</a:t>
            </a:r>
          </a:p>
        </p:txBody>
      </p:sp>
      <p:sp>
        <p:nvSpPr>
          <p:cNvPr id="4" name="Foliennummernplatzhalter 3"/>
          <p:cNvSpPr>
            <a:spLocks noGrp="1"/>
          </p:cNvSpPr>
          <p:nvPr>
            <p:ph type="sldNum" sz="quarter" idx="10"/>
          </p:nvPr>
        </p:nvSpPr>
        <p:spPr/>
        <p:txBody>
          <a:bodyPr/>
          <a:lstStyle/>
          <a:p>
            <a:fld id="{8F4A2D7C-1F6E-46F1-B0EA-93B973014C5E}" type="slidenum">
              <a:rPr lang="de-DE" smtClean="0"/>
              <a:pPr/>
              <a:t>20</a:t>
            </a:fld>
            <a:endParaRPr lang="de-DE" dirty="0"/>
          </a:p>
        </p:txBody>
      </p:sp>
    </p:spTree>
    <p:extLst>
      <p:ext uri="{BB962C8B-B14F-4D97-AF65-F5344CB8AC3E}">
        <p14:creationId xmlns:p14="http://schemas.microsoft.com/office/powerpoint/2010/main" val="4038861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just" defTabSz="914400" rtl="0" eaLnBrk="1" fontAlgn="base" latinLnBrk="0" hangingPunct="1">
              <a:lnSpc>
                <a:spcPct val="100000"/>
              </a:lnSpc>
              <a:spcBef>
                <a:spcPts val="600"/>
              </a:spcBef>
              <a:spcAft>
                <a:spcPct val="0"/>
              </a:spcAft>
              <a:buClrTx/>
              <a:buSzTx/>
              <a:buFontTx/>
              <a:buNone/>
              <a:tabLst/>
              <a:defRPr/>
            </a:pPr>
            <a:r>
              <a:rPr lang="de-AT" sz="1100" dirty="0"/>
              <a:t>Das Daily Stand-up Meeting bezweckt: </a:t>
            </a:r>
          </a:p>
          <a:p>
            <a:pPr marL="171450" marR="0" indent="-171450" algn="just"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lang="de-AT" sz="1100" dirty="0"/>
              <a:t>Arbeitsstände zu synchronisieren, </a:t>
            </a:r>
          </a:p>
          <a:p>
            <a:pPr marL="171450" marR="0" indent="-171450" algn="just"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lang="de-AT" sz="1100" dirty="0"/>
              <a:t>alle auf gleichen Wissensstand zu bringen, </a:t>
            </a:r>
          </a:p>
          <a:p>
            <a:pPr marL="171450" marR="0" indent="-171450" algn="just"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lang="de-AT" sz="1100" dirty="0"/>
              <a:t>Transparenz über Arbeitsverteilung und -fortschritt</a:t>
            </a:r>
            <a:r>
              <a:rPr lang="de-AT" sz="1100" baseline="0" dirty="0"/>
              <a:t> herzustellen, </a:t>
            </a:r>
          </a:p>
          <a:p>
            <a:pPr marL="171450" marR="0" indent="-171450" algn="just"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lang="de-AT" sz="1100" baseline="0" dirty="0"/>
              <a:t>Arbeitshindernisse zu identifizieren.</a:t>
            </a:r>
            <a:endParaRPr lang="de-AT" sz="1100"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21</a:t>
            </a:fld>
            <a:endParaRPr lang="de-DE" dirty="0"/>
          </a:p>
        </p:txBody>
      </p:sp>
    </p:spTree>
    <p:extLst>
      <p:ext uri="{BB962C8B-B14F-4D97-AF65-F5344CB8AC3E}">
        <p14:creationId xmlns:p14="http://schemas.microsoft.com/office/powerpoint/2010/main" val="787302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just" defTabSz="914400" rtl="0" eaLnBrk="1" fontAlgn="base" latinLnBrk="0" hangingPunct="1">
              <a:lnSpc>
                <a:spcPct val="100000"/>
              </a:lnSpc>
              <a:spcBef>
                <a:spcPts val="600"/>
              </a:spcBef>
              <a:spcAft>
                <a:spcPct val="0"/>
              </a:spcAft>
              <a:buClrTx/>
              <a:buSzTx/>
              <a:buFontTx/>
              <a:buNone/>
              <a:tabLst/>
              <a:defRPr/>
            </a:pPr>
            <a:r>
              <a:rPr lang="de-AT" sz="1100" dirty="0"/>
              <a:t>Das Sprint Planning Meeting bezweckt vor allem: </a:t>
            </a:r>
          </a:p>
          <a:p>
            <a:pPr marL="171450" marR="0" indent="-171450" algn="just"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lang="de-AT" sz="1100" i="1" dirty="0"/>
              <a:t>Festlegung des Arbeitspensums </a:t>
            </a:r>
            <a:r>
              <a:rPr lang="de-AT" sz="1100" dirty="0"/>
              <a:t>für die nächste Iteration,</a:t>
            </a:r>
          </a:p>
          <a:p>
            <a:pPr marL="171450" marR="0" indent="-171450" algn="just"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lang="de-AT" sz="1100" i="1" dirty="0"/>
              <a:t>Herunterbrechen</a:t>
            </a:r>
            <a:r>
              <a:rPr lang="de-AT" sz="1100" dirty="0"/>
              <a:t> der Anforderungen/User Stories </a:t>
            </a:r>
            <a:r>
              <a:rPr lang="de-AT" sz="1100" i="1" dirty="0"/>
              <a:t>in Tasks</a:t>
            </a:r>
            <a:r>
              <a:rPr lang="en-US" sz="1100" i="1" dirty="0"/>
              <a:t>.</a:t>
            </a:r>
            <a:endParaRPr lang="de-AT" sz="1100" i="1"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22</a:t>
            </a:fld>
            <a:endParaRPr lang="de-DE" dirty="0"/>
          </a:p>
        </p:txBody>
      </p:sp>
    </p:spTree>
    <p:extLst>
      <p:ext uri="{BB962C8B-B14F-4D97-AF65-F5344CB8AC3E}">
        <p14:creationId xmlns:p14="http://schemas.microsoft.com/office/powerpoint/2010/main" val="3756842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just" defTabSz="914400" rtl="0" eaLnBrk="1" fontAlgn="base" latinLnBrk="0" hangingPunct="1">
              <a:lnSpc>
                <a:spcPct val="100000"/>
              </a:lnSpc>
              <a:spcBef>
                <a:spcPts val="600"/>
              </a:spcBef>
              <a:spcAft>
                <a:spcPct val="0"/>
              </a:spcAft>
              <a:buClrTx/>
              <a:buSzTx/>
              <a:buFontTx/>
              <a:buNone/>
              <a:tabLst/>
              <a:defRPr/>
            </a:pPr>
            <a:r>
              <a:rPr lang="de-AT" sz="1100" dirty="0"/>
              <a:t>Das Sprint Review Meeting </a:t>
            </a:r>
            <a:r>
              <a:rPr lang="de-AT" sz="1100" b="1" dirty="0"/>
              <a:t>bezweckt</a:t>
            </a:r>
            <a:r>
              <a:rPr lang="de-AT" sz="1100" dirty="0"/>
              <a:t> vor allem: </a:t>
            </a:r>
          </a:p>
          <a:p>
            <a:pPr marL="171450" marR="0" indent="-171450" algn="just"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lang="de-AT" sz="1100" i="1" dirty="0"/>
              <a:t>Vorstellung</a:t>
            </a:r>
            <a:r>
              <a:rPr lang="de-AT" sz="1100" dirty="0"/>
              <a:t> der </a:t>
            </a:r>
            <a:r>
              <a:rPr lang="de-AT" sz="1100" i="1" dirty="0"/>
              <a:t>Resultate</a:t>
            </a:r>
            <a:r>
              <a:rPr lang="de-AT" sz="1100" dirty="0"/>
              <a:t> der jüngsten Iteration durch das Projektteam,</a:t>
            </a:r>
          </a:p>
          <a:p>
            <a:pPr marL="171450" marR="0" indent="-171450" algn="just"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lang="de-AT" sz="1100" i="1" dirty="0"/>
              <a:t>Überprüfung</a:t>
            </a:r>
            <a:r>
              <a:rPr lang="de-AT" sz="1100" dirty="0"/>
              <a:t> des Ergebnisses der letzten Iteration,</a:t>
            </a:r>
          </a:p>
          <a:p>
            <a:pPr marL="171450" marR="0" indent="-171450" algn="just"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lang="de-AT" sz="1100" i="1" dirty="0"/>
              <a:t>Feedback </a:t>
            </a:r>
            <a:r>
              <a:rPr lang="de-AT" sz="1100" dirty="0"/>
              <a:t>durch</a:t>
            </a:r>
            <a:r>
              <a:rPr lang="de-AT" sz="1100" baseline="0" dirty="0"/>
              <a:t> Auftraggeber und Stakeholder,</a:t>
            </a:r>
            <a:endParaRPr lang="de-AT" sz="1100" dirty="0"/>
          </a:p>
          <a:p>
            <a:pPr marL="171450" marR="0" indent="-171450" algn="just"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lang="de-AT" sz="1100" dirty="0"/>
              <a:t>Festlegung von</a:t>
            </a:r>
            <a:r>
              <a:rPr lang="de-AT" sz="1100" baseline="0" dirty="0"/>
              <a:t> künftigen </a:t>
            </a:r>
            <a:r>
              <a:rPr lang="de-AT" sz="1100" i="1" baseline="0" dirty="0"/>
              <a:t>Anpassungen</a:t>
            </a:r>
            <a:r>
              <a:rPr lang="de-AT" sz="1100" baseline="0" dirty="0"/>
              <a:t> im Katalog </a:t>
            </a:r>
            <a:r>
              <a:rPr lang="de-AT" sz="1100" i="1" baseline="0" dirty="0"/>
              <a:t>de</a:t>
            </a:r>
            <a:r>
              <a:rPr lang="de-AT" sz="1100" i="1" dirty="0"/>
              <a:t>r Anforderungen</a:t>
            </a:r>
            <a:r>
              <a:rPr lang="de-AT" sz="1100" dirty="0"/>
              <a:t>,</a:t>
            </a:r>
            <a:endParaRPr lang="de-AT" sz="1100" i="1" dirty="0"/>
          </a:p>
          <a:p>
            <a:pPr marL="171450" marR="0" indent="-171450" algn="just"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lang="de-AT" sz="1100" dirty="0"/>
              <a:t>Nachbesserungen im</a:t>
            </a:r>
            <a:r>
              <a:rPr lang="de-AT" sz="1100" baseline="0" dirty="0"/>
              <a:t> Product Backlog.</a:t>
            </a:r>
            <a:endParaRPr lang="de-AT" sz="1100"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23</a:t>
            </a:fld>
            <a:endParaRPr lang="de-DE" dirty="0"/>
          </a:p>
        </p:txBody>
      </p:sp>
    </p:spTree>
    <p:extLst>
      <p:ext uri="{BB962C8B-B14F-4D97-AF65-F5344CB8AC3E}">
        <p14:creationId xmlns:p14="http://schemas.microsoft.com/office/powerpoint/2010/main" val="3958437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just" defTabSz="914400" rtl="0" eaLnBrk="1" fontAlgn="base" latinLnBrk="0" hangingPunct="1">
              <a:lnSpc>
                <a:spcPct val="100000"/>
              </a:lnSpc>
              <a:spcBef>
                <a:spcPts val="600"/>
              </a:spcBef>
              <a:spcAft>
                <a:spcPct val="0"/>
              </a:spcAft>
              <a:buClrTx/>
              <a:buSzTx/>
              <a:buFontTx/>
              <a:buNone/>
              <a:tabLst/>
              <a:defRPr/>
            </a:pPr>
            <a:r>
              <a:rPr lang="de-AT" sz="1100" dirty="0"/>
              <a:t>Die Sprint Retrospective bezweckt vor allem: </a:t>
            </a:r>
          </a:p>
          <a:p>
            <a:pPr marL="171450" marR="0" indent="-171450" algn="just"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lang="de-AT" sz="1100" dirty="0"/>
              <a:t>Die regelmäßige </a:t>
            </a:r>
            <a:r>
              <a:rPr lang="de-AT" sz="1100" i="1" dirty="0"/>
              <a:t>Überprüfung der </a:t>
            </a:r>
            <a:r>
              <a:rPr lang="de-AT" sz="1100" dirty="0"/>
              <a:t>(Zusammen-)</a:t>
            </a:r>
            <a:r>
              <a:rPr lang="de-AT" sz="1100" i="1" dirty="0"/>
              <a:t>Arbeitsqualität</a:t>
            </a:r>
            <a:r>
              <a:rPr lang="de-AT" sz="1100" dirty="0"/>
              <a:t> im Team,</a:t>
            </a:r>
            <a:r>
              <a:rPr lang="de-AT" sz="1100" baseline="0" dirty="0"/>
              <a:t> </a:t>
            </a:r>
          </a:p>
          <a:p>
            <a:pPr marL="171450" marR="0" indent="-171450" algn="just"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lang="de-AT" sz="1100" baseline="0" dirty="0"/>
              <a:t>Rückschau auf positive und negative Erfahrungen während des zurückliegenden Sprints, </a:t>
            </a:r>
          </a:p>
          <a:p>
            <a:pPr marL="171450" marR="0" indent="-171450" algn="just"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lang="de-AT" sz="1100" i="1" baseline="0" dirty="0"/>
              <a:t>Ableiten von Maßnahmen </a:t>
            </a:r>
            <a:r>
              <a:rPr lang="de-AT" sz="1100" baseline="0" dirty="0"/>
              <a:t>um kontinuierlich Teamzusammenarbeit sowie -produktivität künftig zu verbessern, </a:t>
            </a:r>
          </a:p>
          <a:p>
            <a:pPr marL="171450" marR="0" indent="-171450" algn="just"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lang="de-AT" sz="1100" baseline="0" dirty="0"/>
              <a:t>Festlegen konkreter Schritte zur Umsetzung von Verbesserungsmaßnahmen. </a:t>
            </a:r>
            <a:endParaRPr lang="de-AT" sz="1100"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24</a:t>
            </a:fld>
            <a:endParaRPr lang="de-DE" dirty="0"/>
          </a:p>
        </p:txBody>
      </p:sp>
    </p:spTree>
    <p:extLst>
      <p:ext uri="{BB962C8B-B14F-4D97-AF65-F5344CB8AC3E}">
        <p14:creationId xmlns:p14="http://schemas.microsoft.com/office/powerpoint/2010/main" val="19914773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AT" altLang="en-US" b="1" dirty="0"/>
              <a:t>Feedback </a:t>
            </a:r>
          </a:p>
          <a:p>
            <a:pPr eaLnBrk="1" hangingPunct="1"/>
            <a:r>
              <a:rPr lang="de-AT" altLang="en-US" dirty="0"/>
              <a:t>Die Tagesordnungspunkte sind dahingehend zu prüfen, ob </a:t>
            </a:r>
          </a:p>
          <a:p>
            <a:pPr marL="171450" indent="-171450" eaLnBrk="1" hangingPunct="1">
              <a:buFont typeface="Arial" panose="020B0604020202020204" pitchFamily="34" charset="0"/>
              <a:buChar char="•"/>
            </a:pPr>
            <a:r>
              <a:rPr lang="de-AT" altLang="en-US" dirty="0"/>
              <a:t>der Erläuterung</a:t>
            </a:r>
            <a:r>
              <a:rPr lang="de-AT" altLang="en-US" baseline="0" dirty="0"/>
              <a:t> des Projektauftrages und der Vermittlung und Diskussion der Projektziele entsprechend Raum gegeben wird,</a:t>
            </a:r>
          </a:p>
          <a:p>
            <a:pPr marL="171450" indent="-171450" eaLnBrk="1" hangingPunct="1">
              <a:buFont typeface="Arial" panose="020B0604020202020204" pitchFamily="34" charset="0"/>
              <a:buChar char="•"/>
            </a:pPr>
            <a:r>
              <a:rPr lang="de-AT" altLang="en-US" dirty="0"/>
              <a:t>d</a:t>
            </a:r>
            <a:r>
              <a:rPr lang="de-AT" altLang="en-US" baseline="0" dirty="0"/>
              <a:t>en sozialen Prozessen zur Entwicklung eines Teamgeistes Platz eingeräumt wird,</a:t>
            </a:r>
          </a:p>
          <a:p>
            <a:pPr marL="171450" indent="-171450" eaLnBrk="1" hangingPunct="1">
              <a:buFont typeface="Arial" panose="020B0604020202020204" pitchFamily="34" charset="0"/>
              <a:buChar char="•"/>
            </a:pPr>
            <a:r>
              <a:rPr lang="de-AT" altLang="en-US" dirty="0"/>
              <a:t>e</a:t>
            </a:r>
            <a:r>
              <a:rPr lang="de-AT" altLang="en-US" baseline="0" dirty="0"/>
              <a:t>in Beschluss von Entscheidungs- und Kommunikationsregeln vorgesehen ist,</a:t>
            </a:r>
          </a:p>
          <a:p>
            <a:pPr marL="171450" indent="-171450" eaLnBrk="1" hangingPunct="1">
              <a:buFont typeface="Arial" panose="020B0604020202020204" pitchFamily="34" charset="0"/>
              <a:buChar char="•"/>
            </a:pPr>
            <a:r>
              <a:rPr lang="de-AT" altLang="en-US" baseline="0" dirty="0"/>
              <a:t>Pläne erörtert und nächste Schritte sowie Folgetermine vereinbart werden sollen.</a:t>
            </a:r>
            <a:endParaRPr lang="de-AT" alt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25</a:t>
            </a:fld>
            <a:endParaRPr lang="de-DE" dirty="0"/>
          </a:p>
        </p:txBody>
      </p:sp>
    </p:spTree>
    <p:extLst>
      <p:ext uri="{BB962C8B-B14F-4D97-AF65-F5344CB8AC3E}">
        <p14:creationId xmlns:p14="http://schemas.microsoft.com/office/powerpoint/2010/main" val="912100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Wo Menschen zusammenarbeiten kann es zu </a:t>
            </a:r>
            <a:r>
              <a:rPr lang="de-AT" i="1" dirty="0"/>
              <a:t>Spannungen</a:t>
            </a:r>
            <a:r>
              <a:rPr lang="de-AT" dirty="0"/>
              <a:t> und Konflikten</a:t>
            </a:r>
            <a:r>
              <a:rPr lang="de-AT" baseline="0" dirty="0"/>
              <a:t> kommen.</a:t>
            </a:r>
          </a:p>
          <a:p>
            <a:r>
              <a:rPr lang="de-AT" baseline="0" dirty="0"/>
              <a:t>Beim Auftreten von Konflikten sollte man diese möglichst rasch bearbeiten; wenn man sie unter den Teppich kehrt, schwelen sie oft weiter und drohen dann irgendwann – meist zur Unzeit – zu eskalieren.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26</a:t>
            </a:fld>
            <a:endParaRPr lang="de-DE" dirty="0"/>
          </a:p>
        </p:txBody>
      </p:sp>
    </p:spTree>
    <p:extLst>
      <p:ext uri="{BB962C8B-B14F-4D97-AF65-F5344CB8AC3E}">
        <p14:creationId xmlns:p14="http://schemas.microsoft.com/office/powerpoint/2010/main" val="4163339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Konflikte sind per se nicht immer negativ; sie sind Voraussetzung für Innovationen; sie Können </a:t>
            </a:r>
            <a:r>
              <a:rPr lang="de-AT" b="1" dirty="0"/>
              <a:t>Anstoß für Neues </a:t>
            </a:r>
            <a:r>
              <a:rPr lang="de-AT" dirty="0"/>
              <a:t>geben. Aber Neues</a:t>
            </a:r>
            <a:r>
              <a:rPr lang="de-AT" baseline="0" dirty="0"/>
              <a:t> stellt Bisheriges in Frage und kann so seinerseits wieder Konflikte auslösen.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27</a:t>
            </a:fld>
            <a:endParaRPr lang="de-DE" dirty="0"/>
          </a:p>
        </p:txBody>
      </p:sp>
    </p:spTree>
    <p:extLst>
      <p:ext uri="{BB962C8B-B14F-4D97-AF65-F5344CB8AC3E}">
        <p14:creationId xmlns:p14="http://schemas.microsoft.com/office/powerpoint/2010/main" val="3633075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Da Konflikte sowohl Vorteile haben und Chancen bieten als auch Nachteile sowie Gefahren mit sich bringen, geht es beim Umgang mit Konflikten darum </a:t>
            </a:r>
            <a:r>
              <a:rPr lang="de-AT" i="1" baseline="0" dirty="0"/>
              <a:t>konstruktiv</a:t>
            </a:r>
            <a:r>
              <a:rPr lang="de-AT" baseline="0" dirty="0"/>
              <a:t> zu </a:t>
            </a:r>
            <a:r>
              <a:rPr lang="de-AT" i="1" baseline="0" dirty="0"/>
              <a:t>agieren</a:t>
            </a:r>
            <a:r>
              <a:rPr lang="de-AT" baseline="0" dirty="0"/>
              <a:t>. Man muss trachten, möglichst viele Vorteile und Chancen zu nutzen und gleichzeitig Nachteile und Gefahren zu minimieren.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28</a:t>
            </a:fld>
            <a:endParaRPr lang="de-DE" dirty="0"/>
          </a:p>
        </p:txBody>
      </p:sp>
    </p:spTree>
    <p:extLst>
      <p:ext uri="{BB962C8B-B14F-4D97-AF65-F5344CB8AC3E}">
        <p14:creationId xmlns:p14="http://schemas.microsoft.com/office/powerpoint/2010/main" val="4163339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Wie man mit Konflikten jeweils umgeht, hängt davon ab, mit welcher Art von Konflikt man es zu tun hat.</a:t>
            </a:r>
          </a:p>
          <a:p>
            <a:r>
              <a:rPr lang="de-AT" dirty="0"/>
              <a:t>Sachkonflikte lassen sich durch rationale Argumentation bearbeiten; emotionale Konflikte bedürfen dagegen anderer Lösungsstrategien.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29</a:t>
            </a:fld>
            <a:endParaRPr lang="de-DE" dirty="0"/>
          </a:p>
        </p:txBody>
      </p:sp>
    </p:spTree>
    <p:extLst>
      <p:ext uri="{BB962C8B-B14F-4D97-AF65-F5344CB8AC3E}">
        <p14:creationId xmlns:p14="http://schemas.microsoft.com/office/powerpoint/2010/main" val="4163339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a:t>
            </a:fld>
            <a:endParaRPr lang="de-DE" dirty="0"/>
          </a:p>
        </p:txBody>
      </p:sp>
    </p:spTree>
    <p:extLst>
      <p:ext uri="{BB962C8B-B14F-4D97-AF65-F5344CB8AC3E}">
        <p14:creationId xmlns:p14="http://schemas.microsoft.com/office/powerpoint/2010/main" val="2801264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altLang="en-US" dirty="0"/>
              <a:t>Menschen verhalten sich bei</a:t>
            </a:r>
            <a:r>
              <a:rPr lang="de-AT" altLang="en-US" baseline="0" dirty="0"/>
              <a:t> Konflikten unterschiedlich.</a:t>
            </a:r>
            <a:endParaRPr lang="de-AT" alt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30</a:t>
            </a:fld>
            <a:endParaRPr lang="de-DE" dirty="0"/>
          </a:p>
        </p:txBody>
      </p:sp>
    </p:spTree>
    <p:extLst>
      <p:ext uri="{BB962C8B-B14F-4D97-AF65-F5344CB8AC3E}">
        <p14:creationId xmlns:p14="http://schemas.microsoft.com/office/powerpoint/2010/main" val="4163339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Wenn möglich sollte man auf eine Win-Win-Situation</a:t>
            </a:r>
            <a:r>
              <a:rPr lang="de-AT" baseline="0" dirty="0"/>
              <a:t> hinarbeiten.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31</a:t>
            </a:fld>
            <a:endParaRPr lang="de-DE" dirty="0"/>
          </a:p>
        </p:txBody>
      </p:sp>
    </p:spTree>
    <p:extLst>
      <p:ext uri="{BB962C8B-B14F-4D97-AF65-F5344CB8AC3E}">
        <p14:creationId xmlns:p14="http://schemas.microsoft.com/office/powerpoint/2010/main" val="3206407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Der Umgang mit Konflikten lässt sich sehr unterschiedlich gestalten; für jeden Lösungsversuch gilt, dass sich jeweils spezifische Vor- und Nachteile ergeben.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32</a:t>
            </a:fld>
            <a:endParaRPr lang="de-DE" dirty="0"/>
          </a:p>
        </p:txBody>
      </p:sp>
    </p:spTree>
    <p:extLst>
      <p:ext uri="{BB962C8B-B14F-4D97-AF65-F5344CB8AC3E}">
        <p14:creationId xmlns:p14="http://schemas.microsoft.com/office/powerpoint/2010/main" val="2857021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Zu</a:t>
            </a:r>
            <a:r>
              <a:rPr lang="de-AT" baseline="0" dirty="0"/>
              <a:t> welcher Lösungsalternative man greifen kann, hängt auch davon ab, wie sehr ein Konflikt schon eskaliert ist.</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33</a:t>
            </a:fld>
            <a:endParaRPr lang="de-DE" dirty="0"/>
          </a:p>
        </p:txBody>
      </p:sp>
    </p:spTree>
    <p:extLst>
      <p:ext uri="{BB962C8B-B14F-4D97-AF65-F5344CB8AC3E}">
        <p14:creationId xmlns:p14="http://schemas.microsoft.com/office/powerpoint/2010/main" val="37699355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altLang="en-US" dirty="0"/>
              <a:t>Verbreiteten traditionellen Formen des Umgangs mit Konflikten stehen alternative Optionen gegenüber,</a:t>
            </a:r>
            <a:r>
              <a:rPr lang="de-AT" altLang="en-US" baseline="0" dirty="0"/>
              <a:t> die konstruktivere Ergebnisse ermöglichen.</a:t>
            </a:r>
            <a:endParaRPr lang="de-AT" alt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34</a:t>
            </a:fld>
            <a:endParaRPr lang="de-DE" dirty="0"/>
          </a:p>
        </p:txBody>
      </p:sp>
    </p:spTree>
    <p:extLst>
      <p:ext uri="{BB962C8B-B14F-4D97-AF65-F5344CB8AC3E}">
        <p14:creationId xmlns:p14="http://schemas.microsoft.com/office/powerpoint/2010/main" val="41633399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lt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35</a:t>
            </a:fld>
            <a:endParaRPr lang="de-DE" dirty="0"/>
          </a:p>
        </p:txBody>
      </p:sp>
    </p:spTree>
    <p:extLst>
      <p:ext uri="{BB962C8B-B14F-4D97-AF65-F5344CB8AC3E}">
        <p14:creationId xmlns:p14="http://schemas.microsoft.com/office/powerpoint/2010/main" val="41633399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altLang="en-US" dirty="0"/>
              <a:t>Je nachdem, wie sich</a:t>
            </a:r>
            <a:r>
              <a:rPr lang="de-AT" altLang="en-US" baseline="0" dirty="0"/>
              <a:t> ein Konflikt entwickelt und aufschaukelt sind unterschiedliche Konsequenzen zu ziehen.</a:t>
            </a:r>
            <a:endParaRPr lang="de-AT" alt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36</a:t>
            </a:fld>
            <a:endParaRPr lang="de-DE" dirty="0"/>
          </a:p>
        </p:txBody>
      </p:sp>
    </p:spTree>
    <p:extLst>
      <p:ext uri="{BB962C8B-B14F-4D97-AF65-F5344CB8AC3E}">
        <p14:creationId xmlns:p14="http://schemas.microsoft.com/office/powerpoint/2010/main" val="41633399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altLang="en-US" dirty="0"/>
              <a:t>Bei Konflikten ist </a:t>
            </a:r>
            <a:r>
              <a:rPr lang="de-AT" altLang="en-US" b="1" dirty="0"/>
              <a:t>lösungsorientiertes Denken </a:t>
            </a:r>
            <a:r>
              <a:rPr lang="de-AT" altLang="en-US" dirty="0"/>
              <a:t>angesagt; als wenig sinnvoll erweist sich, Schuldige zu suchen: das vergiftet das Arbeitsklima</a:t>
            </a:r>
            <a:r>
              <a:rPr lang="de-AT" altLang="en-US" baseline="0" dirty="0"/>
              <a:t> und bringt einem keiner Lösung näher.</a:t>
            </a:r>
          </a:p>
          <a:p>
            <a:r>
              <a:rPr lang="de-AT" altLang="en-US" baseline="0" dirty="0"/>
              <a:t>Bisweilen erweisen sich Konflikte als unlösbar, dann sollte man mit ihnen leben lernen.</a:t>
            </a:r>
            <a:endParaRPr lang="de-AT" alt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37</a:t>
            </a:fld>
            <a:endParaRPr lang="de-DE" dirty="0"/>
          </a:p>
        </p:txBody>
      </p:sp>
    </p:spTree>
    <p:extLst>
      <p:ext uri="{BB962C8B-B14F-4D97-AF65-F5344CB8AC3E}">
        <p14:creationId xmlns:p14="http://schemas.microsoft.com/office/powerpoint/2010/main" val="4163339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4</a:t>
            </a:fld>
            <a:endParaRPr lang="de-DE" dirty="0"/>
          </a:p>
        </p:txBody>
      </p:sp>
    </p:spTree>
    <p:extLst>
      <p:ext uri="{BB962C8B-B14F-4D97-AF65-F5344CB8AC3E}">
        <p14:creationId xmlns:p14="http://schemas.microsoft.com/office/powerpoint/2010/main" val="3507965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dirty="0"/>
              <a:t>Zu Beginn der Projektdurchführung speziell zu beachten:</a:t>
            </a:r>
          </a:p>
          <a:p>
            <a:pPr marL="171450" indent="-171450">
              <a:buFont typeface="Arial" panose="020B0604020202020204" pitchFamily="34" charset="0"/>
              <a:buChar char="•"/>
              <a:defRPr/>
            </a:pPr>
            <a:r>
              <a:rPr lang="de-DE" i="1" dirty="0"/>
              <a:t>Ziele </a:t>
            </a:r>
            <a:r>
              <a:rPr lang="de-DE" dirty="0"/>
              <a:t>und Arbeitsanforderungen müssen </a:t>
            </a:r>
            <a:r>
              <a:rPr lang="de-DE" i="1" dirty="0"/>
              <a:t>klar</a:t>
            </a:r>
            <a:r>
              <a:rPr lang="de-DE" dirty="0"/>
              <a:t> und herausfordernd (aber weder über- noch unterfordernd) sein, damit sich beim Personal keine Demotivationseffekte einstellen. </a:t>
            </a:r>
          </a:p>
          <a:p>
            <a:pPr marL="171450" indent="-171450">
              <a:buFont typeface="Arial" panose="020B0604020202020204" pitchFamily="34" charset="0"/>
              <a:buChar char="•"/>
              <a:defRPr/>
            </a:pPr>
            <a:r>
              <a:rPr lang="de-DE" dirty="0"/>
              <a:t>U.a. aus dem selben Grund müssen die für die Arbeitserledigung notwendigen </a:t>
            </a:r>
            <a:r>
              <a:rPr lang="de-DE" i="1" dirty="0"/>
              <a:t>Ressourcen</a:t>
            </a:r>
            <a:r>
              <a:rPr lang="de-DE" dirty="0"/>
              <a:t> rechtzeitig </a:t>
            </a:r>
            <a:r>
              <a:rPr lang="de-DE" i="1" dirty="0"/>
              <a:t>bereitstehen</a:t>
            </a:r>
            <a:r>
              <a:rPr lang="de-DE" dirty="0"/>
              <a:t> (nicht, dass für frisch eingestellte Projektmitarbeiter Arbeitsplatz sowie benötigte Hilfsmittel und Werkzeuge fehlen!).</a:t>
            </a:r>
          </a:p>
          <a:p>
            <a:pPr marL="0" indent="0">
              <a:buFont typeface="Arial" panose="020B0604020202020204" pitchFamily="34" charset="0"/>
              <a:buNone/>
              <a:defRPr/>
            </a:pPr>
            <a:r>
              <a:rPr lang="de-DE" dirty="0"/>
              <a:t>Die Durchführungsphase setzt das Geplante </a:t>
            </a:r>
            <a:r>
              <a:rPr lang="de-DE" b="1" dirty="0"/>
              <a:t>in die Tat </a:t>
            </a:r>
            <a:r>
              <a:rPr lang="de-DE" dirty="0"/>
              <a:t>um. Dabei</a:t>
            </a:r>
            <a:r>
              <a:rPr lang="de-DE" baseline="0" dirty="0"/>
              <a:t> müssen die Ausführungsarbeiten regelmäßig kontrolliert werden und im Bedarfsfall ist steuernd einzugreifen, wonach unter Umständen Pläne nachzuführen bzw. zu revidieren sind usw.</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5</a:t>
            </a:fld>
            <a:endParaRPr lang="de-DE" dirty="0"/>
          </a:p>
        </p:txBody>
      </p:sp>
    </p:spTree>
    <p:extLst>
      <p:ext uri="{BB962C8B-B14F-4D97-AF65-F5344CB8AC3E}">
        <p14:creationId xmlns:p14="http://schemas.microsoft.com/office/powerpoint/2010/main" val="3078739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Während der Durchführungsphase sind </a:t>
            </a:r>
            <a:r>
              <a:rPr lang="de-AT" b="1" dirty="0"/>
              <a:t>zahlreiche Aktivitäten </a:t>
            </a:r>
            <a:r>
              <a:rPr lang="de-AT" dirty="0"/>
              <a:t>zu entfalten, so etwa:</a:t>
            </a:r>
          </a:p>
          <a:p>
            <a:pPr marL="171450" indent="-171450">
              <a:buFont typeface="Arial" panose="020B0604020202020204" pitchFamily="34" charset="0"/>
              <a:buChar char="•"/>
            </a:pPr>
            <a:r>
              <a:rPr lang="de-AT" dirty="0"/>
              <a:t>Beauftragen, Erledigen und Abnehmen anstehender </a:t>
            </a:r>
            <a:r>
              <a:rPr lang="de-AT" i="1" dirty="0"/>
              <a:t>Arbeiten,</a:t>
            </a:r>
          </a:p>
          <a:p>
            <a:pPr marL="171450" indent="-171450">
              <a:buFont typeface="Arial" panose="020B0604020202020204" pitchFamily="34" charset="0"/>
              <a:buChar char="•"/>
            </a:pPr>
            <a:r>
              <a:rPr lang="de-AT" i="1" dirty="0"/>
              <a:t>Überwachen</a:t>
            </a:r>
            <a:r>
              <a:rPr lang="de-AT" dirty="0"/>
              <a:t> (Soll-/Ist-Vergleiche) und </a:t>
            </a:r>
            <a:r>
              <a:rPr lang="de-AT" i="1" dirty="0"/>
              <a:t>Steuern</a:t>
            </a:r>
            <a:r>
              <a:rPr lang="de-AT" dirty="0"/>
              <a:t> des Projektablaufes,</a:t>
            </a:r>
            <a:r>
              <a:rPr lang="de-AT" baseline="0" dirty="0"/>
              <a:t> wobei Prioritäten zu beachten sind,</a:t>
            </a:r>
          </a:p>
          <a:p>
            <a:pPr marL="171450" indent="-171450">
              <a:buFont typeface="Arial" panose="020B0604020202020204" pitchFamily="34" charset="0"/>
              <a:buChar char="•"/>
            </a:pPr>
            <a:r>
              <a:rPr lang="de-AT" baseline="0" dirty="0"/>
              <a:t>Sorge für </a:t>
            </a:r>
            <a:r>
              <a:rPr lang="de-AT" i="1" baseline="0" dirty="0"/>
              <a:t>Informationsaustausch.</a:t>
            </a:r>
            <a:endParaRPr lang="en-US" i="1"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6</a:t>
            </a:fld>
            <a:endParaRPr lang="de-DE" dirty="0"/>
          </a:p>
        </p:txBody>
      </p:sp>
    </p:spTree>
    <p:extLst>
      <p:ext uri="{BB962C8B-B14F-4D97-AF65-F5344CB8AC3E}">
        <p14:creationId xmlns:p14="http://schemas.microsoft.com/office/powerpoint/2010/main" val="675446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200"/>
              </a:spcAft>
            </a:pPr>
            <a:r>
              <a:rPr lang="de-AT" i="0" kern="1200" dirty="0">
                <a:solidFill>
                  <a:schemeClr val="tx1"/>
                </a:solidFill>
                <a:effectLst/>
              </a:rPr>
              <a:t>(nach </a:t>
            </a:r>
            <a:r>
              <a:rPr lang="de-AT" i="0" kern="1200" cap="small" dirty="0">
                <a:solidFill>
                  <a:schemeClr val="tx1"/>
                </a:solidFill>
                <a:effectLst/>
              </a:rPr>
              <a:t>Bea</a:t>
            </a:r>
            <a:r>
              <a:rPr lang="de-AT" i="0" kern="1200" dirty="0">
                <a:solidFill>
                  <a:schemeClr val="tx1"/>
                </a:solidFill>
                <a:effectLst/>
              </a:rPr>
              <a:t> 2008, 57, modifiziert)</a:t>
            </a:r>
            <a:endParaRPr lang="de-DE" altLang="en-US" sz="1050" i="0" dirty="0"/>
          </a:p>
          <a:p>
            <a:r>
              <a:rPr lang="de-DE" altLang="en-US" sz="1050" dirty="0"/>
              <a:t>Um dem Projektteam zum Start der Arbeiten Orientierung zu geben, ist (An-)Leitung gefragt, was durch die Wahl eines </a:t>
            </a:r>
            <a:r>
              <a:rPr lang="de-DE" altLang="en-US" sz="1050" i="1" dirty="0"/>
              <a:t>adäquaten Führungsstils </a:t>
            </a:r>
            <a:r>
              <a:rPr lang="de-DE" altLang="en-US" sz="1050" dirty="0"/>
              <a:t>zu stützen ist.</a:t>
            </a:r>
          </a:p>
          <a:p>
            <a:r>
              <a:rPr lang="de-DE" altLang="en-US" sz="1050" spc="-10" dirty="0"/>
              <a:t>Im breiten Spektrum unterschiedlicher Führungsstile ist keiner per se als gut oder schlecht zu qualifizieren</a:t>
            </a:r>
            <a:r>
              <a:rPr lang="de-DE" altLang="en-US" sz="1050" dirty="0"/>
              <a:t>. Es hängt vielmehr einerseits vom jeweiligen </a:t>
            </a:r>
            <a:r>
              <a:rPr lang="de-DE" altLang="en-US" sz="1050" i="1" dirty="0"/>
              <a:t>Mitarbeiter</a:t>
            </a:r>
            <a:r>
              <a:rPr lang="de-DE" altLang="en-US" sz="1050" dirty="0"/>
              <a:t> und andererseits von der jeweils </a:t>
            </a:r>
            <a:r>
              <a:rPr lang="de-DE" altLang="en-US" sz="1050" i="1" dirty="0"/>
              <a:t>konkreten Situation </a:t>
            </a:r>
            <a:r>
              <a:rPr lang="de-DE" altLang="en-US" sz="1050" dirty="0"/>
              <a:t>ab, welcher Führungsstil gerade passt oder nicht.</a:t>
            </a:r>
          </a:p>
        </p:txBody>
      </p:sp>
      <p:sp>
        <p:nvSpPr>
          <p:cNvPr id="4" name="Foliennummernplatzhalter 3"/>
          <p:cNvSpPr>
            <a:spLocks noGrp="1"/>
          </p:cNvSpPr>
          <p:nvPr>
            <p:ph type="sldNum" sz="quarter" idx="10"/>
          </p:nvPr>
        </p:nvSpPr>
        <p:spPr/>
        <p:txBody>
          <a:bodyPr/>
          <a:lstStyle/>
          <a:p>
            <a:fld id="{8F4A2D7C-1F6E-46F1-B0EA-93B973014C5E}" type="slidenum">
              <a:rPr lang="de-DE" smtClean="0"/>
              <a:pPr/>
              <a:t>7</a:t>
            </a:fld>
            <a:endParaRPr lang="de-DE" dirty="0"/>
          </a:p>
        </p:txBody>
      </p:sp>
    </p:spTree>
    <p:extLst>
      <p:ext uri="{BB962C8B-B14F-4D97-AF65-F5344CB8AC3E}">
        <p14:creationId xmlns:p14="http://schemas.microsoft.com/office/powerpoint/2010/main" val="2404466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200"/>
              </a:spcAft>
            </a:pPr>
            <a:r>
              <a:rPr lang="de-AT" i="0" kern="1200" baseline="0" dirty="0">
                <a:solidFill>
                  <a:schemeClr val="tx1"/>
                </a:solidFill>
                <a:effectLst/>
                <a:latin typeface="Arial Narrow" panose="020B0606020202030204" pitchFamily="34" charset="0"/>
                <a:ea typeface="+mn-ea"/>
                <a:cs typeface="+mn-cs"/>
              </a:rPr>
              <a:t>(nach </a:t>
            </a:r>
            <a:r>
              <a:rPr lang="de-AT" i="0" kern="1200" cap="small" baseline="0" dirty="0">
                <a:solidFill>
                  <a:schemeClr val="tx1"/>
                </a:solidFill>
                <a:effectLst/>
                <a:latin typeface="Arial Narrow" panose="020B0606020202030204" pitchFamily="34" charset="0"/>
                <a:ea typeface="+mn-ea"/>
                <a:cs typeface="+mn-cs"/>
              </a:rPr>
              <a:t>Hersey</a:t>
            </a:r>
            <a:r>
              <a:rPr lang="de-AT" i="0" kern="1200" baseline="0" dirty="0">
                <a:solidFill>
                  <a:schemeClr val="tx1"/>
                </a:solidFill>
                <a:effectLst/>
                <a:latin typeface="Arial Narrow" panose="020B0606020202030204" pitchFamily="34" charset="0"/>
                <a:ea typeface="+mn-ea"/>
                <a:cs typeface="+mn-cs"/>
              </a:rPr>
              <a:t> 1985)</a:t>
            </a:r>
          </a:p>
          <a:p>
            <a:r>
              <a:rPr lang="de-AT" sz="1050" i="0" kern="1200" baseline="0" dirty="0">
                <a:solidFill>
                  <a:schemeClr val="tx1"/>
                </a:solidFill>
                <a:effectLst/>
                <a:latin typeface="Arial Narrow" panose="020B0606020202030204" pitchFamily="34" charset="0"/>
                <a:ea typeface="+mn-ea"/>
                <a:cs typeface="+mn-cs"/>
              </a:rPr>
              <a:t>Verschiedene Mitarbeitercharakteristika und -präferenzen haben Einfluss auf die </a:t>
            </a:r>
            <a:r>
              <a:rPr lang="de-AT" sz="1050" b="1" i="0" kern="1200" baseline="0" dirty="0">
                <a:solidFill>
                  <a:schemeClr val="tx1"/>
                </a:solidFill>
                <a:effectLst/>
                <a:latin typeface="Arial Narrow" panose="020B0606020202030204" pitchFamily="34" charset="0"/>
                <a:ea typeface="+mn-ea"/>
                <a:cs typeface="+mn-cs"/>
              </a:rPr>
              <a:t>Angepasstheit </a:t>
            </a:r>
            <a:r>
              <a:rPr lang="de-AT" sz="1050" i="0" kern="1200" baseline="0" dirty="0">
                <a:solidFill>
                  <a:schemeClr val="tx1"/>
                </a:solidFill>
                <a:effectLst/>
                <a:latin typeface="Arial Narrow" panose="020B0606020202030204" pitchFamily="34" charset="0"/>
                <a:ea typeface="+mn-ea"/>
                <a:cs typeface="+mn-cs"/>
              </a:rPr>
              <a:t>eines Führungsstils.</a:t>
            </a:r>
            <a:endParaRPr lang="en-US" sz="1050" i="0"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8</a:t>
            </a:fld>
            <a:endParaRPr lang="de-DE" dirty="0"/>
          </a:p>
        </p:txBody>
      </p:sp>
    </p:spTree>
    <p:extLst>
      <p:ext uri="{BB962C8B-B14F-4D97-AF65-F5344CB8AC3E}">
        <p14:creationId xmlns:p14="http://schemas.microsoft.com/office/powerpoint/2010/main" val="3474502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Jeder Führungsstil besitzt spezifische Vor- und Nachteile,</a:t>
            </a:r>
            <a:r>
              <a:rPr lang="de-AT" baseline="0" dirty="0"/>
              <a:t> die es abzuwägen gilt.</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9</a:t>
            </a:fld>
            <a:endParaRPr lang="de-DE" dirty="0"/>
          </a:p>
        </p:txBody>
      </p:sp>
    </p:spTree>
    <p:extLst>
      <p:ext uri="{BB962C8B-B14F-4D97-AF65-F5344CB8AC3E}">
        <p14:creationId xmlns:p14="http://schemas.microsoft.com/office/powerpoint/2010/main" val="2058748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 y="2125663"/>
            <a:ext cx="9361487" cy="1465262"/>
          </a:xfrm>
        </p:spPr>
        <p:txBody>
          <a:bodyPr/>
          <a:lstStyle>
            <a:lvl1pPr algn="ctr">
              <a:defRPr>
                <a:solidFill>
                  <a:schemeClr val="tx1"/>
                </a:solidFill>
                <a:latin typeface="+mn-lt"/>
              </a:defRPr>
            </a:lvl1pPr>
          </a:lstStyle>
          <a:p>
            <a:r>
              <a:rPr lang="de-DE" dirty="0"/>
              <a:t>Titelmasterformat durch Klicken bearbeiten</a:t>
            </a:r>
            <a:endParaRPr lang="en-US" dirty="0"/>
          </a:p>
        </p:txBody>
      </p:sp>
      <p:sp>
        <p:nvSpPr>
          <p:cNvPr id="3" name="Untertitel 2"/>
          <p:cNvSpPr>
            <a:spLocks noGrp="1"/>
          </p:cNvSpPr>
          <p:nvPr>
            <p:ph type="subTitle" idx="1"/>
          </p:nvPr>
        </p:nvSpPr>
        <p:spPr>
          <a:xfrm>
            <a:off x="0" y="3876675"/>
            <a:ext cx="9361488" cy="1747838"/>
          </a:xfrm>
          <a:prstGeom prst="rect">
            <a:avLst/>
          </a:prstGeom>
        </p:spPr>
        <p:txBody>
          <a:bodyPr/>
          <a:lstStyle>
            <a:lvl1pPr marL="0" indent="0" algn="ctr">
              <a:buNone/>
              <a:defRPr>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a:t>Formatvorlage des Untertitelmasters durch Klicken bearbeiten</a:t>
            </a:r>
            <a:endParaRPr lang="en-US" dirty="0"/>
          </a:p>
        </p:txBody>
      </p:sp>
      <p:sp>
        <p:nvSpPr>
          <p:cNvPr id="5" name="Foliennummernplatzhalter 4"/>
          <p:cNvSpPr>
            <a:spLocks noGrp="1"/>
          </p:cNvSpPr>
          <p:nvPr>
            <p:ph type="sldNum" sz="quarter" idx="11"/>
          </p:nvPr>
        </p:nvSpPr>
        <p:spPr/>
        <p:txBody>
          <a:bodyPr/>
          <a:lstStyle>
            <a:lvl1pPr>
              <a:defRPr>
                <a:latin typeface="Corbel" panose="020B0503020204020204" pitchFamily="34" charset="0"/>
              </a:defRPr>
            </a:lvl1pPr>
          </a:lstStyle>
          <a:p>
            <a:fld id="{8D8BD725-ED66-4BBE-B172-1E05E7BAC320}" type="slidenum">
              <a:rPr lang="en-US" smtClean="0"/>
              <a:pPr/>
              <a:t>‹Nr.›</a:t>
            </a:fld>
            <a:endParaRPr lang="en-US" dirty="0"/>
          </a:p>
        </p:txBody>
      </p:sp>
    </p:spTree>
    <p:extLst>
      <p:ext uri="{BB962C8B-B14F-4D97-AF65-F5344CB8AC3E}">
        <p14:creationId xmlns:p14="http://schemas.microsoft.com/office/powerpoint/2010/main" val="1787979777"/>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1" y="1595438"/>
            <a:ext cx="7668814" cy="4514850"/>
          </a:xfrm>
          <a:prstGeom prst="rect">
            <a:avLst/>
          </a:prstGeom>
        </p:spPr>
        <p:txBody>
          <a:bodyPr/>
          <a:lstStyle>
            <a:lvl1pPr>
              <a:lnSpc>
                <a:spcPct val="120000"/>
              </a:lnSpc>
              <a:spcBef>
                <a:spcPts val="1200"/>
              </a:spcBef>
              <a:buClr>
                <a:srgbClr val="594C35"/>
              </a:buClr>
              <a:defRPr sz="2600">
                <a:latin typeface="+mn-lt"/>
              </a:defRPr>
            </a:lvl1pPr>
            <a:lvl2pPr marL="742950" indent="-285750">
              <a:lnSpc>
                <a:spcPct val="120000"/>
              </a:lnSpc>
              <a:spcBef>
                <a:spcPts val="1200"/>
              </a:spcBef>
              <a:buClr>
                <a:srgbClr val="594C35"/>
              </a:buClr>
              <a:buFont typeface="Arial Narrow" panose="020B0606020202030204" pitchFamily="34" charset="0"/>
              <a:buChar char="–"/>
              <a:defRPr sz="2400">
                <a:latin typeface="+mn-lt"/>
              </a:defRPr>
            </a:lvl2pPr>
            <a:lvl3pPr>
              <a:lnSpc>
                <a:spcPct val="120000"/>
              </a:lnSpc>
              <a:spcBef>
                <a:spcPts val="600"/>
              </a:spcBef>
              <a:buClr>
                <a:srgbClr val="594C35"/>
              </a:buClr>
              <a:defRPr sz="2200">
                <a:latin typeface="+mn-lt"/>
              </a:defRPr>
            </a:lvl3pPr>
            <a:lvl4pPr>
              <a:lnSpc>
                <a:spcPct val="120000"/>
              </a:lnSpc>
              <a:spcBef>
                <a:spcPts val="600"/>
              </a:spcBef>
              <a:buClr>
                <a:srgbClr val="594C35"/>
              </a:buClr>
              <a:defRPr sz="2000">
                <a:latin typeface="+mn-lt"/>
              </a:defRPr>
            </a:lvl4pPr>
            <a:lvl5pPr>
              <a:lnSpc>
                <a:spcPct val="120000"/>
              </a:lnSpc>
              <a:buClr>
                <a:srgbClr val="594C35"/>
              </a:buClr>
              <a:defRPr sz="1600">
                <a:latin typeface="+mn-lt"/>
              </a:defRPr>
            </a:lvl5pPr>
          </a:lstStyle>
          <a:p>
            <a:pPr lvl="0"/>
            <a:r>
              <a:rPr lang="de-AT" noProof="0" dirty="0"/>
              <a:t>Textmasterformat bearbeiten</a:t>
            </a:r>
          </a:p>
          <a:p>
            <a:pPr lvl="1"/>
            <a:r>
              <a:rPr lang="de-AT" noProof="0" dirty="0"/>
              <a:t>Zweite Ebene</a:t>
            </a:r>
          </a:p>
          <a:p>
            <a:pPr lvl="2"/>
            <a:r>
              <a:rPr lang="de-AT" noProof="0" dirty="0"/>
              <a:t>Dritte Ebene</a:t>
            </a:r>
          </a:p>
          <a:p>
            <a:pPr lvl="3"/>
            <a:r>
              <a:rPr lang="de-AT" noProof="0" dirty="0"/>
              <a:t>Vierte Ebene</a:t>
            </a:r>
          </a:p>
          <a:p>
            <a:pPr lvl="4"/>
            <a:r>
              <a:rPr lang="de-AT" noProof="0" dirty="0"/>
              <a:t>Fünfte Ebene</a:t>
            </a:r>
          </a:p>
        </p:txBody>
      </p:sp>
      <p:sp>
        <p:nvSpPr>
          <p:cNvPr id="2" name="Titel 1"/>
          <p:cNvSpPr>
            <a:spLocks noGrp="1"/>
          </p:cNvSpPr>
          <p:nvPr>
            <p:ph type="title"/>
          </p:nvPr>
        </p:nvSpPr>
        <p:spPr>
          <a:xfrm>
            <a:off x="864321" y="396430"/>
            <a:ext cx="6336703" cy="863600"/>
          </a:xfrm>
        </p:spPr>
        <p:txBody>
          <a:bodyPr/>
          <a:lstStyle>
            <a:lvl1pPr>
              <a:defRPr>
                <a:latin typeface="Corbel" panose="020B0503020204020204" pitchFamily="34" charset="0"/>
              </a:defRPr>
            </a:lvl1pPr>
          </a:lstStyle>
          <a:p>
            <a:r>
              <a:rPr lang="de-AT" noProof="0" dirty="0"/>
              <a:t>Titelmasterformat durch Klicken bearbeiten</a:t>
            </a:r>
          </a:p>
        </p:txBody>
      </p:sp>
      <p:sp>
        <p:nvSpPr>
          <p:cNvPr id="5" name="Foliennummernplatzhalter 4"/>
          <p:cNvSpPr>
            <a:spLocks noGrp="1"/>
          </p:cNvSpPr>
          <p:nvPr>
            <p:ph type="sldNum" sz="quarter" idx="11"/>
          </p:nvPr>
        </p:nvSpPr>
        <p:spPr/>
        <p:txBody>
          <a:bodyPr/>
          <a:lstStyle>
            <a:lvl1pPr>
              <a:defRPr>
                <a:latin typeface="+mn-lt"/>
              </a:defRPr>
            </a:lvl1pPr>
          </a:lstStyle>
          <a:p>
            <a:fld id="{1B0257E5-75A0-4F46-BAAD-A8D9FF434F26}" type="slidenum">
              <a:rPr lang="de-AT" noProof="0" smtClean="0"/>
              <a:pPr/>
              <a:t>‹Nr.›</a:t>
            </a:fld>
            <a:endParaRPr lang="de-AT" noProof="0" dirty="0"/>
          </a:p>
        </p:txBody>
      </p:sp>
    </p:spTree>
    <p:extLst>
      <p:ext uri="{BB962C8B-B14F-4D97-AF65-F5344CB8AC3E}">
        <p14:creationId xmlns:p14="http://schemas.microsoft.com/office/powerpoint/2010/main" val="3661622901"/>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9775" y="4395789"/>
            <a:ext cx="7956550" cy="1358900"/>
          </a:xfrm>
        </p:spPr>
        <p:txBody>
          <a:bodyPr anchor="t"/>
          <a:lstStyle>
            <a:lvl1pPr algn="l">
              <a:defRPr sz="4000" b="1" cap="all">
                <a:latin typeface="+mj-lt"/>
              </a:defRPr>
            </a:lvl1pPr>
          </a:lstStyle>
          <a:p>
            <a:r>
              <a:rPr lang="de-DE"/>
              <a:t>Titelmasterformat durch Klicken bearbeiten</a:t>
            </a:r>
            <a:endParaRPr lang="en-US"/>
          </a:p>
        </p:txBody>
      </p:sp>
      <p:sp>
        <p:nvSpPr>
          <p:cNvPr id="3" name="Textplatzhalter 2"/>
          <p:cNvSpPr>
            <a:spLocks noGrp="1"/>
          </p:cNvSpPr>
          <p:nvPr>
            <p:ph type="body" idx="1"/>
          </p:nvPr>
        </p:nvSpPr>
        <p:spPr>
          <a:xfrm>
            <a:off x="1080343" y="2898776"/>
            <a:ext cx="7615982" cy="1497013"/>
          </a:xfrm>
          <a:prstGeom prst="rect">
            <a:avLst/>
          </a:prstGeom>
        </p:spPr>
        <p:txBody>
          <a:bodyPr anchor="b"/>
          <a:lstStyle>
            <a:lvl1pPr marL="0" indent="0">
              <a:buNone/>
              <a:defRPr sz="2000">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5" name="Foliennummernplatzhalter 4"/>
          <p:cNvSpPr>
            <a:spLocks noGrp="1"/>
          </p:cNvSpPr>
          <p:nvPr>
            <p:ph type="sldNum" sz="quarter" idx="11"/>
          </p:nvPr>
        </p:nvSpPr>
        <p:spPr/>
        <p:txBody>
          <a:bodyPr/>
          <a:lstStyle>
            <a:lvl1pPr>
              <a:defRPr>
                <a:latin typeface="Corbel" panose="020B0503020204020204" pitchFamily="34" charset="0"/>
              </a:defRPr>
            </a:lvl1pPr>
          </a:lstStyle>
          <a:p>
            <a:fld id="{FD0C0AE2-3105-42D0-AD1A-FEE4F8F86952}" type="slidenum">
              <a:rPr lang="en-US" smtClean="0"/>
              <a:pPr/>
              <a:t>‹Nr.›</a:t>
            </a:fld>
            <a:endParaRPr lang="en-US" dirty="0"/>
          </a:p>
        </p:txBody>
      </p:sp>
    </p:spTree>
    <p:extLst>
      <p:ext uri="{BB962C8B-B14F-4D97-AF65-F5344CB8AC3E}">
        <p14:creationId xmlns:p14="http://schemas.microsoft.com/office/powerpoint/2010/main" val="2633304684"/>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orbel" panose="020B0503020204020204" pitchFamily="34" charset="0"/>
              </a:defRPr>
            </a:lvl1pPr>
          </a:lstStyle>
          <a:p>
            <a:r>
              <a:rPr lang="de-DE"/>
              <a:t>Titelmasterformat durch Klicken bearbeiten</a:t>
            </a:r>
            <a:endParaRPr lang="en-US"/>
          </a:p>
        </p:txBody>
      </p:sp>
      <p:sp>
        <p:nvSpPr>
          <p:cNvPr id="3" name="Inhaltsplatzhalter 2"/>
          <p:cNvSpPr>
            <a:spLocks noGrp="1"/>
          </p:cNvSpPr>
          <p:nvPr>
            <p:ph sz="half" idx="1"/>
          </p:nvPr>
        </p:nvSpPr>
        <p:spPr>
          <a:xfrm>
            <a:off x="1013322" y="1595438"/>
            <a:ext cx="3811438" cy="4514850"/>
          </a:xfrm>
          <a:prstGeom prst="rect">
            <a:avLst/>
          </a:prstGeom>
        </p:spPr>
        <p:txBody>
          <a:bodyPr/>
          <a:lstStyle>
            <a:lvl1pPr>
              <a:buClr>
                <a:srgbClr val="594C35"/>
              </a:buClr>
              <a:defRPr sz="2600">
                <a:latin typeface="+mj-lt"/>
              </a:defRPr>
            </a:lvl1pPr>
            <a:lvl2pPr marL="742950" indent="-285750">
              <a:buClr>
                <a:srgbClr val="594C35"/>
              </a:buClr>
              <a:buFont typeface="Arial Narrow" panose="020B0606020202030204" pitchFamily="34" charset="0"/>
              <a:buChar char="–"/>
              <a:defRPr sz="2400">
                <a:latin typeface="+mj-lt"/>
              </a:defRPr>
            </a:lvl2pPr>
            <a:lvl3pPr>
              <a:buClr>
                <a:srgbClr val="594C35"/>
              </a:buClr>
              <a:defRPr sz="2000">
                <a:latin typeface="+mj-lt"/>
              </a:defRPr>
            </a:lvl3pPr>
            <a:lvl4pPr>
              <a:buClr>
                <a:srgbClr val="594C35"/>
              </a:buClr>
              <a:defRPr sz="1800">
                <a:latin typeface="+mj-lt"/>
              </a:defRPr>
            </a:lvl4pPr>
            <a:lvl5pPr>
              <a:buClr>
                <a:srgbClr val="594C35"/>
              </a:buClr>
              <a:defRPr sz="1800">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Inhaltsplatzhalter 3"/>
          <p:cNvSpPr>
            <a:spLocks noGrp="1"/>
          </p:cNvSpPr>
          <p:nvPr>
            <p:ph sz="half" idx="2"/>
          </p:nvPr>
        </p:nvSpPr>
        <p:spPr>
          <a:xfrm>
            <a:off x="5184801" y="1595438"/>
            <a:ext cx="3708375" cy="4514850"/>
          </a:xfrm>
          <a:prstGeom prst="rect">
            <a:avLst/>
          </a:prstGeom>
        </p:spPr>
        <p:txBody>
          <a:bodyPr/>
          <a:lstStyle>
            <a:lvl1pPr>
              <a:buClr>
                <a:srgbClr val="594C35"/>
              </a:buClr>
              <a:defRPr sz="2600">
                <a:latin typeface="+mj-lt"/>
              </a:defRPr>
            </a:lvl1pPr>
            <a:lvl2pPr marL="742950" indent="-285750">
              <a:buClr>
                <a:srgbClr val="594C35"/>
              </a:buClr>
              <a:buFont typeface="Arial Narrow" panose="020B0606020202030204" pitchFamily="34" charset="0"/>
              <a:buChar char="–"/>
              <a:defRPr sz="2400">
                <a:latin typeface="+mj-lt"/>
              </a:defRPr>
            </a:lvl2pPr>
            <a:lvl3pPr>
              <a:buClr>
                <a:srgbClr val="594C35"/>
              </a:buClr>
              <a:defRPr sz="2000">
                <a:latin typeface="+mj-lt"/>
              </a:defRPr>
            </a:lvl3pPr>
            <a:lvl4pPr>
              <a:buClr>
                <a:srgbClr val="594C35"/>
              </a:buClr>
              <a:defRPr sz="1800">
                <a:latin typeface="+mj-lt"/>
              </a:defRPr>
            </a:lvl4pPr>
            <a:lvl5pPr>
              <a:buClr>
                <a:srgbClr val="594C35"/>
              </a:buClr>
              <a:defRPr sz="1800">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Foliennummernplatzhalter 5"/>
          <p:cNvSpPr>
            <a:spLocks noGrp="1"/>
          </p:cNvSpPr>
          <p:nvPr>
            <p:ph type="sldNum" sz="quarter" idx="11"/>
          </p:nvPr>
        </p:nvSpPr>
        <p:spPr/>
        <p:txBody>
          <a:bodyPr/>
          <a:lstStyle>
            <a:lvl1pPr>
              <a:defRPr>
                <a:latin typeface="Corbel" panose="020B0503020204020204" pitchFamily="34" charset="0"/>
              </a:defRPr>
            </a:lvl1pPr>
          </a:lstStyle>
          <a:p>
            <a:fld id="{60820D0C-BEAC-4E7E-9AA1-122991109C25}" type="slidenum">
              <a:rPr lang="en-US" smtClean="0"/>
              <a:pPr/>
              <a:t>‹Nr.›</a:t>
            </a:fld>
            <a:endParaRPr lang="en-US" dirty="0"/>
          </a:p>
        </p:txBody>
      </p:sp>
    </p:spTree>
    <p:extLst>
      <p:ext uri="{BB962C8B-B14F-4D97-AF65-F5344CB8AC3E}">
        <p14:creationId xmlns:p14="http://schemas.microsoft.com/office/powerpoint/2010/main" val="213397655"/>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008410" y="1260029"/>
            <a:ext cx="3780000" cy="638175"/>
          </a:xfrm>
          <a:prstGeom prst="rect">
            <a:avLst/>
          </a:prstGeo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1008410" y="1898205"/>
            <a:ext cx="3780000" cy="3940175"/>
          </a:xfrm>
          <a:prstGeom prst="rect">
            <a:avLst/>
          </a:prstGeom>
        </p:spPr>
        <p:txBody>
          <a:bodyPr/>
          <a:lstStyle>
            <a:lvl1pPr>
              <a:buClr>
                <a:srgbClr val="594C35"/>
              </a:buClr>
              <a:defRPr sz="2400">
                <a:latin typeface="+mn-lt"/>
              </a:defRPr>
            </a:lvl1pPr>
            <a:lvl2pPr marL="742950" indent="-285750">
              <a:buClr>
                <a:srgbClr val="594C35"/>
              </a:buClr>
              <a:buFont typeface="Arial Narrow" panose="020B0606020202030204" pitchFamily="34" charset="0"/>
              <a:buChar char="–"/>
              <a:defRPr sz="2000">
                <a:latin typeface="+mn-lt"/>
              </a:defRPr>
            </a:lvl2pPr>
            <a:lvl3pPr>
              <a:buClr>
                <a:srgbClr val="594C35"/>
              </a:buClr>
              <a:defRPr sz="1800">
                <a:latin typeface="+mn-lt"/>
              </a:defRPr>
            </a:lvl3pPr>
            <a:lvl4pPr>
              <a:buClr>
                <a:srgbClr val="594C35"/>
              </a:buClr>
              <a:defRPr sz="1600">
                <a:latin typeface="+mn-lt"/>
              </a:defRPr>
            </a:lvl4pPr>
            <a:lvl5pPr>
              <a:buClr>
                <a:srgbClr val="594C35"/>
              </a:buClr>
              <a:defRPr sz="1600">
                <a:latin typeface="+mn-lt"/>
              </a:defRPr>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platzhalter 4"/>
          <p:cNvSpPr>
            <a:spLocks noGrp="1"/>
          </p:cNvSpPr>
          <p:nvPr>
            <p:ph type="body" sz="quarter" idx="3"/>
          </p:nvPr>
        </p:nvSpPr>
        <p:spPr>
          <a:xfrm>
            <a:off x="5296246" y="1260029"/>
            <a:ext cx="3780000" cy="638175"/>
          </a:xfrm>
          <a:prstGeom prst="rect">
            <a:avLst/>
          </a:prstGeo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5296246" y="1898205"/>
            <a:ext cx="3780000" cy="3940175"/>
          </a:xfrm>
          <a:prstGeom prst="rect">
            <a:avLst/>
          </a:prstGeom>
        </p:spPr>
        <p:txBody>
          <a:bodyPr/>
          <a:lstStyle>
            <a:lvl1pPr>
              <a:buClr>
                <a:srgbClr val="594C35"/>
              </a:buClr>
              <a:defRPr sz="2400">
                <a:latin typeface="+mn-lt"/>
              </a:defRPr>
            </a:lvl1pPr>
            <a:lvl2pPr marL="742950" indent="-285750">
              <a:buClr>
                <a:srgbClr val="594C35"/>
              </a:buClr>
              <a:buFont typeface="Arial Narrow" panose="020B0606020202030204" pitchFamily="34" charset="0"/>
              <a:buChar char="–"/>
              <a:defRPr sz="2000">
                <a:latin typeface="+mn-lt"/>
              </a:defRPr>
            </a:lvl2pPr>
            <a:lvl3pPr>
              <a:buClr>
                <a:srgbClr val="594C35"/>
              </a:buClr>
              <a:defRPr sz="1800">
                <a:latin typeface="+mn-lt"/>
              </a:defRPr>
            </a:lvl3pPr>
            <a:lvl4pPr>
              <a:buClr>
                <a:srgbClr val="594C35"/>
              </a:buClr>
              <a:defRPr sz="1600">
                <a:latin typeface="+mn-lt"/>
              </a:defRPr>
            </a:lvl4pPr>
            <a:lvl5pPr>
              <a:buClr>
                <a:srgbClr val="594C35"/>
              </a:buClr>
              <a:defRPr sz="1600">
                <a:latin typeface="+mn-lt"/>
              </a:defRPr>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oliennummernplatzhalter 7"/>
          <p:cNvSpPr>
            <a:spLocks noGrp="1"/>
          </p:cNvSpPr>
          <p:nvPr>
            <p:ph type="sldNum" sz="quarter" idx="11"/>
          </p:nvPr>
        </p:nvSpPr>
        <p:spPr>
          <a:xfrm>
            <a:off x="-2" y="6516613"/>
            <a:ext cx="720308" cy="360363"/>
          </a:xfrm>
        </p:spPr>
        <p:txBody>
          <a:bodyPr/>
          <a:lstStyle>
            <a:lvl1pPr>
              <a:defRPr>
                <a:latin typeface="Corbel" panose="020B0503020204020204" pitchFamily="34" charset="0"/>
              </a:defRPr>
            </a:lvl1pPr>
          </a:lstStyle>
          <a:p>
            <a:fld id="{8B2FED04-6A23-49A4-B121-667DB33F685A}" type="slidenum">
              <a:rPr lang="en-US" smtClean="0"/>
              <a:pPr/>
              <a:t>‹Nr.›</a:t>
            </a:fld>
            <a:endParaRPr lang="en-US" dirty="0"/>
          </a:p>
        </p:txBody>
      </p:sp>
      <p:sp>
        <p:nvSpPr>
          <p:cNvPr id="9" name="Titel 1"/>
          <p:cNvSpPr>
            <a:spLocks noGrp="1"/>
          </p:cNvSpPr>
          <p:nvPr>
            <p:ph type="title"/>
          </p:nvPr>
        </p:nvSpPr>
        <p:spPr>
          <a:xfrm>
            <a:off x="864321" y="396430"/>
            <a:ext cx="6336703" cy="863600"/>
          </a:xfrm>
        </p:spPr>
        <p:txBody>
          <a:bodyPr/>
          <a:lstStyle/>
          <a:p>
            <a:r>
              <a:rPr lang="de-DE" dirty="0"/>
              <a:t>Titelmasterformat durch Klicken bearbeiten</a:t>
            </a:r>
            <a:endParaRPr lang="en-US" dirty="0"/>
          </a:p>
        </p:txBody>
      </p:sp>
    </p:spTree>
    <p:extLst>
      <p:ext uri="{BB962C8B-B14F-4D97-AF65-F5344CB8AC3E}">
        <p14:creationId xmlns:p14="http://schemas.microsoft.com/office/powerpoint/2010/main" val="624637006"/>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en-US" dirty="0"/>
          </a:p>
        </p:txBody>
      </p:sp>
      <p:sp>
        <p:nvSpPr>
          <p:cNvPr id="4" name="Foliennummernplatzhalter 3"/>
          <p:cNvSpPr>
            <a:spLocks noGrp="1"/>
          </p:cNvSpPr>
          <p:nvPr>
            <p:ph type="sldNum" sz="quarter" idx="11"/>
          </p:nvPr>
        </p:nvSpPr>
        <p:spPr/>
        <p:txBody>
          <a:bodyPr/>
          <a:lstStyle>
            <a:lvl1pPr>
              <a:defRPr/>
            </a:lvl1pPr>
          </a:lstStyle>
          <a:p>
            <a:fld id="{1C3BBF09-B2D9-42C4-8A20-AB48CF10CE8C}" type="slidenum">
              <a:rPr lang="en-US"/>
              <a:pPr/>
              <a:t>‹Nr.›</a:t>
            </a:fld>
            <a:endParaRPr lang="en-US" dirty="0"/>
          </a:p>
        </p:txBody>
      </p:sp>
    </p:spTree>
    <p:extLst>
      <p:ext uri="{BB962C8B-B14F-4D97-AF65-F5344CB8AC3E}">
        <p14:creationId xmlns:p14="http://schemas.microsoft.com/office/powerpoint/2010/main" val="2947310933"/>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Foliennummernplatzhalter 2"/>
          <p:cNvSpPr>
            <a:spLocks noGrp="1"/>
          </p:cNvSpPr>
          <p:nvPr>
            <p:ph type="sldNum" sz="quarter" idx="10"/>
          </p:nvPr>
        </p:nvSpPr>
        <p:spPr/>
        <p:txBody>
          <a:bodyPr/>
          <a:lstStyle/>
          <a:p>
            <a:fld id="{0291044B-A642-4523-8418-EF5C5E3C3C1D}" type="slidenum">
              <a:rPr lang="en-US" smtClean="0"/>
              <a:pPr/>
              <a:t>‹Nr.›</a:t>
            </a:fld>
            <a:endParaRPr lang="en-US" dirty="0"/>
          </a:p>
        </p:txBody>
      </p:sp>
    </p:spTree>
    <p:extLst>
      <p:ext uri="{BB962C8B-B14F-4D97-AF65-F5344CB8AC3E}">
        <p14:creationId xmlns:p14="http://schemas.microsoft.com/office/powerpoint/2010/main" val="602030280"/>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hteck 20">
            <a:extLst>
              <a:ext uri="{C183D7F6-B498-43B3-948B-1728B52AA6E4}">
                <adec:decorative xmlns:adec="http://schemas.microsoft.com/office/drawing/2017/decorative" val="1"/>
              </a:ext>
            </a:extLst>
          </p:cNvPr>
          <p:cNvSpPr/>
          <p:nvPr userDrawn="1"/>
        </p:nvSpPr>
        <p:spPr bwMode="auto">
          <a:xfrm rot="10800000">
            <a:off x="-1" y="1044005"/>
            <a:ext cx="720306" cy="5811523"/>
          </a:xfrm>
          <a:prstGeom prst="rect">
            <a:avLst/>
          </a:prstGeom>
          <a:solidFill>
            <a:srgbClr val="594C35"/>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3600" b="1" i="0" u="none" strike="noStrike" cap="none" normalizeH="0" baseline="0" noProof="0" dirty="0">
              <a:ln>
                <a:noFill/>
              </a:ln>
              <a:solidFill>
                <a:schemeClr val="bg1"/>
              </a:solidFill>
              <a:effectLst/>
              <a:latin typeface="Corbel" panose="020B0503020204020204" pitchFamily="34" charset="0"/>
            </a:endParaRPr>
          </a:p>
        </p:txBody>
      </p:sp>
      <p:pic>
        <p:nvPicPr>
          <p:cNvPr id="12" name="Grafik 11">
            <a:extLs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5118"/>
            <a:ext cx="9361488" cy="1542788"/>
          </a:xfrm>
          <a:prstGeom prst="rect">
            <a:avLst/>
          </a:prstGeom>
        </p:spPr>
      </p:pic>
      <p:sp>
        <p:nvSpPr>
          <p:cNvPr id="3104" name="Line 32">
            <a:extLst>
              <a:ext uri="{C183D7F6-B498-43B3-948B-1728B52AA6E4}">
                <adec:decorative xmlns:adec="http://schemas.microsoft.com/office/drawing/2017/decorative" val="1"/>
              </a:ext>
            </a:extLst>
          </p:cNvPr>
          <p:cNvSpPr>
            <a:spLocks noChangeShapeType="1"/>
          </p:cNvSpPr>
          <p:nvPr/>
        </p:nvSpPr>
        <p:spPr bwMode="auto">
          <a:xfrm>
            <a:off x="1" y="5580063"/>
            <a:ext cx="68405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AT" noProof="0" dirty="0">
              <a:latin typeface="Corbel" panose="020B0503020204020204" pitchFamily="34" charset="0"/>
            </a:endParaRPr>
          </a:p>
        </p:txBody>
      </p:sp>
      <p:sp>
        <p:nvSpPr>
          <p:cNvPr id="3105" name="Line 33">
            <a:extLst>
              <a:ext uri="{C183D7F6-B498-43B3-948B-1728B52AA6E4}">
                <adec:decorative xmlns:adec="http://schemas.microsoft.com/office/drawing/2017/decorative" val="1"/>
              </a:ext>
            </a:extLst>
          </p:cNvPr>
          <p:cNvSpPr>
            <a:spLocks noChangeShapeType="1"/>
          </p:cNvSpPr>
          <p:nvPr/>
        </p:nvSpPr>
        <p:spPr bwMode="auto">
          <a:xfrm>
            <a:off x="1" y="5580063"/>
            <a:ext cx="67691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AT" noProof="0" dirty="0">
              <a:latin typeface="Corbel" panose="020B0503020204020204" pitchFamily="34" charset="0"/>
            </a:endParaRPr>
          </a:p>
        </p:txBody>
      </p:sp>
      <p:sp>
        <p:nvSpPr>
          <p:cNvPr id="3114" name="Line 42">
            <a:extLst>
              <a:ext uri="{C183D7F6-B498-43B3-948B-1728B52AA6E4}">
                <adec:decorative xmlns:adec="http://schemas.microsoft.com/office/drawing/2017/decorative" val="1"/>
              </a:ext>
            </a:extLst>
          </p:cNvPr>
          <p:cNvSpPr>
            <a:spLocks noChangeShapeType="1"/>
          </p:cNvSpPr>
          <p:nvPr userDrawn="1"/>
        </p:nvSpPr>
        <p:spPr bwMode="auto">
          <a:xfrm>
            <a:off x="1" y="5580063"/>
            <a:ext cx="68405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AT" noProof="0" dirty="0">
              <a:latin typeface="Corbel" panose="020B0503020204020204" pitchFamily="34" charset="0"/>
            </a:endParaRPr>
          </a:p>
        </p:txBody>
      </p:sp>
      <p:sp>
        <p:nvSpPr>
          <p:cNvPr id="3115" name="Line 43">
            <a:extLst>
              <a:ext uri="{C183D7F6-B498-43B3-948B-1728B52AA6E4}">
                <adec:decorative xmlns:adec="http://schemas.microsoft.com/office/drawing/2017/decorative" val="1"/>
              </a:ext>
            </a:extLst>
          </p:cNvPr>
          <p:cNvSpPr>
            <a:spLocks noChangeShapeType="1"/>
          </p:cNvSpPr>
          <p:nvPr userDrawn="1"/>
        </p:nvSpPr>
        <p:spPr bwMode="auto">
          <a:xfrm>
            <a:off x="1" y="5580063"/>
            <a:ext cx="67691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AT" noProof="0" dirty="0">
              <a:latin typeface="Corbel" panose="020B0503020204020204" pitchFamily="34" charset="0"/>
            </a:endParaRPr>
          </a:p>
        </p:txBody>
      </p:sp>
      <p:sp>
        <p:nvSpPr>
          <p:cNvPr id="27" name="Rectangle 5">
            <a:extLst>
              <a:ext uri="{C183D7F6-B498-43B3-948B-1728B52AA6E4}">
                <adec:decorative xmlns:adec="http://schemas.microsoft.com/office/drawing/2017/decorative" val="1"/>
              </a:ext>
            </a:extLst>
          </p:cNvPr>
          <p:cNvSpPr txBox="1">
            <a:spLocks noChangeArrowheads="1"/>
          </p:cNvSpPr>
          <p:nvPr userDrawn="1"/>
        </p:nvSpPr>
        <p:spPr bwMode="auto">
          <a:xfrm>
            <a:off x="8353153" y="6516613"/>
            <a:ext cx="93632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AT"/>
            </a:defPPr>
            <a:lvl1pPr algn="ctr" rtl="0" fontAlgn="base">
              <a:spcBef>
                <a:spcPct val="0"/>
              </a:spcBef>
              <a:spcAft>
                <a:spcPct val="0"/>
              </a:spcAft>
              <a:defRPr sz="1000" b="1" kern="1200">
                <a:solidFill>
                  <a:schemeClr val="bg1"/>
                </a:solidFill>
                <a:latin typeface="+mn-lt"/>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a:lstStyle>
          <a:p>
            <a:pPr algn="r"/>
            <a:r>
              <a:rPr lang="de-AT" sz="900" b="0" noProof="0" dirty="0">
                <a:solidFill>
                  <a:schemeClr val="tx1"/>
                </a:solidFill>
                <a:latin typeface="+mn-lt"/>
              </a:rPr>
              <a:t>© Wytrzens</a:t>
            </a:r>
          </a:p>
        </p:txBody>
      </p:sp>
      <p:sp>
        <p:nvSpPr>
          <p:cNvPr id="14" name="Rectangle 4">
            <a:extLst>
              <a:ext uri="{C183D7F6-B498-43B3-948B-1728B52AA6E4}">
                <adec:decorative xmlns:adec="http://schemas.microsoft.com/office/drawing/2017/decorative" val="1"/>
              </a:ext>
            </a:extLst>
          </p:cNvPr>
          <p:cNvSpPr txBox="1">
            <a:spLocks noChangeArrowheads="1"/>
          </p:cNvSpPr>
          <p:nvPr userDrawn="1"/>
        </p:nvSpPr>
        <p:spPr bwMode="auto">
          <a:xfrm rot="16200000">
            <a:off x="-2144771" y="3651539"/>
            <a:ext cx="513052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AT"/>
            </a:defPPr>
            <a:lvl1pPr algn="l"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a:lstStyle>
          <a:p>
            <a:pPr algn="l"/>
            <a:r>
              <a:rPr lang="de-AT" sz="1800" b="0" noProof="0" dirty="0">
                <a:solidFill>
                  <a:schemeClr val="bg1"/>
                </a:solidFill>
                <a:latin typeface="Corbel" panose="020B0503020204020204" pitchFamily="34" charset="0"/>
                <a:ea typeface="+mj-ea"/>
                <a:cs typeface="+mj-cs"/>
              </a:rPr>
              <a:t>Projektdurchführung – Motivation, Konflikte</a:t>
            </a:r>
          </a:p>
        </p:txBody>
      </p:sp>
      <p:sp>
        <p:nvSpPr>
          <p:cNvPr id="3128" name="Rectangle 56"/>
          <p:cNvSpPr>
            <a:spLocks noGrp="1" noChangeArrowheads="1"/>
          </p:cNvSpPr>
          <p:nvPr>
            <p:ph type="title"/>
          </p:nvPr>
        </p:nvSpPr>
        <p:spPr bwMode="auto">
          <a:xfrm>
            <a:off x="1008337" y="396430"/>
            <a:ext cx="6192687"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AT" noProof="0" dirty="0"/>
              <a:t>Titelmasterformat durch Klicken bearbeiten</a:t>
            </a:r>
          </a:p>
        </p:txBody>
      </p:sp>
      <p:sp>
        <p:nvSpPr>
          <p:cNvPr id="3077" name="Rectangle 5"/>
          <p:cNvSpPr>
            <a:spLocks noGrp="1" noChangeArrowheads="1"/>
          </p:cNvSpPr>
          <p:nvPr>
            <p:ph type="sldNum" sz="quarter" idx="4"/>
          </p:nvPr>
        </p:nvSpPr>
        <p:spPr bwMode="auto">
          <a:xfrm>
            <a:off x="-2" y="6516613"/>
            <a:ext cx="72030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mn-lt"/>
              </a:defRPr>
            </a:lvl1pPr>
          </a:lstStyle>
          <a:p>
            <a:fld id="{0291044B-A642-4523-8418-EF5C5E3C3C1D}" type="slidenum">
              <a:rPr lang="de-AT" noProof="0" smtClean="0"/>
              <a:pPr/>
              <a:t>‹Nr.›</a:t>
            </a:fld>
            <a:endParaRPr lang="de-AT" noProof="0"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Lst>
  <p:transition>
    <p:zoom/>
  </p:transition>
  <p:hf hdr="0" ftr="0"/>
  <p:txStyles>
    <p:titleStyle>
      <a:lvl1pPr algn="l" rtl="0" fontAlgn="base">
        <a:spcBef>
          <a:spcPct val="0"/>
        </a:spcBef>
        <a:spcAft>
          <a:spcPct val="0"/>
        </a:spcAft>
        <a:defRPr sz="3000" b="1">
          <a:solidFill>
            <a:schemeClr val="bg1"/>
          </a:solidFill>
          <a:latin typeface="Corbel" panose="020B0503020204020204" pitchFamily="34" charset="0"/>
          <a:ea typeface="+mj-ea"/>
          <a:cs typeface="+mj-cs"/>
        </a:defRPr>
      </a:lvl1pPr>
      <a:lvl2pPr algn="l" rtl="0" fontAlgn="base">
        <a:spcBef>
          <a:spcPct val="0"/>
        </a:spcBef>
        <a:spcAft>
          <a:spcPct val="0"/>
        </a:spcAft>
        <a:defRPr sz="3200" b="1">
          <a:solidFill>
            <a:srgbClr val="007E00"/>
          </a:solidFill>
          <a:latin typeface="Arial Narrow" pitchFamily="34" charset="0"/>
        </a:defRPr>
      </a:lvl2pPr>
      <a:lvl3pPr algn="l" rtl="0" fontAlgn="base">
        <a:spcBef>
          <a:spcPct val="0"/>
        </a:spcBef>
        <a:spcAft>
          <a:spcPct val="0"/>
        </a:spcAft>
        <a:defRPr sz="3200" b="1">
          <a:solidFill>
            <a:srgbClr val="007E00"/>
          </a:solidFill>
          <a:latin typeface="Arial Narrow" pitchFamily="34" charset="0"/>
        </a:defRPr>
      </a:lvl3pPr>
      <a:lvl4pPr algn="l" rtl="0" fontAlgn="base">
        <a:spcBef>
          <a:spcPct val="0"/>
        </a:spcBef>
        <a:spcAft>
          <a:spcPct val="0"/>
        </a:spcAft>
        <a:defRPr sz="3200" b="1">
          <a:solidFill>
            <a:srgbClr val="007E00"/>
          </a:solidFill>
          <a:latin typeface="Arial Narrow" pitchFamily="34" charset="0"/>
        </a:defRPr>
      </a:lvl4pPr>
      <a:lvl5pPr algn="l" rtl="0" fontAlgn="base">
        <a:spcBef>
          <a:spcPct val="0"/>
        </a:spcBef>
        <a:spcAft>
          <a:spcPct val="0"/>
        </a:spcAft>
        <a:defRPr sz="3200" b="1">
          <a:solidFill>
            <a:srgbClr val="007E00"/>
          </a:solidFill>
          <a:latin typeface="Arial Narrow" pitchFamily="34" charset="0"/>
        </a:defRPr>
      </a:lvl5pPr>
      <a:lvl6pPr marL="457200" algn="l" rtl="0" fontAlgn="base">
        <a:spcBef>
          <a:spcPct val="0"/>
        </a:spcBef>
        <a:spcAft>
          <a:spcPct val="0"/>
        </a:spcAft>
        <a:defRPr sz="3200" b="1">
          <a:solidFill>
            <a:srgbClr val="007E00"/>
          </a:solidFill>
          <a:latin typeface="Arial Narrow" pitchFamily="34" charset="0"/>
        </a:defRPr>
      </a:lvl6pPr>
      <a:lvl7pPr marL="914400" algn="l" rtl="0" fontAlgn="base">
        <a:spcBef>
          <a:spcPct val="0"/>
        </a:spcBef>
        <a:spcAft>
          <a:spcPct val="0"/>
        </a:spcAft>
        <a:defRPr sz="3200" b="1">
          <a:solidFill>
            <a:srgbClr val="007E00"/>
          </a:solidFill>
          <a:latin typeface="Arial Narrow" pitchFamily="34" charset="0"/>
        </a:defRPr>
      </a:lvl7pPr>
      <a:lvl8pPr marL="1371600" algn="l" rtl="0" fontAlgn="base">
        <a:spcBef>
          <a:spcPct val="0"/>
        </a:spcBef>
        <a:spcAft>
          <a:spcPct val="0"/>
        </a:spcAft>
        <a:defRPr sz="3200" b="1">
          <a:solidFill>
            <a:srgbClr val="007E00"/>
          </a:solidFill>
          <a:latin typeface="Arial Narrow" pitchFamily="34" charset="0"/>
        </a:defRPr>
      </a:lvl8pPr>
      <a:lvl9pPr marL="1828800" algn="l" rtl="0" fontAlgn="base">
        <a:spcBef>
          <a:spcPct val="0"/>
        </a:spcBef>
        <a:spcAft>
          <a:spcPct val="0"/>
        </a:spcAft>
        <a:defRPr sz="3200" b="1">
          <a:solidFill>
            <a:srgbClr val="007E00"/>
          </a:solidFill>
          <a:latin typeface="Arial Narrow" pitchFamily="34" charset="0"/>
        </a:defRPr>
      </a:lvl9pPr>
    </p:titleStyle>
    <p:bodyStyle>
      <a:lvl1pPr marL="342900" indent="-342900" algn="l" rtl="0" fontAlgn="base">
        <a:spcBef>
          <a:spcPct val="20000"/>
        </a:spcBef>
        <a:spcAft>
          <a:spcPct val="0"/>
        </a:spcAft>
        <a:buClr>
          <a:srgbClr val="009900"/>
        </a:buClr>
        <a:buSzPct val="110000"/>
        <a:buFont typeface="Wingdings" pitchFamily="2" charset="2"/>
        <a:buChar char="§"/>
        <a:defRPr sz="2400">
          <a:solidFill>
            <a:schemeClr val="tx1"/>
          </a:solidFill>
          <a:latin typeface="+mn-lt"/>
          <a:ea typeface="+mn-ea"/>
          <a:cs typeface="+mn-cs"/>
        </a:defRPr>
      </a:lvl1pPr>
      <a:lvl2pPr marL="742950" indent="-285750" algn="l" rtl="0" fontAlgn="base">
        <a:spcBef>
          <a:spcPct val="20000"/>
        </a:spcBef>
        <a:spcAft>
          <a:spcPct val="0"/>
        </a:spcAft>
        <a:buClr>
          <a:srgbClr val="007E00"/>
        </a:buClr>
        <a:buSzPct val="110000"/>
        <a:buFont typeface="Wingdings" pitchFamily="2" charset="2"/>
        <a:buChar char="§"/>
        <a:defRPr sz="2400">
          <a:solidFill>
            <a:schemeClr val="tx1"/>
          </a:solidFill>
          <a:latin typeface="+mn-lt"/>
        </a:defRPr>
      </a:lvl2pPr>
      <a:lvl3pPr marL="1143000" indent="-228600" algn="l" rtl="0" fontAlgn="base">
        <a:spcBef>
          <a:spcPct val="20000"/>
        </a:spcBef>
        <a:spcAft>
          <a:spcPct val="0"/>
        </a:spcAft>
        <a:buClr>
          <a:srgbClr val="007E00"/>
        </a:buClr>
        <a:buSzPct val="110000"/>
        <a:buFont typeface="Wingdings" pitchFamily="2" charset="2"/>
        <a:buChar char="§"/>
        <a:defRPr sz="2000">
          <a:solidFill>
            <a:schemeClr val="tx1"/>
          </a:solidFill>
          <a:latin typeface="+mn-lt"/>
        </a:defRPr>
      </a:lvl3pPr>
      <a:lvl4pPr marL="1600200" indent="-228600" algn="l" rtl="0" fontAlgn="base">
        <a:spcBef>
          <a:spcPct val="20000"/>
        </a:spcBef>
        <a:spcAft>
          <a:spcPct val="0"/>
        </a:spcAft>
        <a:buClr>
          <a:srgbClr val="007E00"/>
        </a:buClr>
        <a:buSzPct val="11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package" Target="../embeddings/Microsoft_PowerPoint_Presentation.pptx"/></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DA7D8558-F0F6-4902-8D86-E93B7BF751F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9989"/>
            <a:ext cx="9361488" cy="1542788"/>
          </a:xfrm>
          <a:prstGeom prst="rect">
            <a:avLst/>
          </a:prstGeom>
        </p:spPr>
      </p:pic>
      <p:sp>
        <p:nvSpPr>
          <p:cNvPr id="4" name="Foliennummernplatzhalt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1B0257E5-75A0-4F46-BAAD-A8D9FF434F26}" type="slidenum">
              <a:rPr lang="en-US" smtClean="0"/>
              <a:pPr/>
              <a:t>1</a:t>
            </a:fld>
            <a:endParaRPr lang="en-US" dirty="0"/>
          </a:p>
        </p:txBody>
      </p:sp>
      <p:pic>
        <p:nvPicPr>
          <p:cNvPr id="23" name="Grafik 22">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124125"/>
            <a:ext cx="792312" cy="4688572"/>
          </a:xfrm>
          <a:prstGeom prst="rect">
            <a:avLst/>
          </a:prstGeom>
        </p:spPr>
      </p:pic>
      <p:sp>
        <p:nvSpPr>
          <p:cNvPr id="7" name="Rechteck 6">
            <a:extLst>
              <a:ext uri="{C183D7F6-B498-43B3-948B-1728B52AA6E4}">
                <adec:decorative xmlns:adec="http://schemas.microsoft.com/office/drawing/2017/decorative" val="1"/>
              </a:ext>
            </a:extLst>
          </p:cNvPr>
          <p:cNvSpPr/>
          <p:nvPr/>
        </p:nvSpPr>
        <p:spPr bwMode="auto">
          <a:xfrm rot="5400000">
            <a:off x="2520344" y="35830"/>
            <a:ext cx="4320803" cy="9361488"/>
          </a:xfrm>
          <a:prstGeom prst="rect">
            <a:avLst/>
          </a:prstGeom>
          <a:solidFill>
            <a:srgbClr val="594C35"/>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bg1"/>
              </a:solidFill>
              <a:effectLst/>
              <a:latin typeface="Arial Narrow" pitchFamily="34" charset="0"/>
            </a:endParaRPr>
          </a:p>
        </p:txBody>
      </p:sp>
      <p:pic>
        <p:nvPicPr>
          <p:cNvPr id="26" name="Grafik 2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 y="1"/>
            <a:ext cx="9361491" cy="1044004"/>
          </a:xfrm>
          <a:prstGeom prst="rect">
            <a:avLst/>
          </a:prstGeom>
        </p:spPr>
      </p:pic>
      <p:sp>
        <p:nvSpPr>
          <p:cNvPr id="29" name="Rectangle 5">
            <a:extLst>
              <a:ext uri="{C183D7F6-B498-43B3-948B-1728B52AA6E4}">
                <adec:decorative xmlns:adec="http://schemas.microsoft.com/office/drawing/2017/decorative" val="1"/>
              </a:ext>
            </a:extLst>
          </p:cNvPr>
          <p:cNvSpPr txBox="1">
            <a:spLocks noChangeArrowheads="1"/>
          </p:cNvSpPr>
          <p:nvPr/>
        </p:nvSpPr>
        <p:spPr bwMode="auto">
          <a:xfrm>
            <a:off x="8353153" y="6516613"/>
            <a:ext cx="93632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AT"/>
            </a:defPPr>
            <a:lvl1pPr algn="ctr" rtl="0" fontAlgn="base">
              <a:spcBef>
                <a:spcPct val="0"/>
              </a:spcBef>
              <a:spcAft>
                <a:spcPct val="0"/>
              </a:spcAft>
              <a:defRPr sz="1000" b="1" kern="1200">
                <a:solidFill>
                  <a:schemeClr val="bg1"/>
                </a:solidFill>
                <a:latin typeface="+mn-lt"/>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a:lstStyle>
          <a:p>
            <a:pPr algn="r"/>
            <a:r>
              <a:rPr lang="en-US" sz="900" b="0" dirty="0"/>
              <a:t>© Wytrzens</a:t>
            </a:r>
          </a:p>
        </p:txBody>
      </p:sp>
      <p:sp>
        <p:nvSpPr>
          <p:cNvPr id="12" name="Untertitel 5"/>
          <p:cNvSpPr txBox="1">
            <a:spLocks/>
          </p:cNvSpPr>
          <p:nvPr/>
        </p:nvSpPr>
        <p:spPr>
          <a:xfrm>
            <a:off x="2" y="3636293"/>
            <a:ext cx="8137128" cy="720192"/>
          </a:xfrm>
          <a:prstGeom prst="rect">
            <a:avLst/>
          </a:prstGeom>
        </p:spPr>
        <p:txBody>
          <a:bodyPr/>
          <a:lstStyle>
            <a:lvl1pPr marL="0" indent="0" algn="ctr" rtl="0" fontAlgn="base">
              <a:spcBef>
                <a:spcPct val="20000"/>
              </a:spcBef>
              <a:spcAft>
                <a:spcPct val="0"/>
              </a:spcAft>
              <a:buClr>
                <a:srgbClr val="009900"/>
              </a:buClr>
              <a:buSzPct val="110000"/>
              <a:buFont typeface="Wingdings" pitchFamily="2" charset="2"/>
              <a:buNone/>
              <a:defRPr sz="2400">
                <a:solidFill>
                  <a:schemeClr val="tx1"/>
                </a:solidFill>
                <a:latin typeface="+mn-lt"/>
                <a:ea typeface="+mn-ea"/>
                <a:cs typeface="+mn-cs"/>
              </a:defRPr>
            </a:lvl1pPr>
            <a:lvl2pPr marL="457200" indent="0" algn="ctr" rtl="0" fontAlgn="base">
              <a:spcBef>
                <a:spcPct val="20000"/>
              </a:spcBef>
              <a:spcAft>
                <a:spcPct val="0"/>
              </a:spcAft>
              <a:buClr>
                <a:srgbClr val="007E00"/>
              </a:buClr>
              <a:buSzPct val="110000"/>
              <a:buFont typeface="Wingdings" pitchFamily="2" charset="2"/>
              <a:buNone/>
              <a:defRPr sz="2400">
                <a:solidFill>
                  <a:schemeClr val="tx1"/>
                </a:solidFill>
                <a:latin typeface="+mn-lt"/>
              </a:defRPr>
            </a:lvl2pPr>
            <a:lvl3pPr marL="914400" indent="0" algn="ctr" rtl="0" fontAlgn="base">
              <a:spcBef>
                <a:spcPct val="20000"/>
              </a:spcBef>
              <a:spcAft>
                <a:spcPct val="0"/>
              </a:spcAft>
              <a:buClr>
                <a:srgbClr val="007E00"/>
              </a:buClr>
              <a:buSzPct val="110000"/>
              <a:buFont typeface="Wingdings" pitchFamily="2" charset="2"/>
              <a:buNone/>
              <a:defRPr sz="2000">
                <a:solidFill>
                  <a:schemeClr val="tx1"/>
                </a:solidFill>
                <a:latin typeface="+mn-lt"/>
              </a:defRPr>
            </a:lvl3pPr>
            <a:lvl4pPr marL="1371600" indent="0" algn="ctr" rtl="0" fontAlgn="base">
              <a:spcBef>
                <a:spcPct val="20000"/>
              </a:spcBef>
              <a:spcAft>
                <a:spcPct val="0"/>
              </a:spcAft>
              <a:buClr>
                <a:srgbClr val="007E00"/>
              </a:buClr>
              <a:buSzPct val="110000"/>
              <a:buFont typeface="Wingdings" pitchFamily="2" charset="2"/>
              <a:buNone/>
              <a:defRPr sz="1600">
                <a:solidFill>
                  <a:schemeClr val="tx1"/>
                </a:solidFill>
                <a:latin typeface="+mn-lt"/>
              </a:defRPr>
            </a:lvl4pPr>
            <a:lvl5pPr marL="18288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5pPr>
            <a:lvl6pPr marL="22860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6pPr>
            <a:lvl7pPr marL="27432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7pPr>
            <a:lvl8pPr marL="32004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8pPr>
            <a:lvl9pPr marL="36576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9pPr>
          </a:lstStyle>
          <a:p>
            <a:pPr algn="r"/>
            <a:r>
              <a:rPr lang="de-AT" sz="5500" dirty="0">
                <a:solidFill>
                  <a:schemeClr val="bg1"/>
                </a:solidFill>
                <a:latin typeface="Corbel" panose="020B0503020204020204" pitchFamily="34" charset="0"/>
                <a:ea typeface="+mj-ea"/>
                <a:cs typeface="+mj-cs"/>
              </a:rPr>
              <a:t>Projektdurchführung</a:t>
            </a:r>
          </a:p>
          <a:p>
            <a:pPr algn="r">
              <a:spcBef>
                <a:spcPts val="2400"/>
              </a:spcBef>
            </a:pPr>
            <a:r>
              <a:rPr lang="de-AT" sz="3450" spc="20" dirty="0">
                <a:solidFill>
                  <a:schemeClr val="bg1"/>
                </a:solidFill>
                <a:latin typeface="Corbel" panose="020B0503020204020204" pitchFamily="34" charset="0"/>
                <a:ea typeface="+mj-ea"/>
                <a:cs typeface="+mj-cs"/>
              </a:rPr>
              <a:t>Motivation, Kommunikation,</a:t>
            </a:r>
            <a:br>
              <a:rPr lang="de-AT" sz="3450" spc="20" dirty="0">
                <a:solidFill>
                  <a:schemeClr val="bg1"/>
                </a:solidFill>
                <a:latin typeface="Corbel" panose="020B0503020204020204" pitchFamily="34" charset="0"/>
                <a:ea typeface="+mj-ea"/>
                <a:cs typeface="+mj-cs"/>
              </a:rPr>
            </a:br>
            <a:r>
              <a:rPr lang="de-AT" sz="3450" spc="20" dirty="0">
                <a:solidFill>
                  <a:schemeClr val="bg1"/>
                </a:solidFill>
                <a:latin typeface="Corbel" panose="020B0503020204020204" pitchFamily="34" charset="0"/>
                <a:ea typeface="+mj-ea"/>
                <a:cs typeface="+mj-cs"/>
              </a:rPr>
              <a:t>Konfliktmanagement</a:t>
            </a:r>
            <a:endParaRPr lang="en-US" sz="3450" spc="20" dirty="0">
              <a:solidFill>
                <a:schemeClr val="bg1"/>
              </a:solidFill>
              <a:latin typeface="Corbel" panose="020B0503020204020204" pitchFamily="34" charset="0"/>
              <a:ea typeface="+mj-ea"/>
              <a:cs typeface="+mj-cs"/>
            </a:endParaRPr>
          </a:p>
        </p:txBody>
      </p:sp>
      <p:sp>
        <p:nvSpPr>
          <p:cNvPr id="11" name="Untertitel 5"/>
          <p:cNvSpPr txBox="1">
            <a:spLocks/>
          </p:cNvSpPr>
          <p:nvPr/>
        </p:nvSpPr>
        <p:spPr>
          <a:xfrm>
            <a:off x="1656408" y="2124126"/>
            <a:ext cx="5112569" cy="601200"/>
          </a:xfrm>
          <a:prstGeom prst="rect">
            <a:avLst/>
          </a:prstGeom>
        </p:spPr>
        <p:txBody>
          <a:bodyPr/>
          <a:lstStyle>
            <a:lvl1pPr marL="0" indent="0" algn="ctr" rtl="0" fontAlgn="base">
              <a:spcBef>
                <a:spcPct val="20000"/>
              </a:spcBef>
              <a:spcAft>
                <a:spcPct val="0"/>
              </a:spcAft>
              <a:buClr>
                <a:srgbClr val="009900"/>
              </a:buClr>
              <a:buSzPct val="110000"/>
              <a:buFont typeface="Wingdings" pitchFamily="2" charset="2"/>
              <a:buNone/>
              <a:defRPr sz="2400">
                <a:solidFill>
                  <a:schemeClr val="tx1"/>
                </a:solidFill>
                <a:latin typeface="+mn-lt"/>
                <a:ea typeface="+mn-ea"/>
                <a:cs typeface="+mn-cs"/>
              </a:defRPr>
            </a:lvl1pPr>
            <a:lvl2pPr marL="457200" indent="0" algn="ctr" rtl="0" fontAlgn="base">
              <a:spcBef>
                <a:spcPct val="20000"/>
              </a:spcBef>
              <a:spcAft>
                <a:spcPct val="0"/>
              </a:spcAft>
              <a:buClr>
                <a:srgbClr val="007E00"/>
              </a:buClr>
              <a:buSzPct val="110000"/>
              <a:buFont typeface="Wingdings" pitchFamily="2" charset="2"/>
              <a:buNone/>
              <a:defRPr sz="2400">
                <a:solidFill>
                  <a:schemeClr val="tx1"/>
                </a:solidFill>
                <a:latin typeface="+mn-lt"/>
              </a:defRPr>
            </a:lvl2pPr>
            <a:lvl3pPr marL="914400" indent="0" algn="ctr" rtl="0" fontAlgn="base">
              <a:spcBef>
                <a:spcPct val="20000"/>
              </a:spcBef>
              <a:spcAft>
                <a:spcPct val="0"/>
              </a:spcAft>
              <a:buClr>
                <a:srgbClr val="007E00"/>
              </a:buClr>
              <a:buSzPct val="110000"/>
              <a:buFont typeface="Wingdings" pitchFamily="2" charset="2"/>
              <a:buNone/>
              <a:defRPr sz="2000">
                <a:solidFill>
                  <a:schemeClr val="tx1"/>
                </a:solidFill>
                <a:latin typeface="+mn-lt"/>
              </a:defRPr>
            </a:lvl3pPr>
            <a:lvl4pPr marL="1371600" indent="0" algn="ctr" rtl="0" fontAlgn="base">
              <a:spcBef>
                <a:spcPct val="20000"/>
              </a:spcBef>
              <a:spcAft>
                <a:spcPct val="0"/>
              </a:spcAft>
              <a:buClr>
                <a:srgbClr val="007E00"/>
              </a:buClr>
              <a:buSzPct val="110000"/>
              <a:buFont typeface="Wingdings" pitchFamily="2" charset="2"/>
              <a:buNone/>
              <a:defRPr sz="1600">
                <a:solidFill>
                  <a:schemeClr val="tx1"/>
                </a:solidFill>
                <a:latin typeface="+mn-lt"/>
              </a:defRPr>
            </a:lvl4pPr>
            <a:lvl5pPr marL="18288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5pPr>
            <a:lvl6pPr marL="22860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6pPr>
            <a:lvl7pPr marL="27432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7pPr>
            <a:lvl8pPr marL="32004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8pPr>
            <a:lvl9pPr marL="36576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9pPr>
          </a:lstStyle>
          <a:p>
            <a:pPr algn="r"/>
            <a:r>
              <a:rPr lang="de-AT" sz="1600" kern="0" dirty="0">
                <a:latin typeface="Corbel" panose="020B0503020204020204" pitchFamily="34" charset="0"/>
              </a:rPr>
              <a:t>begleitende Folien zum Lehrbuch von Hans Karl Wytrzens</a:t>
            </a:r>
            <a:endParaRPr lang="en-US" sz="1600" kern="0" dirty="0">
              <a:latin typeface="Corbel" panose="020B0503020204020204" pitchFamily="34" charset="0"/>
            </a:endParaRPr>
          </a:p>
        </p:txBody>
      </p:sp>
      <p:sp>
        <p:nvSpPr>
          <p:cNvPr id="8" name="Untertitel 5"/>
          <p:cNvSpPr txBox="1">
            <a:spLocks/>
          </p:cNvSpPr>
          <p:nvPr/>
        </p:nvSpPr>
        <p:spPr>
          <a:xfrm>
            <a:off x="2448496" y="1404045"/>
            <a:ext cx="5760639" cy="548060"/>
          </a:xfrm>
          <a:prstGeom prst="rect">
            <a:avLst/>
          </a:prstGeom>
        </p:spPr>
        <p:txBody>
          <a:bodyPr/>
          <a:lstStyle>
            <a:lvl1pPr marL="0" indent="0" algn="ctr" rtl="0" fontAlgn="base">
              <a:spcBef>
                <a:spcPct val="20000"/>
              </a:spcBef>
              <a:spcAft>
                <a:spcPct val="0"/>
              </a:spcAft>
              <a:buClr>
                <a:srgbClr val="009900"/>
              </a:buClr>
              <a:buSzPct val="110000"/>
              <a:buFont typeface="Wingdings" pitchFamily="2" charset="2"/>
              <a:buNone/>
              <a:defRPr sz="2400">
                <a:solidFill>
                  <a:schemeClr val="tx1"/>
                </a:solidFill>
                <a:latin typeface="+mn-lt"/>
                <a:ea typeface="+mn-ea"/>
                <a:cs typeface="+mn-cs"/>
              </a:defRPr>
            </a:lvl1pPr>
            <a:lvl2pPr marL="457200" indent="0" algn="ctr" rtl="0" fontAlgn="base">
              <a:spcBef>
                <a:spcPct val="20000"/>
              </a:spcBef>
              <a:spcAft>
                <a:spcPct val="0"/>
              </a:spcAft>
              <a:buClr>
                <a:srgbClr val="007E00"/>
              </a:buClr>
              <a:buSzPct val="110000"/>
              <a:buFont typeface="Wingdings" pitchFamily="2" charset="2"/>
              <a:buNone/>
              <a:defRPr sz="2400">
                <a:solidFill>
                  <a:schemeClr val="tx1"/>
                </a:solidFill>
                <a:latin typeface="+mn-lt"/>
              </a:defRPr>
            </a:lvl2pPr>
            <a:lvl3pPr marL="914400" indent="0" algn="ctr" rtl="0" fontAlgn="base">
              <a:spcBef>
                <a:spcPct val="20000"/>
              </a:spcBef>
              <a:spcAft>
                <a:spcPct val="0"/>
              </a:spcAft>
              <a:buClr>
                <a:srgbClr val="007E00"/>
              </a:buClr>
              <a:buSzPct val="110000"/>
              <a:buFont typeface="Wingdings" pitchFamily="2" charset="2"/>
              <a:buNone/>
              <a:defRPr sz="2000">
                <a:solidFill>
                  <a:schemeClr val="tx1"/>
                </a:solidFill>
                <a:latin typeface="+mn-lt"/>
              </a:defRPr>
            </a:lvl3pPr>
            <a:lvl4pPr marL="1371600" indent="0" algn="ctr" rtl="0" fontAlgn="base">
              <a:spcBef>
                <a:spcPct val="20000"/>
              </a:spcBef>
              <a:spcAft>
                <a:spcPct val="0"/>
              </a:spcAft>
              <a:buClr>
                <a:srgbClr val="007E00"/>
              </a:buClr>
              <a:buSzPct val="110000"/>
              <a:buFont typeface="Wingdings" pitchFamily="2" charset="2"/>
              <a:buNone/>
              <a:defRPr sz="1600">
                <a:solidFill>
                  <a:schemeClr val="tx1"/>
                </a:solidFill>
                <a:latin typeface="+mn-lt"/>
              </a:defRPr>
            </a:lvl4pPr>
            <a:lvl5pPr marL="18288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5pPr>
            <a:lvl6pPr marL="22860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6pPr>
            <a:lvl7pPr marL="27432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7pPr>
            <a:lvl8pPr marL="32004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8pPr>
            <a:lvl9pPr marL="36576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9pPr>
          </a:lstStyle>
          <a:p>
            <a:pPr algn="r"/>
            <a:r>
              <a:rPr lang="de-AT" sz="3200" b="1" kern="0" dirty="0">
                <a:solidFill>
                  <a:schemeClr val="bg1"/>
                </a:solidFill>
                <a:latin typeface="Corbel" panose="020B0503020204020204" pitchFamily="34" charset="0"/>
              </a:rPr>
              <a:t>Der erfolgreiche Einstieg</a:t>
            </a:r>
            <a:endParaRPr lang="en-US" sz="3200" b="1" kern="0" dirty="0">
              <a:solidFill>
                <a:schemeClr val="bg1"/>
              </a:solidFill>
              <a:latin typeface="Corbel" panose="020B0503020204020204" pitchFamily="34" charset="0"/>
            </a:endParaRPr>
          </a:p>
        </p:txBody>
      </p:sp>
      <p:sp>
        <p:nvSpPr>
          <p:cNvPr id="5" name="Titel 4"/>
          <p:cNvSpPr>
            <a:spLocks noGrp="1"/>
          </p:cNvSpPr>
          <p:nvPr>
            <p:ph type="ctrTitle"/>
          </p:nvPr>
        </p:nvSpPr>
        <p:spPr>
          <a:xfrm>
            <a:off x="216249" y="35893"/>
            <a:ext cx="7992887" cy="1465262"/>
          </a:xfrm>
        </p:spPr>
        <p:txBody>
          <a:bodyPr/>
          <a:lstStyle/>
          <a:p>
            <a:pPr algn="r"/>
            <a:r>
              <a:rPr lang="de-AT" sz="5580" dirty="0">
                <a:solidFill>
                  <a:srgbClr val="002060"/>
                </a:solidFill>
                <a:latin typeface="Corbel" panose="020B0503020204020204" pitchFamily="34" charset="0"/>
              </a:rPr>
              <a:t>Projektmanagement</a:t>
            </a:r>
            <a:endParaRPr lang="en-US" sz="5580" dirty="0">
              <a:solidFill>
                <a:srgbClr val="002060"/>
              </a:solidFill>
              <a:latin typeface="Corbel" panose="020B0503020204020204" pitchFamily="34" charset="0"/>
            </a:endParaRPr>
          </a:p>
        </p:txBody>
      </p:sp>
    </p:spTree>
    <p:extLst>
      <p:ext uri="{BB962C8B-B14F-4D97-AF65-F5344CB8AC3E}">
        <p14:creationId xmlns:p14="http://schemas.microsoft.com/office/powerpoint/2010/main" val="673464083"/>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7505" b="-395"/>
          <a:stretch/>
        </p:blipFill>
        <p:spPr bwMode="auto">
          <a:xfrm>
            <a:off x="1171537" y="2579489"/>
            <a:ext cx="7829687" cy="372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5917"/>
          <a:stretch/>
        </p:blipFill>
        <p:spPr bwMode="auto">
          <a:xfrm>
            <a:off x="1165956" y="2243466"/>
            <a:ext cx="7829687" cy="354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de-AT" dirty="0"/>
              <a:t>Führungsstile im Überblick II</a:t>
            </a:r>
          </a:p>
        </p:txBody>
      </p:sp>
      <p:sp>
        <p:nvSpPr>
          <p:cNvPr id="4" name="Foliennummernplatzhalter 3"/>
          <p:cNvSpPr>
            <a:spLocks noGrp="1"/>
          </p:cNvSpPr>
          <p:nvPr>
            <p:ph type="sldNum" sz="quarter" idx="11"/>
          </p:nvPr>
        </p:nvSpPr>
        <p:spPr/>
        <p:txBody>
          <a:bodyPr/>
          <a:lstStyle/>
          <a:p>
            <a:fld id="{1B0257E5-75A0-4F46-BAAD-A8D9FF434F26}" type="slidenum">
              <a:rPr lang="de-AT" smtClean="0"/>
              <a:pPr/>
              <a:t>10</a:t>
            </a:fld>
            <a:endParaRPr lang="de-AT" dirty="0"/>
          </a:p>
        </p:txBody>
      </p:sp>
    </p:spTree>
    <p:extLst>
      <p:ext uri="{BB962C8B-B14F-4D97-AF65-F5344CB8AC3E}">
        <p14:creationId xmlns:p14="http://schemas.microsoft.com/office/powerpoint/2010/main" val="1939436643"/>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2432" y="845982"/>
            <a:ext cx="6264696" cy="5994555"/>
          </a:xfrm>
          <a:prstGeom prst="rect">
            <a:avLst/>
          </a:prstGeom>
        </p:spPr>
      </p:pic>
      <p:sp>
        <p:nvSpPr>
          <p:cNvPr id="2" name="Titel 1"/>
          <p:cNvSpPr>
            <a:spLocks noGrp="1"/>
          </p:cNvSpPr>
          <p:nvPr>
            <p:ph type="title"/>
          </p:nvPr>
        </p:nvSpPr>
        <p:spPr/>
        <p:txBody>
          <a:bodyPr/>
          <a:lstStyle/>
          <a:p>
            <a:r>
              <a:rPr lang="de-AT" dirty="0"/>
              <a:t>Mitarbeitermotivation</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11</a:t>
            </a:fld>
            <a:endParaRPr lang="en-US" dirty="0"/>
          </a:p>
        </p:txBody>
      </p:sp>
    </p:spTree>
    <p:extLst>
      <p:ext uri="{BB962C8B-B14F-4D97-AF65-F5344CB8AC3E}">
        <p14:creationId xmlns:p14="http://schemas.microsoft.com/office/powerpoint/2010/main" val="1818568068"/>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CCDCC46-9998-4EEB-8CA4-91876FD2F5BC}"/>
              </a:ext>
              <a:ext uri="{C183D7F6-B498-43B3-948B-1728B52AA6E4}">
                <adec:decorative xmlns:adec="http://schemas.microsoft.com/office/drawing/2017/decorative" val="1"/>
              </a:ext>
            </a:extLst>
          </p:cNvPr>
          <p:cNvPicPr/>
          <p:nvPr/>
        </p:nvPicPr>
        <p:blipFill>
          <a:blip r:embed="rId3" cstate="print">
            <a:extLst>
              <a:ext uri="{28A0092B-C50C-407E-A947-70E740481C1C}">
                <a14:useLocalDpi xmlns:a14="http://schemas.microsoft.com/office/drawing/2010/main"/>
              </a:ext>
            </a:extLst>
          </a:blip>
          <a:stretch>
            <a:fillRect/>
          </a:stretch>
        </p:blipFill>
        <p:spPr>
          <a:xfrm>
            <a:off x="2059184" y="1645647"/>
            <a:ext cx="5789912" cy="3646830"/>
          </a:xfrm>
          <a:prstGeom prst="rect">
            <a:avLst/>
          </a:prstGeom>
        </p:spPr>
      </p:pic>
      <p:sp>
        <p:nvSpPr>
          <p:cNvPr id="3" name="Textfeld 2"/>
          <p:cNvSpPr txBox="1"/>
          <p:nvPr/>
        </p:nvSpPr>
        <p:spPr>
          <a:xfrm>
            <a:off x="1296368" y="5436493"/>
            <a:ext cx="7632848" cy="1006879"/>
          </a:xfrm>
          <a:prstGeom prst="rect">
            <a:avLst/>
          </a:prstGeom>
          <a:noFill/>
        </p:spPr>
        <p:txBody>
          <a:bodyPr wrap="square" rtlCol="0">
            <a:spAutoFit/>
          </a:bodyPr>
          <a:lstStyle/>
          <a:p>
            <a:pPr>
              <a:lnSpc>
                <a:spcPct val="120000"/>
              </a:lnSpc>
            </a:pPr>
            <a:r>
              <a:rPr lang="de-AT" sz="2600" dirty="0"/>
              <a:t>Das Auftreten dieser Reaktionen </a:t>
            </a:r>
            <a:br>
              <a:rPr lang="de-AT" sz="2600" dirty="0"/>
            </a:br>
            <a:r>
              <a:rPr lang="de-AT" sz="2600" dirty="0"/>
              <a:t>gefährdet den Projektfortschritt und den Projekterfolg!</a:t>
            </a:r>
          </a:p>
        </p:txBody>
      </p:sp>
      <p:sp>
        <p:nvSpPr>
          <p:cNvPr id="2" name="Titel 1"/>
          <p:cNvSpPr>
            <a:spLocks noGrp="1"/>
          </p:cNvSpPr>
          <p:nvPr>
            <p:ph type="title"/>
          </p:nvPr>
        </p:nvSpPr>
        <p:spPr/>
        <p:txBody>
          <a:bodyPr/>
          <a:lstStyle/>
          <a:p>
            <a:r>
              <a:rPr lang="de-AT" dirty="0"/>
              <a:t>Reaktion unbefriedigter Mitarbeiter</a:t>
            </a:r>
          </a:p>
        </p:txBody>
      </p:sp>
      <p:sp>
        <p:nvSpPr>
          <p:cNvPr id="4" name="Foliennummernplatzhalter 3"/>
          <p:cNvSpPr>
            <a:spLocks noGrp="1"/>
          </p:cNvSpPr>
          <p:nvPr>
            <p:ph type="sldNum" sz="quarter" idx="11"/>
          </p:nvPr>
        </p:nvSpPr>
        <p:spPr/>
        <p:txBody>
          <a:bodyPr/>
          <a:lstStyle/>
          <a:p>
            <a:fld id="{1B0257E5-75A0-4F46-BAAD-A8D9FF434F26}" type="slidenum">
              <a:rPr lang="de-AT" smtClean="0"/>
              <a:pPr/>
              <a:t>12</a:t>
            </a:fld>
            <a:endParaRPr lang="de-AT" dirty="0"/>
          </a:p>
        </p:txBody>
      </p:sp>
    </p:spTree>
    <p:extLst>
      <p:ext uri="{BB962C8B-B14F-4D97-AF65-F5344CB8AC3E}">
        <p14:creationId xmlns:p14="http://schemas.microsoft.com/office/powerpoint/2010/main" val="2473674354"/>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2672" y="3659380"/>
            <a:ext cx="7385544" cy="31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7"/>
          <p:cNvSpPr txBox="1">
            <a:spLocks noChangeArrowheads="1"/>
          </p:cNvSpPr>
          <p:nvPr/>
        </p:nvSpPr>
        <p:spPr bwMode="auto">
          <a:xfrm>
            <a:off x="1224360" y="5508501"/>
            <a:ext cx="2591048" cy="936000"/>
          </a:xfrm>
          <a:prstGeom prst="rect">
            <a:avLst/>
          </a:prstGeom>
          <a:solidFill>
            <a:srgbClr val="C6BD9E"/>
          </a:solidFill>
          <a:ln w="9525">
            <a:solidFill>
              <a:srgbClr val="594C35"/>
            </a:solidFill>
            <a:miter lim="800000"/>
            <a:headEnd/>
            <a:tailEnd/>
          </a:ln>
        </p:spPr>
        <p:txBody>
          <a:bodyPr wrap="square">
            <a:noAutofit/>
          </a:bodyPr>
          <a:lstStyle>
            <a:lvl1pPr eaLnBrk="0" hangingPunct="0">
              <a:defRPr sz="2200" i="1">
                <a:solidFill>
                  <a:schemeClr val="tx1"/>
                </a:solidFill>
                <a:latin typeface="Arial" charset="0"/>
                <a:ea typeface="ＭＳ Ｐゴシック" charset="-128"/>
              </a:defRPr>
            </a:lvl1pPr>
            <a:lvl2pPr marL="742950" indent="-285750" eaLnBrk="0" hangingPunct="0">
              <a:defRPr sz="2200" i="1">
                <a:solidFill>
                  <a:schemeClr val="tx1"/>
                </a:solidFill>
                <a:latin typeface="Arial" charset="0"/>
                <a:ea typeface="ＭＳ Ｐゴシック" charset="-128"/>
              </a:defRPr>
            </a:lvl2pPr>
            <a:lvl3pPr marL="1143000" indent="-228600" eaLnBrk="0" hangingPunct="0">
              <a:defRPr sz="2200" i="1">
                <a:solidFill>
                  <a:schemeClr val="tx1"/>
                </a:solidFill>
                <a:latin typeface="Arial" charset="0"/>
                <a:ea typeface="ＭＳ Ｐゴシック" charset="-128"/>
              </a:defRPr>
            </a:lvl3pPr>
            <a:lvl4pPr marL="1600200" indent="-228600" eaLnBrk="0" hangingPunct="0">
              <a:defRPr sz="2200" i="1">
                <a:solidFill>
                  <a:schemeClr val="tx1"/>
                </a:solidFill>
                <a:latin typeface="Arial" charset="0"/>
                <a:ea typeface="ＭＳ Ｐゴシック" charset="-128"/>
              </a:defRPr>
            </a:lvl4pPr>
            <a:lvl5pPr marL="2057400" indent="-228600" eaLnBrk="0" hangingPunct="0">
              <a:defRPr sz="2200" i="1">
                <a:solidFill>
                  <a:schemeClr val="tx1"/>
                </a:solidFill>
                <a:latin typeface="Arial" charset="0"/>
                <a:ea typeface="ＭＳ Ｐゴシック" charset="-128"/>
              </a:defRPr>
            </a:lvl5pPr>
            <a:lvl6pPr marL="2514600" indent="-228600" eaLnBrk="0" fontAlgn="base" hangingPunct="0">
              <a:spcBef>
                <a:spcPct val="0"/>
              </a:spcBef>
              <a:spcAft>
                <a:spcPct val="0"/>
              </a:spcAft>
              <a:defRPr sz="2200" i="1">
                <a:solidFill>
                  <a:schemeClr val="tx1"/>
                </a:solidFill>
                <a:latin typeface="Arial" charset="0"/>
                <a:ea typeface="ＭＳ Ｐゴシック" charset="-128"/>
              </a:defRPr>
            </a:lvl6pPr>
            <a:lvl7pPr marL="2971800" indent="-228600" eaLnBrk="0" fontAlgn="base" hangingPunct="0">
              <a:spcBef>
                <a:spcPct val="0"/>
              </a:spcBef>
              <a:spcAft>
                <a:spcPct val="0"/>
              </a:spcAft>
              <a:defRPr sz="2200" i="1">
                <a:solidFill>
                  <a:schemeClr val="tx1"/>
                </a:solidFill>
                <a:latin typeface="Arial" charset="0"/>
                <a:ea typeface="ＭＳ Ｐゴシック" charset="-128"/>
              </a:defRPr>
            </a:lvl7pPr>
            <a:lvl8pPr marL="3429000" indent="-228600" eaLnBrk="0" fontAlgn="base" hangingPunct="0">
              <a:spcBef>
                <a:spcPct val="0"/>
              </a:spcBef>
              <a:spcAft>
                <a:spcPct val="0"/>
              </a:spcAft>
              <a:defRPr sz="2200" i="1">
                <a:solidFill>
                  <a:schemeClr val="tx1"/>
                </a:solidFill>
                <a:latin typeface="Arial" charset="0"/>
                <a:ea typeface="ＭＳ Ｐゴシック" charset="-128"/>
              </a:defRPr>
            </a:lvl8pPr>
            <a:lvl9pPr marL="3886200" indent="-228600" eaLnBrk="0" fontAlgn="base" hangingPunct="0">
              <a:spcBef>
                <a:spcPct val="0"/>
              </a:spcBef>
              <a:spcAft>
                <a:spcPct val="0"/>
              </a:spcAft>
              <a:defRPr sz="2200" i="1">
                <a:solidFill>
                  <a:schemeClr val="tx1"/>
                </a:solidFill>
                <a:latin typeface="Arial" charset="0"/>
                <a:ea typeface="ＭＳ Ｐゴシック" charset="-128"/>
              </a:defRPr>
            </a:lvl9pPr>
          </a:lstStyle>
          <a:p>
            <a:pPr algn="ctr" eaLnBrk="1" hangingPunct="1">
              <a:spcBef>
                <a:spcPct val="50000"/>
              </a:spcBef>
            </a:pPr>
            <a:r>
              <a:rPr lang="de-AT" altLang="en-US" sz="1900" b="1" i="0" dirty="0">
                <a:solidFill>
                  <a:srgbClr val="594C35"/>
                </a:solidFill>
                <a:latin typeface="Arial Narrow" charset="0"/>
              </a:rPr>
              <a:t>Eine gute Führungskraft lässt den Mitarbeitern auch ihre Erfolge.</a:t>
            </a:r>
          </a:p>
        </p:txBody>
      </p:sp>
      <p:sp>
        <p:nvSpPr>
          <p:cNvPr id="7" name="Inhaltsplatzhalter 2"/>
          <p:cNvSpPr txBox="1">
            <a:spLocks/>
          </p:cNvSpPr>
          <p:nvPr/>
        </p:nvSpPr>
        <p:spPr>
          <a:xfrm>
            <a:off x="864320" y="3564285"/>
            <a:ext cx="2951088" cy="1440000"/>
          </a:xfrm>
          <a:prstGeom prst="rect">
            <a:avLst/>
          </a:prstGeom>
        </p:spPr>
        <p:txBody>
          <a:bodyPr/>
          <a:lstStyle>
            <a:lvl1pPr marL="342900" indent="-342900" algn="l" rtl="0" fontAlgn="base">
              <a:lnSpc>
                <a:spcPct val="120000"/>
              </a:lnSpc>
              <a:spcBef>
                <a:spcPts val="1200"/>
              </a:spcBef>
              <a:spcAft>
                <a:spcPct val="0"/>
              </a:spcAft>
              <a:buClr>
                <a:srgbClr val="594C3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594C3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594C3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594C3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594C3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a:lnSpc>
                <a:spcPts val="2300"/>
              </a:lnSpc>
              <a:spcBef>
                <a:spcPts val="200"/>
              </a:spcBef>
            </a:pPr>
            <a:r>
              <a:rPr lang="de-AT" altLang="en-US" sz="2100" b="1" dirty="0">
                <a:solidFill>
                  <a:srgbClr val="594C35"/>
                </a:solidFill>
                <a:latin typeface="Arial Narrow" charset="0"/>
              </a:rPr>
              <a:t>Motivationssteigerer</a:t>
            </a:r>
          </a:p>
          <a:p>
            <a:pPr lvl="1">
              <a:lnSpc>
                <a:spcPts val="2300"/>
              </a:lnSpc>
              <a:spcBef>
                <a:spcPts val="350"/>
              </a:spcBef>
              <a:buFont typeface="Arial Narrow" panose="020B0606020202030204" pitchFamily="34" charset="0"/>
              <a:buChar char="−"/>
            </a:pPr>
            <a:r>
              <a:rPr lang="de-AT" altLang="en-US" sz="1900" kern="0" dirty="0">
                <a:latin typeface="Arial Narrow" charset="0"/>
              </a:rPr>
              <a:t>Information</a:t>
            </a:r>
          </a:p>
          <a:p>
            <a:pPr lvl="1">
              <a:lnSpc>
                <a:spcPts val="2300"/>
              </a:lnSpc>
              <a:spcBef>
                <a:spcPts val="350"/>
              </a:spcBef>
              <a:buFont typeface="Arial Narrow" panose="020B0606020202030204" pitchFamily="34" charset="0"/>
              <a:buChar char="−"/>
            </a:pPr>
            <a:r>
              <a:rPr lang="de-AT" altLang="en-US" sz="1900" kern="0" dirty="0">
                <a:latin typeface="Arial Narrow" charset="0"/>
              </a:rPr>
              <a:t>Integration</a:t>
            </a:r>
          </a:p>
          <a:p>
            <a:pPr lvl="1">
              <a:lnSpc>
                <a:spcPts val="2300"/>
              </a:lnSpc>
              <a:spcBef>
                <a:spcPts val="350"/>
              </a:spcBef>
              <a:buFont typeface="Arial Narrow" panose="020B0606020202030204" pitchFamily="34" charset="0"/>
              <a:buChar char="−"/>
            </a:pPr>
            <a:r>
              <a:rPr lang="de-AT" altLang="en-US" sz="1900" kern="0" dirty="0">
                <a:latin typeface="Arial Narrow" charset="0"/>
              </a:rPr>
              <a:t>Identifikation</a:t>
            </a:r>
          </a:p>
          <a:p>
            <a:pPr lvl="1">
              <a:lnSpc>
                <a:spcPts val="2300"/>
              </a:lnSpc>
              <a:spcBef>
                <a:spcPts val="350"/>
              </a:spcBef>
              <a:buFont typeface="Arial Narrow" panose="020B0606020202030204" pitchFamily="34" charset="0"/>
              <a:buChar char="−"/>
            </a:pPr>
            <a:r>
              <a:rPr lang="de-AT" altLang="en-US" sz="1900" kern="0" dirty="0">
                <a:latin typeface="Arial Narrow" charset="0"/>
              </a:rPr>
              <a:t>Initiative</a:t>
            </a:r>
          </a:p>
          <a:p>
            <a:pPr>
              <a:lnSpc>
                <a:spcPts val="2300"/>
              </a:lnSpc>
              <a:spcBef>
                <a:spcPts val="200"/>
              </a:spcBef>
            </a:pPr>
            <a:endParaRPr lang="de-AT" sz="1900" kern="0" dirty="0"/>
          </a:p>
        </p:txBody>
      </p:sp>
      <p:sp>
        <p:nvSpPr>
          <p:cNvPr id="8" name="Inhaltsplatzhalter 2"/>
          <p:cNvSpPr txBox="1">
            <a:spLocks/>
          </p:cNvSpPr>
          <p:nvPr/>
        </p:nvSpPr>
        <p:spPr>
          <a:xfrm>
            <a:off x="4339951" y="1620069"/>
            <a:ext cx="4733281" cy="1650654"/>
          </a:xfrm>
          <a:prstGeom prst="rect">
            <a:avLst/>
          </a:prstGeom>
        </p:spPr>
        <p:txBody>
          <a:bodyPr tIns="72000"/>
          <a:lstStyle>
            <a:lvl1pPr marL="342900" indent="-342900" algn="l" rtl="0" fontAlgn="base">
              <a:lnSpc>
                <a:spcPct val="120000"/>
              </a:lnSpc>
              <a:spcBef>
                <a:spcPts val="1200"/>
              </a:spcBef>
              <a:spcAft>
                <a:spcPct val="0"/>
              </a:spcAft>
              <a:buClr>
                <a:srgbClr val="594C3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594C3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594C3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594C3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594C3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lvl="1">
              <a:lnSpc>
                <a:spcPts val="2100"/>
              </a:lnSpc>
              <a:spcBef>
                <a:spcPts val="350"/>
              </a:spcBef>
              <a:buFont typeface="Arial Narrow" panose="020B0606020202030204" pitchFamily="34" charset="0"/>
              <a:buChar char="−"/>
            </a:pPr>
            <a:r>
              <a:rPr lang="de-AT" altLang="en-US" sz="1900" kern="0" dirty="0">
                <a:latin typeface="Arial Narrow" charset="0"/>
              </a:rPr>
              <a:t>sinngebende und erfüllende Aufgaben</a:t>
            </a:r>
          </a:p>
          <a:p>
            <a:pPr lvl="1">
              <a:lnSpc>
                <a:spcPts val="2100"/>
              </a:lnSpc>
              <a:spcBef>
                <a:spcPts val="350"/>
              </a:spcBef>
              <a:buFont typeface="Arial Narrow" panose="020B0606020202030204" pitchFamily="34" charset="0"/>
              <a:buChar char="−"/>
            </a:pPr>
            <a:r>
              <a:rPr lang="de-AT" altLang="en-US" sz="1900" kern="0" dirty="0">
                <a:latin typeface="Arial Narrow" charset="0"/>
              </a:rPr>
              <a:t>Beförderungen</a:t>
            </a:r>
          </a:p>
          <a:p>
            <a:pPr lvl="1">
              <a:lnSpc>
                <a:spcPts val="2100"/>
              </a:lnSpc>
              <a:spcBef>
                <a:spcPts val="350"/>
              </a:spcBef>
              <a:buFont typeface="Arial Narrow" panose="020B0606020202030204" pitchFamily="34" charset="0"/>
              <a:buChar char="−"/>
            </a:pPr>
            <a:r>
              <a:rPr lang="de-AT" altLang="en-US" sz="1900" kern="0" dirty="0">
                <a:latin typeface="Arial Narrow" charset="0"/>
              </a:rPr>
              <a:t>eigene Verantwortungsbereiche</a:t>
            </a:r>
          </a:p>
          <a:p>
            <a:pPr lvl="1">
              <a:lnSpc>
                <a:spcPts val="2100"/>
              </a:lnSpc>
              <a:spcBef>
                <a:spcPts val="350"/>
              </a:spcBef>
              <a:buFont typeface="Arial Narrow" panose="020B0606020202030204" pitchFamily="34" charset="0"/>
              <a:buChar char="−"/>
            </a:pPr>
            <a:r>
              <a:rPr lang="de-AT" altLang="en-US" sz="1900" kern="0" dirty="0">
                <a:latin typeface="Arial Narrow" charset="0"/>
              </a:rPr>
              <a:t>Anerkennung</a:t>
            </a:r>
          </a:p>
          <a:p>
            <a:pPr lvl="1">
              <a:lnSpc>
                <a:spcPts val="2100"/>
              </a:lnSpc>
              <a:spcBef>
                <a:spcPts val="350"/>
              </a:spcBef>
              <a:buFont typeface="Arial Narrow" panose="020B0606020202030204" pitchFamily="34" charset="0"/>
              <a:buChar char="−"/>
            </a:pPr>
            <a:r>
              <a:rPr lang="de-AT" altLang="en-US" sz="1900" kern="0" dirty="0">
                <a:latin typeface="Arial Narrow" charset="0"/>
              </a:rPr>
              <a:t>Erfolg</a:t>
            </a:r>
            <a:endParaRPr lang="de-AT" sz="1900" kern="0" dirty="0"/>
          </a:p>
        </p:txBody>
      </p:sp>
      <p:sp>
        <p:nvSpPr>
          <p:cNvPr id="3" name="Inhaltsplatzhalter 2"/>
          <p:cNvSpPr>
            <a:spLocks noGrp="1"/>
          </p:cNvSpPr>
          <p:nvPr>
            <p:ph idx="1"/>
          </p:nvPr>
        </p:nvSpPr>
        <p:spPr>
          <a:xfrm>
            <a:off x="792312" y="1378322"/>
            <a:ext cx="4733281" cy="1825923"/>
          </a:xfrm>
        </p:spPr>
        <p:txBody>
          <a:bodyPr/>
          <a:lstStyle/>
          <a:p>
            <a:pPr eaLnBrk="1" hangingPunct="1">
              <a:lnSpc>
                <a:spcPts val="2100"/>
              </a:lnSpc>
              <a:spcBef>
                <a:spcPts val="350"/>
              </a:spcBef>
            </a:pPr>
            <a:r>
              <a:rPr lang="de-AT" altLang="en-US" sz="2100" b="1" dirty="0">
                <a:solidFill>
                  <a:srgbClr val="594C35"/>
                </a:solidFill>
                <a:latin typeface="Arial Narrow" charset="0"/>
              </a:rPr>
              <a:t>Motivatoren  </a:t>
            </a:r>
            <a:r>
              <a:rPr lang="de-AT" altLang="en-US" sz="1900" dirty="0">
                <a:solidFill>
                  <a:srgbClr val="594C35"/>
                </a:solidFill>
                <a:latin typeface="Arial Narrow" charset="0"/>
              </a:rPr>
              <a:t>(Einflussgrößen, die </a:t>
            </a:r>
            <a:br>
              <a:rPr lang="de-AT" altLang="en-US" sz="1900" dirty="0">
                <a:solidFill>
                  <a:srgbClr val="594C35"/>
                </a:solidFill>
                <a:latin typeface="Arial Narrow" charset="0"/>
              </a:rPr>
            </a:br>
            <a:r>
              <a:rPr lang="de-AT" altLang="en-US" sz="1900" dirty="0">
                <a:solidFill>
                  <a:srgbClr val="594C35"/>
                </a:solidFill>
                <a:latin typeface="Arial Narrow" charset="0"/>
              </a:rPr>
              <a:t>motivieren oder demotivieren können)</a:t>
            </a:r>
          </a:p>
          <a:p>
            <a:pPr lvl="1" eaLnBrk="1" hangingPunct="1">
              <a:lnSpc>
                <a:spcPts val="2100"/>
              </a:lnSpc>
              <a:spcBef>
                <a:spcPts val="350"/>
              </a:spcBef>
              <a:buFont typeface="Arial Narrow" panose="020B0606020202030204" pitchFamily="34" charset="0"/>
              <a:buChar char="−"/>
            </a:pPr>
            <a:r>
              <a:rPr lang="de-AT" altLang="en-US" sz="1900" dirty="0">
                <a:latin typeface="Arial Narrow" charset="0"/>
              </a:rPr>
              <a:t>Chance zur Selbstverwirklichung</a:t>
            </a:r>
          </a:p>
          <a:p>
            <a:pPr lvl="1" eaLnBrk="1" hangingPunct="1">
              <a:lnSpc>
                <a:spcPts val="2100"/>
              </a:lnSpc>
              <a:spcBef>
                <a:spcPts val="350"/>
              </a:spcBef>
              <a:buFont typeface="Arial Narrow" panose="020B0606020202030204" pitchFamily="34" charset="0"/>
              <a:buChar char="−"/>
            </a:pPr>
            <a:r>
              <a:rPr lang="de-AT" altLang="en-US" sz="1900" dirty="0">
                <a:latin typeface="Arial Narrow" charset="0"/>
              </a:rPr>
              <a:t>Selbstbestätigung</a:t>
            </a:r>
          </a:p>
          <a:p>
            <a:pPr lvl="1" eaLnBrk="1" hangingPunct="1">
              <a:lnSpc>
                <a:spcPts val="2100"/>
              </a:lnSpc>
              <a:spcBef>
                <a:spcPts val="350"/>
              </a:spcBef>
              <a:buFont typeface="Arial Narrow" panose="020B0606020202030204" pitchFamily="34" charset="0"/>
              <a:buChar char="−"/>
            </a:pPr>
            <a:r>
              <a:rPr lang="de-AT" altLang="en-US" sz="1900" dirty="0">
                <a:latin typeface="Arial Narrow" charset="0"/>
              </a:rPr>
              <a:t>Möglichkeiten zur Mitgestaltung</a:t>
            </a:r>
          </a:p>
          <a:p>
            <a:pPr lvl="1" eaLnBrk="1" hangingPunct="1">
              <a:lnSpc>
                <a:spcPts val="2100"/>
              </a:lnSpc>
              <a:spcBef>
                <a:spcPts val="350"/>
              </a:spcBef>
              <a:buFont typeface="Arial Narrow" panose="020B0606020202030204" pitchFamily="34" charset="0"/>
              <a:buChar char="−"/>
            </a:pPr>
            <a:r>
              <a:rPr lang="de-AT" altLang="en-US" sz="1900" dirty="0">
                <a:latin typeface="Arial Narrow" charset="0"/>
              </a:rPr>
              <a:t>Entscheidungsfreiheiten</a:t>
            </a:r>
          </a:p>
        </p:txBody>
      </p:sp>
      <p:sp>
        <p:nvSpPr>
          <p:cNvPr id="2" name="Titel 1"/>
          <p:cNvSpPr>
            <a:spLocks noGrp="1"/>
          </p:cNvSpPr>
          <p:nvPr>
            <p:ph type="title"/>
          </p:nvPr>
        </p:nvSpPr>
        <p:spPr/>
        <p:txBody>
          <a:bodyPr/>
          <a:lstStyle/>
          <a:p>
            <a:r>
              <a:rPr lang="de-AT" dirty="0"/>
              <a:t>Motivationsbeeinflussende Faktoren</a:t>
            </a:r>
          </a:p>
        </p:txBody>
      </p:sp>
      <p:sp>
        <p:nvSpPr>
          <p:cNvPr id="4" name="Foliennummernplatzhalter 3"/>
          <p:cNvSpPr>
            <a:spLocks noGrp="1"/>
          </p:cNvSpPr>
          <p:nvPr>
            <p:ph type="sldNum" sz="quarter" idx="11"/>
          </p:nvPr>
        </p:nvSpPr>
        <p:spPr/>
        <p:txBody>
          <a:bodyPr/>
          <a:lstStyle/>
          <a:p>
            <a:fld id="{1B0257E5-75A0-4F46-BAAD-A8D9FF434F26}" type="slidenum">
              <a:rPr lang="de-AT" smtClean="0"/>
              <a:pPr/>
              <a:t>13</a:t>
            </a:fld>
            <a:endParaRPr lang="de-AT" dirty="0"/>
          </a:p>
        </p:txBody>
      </p:sp>
    </p:spTree>
    <p:extLst>
      <p:ext uri="{BB962C8B-B14F-4D97-AF65-F5344CB8AC3E}">
        <p14:creationId xmlns:p14="http://schemas.microsoft.com/office/powerpoint/2010/main" val="204616270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0" y="1620069"/>
            <a:ext cx="7200800" cy="4514850"/>
          </a:xfrm>
        </p:spPr>
        <p:txBody>
          <a:bodyPr/>
          <a:lstStyle/>
          <a:p>
            <a:pPr marL="266700" indent="-266700" eaLnBrk="1" hangingPunct="1">
              <a:lnSpc>
                <a:spcPct val="115000"/>
              </a:lnSpc>
              <a:spcBef>
                <a:spcPts val="1800"/>
              </a:spcBef>
            </a:pPr>
            <a:r>
              <a:rPr lang="de-DE" altLang="en-US" sz="2150" dirty="0">
                <a:latin typeface="Arial Narrow" charset="0"/>
              </a:rPr>
              <a:t>Kommunikation dient dem qualifizierten </a:t>
            </a:r>
            <a:r>
              <a:rPr lang="de-DE" altLang="en-US" sz="2350" b="1" dirty="0">
                <a:solidFill>
                  <a:srgbClr val="594C35"/>
                </a:solidFill>
                <a:latin typeface="Arial Narrow" charset="0"/>
              </a:rPr>
              <a:t>Informationsaustausch</a:t>
            </a:r>
            <a:r>
              <a:rPr lang="de-DE" altLang="en-US" sz="2350" dirty="0">
                <a:solidFill>
                  <a:srgbClr val="594C35"/>
                </a:solidFill>
                <a:latin typeface="Arial Narrow" charset="0"/>
              </a:rPr>
              <a:t> </a:t>
            </a:r>
            <a:br>
              <a:rPr lang="de-DE" altLang="en-US" sz="2150" dirty="0">
                <a:latin typeface="Arial Narrow" charset="0"/>
              </a:rPr>
            </a:br>
            <a:r>
              <a:rPr lang="de-DE" altLang="en-US" sz="2150" dirty="0">
                <a:latin typeface="Arial Narrow" charset="0"/>
              </a:rPr>
              <a:t>und stellt ein unabdingbares Element des operativen Projekt-managements dar</a:t>
            </a:r>
          </a:p>
          <a:p>
            <a:pPr marL="266700" indent="-266700">
              <a:lnSpc>
                <a:spcPct val="115000"/>
              </a:lnSpc>
              <a:spcBef>
                <a:spcPts val="1800"/>
              </a:spcBef>
              <a:buSzPct val="100000"/>
            </a:pPr>
            <a:r>
              <a:rPr lang="de-DE" altLang="en-US" sz="2350" b="1" dirty="0">
                <a:solidFill>
                  <a:srgbClr val="594C35"/>
                </a:solidFill>
                <a:latin typeface="Arial Narrow" charset="0"/>
              </a:rPr>
              <a:t>Kontrolle benötigt Information </a:t>
            </a:r>
            <a:r>
              <a:rPr lang="de-DE" altLang="en-US" sz="2150" dirty="0">
                <a:latin typeface="Arial Narrow" charset="0"/>
              </a:rPr>
              <a:t>und ist daher auch auf Kommunikation angewiesen</a:t>
            </a:r>
          </a:p>
          <a:p>
            <a:pPr marL="266700" indent="-266700" eaLnBrk="1" hangingPunct="1">
              <a:lnSpc>
                <a:spcPct val="115000"/>
              </a:lnSpc>
              <a:spcBef>
                <a:spcPts val="1800"/>
              </a:spcBef>
            </a:pPr>
            <a:r>
              <a:rPr lang="de-DE" altLang="en-US" sz="2150" dirty="0">
                <a:latin typeface="Arial Narrow" charset="0"/>
              </a:rPr>
              <a:t>Information kann auch als </a:t>
            </a:r>
            <a:r>
              <a:rPr lang="de-DE" altLang="en-US" sz="2350" b="1" dirty="0">
                <a:solidFill>
                  <a:srgbClr val="594C35"/>
                </a:solidFill>
                <a:latin typeface="Arial Narrow" charset="0"/>
              </a:rPr>
              <a:t>Motivationsfaktor</a:t>
            </a:r>
            <a:r>
              <a:rPr lang="de-DE" altLang="en-US" sz="2150" dirty="0">
                <a:latin typeface="Arial Narrow" charset="0"/>
              </a:rPr>
              <a:t> dienen</a:t>
            </a:r>
          </a:p>
          <a:p>
            <a:pPr marL="266700" indent="-266700" eaLnBrk="1" hangingPunct="1">
              <a:lnSpc>
                <a:spcPct val="115000"/>
              </a:lnSpc>
              <a:spcBef>
                <a:spcPts val="1800"/>
              </a:spcBef>
            </a:pPr>
            <a:r>
              <a:rPr lang="de-DE" altLang="en-US" sz="2150" dirty="0">
                <a:latin typeface="Arial Narrow" charset="0"/>
              </a:rPr>
              <a:t>Kommunikation hat </a:t>
            </a:r>
            <a:r>
              <a:rPr lang="de-DE" altLang="en-US" sz="2350" b="1" dirty="0">
                <a:solidFill>
                  <a:srgbClr val="594C35"/>
                </a:solidFill>
                <a:latin typeface="Arial Narrow" charset="0"/>
              </a:rPr>
              <a:t>Informationsflüsse</a:t>
            </a:r>
            <a:r>
              <a:rPr lang="de-DE" altLang="en-US" sz="2150" dirty="0">
                <a:latin typeface="Arial Narrow" charset="0"/>
              </a:rPr>
              <a:t> und </a:t>
            </a:r>
            <a:br>
              <a:rPr lang="de-DE" altLang="en-US" sz="2150" dirty="0">
                <a:latin typeface="Arial Narrow" charset="0"/>
              </a:rPr>
            </a:br>
            <a:r>
              <a:rPr lang="de-DE" altLang="en-US" sz="2150" dirty="0">
                <a:solidFill>
                  <a:srgbClr val="594C35"/>
                </a:solidFill>
                <a:latin typeface="Arial Narrow" charset="0"/>
              </a:rPr>
              <a:t>-</a:t>
            </a:r>
            <a:r>
              <a:rPr lang="de-DE" altLang="en-US" sz="2350" b="1" dirty="0">
                <a:solidFill>
                  <a:srgbClr val="594C35"/>
                </a:solidFill>
                <a:latin typeface="Arial Narrow" charset="0"/>
              </a:rPr>
              <a:t>beziehungen</a:t>
            </a:r>
            <a:r>
              <a:rPr lang="de-DE" altLang="en-US" sz="2150" dirty="0">
                <a:latin typeface="Arial Narrow" charset="0"/>
              </a:rPr>
              <a:t> sicherzustellen</a:t>
            </a:r>
          </a:p>
          <a:p>
            <a:pPr marL="266700" indent="-266700" eaLnBrk="1" hangingPunct="1">
              <a:lnSpc>
                <a:spcPct val="115000"/>
              </a:lnSpc>
              <a:spcBef>
                <a:spcPts val="1800"/>
              </a:spcBef>
            </a:pPr>
            <a:r>
              <a:rPr lang="de-DE" sz="2150" dirty="0">
                <a:latin typeface="Arial Narrow" charset="0"/>
              </a:rPr>
              <a:t>reibungslose Kommunikation schafft eine </a:t>
            </a:r>
            <a:br>
              <a:rPr lang="de-DE" sz="2150" dirty="0">
                <a:latin typeface="Arial Narrow" charset="0"/>
              </a:rPr>
            </a:br>
            <a:r>
              <a:rPr lang="de-DE" sz="2350" b="1" dirty="0">
                <a:solidFill>
                  <a:srgbClr val="594C35"/>
                </a:solidFill>
                <a:latin typeface="Arial Narrow" charset="0"/>
              </a:rPr>
              <a:t>Voraussetzung</a:t>
            </a:r>
            <a:r>
              <a:rPr lang="de-DE" sz="2150" dirty="0">
                <a:latin typeface="Arial Narrow" charset="0"/>
              </a:rPr>
              <a:t> </a:t>
            </a:r>
            <a:r>
              <a:rPr lang="de-DE" sz="2350" b="1" dirty="0">
                <a:solidFill>
                  <a:srgbClr val="594C35"/>
                </a:solidFill>
                <a:latin typeface="Arial Narrow" charset="0"/>
              </a:rPr>
              <a:t>für</a:t>
            </a:r>
            <a:r>
              <a:rPr lang="de-DE" sz="2150" dirty="0">
                <a:latin typeface="Arial Narrow" charset="0"/>
              </a:rPr>
              <a:t> </a:t>
            </a:r>
            <a:r>
              <a:rPr lang="de-DE" sz="2350" b="1" dirty="0">
                <a:solidFill>
                  <a:srgbClr val="594C35"/>
                </a:solidFill>
                <a:latin typeface="Arial Narrow" charset="0"/>
              </a:rPr>
              <a:t>Koordination</a:t>
            </a:r>
            <a:endParaRPr lang="en-US" sz="2350" b="1" dirty="0">
              <a:solidFill>
                <a:srgbClr val="594C35"/>
              </a:solidFill>
              <a:latin typeface="Arial Narrow" charset="0"/>
            </a:endParaRPr>
          </a:p>
        </p:txBody>
      </p:sp>
      <p:sp>
        <p:nvSpPr>
          <p:cNvPr id="2" name="Titel 1"/>
          <p:cNvSpPr>
            <a:spLocks noGrp="1"/>
          </p:cNvSpPr>
          <p:nvPr>
            <p:ph type="title"/>
          </p:nvPr>
        </p:nvSpPr>
        <p:spPr/>
        <p:txBody>
          <a:bodyPr/>
          <a:lstStyle/>
          <a:p>
            <a:pPr>
              <a:lnSpc>
                <a:spcPts val="2800"/>
              </a:lnSpc>
            </a:pPr>
            <a:r>
              <a:rPr lang="de-AT" sz="2800" dirty="0"/>
              <a:t>Rolle der Kommunikation </a:t>
            </a:r>
            <a:br>
              <a:rPr lang="de-AT" sz="2800" dirty="0"/>
            </a:br>
            <a:r>
              <a:rPr lang="de-AT" sz="2800" dirty="0"/>
              <a:t>und Koordination</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14</a:t>
            </a:fld>
            <a:endParaRPr lang="en-US" dirty="0"/>
          </a:p>
        </p:txBody>
      </p:sp>
    </p:spTree>
    <p:extLst>
      <p:ext uri="{BB962C8B-B14F-4D97-AF65-F5344CB8AC3E}">
        <p14:creationId xmlns:p14="http://schemas.microsoft.com/office/powerpoint/2010/main" val="260928043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400" y="2523748"/>
            <a:ext cx="8878880" cy="3848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Inhaltsplatzhalter 4"/>
          <p:cNvSpPr>
            <a:spLocks noGrp="1"/>
          </p:cNvSpPr>
          <p:nvPr>
            <p:ph idx="1"/>
          </p:nvPr>
        </p:nvSpPr>
        <p:spPr>
          <a:xfrm>
            <a:off x="1224361" y="1620069"/>
            <a:ext cx="7668814" cy="853210"/>
          </a:xfrm>
        </p:spPr>
        <p:txBody>
          <a:bodyPr/>
          <a:lstStyle/>
          <a:p>
            <a:r>
              <a:rPr lang="de-AT" sz="2450" dirty="0"/>
              <a:t>nach</a:t>
            </a:r>
            <a:r>
              <a:rPr lang="de-AT" sz="2500" dirty="0"/>
              <a:t> </a:t>
            </a:r>
            <a:r>
              <a:rPr lang="de-AT" sz="2650" b="1" dirty="0">
                <a:solidFill>
                  <a:srgbClr val="594C35"/>
                </a:solidFill>
              </a:rPr>
              <a:t>Medien und Informationssystem</a:t>
            </a:r>
            <a:endParaRPr lang="en-US" sz="2650" b="1" dirty="0">
              <a:solidFill>
                <a:srgbClr val="594C35"/>
              </a:solidFill>
            </a:endParaRPr>
          </a:p>
        </p:txBody>
      </p:sp>
      <p:sp>
        <p:nvSpPr>
          <p:cNvPr id="2" name="Titel 1"/>
          <p:cNvSpPr>
            <a:spLocks noGrp="1"/>
          </p:cNvSpPr>
          <p:nvPr>
            <p:ph type="title"/>
          </p:nvPr>
        </p:nvSpPr>
        <p:spPr/>
        <p:txBody>
          <a:bodyPr/>
          <a:lstStyle/>
          <a:p>
            <a:r>
              <a:rPr lang="de-AT" dirty="0"/>
              <a:t>Kommunikationsformen I</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15</a:t>
            </a:fld>
            <a:endParaRPr lang="en-US" dirty="0"/>
          </a:p>
        </p:txBody>
      </p:sp>
    </p:spTree>
    <p:extLst>
      <p:ext uri="{BB962C8B-B14F-4D97-AF65-F5344CB8AC3E}">
        <p14:creationId xmlns:p14="http://schemas.microsoft.com/office/powerpoint/2010/main" val="3025630901"/>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0" y="1548061"/>
            <a:ext cx="7704856" cy="4514850"/>
          </a:xfrm>
        </p:spPr>
        <p:txBody>
          <a:bodyPr/>
          <a:lstStyle/>
          <a:p>
            <a:pPr marL="266700" indent="-266700" eaLnBrk="1" hangingPunct="1">
              <a:spcBef>
                <a:spcPts val="1800"/>
              </a:spcBef>
            </a:pPr>
            <a:r>
              <a:rPr lang="de-DE" altLang="en-US" sz="2400" dirty="0">
                <a:latin typeface="Arial Narrow" charset="0"/>
              </a:rPr>
              <a:t>nach </a:t>
            </a:r>
            <a:r>
              <a:rPr lang="de-DE" altLang="en-US" b="1" dirty="0">
                <a:solidFill>
                  <a:srgbClr val="594C35"/>
                </a:solidFill>
                <a:latin typeface="Arial Narrow" charset="0"/>
              </a:rPr>
              <a:t>Vermittlung interner </a:t>
            </a:r>
            <a:r>
              <a:rPr lang="de-DE" altLang="en-US" sz="2400" dirty="0">
                <a:latin typeface="Arial Narrow" charset="0"/>
              </a:rPr>
              <a:t>oder </a:t>
            </a:r>
            <a:r>
              <a:rPr lang="de-DE" altLang="en-US" b="1" dirty="0">
                <a:solidFill>
                  <a:srgbClr val="594C35"/>
                </a:solidFill>
                <a:latin typeface="Arial Narrow" charset="0"/>
              </a:rPr>
              <a:t>externer Informationen</a:t>
            </a:r>
          </a:p>
          <a:p>
            <a:pPr marL="666750" lvl="1" indent="-266700"/>
            <a:r>
              <a:rPr lang="de-DE" sz="2550" b="1" dirty="0">
                <a:solidFill>
                  <a:srgbClr val="594C35"/>
                </a:solidFill>
                <a:latin typeface="Arial Narrow" charset="0"/>
              </a:rPr>
              <a:t>interne</a:t>
            </a:r>
            <a:r>
              <a:rPr lang="de-DE" dirty="0">
                <a:solidFill>
                  <a:srgbClr val="594C35"/>
                </a:solidFill>
                <a:latin typeface="Arial Narrow" charset="0"/>
              </a:rPr>
              <a:t> </a:t>
            </a:r>
            <a:r>
              <a:rPr lang="de-DE" dirty="0">
                <a:latin typeface="Arial Narrow" charset="0"/>
              </a:rPr>
              <a:t>Informationen</a:t>
            </a:r>
          </a:p>
          <a:p>
            <a:pPr lvl="2" indent="-342900">
              <a:buSzPct val="100000"/>
              <a:buFont typeface="Courier New" panose="02070309020205020404" pitchFamily="49" charset="0"/>
              <a:buChar char="o"/>
            </a:pPr>
            <a:r>
              <a:rPr lang="de-DE" sz="2100" dirty="0">
                <a:latin typeface="Arial Narrow" charset="0"/>
              </a:rPr>
              <a:t>Schätzungen, Pläne</a:t>
            </a:r>
          </a:p>
          <a:p>
            <a:pPr lvl="2" indent="-342900">
              <a:buSzPct val="100000"/>
              <a:buFont typeface="Courier New" panose="02070309020205020404" pitchFamily="49" charset="0"/>
              <a:buChar char="o"/>
            </a:pPr>
            <a:r>
              <a:rPr lang="de-DE" sz="2100" dirty="0">
                <a:latin typeface="Arial Narrow" charset="0"/>
              </a:rPr>
              <a:t>Berechnungsgrundlagen für Offerte</a:t>
            </a:r>
          </a:p>
          <a:p>
            <a:pPr lvl="2" indent="-342900">
              <a:buSzPct val="100000"/>
              <a:buFont typeface="Courier New" panose="02070309020205020404" pitchFamily="49" charset="0"/>
              <a:buChar char="o"/>
            </a:pPr>
            <a:r>
              <a:rPr lang="de-DE" sz="2100" dirty="0">
                <a:latin typeface="Arial Narrow" charset="0"/>
              </a:rPr>
              <a:t>Statusberichte der Mitarbeiter</a:t>
            </a:r>
          </a:p>
          <a:p>
            <a:pPr lvl="2" indent="-342900">
              <a:buSzPct val="100000"/>
              <a:buFont typeface="Courier New" panose="02070309020205020404" pitchFamily="49" charset="0"/>
              <a:buChar char="o"/>
            </a:pPr>
            <a:r>
              <a:rPr lang="de-DE" sz="2100" dirty="0">
                <a:latin typeface="Arial Narrow" charset="0"/>
              </a:rPr>
              <a:t>Problemdokumentation</a:t>
            </a:r>
          </a:p>
          <a:p>
            <a:pPr marL="666750" lvl="1" indent="-266700">
              <a:spcBef>
                <a:spcPts val="1500"/>
              </a:spcBef>
            </a:pPr>
            <a:r>
              <a:rPr lang="de-DE" sz="2550" b="1" dirty="0">
                <a:solidFill>
                  <a:srgbClr val="594C35"/>
                </a:solidFill>
                <a:latin typeface="Arial Narrow" charset="0"/>
              </a:rPr>
              <a:t>externe</a:t>
            </a:r>
            <a:r>
              <a:rPr lang="de-DE" dirty="0">
                <a:latin typeface="Arial Narrow" charset="0"/>
              </a:rPr>
              <a:t> Informationen</a:t>
            </a:r>
          </a:p>
          <a:p>
            <a:pPr lvl="2" indent="-342900">
              <a:buSzPct val="100000"/>
              <a:buFont typeface="Courier New" panose="02070309020205020404" pitchFamily="49" charset="0"/>
              <a:buChar char="o"/>
            </a:pPr>
            <a:r>
              <a:rPr lang="de-DE" sz="2100" dirty="0">
                <a:latin typeface="Arial Narrow" charset="0"/>
              </a:rPr>
              <a:t>Präsentationen</a:t>
            </a:r>
          </a:p>
          <a:p>
            <a:pPr lvl="2" indent="-342900">
              <a:buSzPct val="100000"/>
              <a:buFont typeface="Courier New" panose="02070309020205020404" pitchFamily="49" charset="0"/>
              <a:buChar char="o"/>
            </a:pPr>
            <a:r>
              <a:rPr lang="de-DE" sz="2100" dirty="0">
                <a:latin typeface="Arial Narrow" charset="0"/>
              </a:rPr>
              <a:t>Änderungsprotokolle</a:t>
            </a:r>
          </a:p>
          <a:p>
            <a:pPr lvl="2" indent="-342900">
              <a:buSzPct val="100000"/>
              <a:buFont typeface="Courier New" panose="02070309020205020404" pitchFamily="49" charset="0"/>
              <a:buChar char="o"/>
            </a:pPr>
            <a:r>
              <a:rPr lang="de-DE" sz="2100" dirty="0">
                <a:latin typeface="Arial Narrow" charset="0"/>
              </a:rPr>
              <a:t>Abschlussbericht</a:t>
            </a:r>
            <a:endParaRPr lang="en-US" sz="2100" dirty="0">
              <a:latin typeface="Arial Narrow" charset="0"/>
            </a:endParaRPr>
          </a:p>
        </p:txBody>
      </p:sp>
      <p:sp>
        <p:nvSpPr>
          <p:cNvPr id="2" name="Titel 1"/>
          <p:cNvSpPr>
            <a:spLocks noGrp="1"/>
          </p:cNvSpPr>
          <p:nvPr>
            <p:ph type="title"/>
          </p:nvPr>
        </p:nvSpPr>
        <p:spPr/>
        <p:txBody>
          <a:bodyPr/>
          <a:lstStyle/>
          <a:p>
            <a:r>
              <a:rPr lang="de-AT" dirty="0"/>
              <a:t>Kommunikationsformen II</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16</a:t>
            </a:fld>
            <a:endParaRPr lang="en-US" dirty="0"/>
          </a:p>
        </p:txBody>
      </p:sp>
    </p:spTree>
    <p:extLst>
      <p:ext uri="{BB962C8B-B14F-4D97-AF65-F5344CB8AC3E}">
        <p14:creationId xmlns:p14="http://schemas.microsoft.com/office/powerpoint/2010/main" val="57003845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1073257" y="5541157"/>
            <a:ext cx="8133078" cy="576687"/>
          </a:xfrm>
          <a:prstGeom prst="rect">
            <a:avLst/>
          </a:prstGeom>
          <a:solidFill>
            <a:srgbClr val="C6BD9E">
              <a:alpha val="30000"/>
            </a:srgbClr>
          </a:solidFill>
          <a:ln w="9525">
            <a:solidFill>
              <a:srgbClr val="594C35"/>
            </a:solidFill>
            <a:miter lim="800000"/>
            <a:headEnd/>
            <a:tailEnd/>
          </a:ln>
        </p:spPr>
        <p:txBody>
          <a:bodyPr wrap="square" lIns="108000" tIns="108000">
            <a:noAutofit/>
          </a:bodyPr>
          <a:lstStyle>
            <a:lvl1pPr eaLnBrk="0" hangingPunct="0">
              <a:defRPr sz="2200" i="1">
                <a:solidFill>
                  <a:schemeClr val="tx1"/>
                </a:solidFill>
                <a:latin typeface="Arial" charset="0"/>
                <a:ea typeface="ＭＳ Ｐゴシック" charset="-128"/>
              </a:defRPr>
            </a:lvl1pPr>
            <a:lvl2pPr marL="742950" indent="-285750" eaLnBrk="0" hangingPunct="0">
              <a:defRPr sz="2200" i="1">
                <a:solidFill>
                  <a:schemeClr val="tx1"/>
                </a:solidFill>
                <a:latin typeface="Arial" charset="0"/>
                <a:ea typeface="ＭＳ Ｐゴシック" charset="-128"/>
              </a:defRPr>
            </a:lvl2pPr>
            <a:lvl3pPr marL="1143000" indent="-228600" eaLnBrk="0" hangingPunct="0">
              <a:defRPr sz="2200" i="1">
                <a:solidFill>
                  <a:schemeClr val="tx1"/>
                </a:solidFill>
                <a:latin typeface="Arial" charset="0"/>
                <a:ea typeface="ＭＳ Ｐゴシック" charset="-128"/>
              </a:defRPr>
            </a:lvl3pPr>
            <a:lvl4pPr marL="1600200" indent="-228600" eaLnBrk="0" hangingPunct="0">
              <a:defRPr sz="2200" i="1">
                <a:solidFill>
                  <a:schemeClr val="tx1"/>
                </a:solidFill>
                <a:latin typeface="Arial" charset="0"/>
                <a:ea typeface="ＭＳ Ｐゴシック" charset="-128"/>
              </a:defRPr>
            </a:lvl4pPr>
            <a:lvl5pPr marL="2057400" indent="-228600" eaLnBrk="0" hangingPunct="0">
              <a:defRPr sz="2200" i="1">
                <a:solidFill>
                  <a:schemeClr val="tx1"/>
                </a:solidFill>
                <a:latin typeface="Arial" charset="0"/>
                <a:ea typeface="ＭＳ Ｐゴシック" charset="-128"/>
              </a:defRPr>
            </a:lvl5pPr>
            <a:lvl6pPr marL="2514600" indent="-228600" eaLnBrk="0" fontAlgn="base" hangingPunct="0">
              <a:spcBef>
                <a:spcPct val="0"/>
              </a:spcBef>
              <a:spcAft>
                <a:spcPct val="0"/>
              </a:spcAft>
              <a:defRPr sz="2200" i="1">
                <a:solidFill>
                  <a:schemeClr val="tx1"/>
                </a:solidFill>
                <a:latin typeface="Arial" charset="0"/>
                <a:ea typeface="ＭＳ Ｐゴシック" charset="-128"/>
              </a:defRPr>
            </a:lvl6pPr>
            <a:lvl7pPr marL="2971800" indent="-228600" eaLnBrk="0" fontAlgn="base" hangingPunct="0">
              <a:spcBef>
                <a:spcPct val="0"/>
              </a:spcBef>
              <a:spcAft>
                <a:spcPct val="0"/>
              </a:spcAft>
              <a:defRPr sz="2200" i="1">
                <a:solidFill>
                  <a:schemeClr val="tx1"/>
                </a:solidFill>
                <a:latin typeface="Arial" charset="0"/>
                <a:ea typeface="ＭＳ Ｐゴシック" charset="-128"/>
              </a:defRPr>
            </a:lvl7pPr>
            <a:lvl8pPr marL="3429000" indent="-228600" eaLnBrk="0" fontAlgn="base" hangingPunct="0">
              <a:spcBef>
                <a:spcPct val="0"/>
              </a:spcBef>
              <a:spcAft>
                <a:spcPct val="0"/>
              </a:spcAft>
              <a:defRPr sz="2200" i="1">
                <a:solidFill>
                  <a:schemeClr val="tx1"/>
                </a:solidFill>
                <a:latin typeface="Arial" charset="0"/>
                <a:ea typeface="ＭＳ Ｐゴシック" charset="-128"/>
              </a:defRPr>
            </a:lvl8pPr>
            <a:lvl9pPr marL="3886200" indent="-228600" eaLnBrk="0" fontAlgn="base" hangingPunct="0">
              <a:spcBef>
                <a:spcPct val="0"/>
              </a:spcBef>
              <a:spcAft>
                <a:spcPct val="0"/>
              </a:spcAft>
              <a:defRPr sz="2200" i="1">
                <a:solidFill>
                  <a:schemeClr val="tx1"/>
                </a:solidFill>
                <a:latin typeface="Arial" charset="0"/>
                <a:ea typeface="ＭＳ Ｐゴシック" charset="-128"/>
              </a:defRPr>
            </a:lvl9pPr>
          </a:lstStyle>
          <a:p>
            <a:pPr algn="ctr" eaLnBrk="1" hangingPunct="1">
              <a:spcBef>
                <a:spcPct val="50000"/>
              </a:spcBef>
            </a:pPr>
            <a:r>
              <a:rPr lang="de-AT" altLang="en-US" sz="2250" i="0" dirty="0">
                <a:latin typeface="Arial Narrow" charset="0"/>
              </a:rPr>
              <a:t>gut strukturierte Information = </a:t>
            </a:r>
            <a:r>
              <a:rPr lang="de-AT" altLang="en-US" sz="2300" b="1" i="0" dirty="0">
                <a:solidFill>
                  <a:srgbClr val="594C35"/>
                </a:solidFill>
                <a:latin typeface="Arial Narrow" charset="0"/>
              </a:rPr>
              <a:t>Empfänger empfängt was Sender sendet!</a:t>
            </a:r>
          </a:p>
        </p:txBody>
      </p:sp>
      <p:sp>
        <p:nvSpPr>
          <p:cNvPr id="7189" name="Rechteck 7188">
            <a:extLst>
              <a:ext uri="{C183D7F6-B498-43B3-948B-1728B52AA6E4}">
                <adec:decorative xmlns:adec="http://schemas.microsoft.com/office/drawing/2017/decorative" val="1"/>
              </a:ext>
            </a:extLst>
          </p:cNvPr>
          <p:cNvSpPr/>
          <p:nvPr/>
        </p:nvSpPr>
        <p:spPr bwMode="auto">
          <a:xfrm>
            <a:off x="722428" y="1991764"/>
            <a:ext cx="4320000" cy="3012286"/>
          </a:xfrm>
          <a:prstGeom prst="rect">
            <a:avLst/>
          </a:prstGeom>
          <a:noFill/>
          <a:ln w="12700">
            <a:solidFill>
              <a:srgbClr val="594C35"/>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3600" b="0" i="0" u="none" strike="noStrike" cap="none" normalizeH="0" baseline="0" dirty="0">
              <a:ln>
                <a:noFill/>
              </a:ln>
              <a:solidFill>
                <a:schemeClr val="tx1"/>
              </a:solidFill>
              <a:effectLst/>
              <a:latin typeface="Arial Narrow" pitchFamily="34" charset="0"/>
            </a:endParaRPr>
          </a:p>
        </p:txBody>
      </p:sp>
      <p:sp>
        <p:nvSpPr>
          <p:cNvPr id="90" name="Rechteck 89">
            <a:extLst>
              <a:ext uri="{C183D7F6-B498-43B3-948B-1728B52AA6E4}">
                <adec:decorative xmlns:adec="http://schemas.microsoft.com/office/drawing/2017/decorative" val="1"/>
              </a:ext>
            </a:extLst>
          </p:cNvPr>
          <p:cNvSpPr/>
          <p:nvPr/>
        </p:nvSpPr>
        <p:spPr bwMode="auto">
          <a:xfrm>
            <a:off x="5042428" y="1991764"/>
            <a:ext cx="4320000" cy="3012286"/>
          </a:xfrm>
          <a:prstGeom prst="rect">
            <a:avLst/>
          </a:prstGeom>
          <a:noFill/>
          <a:ln w="12700">
            <a:solidFill>
              <a:srgbClr val="594C35"/>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3600" b="0" i="0" u="none" strike="noStrike" cap="none" normalizeH="0" baseline="0" dirty="0">
              <a:ln>
                <a:noFill/>
              </a:ln>
              <a:solidFill>
                <a:schemeClr val="tx1"/>
              </a:solidFill>
              <a:effectLst/>
              <a:latin typeface="Arial Narrow" pitchFamily="34" charset="0"/>
            </a:endParaRPr>
          </a:p>
        </p:txBody>
      </p:sp>
      <p:sp>
        <p:nvSpPr>
          <p:cNvPr id="87" name="Rectangle 5">
            <a:extLst>
              <a:ext uri="{C183D7F6-B498-43B3-948B-1728B52AA6E4}">
                <adec:decorative xmlns:adec="http://schemas.microsoft.com/office/drawing/2017/decorative" val="1"/>
              </a:ext>
            </a:extLst>
          </p:cNvPr>
          <p:cNvSpPr>
            <a:spLocks noChangeArrowheads="1"/>
          </p:cNvSpPr>
          <p:nvPr/>
        </p:nvSpPr>
        <p:spPr bwMode="auto">
          <a:xfrm>
            <a:off x="723365" y="1935988"/>
            <a:ext cx="8638123" cy="883412"/>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4400" dirty="0"/>
          </a:p>
        </p:txBody>
      </p:sp>
      <p:sp>
        <p:nvSpPr>
          <p:cNvPr id="18" name="Rectangle 9">
            <a:extLst>
              <a:ext uri="{C183D7F6-B498-43B3-948B-1728B52AA6E4}">
                <adec:decorative xmlns:adec="http://schemas.microsoft.com/office/drawing/2017/decorative" val="1"/>
              </a:ext>
            </a:extLst>
          </p:cNvPr>
          <p:cNvSpPr>
            <a:spLocks noChangeArrowheads="1"/>
          </p:cNvSpPr>
          <p:nvPr/>
        </p:nvSpPr>
        <p:spPr bwMode="auto">
          <a:xfrm>
            <a:off x="5233126" y="2020111"/>
            <a:ext cx="71322"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en-US" sz="2400" b="1" i="0" u="none" strike="noStrike" cap="none" normalizeH="0" baseline="0" dirty="0">
                <a:ln>
                  <a:noFill/>
                </a:ln>
                <a:solidFill>
                  <a:srgbClr val="FFFFFF"/>
                </a:solidFill>
                <a:effectLst/>
                <a:latin typeface="Arial Narrow" pitchFamily="34" charset="0"/>
                <a:cs typeface="Arial" pitchFamily="34" charset="0"/>
              </a:rPr>
              <a:t> </a:t>
            </a:r>
            <a:endParaRPr kumimoji="0" lang="de-AT" altLang="en-US" sz="2400" b="0" i="0" u="none" strike="noStrike" cap="none" normalizeH="0" baseline="0" dirty="0">
              <a:ln>
                <a:noFill/>
              </a:ln>
              <a:solidFill>
                <a:schemeClr val="tx1"/>
              </a:solidFill>
              <a:effectLst/>
              <a:cs typeface="Arial" pitchFamily="34" charset="0"/>
            </a:endParaRPr>
          </a:p>
        </p:txBody>
      </p:sp>
      <p:sp>
        <p:nvSpPr>
          <p:cNvPr id="22" name="Rectangle 13">
            <a:extLst>
              <a:ext uri="{C183D7F6-B498-43B3-948B-1728B52AA6E4}">
                <adec:decorative xmlns:adec="http://schemas.microsoft.com/office/drawing/2017/decorative" val="0"/>
              </a:ext>
            </a:extLst>
          </p:cNvPr>
          <p:cNvSpPr>
            <a:spLocks noChangeArrowheads="1"/>
          </p:cNvSpPr>
          <p:nvPr/>
        </p:nvSpPr>
        <p:spPr bwMode="auto">
          <a:xfrm>
            <a:off x="5042428" y="2020111"/>
            <a:ext cx="431906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kumimoji="0" lang="de-AT" altLang="en-US" sz="2400" b="1" i="0" u="none" strike="noStrike" cap="none" normalizeH="0" baseline="0" dirty="0">
                <a:ln>
                  <a:noFill/>
                </a:ln>
                <a:solidFill>
                  <a:srgbClr val="FFFFFF"/>
                </a:solidFill>
                <a:effectLst/>
                <a:latin typeface="Arial Narrow" pitchFamily="34" charset="0"/>
              </a:rPr>
              <a:t>Charakteristika </a:t>
            </a:r>
            <a:br>
              <a:rPr kumimoji="0" lang="de-AT" altLang="en-US" sz="2400" b="1" i="0" u="none" strike="noStrike" cap="none" normalizeH="0" baseline="0" dirty="0">
                <a:ln>
                  <a:noFill/>
                </a:ln>
                <a:solidFill>
                  <a:srgbClr val="FFFFFF"/>
                </a:solidFill>
                <a:effectLst/>
                <a:latin typeface="Arial Narrow" pitchFamily="34" charset="0"/>
              </a:rPr>
            </a:br>
            <a:r>
              <a:rPr kumimoji="0" lang="de-AT" altLang="en-US" sz="2400" b="1" i="0" u="none" strike="noStrike" cap="none" normalizeH="0" baseline="0" dirty="0">
                <a:ln>
                  <a:noFill/>
                </a:ln>
                <a:solidFill>
                  <a:srgbClr val="FFFFFF"/>
                </a:solidFill>
                <a:effectLst/>
                <a:latin typeface="Arial Narrow" pitchFamily="34" charset="0"/>
              </a:rPr>
              <a:t>un</a:t>
            </a:r>
            <a:r>
              <a:rPr lang="de-AT" altLang="en-US" sz="2400" b="1" dirty="0">
                <a:solidFill>
                  <a:srgbClr val="FFFFFF"/>
                </a:solidFill>
                <a:latin typeface="Arial Narrow" pitchFamily="34" charset="0"/>
              </a:rPr>
              <a:t>verständlicher Information</a:t>
            </a:r>
            <a:endParaRPr lang="de-AT" altLang="en-US" sz="2400" dirty="0"/>
          </a:p>
          <a:p>
            <a:pPr marL="0" marR="0" lvl="0" indent="0" algn="ctr" defTabSz="914400" rtl="0" eaLnBrk="1" fontAlgn="base" latinLnBrk="0" hangingPunct="1">
              <a:lnSpc>
                <a:spcPct val="100000"/>
              </a:lnSpc>
              <a:spcBef>
                <a:spcPct val="0"/>
              </a:spcBef>
              <a:spcAft>
                <a:spcPct val="0"/>
              </a:spcAft>
              <a:buClrTx/>
              <a:buSzTx/>
              <a:buFontTx/>
              <a:buNone/>
              <a:tabLst/>
            </a:pPr>
            <a:r>
              <a:rPr kumimoji="0" lang="de-AT" altLang="en-US" sz="2400" b="1" i="0" u="none" strike="noStrike" cap="none" normalizeH="0" baseline="0" dirty="0">
                <a:ln>
                  <a:noFill/>
                </a:ln>
                <a:solidFill>
                  <a:srgbClr val="FFFFFF"/>
                </a:solidFill>
                <a:effectLst/>
                <a:latin typeface="Arial Narrow" pitchFamily="34" charset="0"/>
              </a:rPr>
              <a:t> </a:t>
            </a:r>
            <a:endParaRPr kumimoji="0" lang="de-AT" altLang="en-US" sz="2400" b="0" i="0" u="none" strike="noStrike" cap="none" normalizeH="0" baseline="0" dirty="0">
              <a:ln>
                <a:noFill/>
              </a:ln>
              <a:solidFill>
                <a:schemeClr val="tx1"/>
              </a:solidFill>
              <a:effectLst/>
            </a:endParaRPr>
          </a:p>
        </p:txBody>
      </p:sp>
      <p:sp>
        <p:nvSpPr>
          <p:cNvPr id="25" name="Rectangle 16">
            <a:extLst>
              <a:ext uri="{C183D7F6-B498-43B3-948B-1728B52AA6E4}">
                <adec:decorative xmlns:adec="http://schemas.microsoft.com/office/drawing/2017/decorative" val="1"/>
              </a:ext>
            </a:extLst>
          </p:cNvPr>
          <p:cNvSpPr>
            <a:spLocks noChangeArrowheads="1"/>
          </p:cNvSpPr>
          <p:nvPr/>
        </p:nvSpPr>
        <p:spPr bwMode="auto">
          <a:xfrm>
            <a:off x="710564" y="1917700"/>
            <a:ext cx="12801" cy="14630"/>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4400" dirty="0"/>
          </a:p>
        </p:txBody>
      </p:sp>
      <p:sp>
        <p:nvSpPr>
          <p:cNvPr id="26" name="Rectangle 17">
            <a:extLst>
              <a:ext uri="{C183D7F6-B498-43B3-948B-1728B52AA6E4}">
                <adec:decorative xmlns:adec="http://schemas.microsoft.com/office/drawing/2017/decorative" val="1"/>
              </a:ext>
            </a:extLst>
          </p:cNvPr>
          <p:cNvSpPr>
            <a:spLocks noChangeArrowheads="1"/>
          </p:cNvSpPr>
          <p:nvPr/>
        </p:nvSpPr>
        <p:spPr bwMode="auto">
          <a:xfrm>
            <a:off x="710564" y="1917700"/>
            <a:ext cx="12801" cy="14630"/>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4400" dirty="0"/>
          </a:p>
        </p:txBody>
      </p:sp>
      <p:sp>
        <p:nvSpPr>
          <p:cNvPr id="28" name="Rectangle 19">
            <a:extLst>
              <a:ext uri="{C183D7F6-B498-43B3-948B-1728B52AA6E4}">
                <adec:decorative xmlns:adec="http://schemas.microsoft.com/office/drawing/2017/decorative" val="1"/>
              </a:ext>
            </a:extLst>
          </p:cNvPr>
          <p:cNvSpPr>
            <a:spLocks noChangeArrowheads="1"/>
          </p:cNvSpPr>
          <p:nvPr/>
        </p:nvSpPr>
        <p:spPr bwMode="auto">
          <a:xfrm>
            <a:off x="5715923" y="1917700"/>
            <a:ext cx="12801" cy="14630"/>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4400" dirty="0"/>
          </a:p>
        </p:txBody>
      </p:sp>
      <p:sp>
        <p:nvSpPr>
          <p:cNvPr id="30" name="Rectangle 21"/>
          <p:cNvSpPr>
            <a:spLocks noChangeArrowheads="1"/>
          </p:cNvSpPr>
          <p:nvPr/>
        </p:nvSpPr>
        <p:spPr bwMode="auto">
          <a:xfrm>
            <a:off x="10717625" y="1917700"/>
            <a:ext cx="12801" cy="14630"/>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4400" dirty="0"/>
          </a:p>
        </p:txBody>
      </p:sp>
      <p:sp>
        <p:nvSpPr>
          <p:cNvPr id="31" name="Rectangle 22"/>
          <p:cNvSpPr>
            <a:spLocks noChangeArrowheads="1"/>
          </p:cNvSpPr>
          <p:nvPr/>
        </p:nvSpPr>
        <p:spPr bwMode="auto">
          <a:xfrm>
            <a:off x="10717625" y="1917700"/>
            <a:ext cx="12801" cy="14630"/>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4400" dirty="0"/>
          </a:p>
        </p:txBody>
      </p:sp>
      <p:sp>
        <p:nvSpPr>
          <p:cNvPr id="32" name="Rectangle 23">
            <a:extLst>
              <a:ext uri="{C183D7F6-B498-43B3-948B-1728B52AA6E4}">
                <adec:decorative xmlns:adec="http://schemas.microsoft.com/office/drawing/2017/decorative" val="1"/>
              </a:ext>
            </a:extLst>
          </p:cNvPr>
          <p:cNvSpPr>
            <a:spLocks noChangeArrowheads="1"/>
          </p:cNvSpPr>
          <p:nvPr/>
        </p:nvSpPr>
        <p:spPr bwMode="auto">
          <a:xfrm>
            <a:off x="710564" y="1932330"/>
            <a:ext cx="12801" cy="486454"/>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4400" dirty="0"/>
          </a:p>
        </p:txBody>
      </p:sp>
      <p:sp>
        <p:nvSpPr>
          <p:cNvPr id="35" name="Rectangle 26">
            <a:extLst>
              <a:ext uri="{C183D7F6-B498-43B3-948B-1728B52AA6E4}">
                <adec:decorative xmlns:adec="http://schemas.microsoft.com/office/drawing/2017/decorative" val="1"/>
              </a:ext>
            </a:extLst>
          </p:cNvPr>
          <p:cNvSpPr>
            <a:spLocks noChangeArrowheads="1"/>
          </p:cNvSpPr>
          <p:nvPr/>
        </p:nvSpPr>
        <p:spPr bwMode="auto">
          <a:xfrm>
            <a:off x="1002849" y="2987991"/>
            <a:ext cx="140816"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en-US" sz="2400" b="0" i="0" u="none" strike="noStrike" cap="none" normalizeH="0" baseline="0" dirty="0">
                <a:ln>
                  <a:noFill/>
                </a:ln>
                <a:solidFill>
                  <a:srgbClr val="594C35"/>
                </a:solidFill>
                <a:effectLst/>
                <a:latin typeface="Symbol" pitchFamily="18" charset="2"/>
                <a:cs typeface="Arial" pitchFamily="34" charset="0"/>
              </a:rPr>
              <a:t>·</a:t>
            </a:r>
            <a:endParaRPr kumimoji="0" lang="de-AT" altLang="en-US" sz="2400" b="0" i="0" u="none" strike="noStrike" cap="none" normalizeH="0" baseline="0" dirty="0">
              <a:ln>
                <a:noFill/>
              </a:ln>
              <a:solidFill>
                <a:schemeClr val="tx1"/>
              </a:solidFill>
              <a:effectLst/>
              <a:cs typeface="Arial" pitchFamily="34" charset="0"/>
            </a:endParaRPr>
          </a:p>
        </p:txBody>
      </p:sp>
      <p:sp>
        <p:nvSpPr>
          <p:cNvPr id="38" name="Rectangle 29">
            <a:extLst>
              <a:ext uri="{C183D7F6-B498-43B3-948B-1728B52AA6E4}">
                <adec:decorative xmlns:adec="http://schemas.microsoft.com/office/drawing/2017/decorative" val="1"/>
              </a:ext>
            </a:extLst>
          </p:cNvPr>
          <p:cNvSpPr>
            <a:spLocks noChangeArrowheads="1"/>
          </p:cNvSpPr>
          <p:nvPr/>
        </p:nvSpPr>
        <p:spPr bwMode="auto">
          <a:xfrm>
            <a:off x="1913579" y="3009936"/>
            <a:ext cx="71322"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en-US" sz="2400" b="0" i="0" u="none" strike="noStrike" cap="none" normalizeH="0" baseline="0" dirty="0">
                <a:ln>
                  <a:noFill/>
                </a:ln>
                <a:solidFill>
                  <a:srgbClr val="000000"/>
                </a:solidFill>
                <a:effectLst/>
                <a:latin typeface="Arial Narrow" pitchFamily="34" charset="0"/>
                <a:cs typeface="Arial" pitchFamily="34" charset="0"/>
              </a:rPr>
              <a:t> </a:t>
            </a:r>
            <a:endParaRPr kumimoji="0" lang="de-AT" altLang="en-US" sz="2400" b="0" i="0" u="none" strike="noStrike" cap="none" normalizeH="0" baseline="0" dirty="0">
              <a:ln>
                <a:noFill/>
              </a:ln>
              <a:solidFill>
                <a:schemeClr val="tx1"/>
              </a:solidFill>
              <a:effectLst/>
              <a:cs typeface="Arial" pitchFamily="34" charset="0"/>
            </a:endParaRPr>
          </a:p>
        </p:txBody>
      </p:sp>
      <p:sp>
        <p:nvSpPr>
          <p:cNvPr id="39" name="Rectangle 30">
            <a:extLst>
              <a:ext uri="{C183D7F6-B498-43B3-948B-1728B52AA6E4}">
                <adec:decorative xmlns:adec="http://schemas.microsoft.com/office/drawing/2017/decorative" val="1"/>
              </a:ext>
            </a:extLst>
          </p:cNvPr>
          <p:cNvSpPr>
            <a:spLocks noChangeArrowheads="1"/>
          </p:cNvSpPr>
          <p:nvPr/>
        </p:nvSpPr>
        <p:spPr bwMode="auto">
          <a:xfrm>
            <a:off x="1002849" y="3460044"/>
            <a:ext cx="140816"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en-US" sz="2400" b="0" i="0" u="none" strike="noStrike" cap="none" normalizeH="0" baseline="0" dirty="0">
                <a:ln>
                  <a:noFill/>
                </a:ln>
                <a:solidFill>
                  <a:srgbClr val="594C35"/>
                </a:solidFill>
                <a:effectLst/>
                <a:latin typeface="Symbol" pitchFamily="18" charset="2"/>
                <a:cs typeface="Arial" pitchFamily="34" charset="0"/>
              </a:rPr>
              <a:t>·</a:t>
            </a:r>
            <a:endParaRPr kumimoji="0" lang="de-AT" altLang="en-US" sz="2400" b="0" i="0" u="none" strike="noStrike" cap="none" normalizeH="0" baseline="0" dirty="0">
              <a:ln>
                <a:noFill/>
              </a:ln>
              <a:solidFill>
                <a:schemeClr val="tx1"/>
              </a:solidFill>
              <a:effectLst/>
              <a:cs typeface="Arial" pitchFamily="34" charset="0"/>
            </a:endParaRPr>
          </a:p>
        </p:txBody>
      </p:sp>
      <p:sp>
        <p:nvSpPr>
          <p:cNvPr id="41" name="Rectangle 32">
            <a:extLst>
              <a:ext uri="{C183D7F6-B498-43B3-948B-1728B52AA6E4}">
                <adec:decorative xmlns:adec="http://schemas.microsoft.com/office/drawing/2017/decorative" val="1"/>
              </a:ext>
            </a:extLst>
          </p:cNvPr>
          <p:cNvSpPr>
            <a:spLocks noChangeArrowheads="1"/>
          </p:cNvSpPr>
          <p:nvPr/>
        </p:nvSpPr>
        <p:spPr bwMode="auto">
          <a:xfrm>
            <a:off x="1269850" y="3481990"/>
            <a:ext cx="1538686"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en-US" sz="2400" b="0" i="0" u="none" strike="noStrike" cap="none" normalizeH="0" baseline="0" dirty="0">
                <a:ln>
                  <a:noFill/>
                </a:ln>
                <a:solidFill>
                  <a:srgbClr val="000000"/>
                </a:solidFill>
                <a:effectLst/>
                <a:latin typeface="Arial Narrow" pitchFamily="34" charset="0"/>
                <a:cs typeface="Arial" pitchFamily="34" charset="0"/>
              </a:rPr>
              <a:t>systematisch</a:t>
            </a:r>
            <a:endParaRPr kumimoji="0" lang="de-AT" altLang="en-US" sz="2400" b="0" i="0" u="none" strike="noStrike" cap="none" normalizeH="0" baseline="0" dirty="0">
              <a:ln>
                <a:noFill/>
              </a:ln>
              <a:solidFill>
                <a:schemeClr val="tx1"/>
              </a:solidFill>
              <a:effectLst/>
              <a:cs typeface="Arial" pitchFamily="34" charset="0"/>
            </a:endParaRPr>
          </a:p>
        </p:txBody>
      </p:sp>
      <p:sp>
        <p:nvSpPr>
          <p:cNvPr id="42" name="Rectangle 33">
            <a:extLst>
              <a:ext uri="{C183D7F6-B498-43B3-948B-1728B52AA6E4}">
                <adec:decorative xmlns:adec="http://schemas.microsoft.com/office/drawing/2017/decorative" val="1"/>
              </a:ext>
            </a:extLst>
          </p:cNvPr>
          <p:cNvSpPr>
            <a:spLocks noChangeArrowheads="1"/>
          </p:cNvSpPr>
          <p:nvPr/>
        </p:nvSpPr>
        <p:spPr bwMode="auto">
          <a:xfrm>
            <a:off x="2429294" y="3481990"/>
            <a:ext cx="71322"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en-US" sz="2400" b="0" i="0" u="none" strike="noStrike" cap="none" normalizeH="0" baseline="0" dirty="0">
                <a:ln>
                  <a:noFill/>
                </a:ln>
                <a:solidFill>
                  <a:srgbClr val="000000"/>
                </a:solidFill>
                <a:effectLst/>
                <a:latin typeface="Arial Narrow" pitchFamily="34" charset="0"/>
                <a:cs typeface="Arial" pitchFamily="34" charset="0"/>
              </a:rPr>
              <a:t> </a:t>
            </a:r>
            <a:endParaRPr kumimoji="0" lang="de-AT" altLang="en-US" sz="2400" b="0" i="0" u="none" strike="noStrike" cap="none" normalizeH="0" baseline="0" dirty="0">
              <a:ln>
                <a:noFill/>
              </a:ln>
              <a:solidFill>
                <a:schemeClr val="tx1"/>
              </a:solidFill>
              <a:effectLst/>
              <a:cs typeface="Arial" pitchFamily="34" charset="0"/>
            </a:endParaRPr>
          </a:p>
        </p:txBody>
      </p:sp>
      <p:sp>
        <p:nvSpPr>
          <p:cNvPr id="43" name="Rectangle 34">
            <a:extLst>
              <a:ext uri="{C183D7F6-B498-43B3-948B-1728B52AA6E4}">
                <adec:decorative xmlns:adec="http://schemas.microsoft.com/office/drawing/2017/decorative" val="1"/>
              </a:ext>
            </a:extLst>
          </p:cNvPr>
          <p:cNvSpPr>
            <a:spLocks noChangeArrowheads="1"/>
          </p:cNvSpPr>
          <p:nvPr/>
        </p:nvSpPr>
        <p:spPr bwMode="auto">
          <a:xfrm>
            <a:off x="1002849" y="3926445"/>
            <a:ext cx="140816"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en-US" sz="2400" b="0" i="0" u="none" strike="noStrike" cap="none" normalizeH="0" baseline="0" dirty="0">
                <a:ln>
                  <a:noFill/>
                </a:ln>
                <a:solidFill>
                  <a:srgbClr val="594C35"/>
                </a:solidFill>
                <a:effectLst/>
                <a:latin typeface="Symbol" pitchFamily="18" charset="2"/>
                <a:cs typeface="Arial" pitchFamily="34" charset="0"/>
              </a:rPr>
              <a:t>·</a:t>
            </a:r>
            <a:endParaRPr kumimoji="0" lang="de-AT" altLang="en-US" sz="2400" b="0" i="0" u="none" strike="noStrike" cap="none" normalizeH="0" baseline="0" dirty="0">
              <a:ln>
                <a:noFill/>
              </a:ln>
              <a:solidFill>
                <a:schemeClr val="tx1"/>
              </a:solidFill>
              <a:effectLst/>
              <a:cs typeface="Arial" pitchFamily="34" charset="0"/>
            </a:endParaRPr>
          </a:p>
        </p:txBody>
      </p:sp>
      <p:sp>
        <p:nvSpPr>
          <p:cNvPr id="45" name="Rectangle 36">
            <a:extLst>
              <a:ext uri="{C183D7F6-B498-43B3-948B-1728B52AA6E4}">
                <adec:decorative xmlns:adec="http://schemas.microsoft.com/office/drawing/2017/decorative" val="1"/>
              </a:ext>
            </a:extLst>
          </p:cNvPr>
          <p:cNvSpPr>
            <a:spLocks noChangeArrowheads="1"/>
          </p:cNvSpPr>
          <p:nvPr/>
        </p:nvSpPr>
        <p:spPr bwMode="auto">
          <a:xfrm>
            <a:off x="1269850" y="3948390"/>
            <a:ext cx="2042742"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en-US" sz="2400" b="0" i="0" u="none" strike="noStrike" cap="none" normalizeH="0" baseline="0" dirty="0">
                <a:ln>
                  <a:noFill/>
                </a:ln>
                <a:solidFill>
                  <a:srgbClr val="000000"/>
                </a:solidFill>
                <a:effectLst/>
                <a:latin typeface="Arial Narrow" pitchFamily="34" charset="0"/>
                <a:cs typeface="Arial" pitchFamily="34" charset="0"/>
              </a:rPr>
              <a:t>kurz und prägnant</a:t>
            </a:r>
            <a:endParaRPr kumimoji="0" lang="de-AT" altLang="en-US" sz="2400" b="0" i="0" u="none" strike="noStrike" cap="none" normalizeH="0" baseline="0" dirty="0">
              <a:ln>
                <a:noFill/>
              </a:ln>
              <a:solidFill>
                <a:schemeClr val="tx1"/>
              </a:solidFill>
              <a:effectLst/>
              <a:cs typeface="Arial" pitchFamily="34" charset="0"/>
            </a:endParaRPr>
          </a:p>
        </p:txBody>
      </p:sp>
      <p:sp>
        <p:nvSpPr>
          <p:cNvPr id="46" name="Rectangle 37">
            <a:extLst>
              <a:ext uri="{C183D7F6-B498-43B3-948B-1728B52AA6E4}">
                <adec:decorative xmlns:adec="http://schemas.microsoft.com/office/drawing/2017/decorative" val="1"/>
              </a:ext>
            </a:extLst>
          </p:cNvPr>
          <p:cNvSpPr>
            <a:spLocks noChangeArrowheads="1"/>
          </p:cNvSpPr>
          <p:nvPr/>
        </p:nvSpPr>
        <p:spPr bwMode="auto">
          <a:xfrm>
            <a:off x="2884659" y="3948390"/>
            <a:ext cx="71322"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en-US" sz="2400" b="0" i="0" u="none" strike="noStrike" cap="none" normalizeH="0" baseline="0" dirty="0">
                <a:ln>
                  <a:noFill/>
                </a:ln>
                <a:solidFill>
                  <a:srgbClr val="000000"/>
                </a:solidFill>
                <a:effectLst/>
                <a:latin typeface="Arial Narrow" pitchFamily="34" charset="0"/>
                <a:cs typeface="Arial" pitchFamily="34" charset="0"/>
              </a:rPr>
              <a:t> </a:t>
            </a:r>
            <a:endParaRPr kumimoji="0" lang="de-AT" altLang="en-US" sz="2400" b="0" i="0" u="none" strike="noStrike" cap="none" normalizeH="0" baseline="0" dirty="0">
              <a:ln>
                <a:noFill/>
              </a:ln>
              <a:solidFill>
                <a:schemeClr val="tx1"/>
              </a:solidFill>
              <a:effectLst/>
              <a:cs typeface="Arial" pitchFamily="34" charset="0"/>
            </a:endParaRPr>
          </a:p>
        </p:txBody>
      </p:sp>
      <p:sp>
        <p:nvSpPr>
          <p:cNvPr id="47" name="Rectangle 38">
            <a:extLst>
              <a:ext uri="{C183D7F6-B498-43B3-948B-1728B52AA6E4}">
                <adec:decorative xmlns:adec="http://schemas.microsoft.com/office/drawing/2017/decorative" val="1"/>
              </a:ext>
            </a:extLst>
          </p:cNvPr>
          <p:cNvSpPr>
            <a:spLocks noChangeArrowheads="1"/>
          </p:cNvSpPr>
          <p:nvPr/>
        </p:nvSpPr>
        <p:spPr bwMode="auto">
          <a:xfrm>
            <a:off x="1002849" y="4391640"/>
            <a:ext cx="140816"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en-US" sz="2400" b="0" i="0" u="none" strike="noStrike" cap="none" normalizeH="0" baseline="0" dirty="0">
                <a:ln>
                  <a:noFill/>
                </a:ln>
                <a:solidFill>
                  <a:srgbClr val="594C35"/>
                </a:solidFill>
                <a:effectLst/>
                <a:latin typeface="Symbol" pitchFamily="18" charset="2"/>
                <a:cs typeface="Arial" pitchFamily="34" charset="0"/>
              </a:rPr>
              <a:t>·</a:t>
            </a:r>
            <a:endParaRPr kumimoji="0" lang="de-AT" altLang="en-US" sz="2400" b="0" i="0" u="none" strike="noStrike" cap="none" normalizeH="0" baseline="0" dirty="0">
              <a:ln>
                <a:noFill/>
              </a:ln>
              <a:solidFill>
                <a:schemeClr val="tx1"/>
              </a:solidFill>
              <a:effectLst/>
              <a:cs typeface="Arial" pitchFamily="34" charset="0"/>
            </a:endParaRPr>
          </a:p>
        </p:txBody>
      </p:sp>
      <p:sp>
        <p:nvSpPr>
          <p:cNvPr id="49" name="Rectangle 40">
            <a:extLst>
              <a:ext uri="{C183D7F6-B498-43B3-948B-1728B52AA6E4}">
                <adec:decorative xmlns:adec="http://schemas.microsoft.com/office/drawing/2017/decorative" val="1"/>
              </a:ext>
            </a:extLst>
          </p:cNvPr>
          <p:cNvSpPr>
            <a:spLocks noChangeArrowheads="1"/>
          </p:cNvSpPr>
          <p:nvPr/>
        </p:nvSpPr>
        <p:spPr bwMode="auto">
          <a:xfrm>
            <a:off x="1269850" y="4413585"/>
            <a:ext cx="1071663"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en-US" sz="2400" b="0" i="0" u="none" strike="noStrike" cap="none" normalizeH="0" baseline="0" dirty="0">
                <a:ln>
                  <a:noFill/>
                </a:ln>
                <a:solidFill>
                  <a:srgbClr val="000000"/>
                </a:solidFill>
                <a:effectLst/>
                <a:latin typeface="Arial Narrow" pitchFamily="34" charset="0"/>
                <a:cs typeface="Arial" pitchFamily="34" charset="0"/>
              </a:rPr>
              <a:t>anregend</a:t>
            </a:r>
            <a:endParaRPr kumimoji="0" lang="de-AT" altLang="en-US" sz="2400" b="0" i="0" u="none" strike="noStrike" cap="none" normalizeH="0" baseline="0" dirty="0">
              <a:ln>
                <a:noFill/>
              </a:ln>
              <a:solidFill>
                <a:schemeClr val="tx1"/>
              </a:solidFill>
              <a:effectLst/>
              <a:cs typeface="Arial" pitchFamily="34" charset="0"/>
            </a:endParaRPr>
          </a:p>
        </p:txBody>
      </p:sp>
      <p:sp>
        <p:nvSpPr>
          <p:cNvPr id="50" name="Rectangle 41">
            <a:extLst>
              <a:ext uri="{C183D7F6-B498-43B3-948B-1728B52AA6E4}">
                <adec:decorative xmlns:adec="http://schemas.microsoft.com/office/drawing/2017/decorative" val="1"/>
              </a:ext>
            </a:extLst>
          </p:cNvPr>
          <p:cNvSpPr>
            <a:spLocks noChangeArrowheads="1"/>
          </p:cNvSpPr>
          <p:nvPr/>
        </p:nvSpPr>
        <p:spPr bwMode="auto">
          <a:xfrm>
            <a:off x="2116573" y="4413585"/>
            <a:ext cx="71322"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en-US" sz="2400" b="0" i="0" u="none" strike="noStrike" cap="none" normalizeH="0" baseline="0" dirty="0">
                <a:ln>
                  <a:noFill/>
                </a:ln>
                <a:solidFill>
                  <a:srgbClr val="000000"/>
                </a:solidFill>
                <a:effectLst/>
                <a:latin typeface="Arial Narrow" pitchFamily="34" charset="0"/>
                <a:cs typeface="Arial" pitchFamily="34" charset="0"/>
              </a:rPr>
              <a:t> </a:t>
            </a:r>
            <a:endParaRPr kumimoji="0" lang="de-AT" altLang="en-US" sz="2400" b="0" i="0" u="none" strike="noStrike" cap="none" normalizeH="0" baseline="0" dirty="0">
              <a:ln>
                <a:noFill/>
              </a:ln>
              <a:solidFill>
                <a:schemeClr val="tx1"/>
              </a:solidFill>
              <a:effectLst/>
              <a:cs typeface="Arial" pitchFamily="34" charset="0"/>
            </a:endParaRPr>
          </a:p>
        </p:txBody>
      </p:sp>
      <p:sp>
        <p:nvSpPr>
          <p:cNvPr id="51" name="Rectangle 42">
            <a:extLst>
              <a:ext uri="{C183D7F6-B498-43B3-948B-1728B52AA6E4}">
                <adec:decorative xmlns:adec="http://schemas.microsoft.com/office/drawing/2017/decorative" val="1"/>
              </a:ext>
            </a:extLst>
          </p:cNvPr>
          <p:cNvSpPr>
            <a:spLocks noChangeArrowheads="1"/>
          </p:cNvSpPr>
          <p:nvPr/>
        </p:nvSpPr>
        <p:spPr bwMode="auto">
          <a:xfrm>
            <a:off x="5312584" y="2987991"/>
            <a:ext cx="140816"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en-US" sz="2400" b="0" i="0" u="none" strike="noStrike" cap="none" normalizeH="0" baseline="0" dirty="0">
                <a:ln>
                  <a:noFill/>
                </a:ln>
                <a:solidFill>
                  <a:srgbClr val="594C35"/>
                </a:solidFill>
                <a:effectLst/>
                <a:latin typeface="Symbol" pitchFamily="18" charset="2"/>
                <a:cs typeface="Arial" pitchFamily="34" charset="0"/>
              </a:rPr>
              <a:t>·</a:t>
            </a:r>
            <a:endParaRPr kumimoji="0" lang="de-AT" altLang="en-US" sz="2400" b="0" i="0" u="none" strike="noStrike" cap="none" normalizeH="0" baseline="0" dirty="0">
              <a:ln>
                <a:noFill/>
              </a:ln>
              <a:solidFill>
                <a:schemeClr val="tx1"/>
              </a:solidFill>
              <a:effectLst/>
              <a:cs typeface="Arial" pitchFamily="34" charset="0"/>
            </a:endParaRPr>
          </a:p>
        </p:txBody>
      </p:sp>
      <p:sp>
        <p:nvSpPr>
          <p:cNvPr id="53" name="Rectangle 44">
            <a:extLst>
              <a:ext uri="{C183D7F6-B498-43B3-948B-1728B52AA6E4}">
                <adec:decorative xmlns:adec="http://schemas.microsoft.com/office/drawing/2017/decorative" val="1"/>
              </a:ext>
            </a:extLst>
          </p:cNvPr>
          <p:cNvSpPr>
            <a:spLocks noChangeArrowheads="1"/>
          </p:cNvSpPr>
          <p:nvPr/>
        </p:nvSpPr>
        <p:spPr bwMode="auto">
          <a:xfrm>
            <a:off x="5579585" y="3009936"/>
            <a:ext cx="1208821"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en-US" sz="2400" b="0" i="0" u="none" strike="noStrike" cap="none" normalizeH="0" baseline="0" dirty="0">
                <a:ln>
                  <a:noFill/>
                </a:ln>
                <a:solidFill>
                  <a:srgbClr val="000000"/>
                </a:solidFill>
                <a:effectLst/>
                <a:latin typeface="Arial Narrow" pitchFamily="34" charset="0"/>
                <a:cs typeface="Arial" pitchFamily="34" charset="0"/>
              </a:rPr>
              <a:t>kompliziert</a:t>
            </a:r>
            <a:endParaRPr kumimoji="0" lang="de-AT" altLang="en-US" sz="2400" b="0" i="0" u="none" strike="noStrike" cap="none" normalizeH="0" baseline="0" dirty="0">
              <a:ln>
                <a:noFill/>
              </a:ln>
              <a:solidFill>
                <a:schemeClr val="tx1"/>
              </a:solidFill>
              <a:effectLst/>
              <a:cs typeface="Arial" pitchFamily="34" charset="0"/>
            </a:endParaRPr>
          </a:p>
        </p:txBody>
      </p:sp>
      <p:sp>
        <p:nvSpPr>
          <p:cNvPr id="54" name="Rectangle 45">
            <a:extLst>
              <a:ext uri="{C183D7F6-B498-43B3-948B-1728B52AA6E4}">
                <adec:decorative xmlns:adec="http://schemas.microsoft.com/office/drawing/2017/decorative" val="1"/>
              </a:ext>
            </a:extLst>
          </p:cNvPr>
          <p:cNvSpPr>
            <a:spLocks noChangeArrowheads="1"/>
          </p:cNvSpPr>
          <p:nvPr/>
        </p:nvSpPr>
        <p:spPr bwMode="auto">
          <a:xfrm>
            <a:off x="6537864" y="3009936"/>
            <a:ext cx="71322"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en-US" sz="2400" b="0" i="0" u="none" strike="noStrike" cap="none" normalizeH="0" baseline="0" dirty="0">
                <a:ln>
                  <a:noFill/>
                </a:ln>
                <a:solidFill>
                  <a:srgbClr val="000000"/>
                </a:solidFill>
                <a:effectLst/>
                <a:latin typeface="Arial Narrow" pitchFamily="34" charset="0"/>
                <a:cs typeface="Arial" pitchFamily="34" charset="0"/>
              </a:rPr>
              <a:t> </a:t>
            </a:r>
            <a:endParaRPr kumimoji="0" lang="de-AT" altLang="en-US" sz="2400" b="0" i="0" u="none" strike="noStrike" cap="none" normalizeH="0" baseline="0" dirty="0">
              <a:ln>
                <a:noFill/>
              </a:ln>
              <a:solidFill>
                <a:schemeClr val="tx1"/>
              </a:solidFill>
              <a:effectLst/>
              <a:cs typeface="Arial" pitchFamily="34" charset="0"/>
            </a:endParaRPr>
          </a:p>
        </p:txBody>
      </p:sp>
      <p:sp>
        <p:nvSpPr>
          <p:cNvPr id="55" name="Rectangle 46">
            <a:extLst>
              <a:ext uri="{C183D7F6-B498-43B3-948B-1728B52AA6E4}">
                <adec:decorative xmlns:adec="http://schemas.microsoft.com/office/drawing/2017/decorative" val="1"/>
              </a:ext>
            </a:extLst>
          </p:cNvPr>
          <p:cNvSpPr>
            <a:spLocks noChangeArrowheads="1"/>
          </p:cNvSpPr>
          <p:nvPr/>
        </p:nvSpPr>
        <p:spPr bwMode="auto">
          <a:xfrm>
            <a:off x="5312584" y="3460044"/>
            <a:ext cx="140816"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en-US" sz="2400" b="0" i="0" u="none" strike="noStrike" cap="none" normalizeH="0" baseline="0" dirty="0">
                <a:ln>
                  <a:noFill/>
                </a:ln>
                <a:solidFill>
                  <a:srgbClr val="594C35"/>
                </a:solidFill>
                <a:effectLst/>
                <a:latin typeface="Symbol" pitchFamily="18" charset="2"/>
                <a:cs typeface="Arial" pitchFamily="34" charset="0"/>
              </a:rPr>
              <a:t>·</a:t>
            </a:r>
            <a:endParaRPr kumimoji="0" lang="de-AT" altLang="en-US" sz="2400" b="0" i="0" u="none" strike="noStrike" cap="none" normalizeH="0" baseline="0" dirty="0">
              <a:ln>
                <a:noFill/>
              </a:ln>
              <a:solidFill>
                <a:schemeClr val="tx1"/>
              </a:solidFill>
              <a:effectLst/>
              <a:cs typeface="Arial" pitchFamily="34" charset="0"/>
            </a:endParaRPr>
          </a:p>
        </p:txBody>
      </p:sp>
      <p:sp>
        <p:nvSpPr>
          <p:cNvPr id="57" name="Rectangle 48">
            <a:extLst>
              <a:ext uri="{C183D7F6-B498-43B3-948B-1728B52AA6E4}">
                <adec:decorative xmlns:adec="http://schemas.microsoft.com/office/drawing/2017/decorative" val="1"/>
              </a:ext>
            </a:extLst>
          </p:cNvPr>
          <p:cNvSpPr>
            <a:spLocks noChangeArrowheads="1"/>
          </p:cNvSpPr>
          <p:nvPr/>
        </p:nvSpPr>
        <p:spPr bwMode="auto">
          <a:xfrm>
            <a:off x="5579585" y="3481990"/>
            <a:ext cx="3043083"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en-US" sz="2400" b="0" i="0" u="none" strike="noStrike" cap="none" normalizeH="0" baseline="0" dirty="0">
                <a:ln>
                  <a:noFill/>
                </a:ln>
                <a:solidFill>
                  <a:srgbClr val="000000"/>
                </a:solidFill>
                <a:effectLst/>
                <a:latin typeface="Arial Narrow" pitchFamily="34" charset="0"/>
                <a:cs typeface="Arial" pitchFamily="34" charset="0"/>
              </a:rPr>
              <a:t>unübersichtlich/ungeordnet</a:t>
            </a:r>
            <a:endParaRPr kumimoji="0" lang="de-AT" altLang="en-US" sz="2400" b="0" i="0" u="none" strike="noStrike" cap="none" normalizeH="0" baseline="0" dirty="0">
              <a:ln>
                <a:noFill/>
              </a:ln>
              <a:solidFill>
                <a:schemeClr val="tx1"/>
              </a:solidFill>
              <a:effectLst/>
              <a:cs typeface="Arial" pitchFamily="34" charset="0"/>
            </a:endParaRPr>
          </a:p>
        </p:txBody>
      </p:sp>
      <p:sp>
        <p:nvSpPr>
          <p:cNvPr id="58" name="Rectangle 49">
            <a:extLst>
              <a:ext uri="{C183D7F6-B498-43B3-948B-1728B52AA6E4}">
                <adec:decorative xmlns:adec="http://schemas.microsoft.com/office/drawing/2017/decorative" val="1"/>
              </a:ext>
            </a:extLst>
          </p:cNvPr>
          <p:cNvSpPr>
            <a:spLocks noChangeArrowheads="1"/>
          </p:cNvSpPr>
          <p:nvPr/>
        </p:nvSpPr>
        <p:spPr bwMode="auto">
          <a:xfrm>
            <a:off x="7986254" y="3481990"/>
            <a:ext cx="71322"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en-US" sz="2400" b="0" i="0" u="none" strike="noStrike" cap="none" normalizeH="0" baseline="0" dirty="0">
                <a:ln>
                  <a:noFill/>
                </a:ln>
                <a:solidFill>
                  <a:srgbClr val="000000"/>
                </a:solidFill>
                <a:effectLst/>
                <a:latin typeface="Arial Narrow" pitchFamily="34" charset="0"/>
                <a:cs typeface="Arial" pitchFamily="34" charset="0"/>
              </a:rPr>
              <a:t> </a:t>
            </a:r>
            <a:endParaRPr kumimoji="0" lang="de-AT" altLang="en-US" sz="2400" b="0" i="0" u="none" strike="noStrike" cap="none" normalizeH="0" baseline="0" dirty="0">
              <a:ln>
                <a:noFill/>
              </a:ln>
              <a:solidFill>
                <a:schemeClr val="tx1"/>
              </a:solidFill>
              <a:effectLst/>
              <a:cs typeface="Arial" pitchFamily="34" charset="0"/>
            </a:endParaRPr>
          </a:p>
        </p:txBody>
      </p:sp>
      <p:sp>
        <p:nvSpPr>
          <p:cNvPr id="59" name="Rectangle 50">
            <a:extLst>
              <a:ext uri="{C183D7F6-B498-43B3-948B-1728B52AA6E4}">
                <adec:decorative xmlns:adec="http://schemas.microsoft.com/office/drawing/2017/decorative" val="1"/>
              </a:ext>
            </a:extLst>
          </p:cNvPr>
          <p:cNvSpPr>
            <a:spLocks noChangeArrowheads="1"/>
          </p:cNvSpPr>
          <p:nvPr/>
        </p:nvSpPr>
        <p:spPr bwMode="auto">
          <a:xfrm>
            <a:off x="5312584" y="3926445"/>
            <a:ext cx="140816"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en-US" sz="2400" b="0" i="0" u="none" strike="noStrike" cap="none" normalizeH="0" baseline="0" dirty="0">
                <a:ln>
                  <a:noFill/>
                </a:ln>
                <a:solidFill>
                  <a:srgbClr val="594C35"/>
                </a:solidFill>
                <a:effectLst/>
                <a:latin typeface="Symbol" pitchFamily="18" charset="2"/>
                <a:cs typeface="Arial" pitchFamily="34" charset="0"/>
              </a:rPr>
              <a:t>·</a:t>
            </a:r>
            <a:endParaRPr kumimoji="0" lang="de-AT" altLang="en-US" sz="2400" b="0" i="0" u="none" strike="noStrike" cap="none" normalizeH="0" baseline="0" dirty="0">
              <a:ln>
                <a:noFill/>
              </a:ln>
              <a:solidFill>
                <a:schemeClr val="tx1"/>
              </a:solidFill>
              <a:effectLst/>
              <a:cs typeface="Arial" pitchFamily="34" charset="0"/>
            </a:endParaRPr>
          </a:p>
        </p:txBody>
      </p:sp>
      <p:sp>
        <p:nvSpPr>
          <p:cNvPr id="61" name="Rectangle 52">
            <a:extLst>
              <a:ext uri="{C183D7F6-B498-43B3-948B-1728B52AA6E4}">
                <adec:decorative xmlns:adec="http://schemas.microsoft.com/office/drawing/2017/decorative" val="1"/>
              </a:ext>
            </a:extLst>
          </p:cNvPr>
          <p:cNvSpPr>
            <a:spLocks noChangeArrowheads="1"/>
          </p:cNvSpPr>
          <p:nvPr/>
        </p:nvSpPr>
        <p:spPr bwMode="auto">
          <a:xfrm>
            <a:off x="5579585" y="3948390"/>
            <a:ext cx="1492281"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en-US" sz="2400" b="0" i="0" u="none" strike="noStrike" cap="none" normalizeH="0" baseline="0" dirty="0">
                <a:ln>
                  <a:noFill/>
                </a:ln>
                <a:solidFill>
                  <a:srgbClr val="000000"/>
                </a:solidFill>
                <a:effectLst/>
                <a:latin typeface="Arial Narrow" pitchFamily="34" charset="0"/>
                <a:cs typeface="Arial" pitchFamily="34" charset="0"/>
              </a:rPr>
              <a:t>weitschweifig</a:t>
            </a:r>
            <a:endParaRPr kumimoji="0" lang="de-AT" altLang="en-US" sz="2400" b="0" i="0" u="none" strike="noStrike" cap="none" normalizeH="0" baseline="0" dirty="0">
              <a:ln>
                <a:noFill/>
              </a:ln>
              <a:solidFill>
                <a:schemeClr val="tx1"/>
              </a:solidFill>
              <a:effectLst/>
              <a:cs typeface="Arial" pitchFamily="34" charset="0"/>
            </a:endParaRPr>
          </a:p>
        </p:txBody>
      </p:sp>
      <p:sp>
        <p:nvSpPr>
          <p:cNvPr id="62" name="Rectangle 53">
            <a:extLst>
              <a:ext uri="{C183D7F6-B498-43B3-948B-1728B52AA6E4}">
                <adec:decorative xmlns:adec="http://schemas.microsoft.com/office/drawing/2017/decorative" val="1"/>
              </a:ext>
            </a:extLst>
          </p:cNvPr>
          <p:cNvSpPr>
            <a:spLocks noChangeArrowheads="1"/>
          </p:cNvSpPr>
          <p:nvPr/>
        </p:nvSpPr>
        <p:spPr bwMode="auto">
          <a:xfrm>
            <a:off x="6759145" y="3948390"/>
            <a:ext cx="71322"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en-US" sz="2400" b="0" i="0" u="none" strike="noStrike" cap="none" normalizeH="0" baseline="0" dirty="0">
                <a:ln>
                  <a:noFill/>
                </a:ln>
                <a:solidFill>
                  <a:srgbClr val="000000"/>
                </a:solidFill>
                <a:effectLst/>
                <a:latin typeface="Arial Narrow" pitchFamily="34" charset="0"/>
                <a:cs typeface="Arial" pitchFamily="34" charset="0"/>
              </a:rPr>
              <a:t> </a:t>
            </a:r>
            <a:endParaRPr kumimoji="0" lang="de-AT" altLang="en-US" sz="2400" b="0" i="0" u="none" strike="noStrike" cap="none" normalizeH="0" baseline="0" dirty="0">
              <a:ln>
                <a:noFill/>
              </a:ln>
              <a:solidFill>
                <a:schemeClr val="tx1"/>
              </a:solidFill>
              <a:effectLst/>
              <a:cs typeface="Arial" pitchFamily="34" charset="0"/>
            </a:endParaRPr>
          </a:p>
        </p:txBody>
      </p:sp>
      <p:sp>
        <p:nvSpPr>
          <p:cNvPr id="63" name="Rectangle 54">
            <a:extLst>
              <a:ext uri="{C183D7F6-B498-43B3-948B-1728B52AA6E4}">
                <adec:decorative xmlns:adec="http://schemas.microsoft.com/office/drawing/2017/decorative" val="1"/>
              </a:ext>
            </a:extLst>
          </p:cNvPr>
          <p:cNvSpPr>
            <a:spLocks noChangeArrowheads="1"/>
          </p:cNvSpPr>
          <p:nvPr/>
        </p:nvSpPr>
        <p:spPr bwMode="auto">
          <a:xfrm>
            <a:off x="5312584" y="4391640"/>
            <a:ext cx="140816"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en-US" sz="2400" b="0" i="0" u="none" strike="noStrike" cap="none" normalizeH="0" baseline="0" dirty="0">
                <a:ln>
                  <a:noFill/>
                </a:ln>
                <a:solidFill>
                  <a:srgbClr val="594C35"/>
                </a:solidFill>
                <a:effectLst/>
                <a:latin typeface="Symbol" pitchFamily="18" charset="2"/>
                <a:cs typeface="Arial" pitchFamily="34" charset="0"/>
              </a:rPr>
              <a:t>·</a:t>
            </a:r>
            <a:endParaRPr kumimoji="0" lang="de-AT" altLang="en-US" sz="2400" b="0" i="0" u="none" strike="noStrike" cap="none" normalizeH="0" baseline="0" dirty="0">
              <a:ln>
                <a:noFill/>
              </a:ln>
              <a:solidFill>
                <a:schemeClr val="tx1"/>
              </a:solidFill>
              <a:effectLst/>
              <a:cs typeface="Arial" pitchFamily="34" charset="0"/>
            </a:endParaRPr>
          </a:p>
        </p:txBody>
      </p:sp>
      <p:sp>
        <p:nvSpPr>
          <p:cNvPr id="7169" name="Rectangle 56">
            <a:extLst>
              <a:ext uri="{C183D7F6-B498-43B3-948B-1728B52AA6E4}">
                <adec:decorative xmlns:adec="http://schemas.microsoft.com/office/drawing/2017/decorative" val="1"/>
              </a:ext>
            </a:extLst>
          </p:cNvPr>
          <p:cNvSpPr>
            <a:spLocks noChangeArrowheads="1"/>
          </p:cNvSpPr>
          <p:nvPr/>
        </p:nvSpPr>
        <p:spPr bwMode="auto">
          <a:xfrm>
            <a:off x="5579585" y="4413585"/>
            <a:ext cx="1111896"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en-US" sz="2400" b="0" i="0" u="none" strike="noStrike" cap="none" normalizeH="0" baseline="0" dirty="0">
                <a:ln>
                  <a:noFill/>
                </a:ln>
                <a:solidFill>
                  <a:srgbClr val="000000"/>
                </a:solidFill>
                <a:effectLst/>
                <a:latin typeface="Arial Narrow" pitchFamily="34" charset="0"/>
                <a:cs typeface="Arial" pitchFamily="34" charset="0"/>
              </a:rPr>
              <a:t>langweilig</a:t>
            </a:r>
            <a:endParaRPr kumimoji="0" lang="de-AT" altLang="en-US" sz="2400" b="0" i="0" u="none" strike="noStrike" cap="none" normalizeH="0" baseline="0" dirty="0">
              <a:ln>
                <a:noFill/>
              </a:ln>
              <a:solidFill>
                <a:schemeClr val="tx1"/>
              </a:solidFill>
              <a:effectLst/>
              <a:cs typeface="Arial" pitchFamily="34" charset="0"/>
            </a:endParaRPr>
          </a:p>
        </p:txBody>
      </p:sp>
      <p:sp>
        <p:nvSpPr>
          <p:cNvPr id="7172" name="Rectangle 57">
            <a:extLst>
              <a:ext uri="{C183D7F6-B498-43B3-948B-1728B52AA6E4}">
                <adec:decorative xmlns:adec="http://schemas.microsoft.com/office/drawing/2017/decorative" val="1"/>
              </a:ext>
            </a:extLst>
          </p:cNvPr>
          <p:cNvSpPr>
            <a:spLocks noChangeArrowheads="1"/>
          </p:cNvSpPr>
          <p:nvPr/>
        </p:nvSpPr>
        <p:spPr bwMode="auto">
          <a:xfrm>
            <a:off x="6459226" y="4413585"/>
            <a:ext cx="71322"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en-US" sz="2400" b="0" i="0" u="none" strike="noStrike" cap="none" normalizeH="0" baseline="0" dirty="0">
                <a:ln>
                  <a:noFill/>
                </a:ln>
                <a:solidFill>
                  <a:srgbClr val="000000"/>
                </a:solidFill>
                <a:effectLst/>
                <a:latin typeface="Arial Narrow" pitchFamily="34" charset="0"/>
                <a:cs typeface="Arial" pitchFamily="34" charset="0"/>
              </a:rPr>
              <a:t> </a:t>
            </a:r>
            <a:endParaRPr kumimoji="0" lang="de-AT" altLang="en-US" sz="2400" b="0" i="0" u="none" strike="noStrike" cap="none" normalizeH="0" baseline="0" dirty="0">
              <a:ln>
                <a:noFill/>
              </a:ln>
              <a:solidFill>
                <a:schemeClr val="tx1"/>
              </a:solidFill>
              <a:effectLst/>
              <a:cs typeface="Arial" pitchFamily="34" charset="0"/>
            </a:endParaRPr>
          </a:p>
        </p:txBody>
      </p:sp>
      <p:sp>
        <p:nvSpPr>
          <p:cNvPr id="7173" name="Rectangle 58">
            <a:extLst>
              <a:ext uri="{C183D7F6-B498-43B3-948B-1728B52AA6E4}">
                <adec:decorative xmlns:adec="http://schemas.microsoft.com/office/drawing/2017/decorative" val="1"/>
              </a:ext>
            </a:extLst>
          </p:cNvPr>
          <p:cNvSpPr>
            <a:spLocks noChangeArrowheads="1"/>
          </p:cNvSpPr>
          <p:nvPr/>
        </p:nvSpPr>
        <p:spPr bwMode="auto">
          <a:xfrm>
            <a:off x="710564" y="2418785"/>
            <a:ext cx="12801" cy="14630"/>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4400" dirty="0"/>
          </a:p>
        </p:txBody>
      </p:sp>
      <p:sp>
        <p:nvSpPr>
          <p:cNvPr id="7175" name="Rectangle 60">
            <a:extLst>
              <a:ext uri="{C183D7F6-B498-43B3-948B-1728B52AA6E4}">
                <adec:decorative xmlns:adec="http://schemas.microsoft.com/office/drawing/2017/decorative" val="1"/>
              </a:ext>
            </a:extLst>
          </p:cNvPr>
          <p:cNvSpPr>
            <a:spLocks noChangeArrowheads="1"/>
          </p:cNvSpPr>
          <p:nvPr/>
        </p:nvSpPr>
        <p:spPr bwMode="auto">
          <a:xfrm>
            <a:off x="5715923" y="2418785"/>
            <a:ext cx="12801" cy="14630"/>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4400" dirty="0"/>
          </a:p>
        </p:txBody>
      </p:sp>
      <p:sp>
        <p:nvSpPr>
          <p:cNvPr id="7177" name="Rectangle 62"/>
          <p:cNvSpPr>
            <a:spLocks noChangeArrowheads="1"/>
          </p:cNvSpPr>
          <p:nvPr/>
        </p:nvSpPr>
        <p:spPr bwMode="auto">
          <a:xfrm>
            <a:off x="10717625" y="2418785"/>
            <a:ext cx="12801" cy="14630"/>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4400" dirty="0"/>
          </a:p>
        </p:txBody>
      </p:sp>
      <p:sp>
        <p:nvSpPr>
          <p:cNvPr id="7186" name="Rectangle 71"/>
          <p:cNvSpPr>
            <a:spLocks noChangeArrowheads="1"/>
          </p:cNvSpPr>
          <p:nvPr/>
        </p:nvSpPr>
        <p:spPr bwMode="auto">
          <a:xfrm>
            <a:off x="10717625" y="4622916"/>
            <a:ext cx="12801" cy="14630"/>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4400" dirty="0"/>
          </a:p>
        </p:txBody>
      </p:sp>
      <p:sp>
        <p:nvSpPr>
          <p:cNvPr id="7187" name="Rectangle 72"/>
          <p:cNvSpPr>
            <a:spLocks noChangeArrowheads="1"/>
          </p:cNvSpPr>
          <p:nvPr/>
        </p:nvSpPr>
        <p:spPr bwMode="auto">
          <a:xfrm>
            <a:off x="10717625" y="4622916"/>
            <a:ext cx="12801" cy="14630"/>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sz="4400" dirty="0"/>
          </a:p>
        </p:txBody>
      </p:sp>
      <p:cxnSp>
        <p:nvCxnSpPr>
          <p:cNvPr id="7191" name="Gerade Verbindung 7190">
            <a:extLst>
              <a:ext uri="{C183D7F6-B498-43B3-948B-1728B52AA6E4}">
                <adec:decorative xmlns:adec="http://schemas.microsoft.com/office/drawing/2017/decorative" val="1"/>
              </a:ext>
            </a:extLst>
          </p:cNvPr>
          <p:cNvCxnSpPr>
            <a:stCxn id="87" idx="2"/>
            <a:endCxn id="87" idx="0"/>
          </p:cNvCxnSpPr>
          <p:nvPr/>
        </p:nvCxnSpPr>
        <p:spPr bwMode="auto">
          <a:xfrm flipV="1">
            <a:off x="5042427" y="1935988"/>
            <a:ext cx="0" cy="883412"/>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94" name="Gewinkelte Verbindung 7193">
            <a:extLst>
              <a:ext uri="{C183D7F6-B498-43B3-948B-1728B52AA6E4}">
                <adec:decorative xmlns:adec="http://schemas.microsoft.com/office/drawing/2017/decorative" val="1"/>
              </a:ext>
            </a:extLst>
          </p:cNvPr>
          <p:cNvCxnSpPr>
            <a:stCxn id="112" idx="2"/>
            <a:endCxn id="8" idx="1"/>
          </p:cNvCxnSpPr>
          <p:nvPr/>
        </p:nvCxnSpPr>
        <p:spPr bwMode="auto">
          <a:xfrm rot="5400000">
            <a:off x="1363933" y="4310538"/>
            <a:ext cx="1228287" cy="1809638"/>
          </a:xfrm>
          <a:prstGeom prst="bentConnector4">
            <a:avLst>
              <a:gd name="adj1" fmla="val 56873"/>
              <a:gd name="adj2" fmla="val 112632"/>
            </a:avLst>
          </a:prstGeom>
          <a:noFill/>
          <a:ln w="38100" cap="flat" cmpd="sng" algn="ctr">
            <a:solidFill>
              <a:srgbClr val="594C35"/>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 name="Rectangle 32">
            <a:extLst>
              <a:ext uri="{C183D7F6-B498-43B3-948B-1728B52AA6E4}">
                <adec:decorative xmlns:adec="http://schemas.microsoft.com/office/drawing/2017/decorative" val="1"/>
              </a:ext>
            </a:extLst>
          </p:cNvPr>
          <p:cNvSpPr>
            <a:spLocks noChangeArrowheads="1"/>
          </p:cNvSpPr>
          <p:nvPr/>
        </p:nvSpPr>
        <p:spPr bwMode="auto">
          <a:xfrm>
            <a:off x="723364" y="4231801"/>
            <a:ext cx="4319061"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AT" altLang="en-US" sz="2400" b="0" i="0" u="none" strike="noStrike" cap="none" normalizeH="0" baseline="0" dirty="0">
              <a:ln>
                <a:noFill/>
              </a:ln>
              <a:solidFill>
                <a:schemeClr val="tx1"/>
              </a:solidFill>
              <a:effectLst/>
              <a:cs typeface="Arial" pitchFamily="34" charset="0"/>
            </a:endParaRPr>
          </a:p>
        </p:txBody>
      </p:sp>
      <p:sp>
        <p:nvSpPr>
          <p:cNvPr id="37" name="Rectangle 28">
            <a:extLst>
              <a:ext uri="{C183D7F6-B498-43B3-948B-1728B52AA6E4}">
                <adec:decorative xmlns:adec="http://schemas.microsoft.com/office/drawing/2017/decorative" val="1"/>
              </a:ext>
            </a:extLst>
          </p:cNvPr>
          <p:cNvSpPr>
            <a:spLocks noChangeArrowheads="1"/>
          </p:cNvSpPr>
          <p:nvPr/>
        </p:nvSpPr>
        <p:spPr bwMode="auto">
          <a:xfrm>
            <a:off x="1269850" y="3009936"/>
            <a:ext cx="817463" cy="3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en-US" sz="2400" b="0" i="0" u="none" strike="noStrike" cap="none" normalizeH="0" baseline="0" dirty="0">
                <a:ln>
                  <a:noFill/>
                </a:ln>
                <a:solidFill>
                  <a:srgbClr val="000000"/>
                </a:solidFill>
                <a:effectLst/>
                <a:latin typeface="Arial Narrow" pitchFamily="34" charset="0"/>
                <a:cs typeface="Arial" pitchFamily="34" charset="0"/>
              </a:rPr>
              <a:t>einfach</a:t>
            </a:r>
            <a:endParaRPr kumimoji="0" lang="de-AT" altLang="en-US" sz="2400" b="0" i="0" u="none" strike="noStrike" cap="none" normalizeH="0" baseline="0" dirty="0">
              <a:ln>
                <a:noFill/>
              </a:ln>
              <a:solidFill>
                <a:schemeClr val="tx1"/>
              </a:solidFill>
              <a:effectLst/>
              <a:cs typeface="Arial" pitchFamily="34" charset="0"/>
            </a:endParaRPr>
          </a:p>
        </p:txBody>
      </p:sp>
      <p:sp>
        <p:nvSpPr>
          <p:cNvPr id="17" name="Rectangle 8">
            <a:extLst>
              <a:ext uri="{C183D7F6-B498-43B3-948B-1728B52AA6E4}">
                <adec:decorative xmlns:adec="http://schemas.microsoft.com/office/drawing/2017/decorative" val="1"/>
              </a:ext>
            </a:extLst>
          </p:cNvPr>
          <p:cNvSpPr>
            <a:spLocks noChangeArrowheads="1"/>
          </p:cNvSpPr>
          <p:nvPr/>
        </p:nvSpPr>
        <p:spPr bwMode="auto">
          <a:xfrm>
            <a:off x="719709" y="2020111"/>
            <a:ext cx="432271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altLang="en-US" sz="2400" b="1" i="0" u="none" strike="noStrike" cap="none" normalizeH="0" baseline="0" dirty="0">
                <a:ln>
                  <a:noFill/>
                </a:ln>
                <a:solidFill>
                  <a:srgbClr val="FFFFFF"/>
                </a:solidFill>
                <a:effectLst/>
                <a:latin typeface="Arial Narrow" pitchFamily="34" charset="0"/>
                <a:cs typeface="Arial" pitchFamily="34" charset="0"/>
              </a:rPr>
              <a:t>Charakteristika </a:t>
            </a:r>
            <a:br>
              <a:rPr kumimoji="0" lang="de-AT" altLang="en-US" sz="2400" b="1" i="0" u="none" strike="noStrike" cap="none" normalizeH="0" baseline="0" dirty="0">
                <a:ln>
                  <a:noFill/>
                </a:ln>
                <a:solidFill>
                  <a:srgbClr val="FFFFFF"/>
                </a:solidFill>
                <a:effectLst/>
                <a:latin typeface="Arial Narrow" pitchFamily="34" charset="0"/>
                <a:cs typeface="Arial" pitchFamily="34" charset="0"/>
              </a:rPr>
            </a:br>
            <a:r>
              <a:rPr kumimoji="0" lang="de-AT" altLang="en-US" sz="2400" b="1" i="0" u="none" strike="noStrike" cap="none" normalizeH="0" baseline="0" dirty="0">
                <a:ln>
                  <a:noFill/>
                </a:ln>
                <a:solidFill>
                  <a:srgbClr val="FFFFFF"/>
                </a:solidFill>
                <a:effectLst/>
                <a:latin typeface="Arial Narrow" pitchFamily="34" charset="0"/>
                <a:cs typeface="Arial" pitchFamily="34" charset="0"/>
              </a:rPr>
              <a:t>verständlicher Information</a:t>
            </a:r>
            <a:endParaRPr kumimoji="0" lang="de-AT" altLang="en-US" sz="2400" b="0" i="0" u="none" strike="noStrike" cap="none" normalizeH="0" baseline="0" dirty="0">
              <a:ln>
                <a:noFill/>
              </a:ln>
              <a:solidFill>
                <a:schemeClr val="tx1"/>
              </a:solidFill>
              <a:effectLst/>
              <a:cs typeface="Arial" pitchFamily="34" charset="0"/>
            </a:endParaRPr>
          </a:p>
        </p:txBody>
      </p:sp>
      <p:sp>
        <p:nvSpPr>
          <p:cNvPr id="2" name="Titel 1"/>
          <p:cNvSpPr>
            <a:spLocks noGrp="1"/>
          </p:cNvSpPr>
          <p:nvPr>
            <p:ph type="title"/>
          </p:nvPr>
        </p:nvSpPr>
        <p:spPr/>
        <p:txBody>
          <a:bodyPr/>
          <a:lstStyle/>
          <a:p>
            <a:r>
              <a:rPr lang="de-AT" dirty="0"/>
              <a:t>Qualitätskriterien von Informationen</a:t>
            </a:r>
          </a:p>
        </p:txBody>
      </p:sp>
      <p:sp>
        <p:nvSpPr>
          <p:cNvPr id="4" name="Foliennummernplatzhalter 3"/>
          <p:cNvSpPr>
            <a:spLocks noGrp="1"/>
          </p:cNvSpPr>
          <p:nvPr>
            <p:ph type="sldNum" sz="quarter" idx="11"/>
          </p:nvPr>
        </p:nvSpPr>
        <p:spPr/>
        <p:txBody>
          <a:bodyPr/>
          <a:lstStyle/>
          <a:p>
            <a:fld id="{1B0257E5-75A0-4F46-BAAD-A8D9FF434F26}" type="slidenum">
              <a:rPr lang="de-AT" smtClean="0"/>
              <a:pPr/>
              <a:t>17</a:t>
            </a:fld>
            <a:endParaRPr lang="de-AT" dirty="0"/>
          </a:p>
        </p:txBody>
      </p:sp>
    </p:spTree>
    <p:extLst>
      <p:ext uri="{BB962C8B-B14F-4D97-AF65-F5344CB8AC3E}">
        <p14:creationId xmlns:p14="http://schemas.microsoft.com/office/powerpoint/2010/main" val="321503161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1" y="1548061"/>
            <a:ext cx="7668814" cy="4514850"/>
          </a:xfrm>
        </p:spPr>
        <p:txBody>
          <a:bodyPr/>
          <a:lstStyle/>
          <a:p>
            <a:pPr>
              <a:lnSpc>
                <a:spcPct val="105000"/>
              </a:lnSpc>
            </a:pPr>
            <a:r>
              <a:rPr lang="de-AT" sz="2450" dirty="0"/>
              <a:t>(regelmäßige) </a:t>
            </a:r>
            <a:r>
              <a:rPr lang="de-AT" sz="2550" b="1" dirty="0">
                <a:solidFill>
                  <a:srgbClr val="594C35"/>
                </a:solidFill>
              </a:rPr>
              <a:t>Zusammenkunft</a:t>
            </a:r>
            <a:r>
              <a:rPr lang="de-AT" sz="2450" dirty="0">
                <a:solidFill>
                  <a:srgbClr val="594C35"/>
                </a:solidFill>
              </a:rPr>
              <a:t> </a:t>
            </a:r>
            <a:r>
              <a:rPr lang="de-AT" sz="2450" dirty="0"/>
              <a:t>(Jour fix) von mehreren projektbeteiligten Personen mit dem </a:t>
            </a:r>
            <a:r>
              <a:rPr lang="de-AT" sz="2550" b="1" dirty="0">
                <a:solidFill>
                  <a:srgbClr val="594C35"/>
                </a:solidFill>
              </a:rPr>
              <a:t>Ziel</a:t>
            </a:r>
          </a:p>
          <a:p>
            <a:pPr lvl="1">
              <a:lnSpc>
                <a:spcPct val="105000"/>
              </a:lnSpc>
              <a:spcBef>
                <a:spcPts val="1100"/>
              </a:spcBef>
            </a:pPr>
            <a:r>
              <a:rPr lang="de-AT" sz="2200" dirty="0"/>
              <a:t>gegenseitiger Information</a:t>
            </a:r>
          </a:p>
          <a:p>
            <a:pPr lvl="1">
              <a:lnSpc>
                <a:spcPct val="105000"/>
              </a:lnSpc>
              <a:spcBef>
                <a:spcPts val="1100"/>
              </a:spcBef>
            </a:pPr>
            <a:r>
              <a:rPr lang="de-AT" sz="2200" dirty="0"/>
              <a:t>der Erörterung eines Themas</a:t>
            </a:r>
          </a:p>
          <a:p>
            <a:pPr lvl="1">
              <a:lnSpc>
                <a:spcPct val="105000"/>
              </a:lnSpc>
              <a:spcBef>
                <a:spcPts val="1100"/>
              </a:spcBef>
            </a:pPr>
            <a:r>
              <a:rPr lang="de-AT" sz="2200" dirty="0"/>
              <a:t>der Lösung eines Problems</a:t>
            </a:r>
          </a:p>
          <a:p>
            <a:pPr>
              <a:lnSpc>
                <a:spcPct val="105000"/>
              </a:lnSpc>
              <a:spcBef>
                <a:spcPts val="3000"/>
              </a:spcBef>
            </a:pPr>
            <a:r>
              <a:rPr lang="de-AT" sz="2550" b="1" dirty="0">
                <a:solidFill>
                  <a:srgbClr val="594C35"/>
                </a:solidFill>
              </a:rPr>
              <a:t>Erfolgskriterien</a:t>
            </a:r>
            <a:r>
              <a:rPr lang="de-AT" sz="2450" dirty="0">
                <a:solidFill>
                  <a:srgbClr val="594C35"/>
                </a:solidFill>
              </a:rPr>
              <a:t>:</a:t>
            </a:r>
          </a:p>
          <a:p>
            <a:pPr lvl="1">
              <a:lnSpc>
                <a:spcPct val="105000"/>
              </a:lnSpc>
              <a:spcBef>
                <a:spcPts val="1100"/>
              </a:spcBef>
            </a:pPr>
            <a:r>
              <a:rPr lang="de-AT" sz="2200" dirty="0"/>
              <a:t>systematische Vorbereitung (klares Besprechungsziel)</a:t>
            </a:r>
          </a:p>
          <a:p>
            <a:pPr lvl="1">
              <a:lnSpc>
                <a:spcPct val="105000"/>
              </a:lnSpc>
              <a:spcBef>
                <a:spcPts val="1100"/>
              </a:spcBef>
            </a:pPr>
            <a:r>
              <a:rPr lang="de-AT" sz="2200" dirty="0"/>
              <a:t>effiziente Durchführung</a:t>
            </a:r>
          </a:p>
          <a:p>
            <a:pPr lvl="1">
              <a:lnSpc>
                <a:spcPct val="105000"/>
              </a:lnSpc>
              <a:spcBef>
                <a:spcPts val="1100"/>
              </a:spcBef>
            </a:pPr>
            <a:r>
              <a:rPr lang="de-AT" sz="2200" dirty="0"/>
              <a:t>Protokollierung</a:t>
            </a:r>
          </a:p>
          <a:p>
            <a:pPr lvl="1">
              <a:lnSpc>
                <a:spcPct val="105000"/>
              </a:lnSpc>
              <a:spcBef>
                <a:spcPts val="1100"/>
              </a:spcBef>
            </a:pPr>
            <a:r>
              <a:rPr lang="de-AT" sz="2200" dirty="0"/>
              <a:t>angemessene Nachbereitung</a:t>
            </a:r>
            <a:endParaRPr lang="en-US" sz="2200" dirty="0"/>
          </a:p>
        </p:txBody>
      </p:sp>
      <p:sp>
        <p:nvSpPr>
          <p:cNvPr id="2" name="Titel 1"/>
          <p:cNvSpPr>
            <a:spLocks noGrp="1"/>
          </p:cNvSpPr>
          <p:nvPr>
            <p:ph type="title"/>
          </p:nvPr>
        </p:nvSpPr>
        <p:spPr/>
        <p:txBody>
          <a:bodyPr/>
          <a:lstStyle/>
          <a:p>
            <a:pPr>
              <a:lnSpc>
                <a:spcPts val="2800"/>
              </a:lnSpc>
            </a:pPr>
            <a:r>
              <a:rPr lang="de-AT" sz="2800" dirty="0"/>
              <a:t>Projektmeeting (Besprechung) als Kommunikationsinstrument</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de-AT" noProof="0" smtClean="0"/>
              <a:pPr/>
              <a:t>18</a:t>
            </a:fld>
            <a:endParaRPr lang="de-AT" noProof="0" dirty="0"/>
          </a:p>
        </p:txBody>
      </p:sp>
    </p:spTree>
    <p:extLst>
      <p:ext uri="{BB962C8B-B14F-4D97-AF65-F5344CB8AC3E}">
        <p14:creationId xmlns:p14="http://schemas.microsoft.com/office/powerpoint/2010/main" val="352581295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80344" y="1332037"/>
            <a:ext cx="7668814" cy="4514850"/>
          </a:xfrm>
        </p:spPr>
        <p:txBody>
          <a:bodyPr/>
          <a:lstStyle/>
          <a:p>
            <a:pPr>
              <a:lnSpc>
                <a:spcPct val="100000"/>
              </a:lnSpc>
            </a:pPr>
            <a:r>
              <a:rPr lang="de-AT" sz="2350" b="1" dirty="0">
                <a:solidFill>
                  <a:srgbClr val="594C35"/>
                </a:solidFill>
              </a:rPr>
              <a:t>Standardelemente</a:t>
            </a:r>
            <a:r>
              <a:rPr lang="de-AT" sz="2100" dirty="0">
                <a:solidFill>
                  <a:srgbClr val="594C35"/>
                </a:solidFill>
              </a:rPr>
              <a:t> </a:t>
            </a:r>
            <a:r>
              <a:rPr lang="de-AT" sz="2100" dirty="0"/>
              <a:t>einer regelmäßigen </a:t>
            </a:r>
            <a:br>
              <a:rPr lang="de-AT" sz="2100" dirty="0"/>
            </a:br>
            <a:r>
              <a:rPr lang="de-AT" sz="2100" dirty="0"/>
              <a:t>Projektbesprechung (Jour fix):</a:t>
            </a:r>
          </a:p>
          <a:p>
            <a:pPr lvl="1">
              <a:lnSpc>
                <a:spcPct val="100000"/>
              </a:lnSpc>
            </a:pPr>
            <a:r>
              <a:rPr lang="de-AT" sz="1850" dirty="0"/>
              <a:t>Projektfortschritt (Fertigstellungsgrad)</a:t>
            </a:r>
          </a:p>
          <a:p>
            <a:pPr lvl="1">
              <a:lnSpc>
                <a:spcPct val="100000"/>
              </a:lnSpc>
              <a:spcBef>
                <a:spcPts val="900"/>
              </a:spcBef>
            </a:pPr>
            <a:r>
              <a:rPr lang="de-AT" sz="1850" dirty="0"/>
              <a:t>während Berichtsperiode abgeschlossene Arbeiten und erreichte Ergebnisse</a:t>
            </a:r>
          </a:p>
          <a:p>
            <a:pPr lvl="1">
              <a:lnSpc>
                <a:spcPct val="100000"/>
              </a:lnSpc>
              <a:spcBef>
                <a:spcPts val="900"/>
              </a:spcBef>
            </a:pPr>
            <a:r>
              <a:rPr lang="de-AT" sz="1850" dirty="0"/>
              <a:t>momentane und in der nächsten Periode geplante Tätigkeiten</a:t>
            </a:r>
          </a:p>
          <a:p>
            <a:pPr lvl="1">
              <a:lnSpc>
                <a:spcPct val="100000"/>
              </a:lnSpc>
              <a:spcBef>
                <a:spcPts val="900"/>
              </a:spcBef>
            </a:pPr>
            <a:r>
              <a:rPr lang="de-AT" sz="1850" dirty="0"/>
              <a:t>aufgetretene Probleme, Unterstützungsbedarf</a:t>
            </a:r>
          </a:p>
          <a:p>
            <a:pPr>
              <a:lnSpc>
                <a:spcPct val="110000"/>
              </a:lnSpc>
              <a:spcBef>
                <a:spcPts val="2200"/>
              </a:spcBef>
            </a:pPr>
            <a:r>
              <a:rPr lang="de-AT" sz="2350" b="1" dirty="0">
                <a:solidFill>
                  <a:srgbClr val="594C35"/>
                </a:solidFill>
              </a:rPr>
              <a:t>Häufigkeit</a:t>
            </a:r>
            <a:r>
              <a:rPr lang="de-AT" sz="2100" dirty="0"/>
              <a:t> von Projektmeetings </a:t>
            </a:r>
            <a:r>
              <a:rPr lang="de-AT" sz="2350" b="1" dirty="0">
                <a:solidFill>
                  <a:srgbClr val="594C35"/>
                </a:solidFill>
              </a:rPr>
              <a:t>wohl</a:t>
            </a:r>
            <a:r>
              <a:rPr lang="de-AT" sz="2100" dirty="0"/>
              <a:t> </a:t>
            </a:r>
            <a:r>
              <a:rPr lang="de-AT" sz="2350" b="1" dirty="0">
                <a:solidFill>
                  <a:srgbClr val="594C35"/>
                </a:solidFill>
              </a:rPr>
              <a:t>dosieren</a:t>
            </a:r>
            <a:r>
              <a:rPr lang="de-AT" sz="2100" dirty="0"/>
              <a:t> </a:t>
            </a:r>
            <a:br>
              <a:rPr lang="de-AT" sz="2100" dirty="0"/>
            </a:br>
            <a:r>
              <a:rPr lang="de-AT" sz="2000" dirty="0"/>
              <a:t>(nur wenn es wirklich etwas zu besprechen gibt!)</a:t>
            </a:r>
          </a:p>
          <a:p>
            <a:pPr>
              <a:lnSpc>
                <a:spcPct val="100000"/>
              </a:lnSpc>
              <a:spcBef>
                <a:spcPts val="2200"/>
              </a:spcBef>
            </a:pPr>
            <a:r>
              <a:rPr lang="de-AT" sz="2350" b="1" dirty="0">
                <a:solidFill>
                  <a:srgbClr val="594C35"/>
                </a:solidFill>
              </a:rPr>
              <a:t>motivationsfördernde</a:t>
            </a:r>
            <a:r>
              <a:rPr lang="de-AT" sz="2100" dirty="0"/>
              <a:t> </a:t>
            </a:r>
            <a:r>
              <a:rPr lang="de-AT" sz="2350" b="1" dirty="0">
                <a:solidFill>
                  <a:srgbClr val="594C35"/>
                </a:solidFill>
              </a:rPr>
              <a:t>Aspekte</a:t>
            </a:r>
            <a:r>
              <a:rPr lang="de-AT" sz="2100" dirty="0"/>
              <a:t> bedenken </a:t>
            </a:r>
          </a:p>
          <a:p>
            <a:pPr lvl="1">
              <a:lnSpc>
                <a:spcPct val="100000"/>
              </a:lnSpc>
              <a:spcBef>
                <a:spcPts val="1000"/>
              </a:spcBef>
            </a:pPr>
            <a:r>
              <a:rPr lang="de-AT" sz="1850" dirty="0"/>
              <a:t>regelmäßige Besprechungstermine erhöhen Druck </a:t>
            </a:r>
            <a:br>
              <a:rPr lang="de-AT" sz="1850" dirty="0"/>
            </a:br>
            <a:r>
              <a:rPr lang="de-AT" sz="1850" dirty="0"/>
              <a:t>jeweils Zwischenresultate fertigzustellen</a:t>
            </a:r>
          </a:p>
          <a:p>
            <a:pPr lvl="1">
              <a:lnSpc>
                <a:spcPct val="100000"/>
              </a:lnSpc>
              <a:spcBef>
                <a:spcPts val="1000"/>
              </a:spcBef>
            </a:pPr>
            <a:r>
              <a:rPr lang="de-AT" sz="1850" dirty="0"/>
              <a:t>allzu selektive Kommunikation/Information kann demotivierend wirken </a:t>
            </a:r>
            <a:br>
              <a:rPr lang="de-AT" sz="1850" dirty="0"/>
            </a:br>
            <a:r>
              <a:rPr lang="de-AT" sz="1850" dirty="0"/>
              <a:t>(„dumm sterben lassen“!)</a:t>
            </a:r>
            <a:endParaRPr lang="en-US" sz="1850" dirty="0"/>
          </a:p>
        </p:txBody>
      </p:sp>
      <p:sp>
        <p:nvSpPr>
          <p:cNvPr id="2" name="Titel 1"/>
          <p:cNvSpPr>
            <a:spLocks noGrp="1"/>
          </p:cNvSpPr>
          <p:nvPr>
            <p:ph type="title"/>
          </p:nvPr>
        </p:nvSpPr>
        <p:spPr/>
        <p:txBody>
          <a:bodyPr/>
          <a:lstStyle/>
          <a:p>
            <a:r>
              <a:rPr lang="de-AT" dirty="0"/>
              <a:t>Hinweise für Projektsitzungen</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de-AT" noProof="0" smtClean="0"/>
              <a:pPr/>
              <a:t>19</a:t>
            </a:fld>
            <a:endParaRPr lang="de-AT" noProof="0" dirty="0"/>
          </a:p>
        </p:txBody>
      </p:sp>
    </p:spTree>
    <p:extLst>
      <p:ext uri="{BB962C8B-B14F-4D97-AF65-F5344CB8AC3E}">
        <p14:creationId xmlns:p14="http://schemas.microsoft.com/office/powerpoint/2010/main" val="206835525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023" y="1398659"/>
            <a:ext cx="984850" cy="1121023"/>
          </a:xfrm>
          <a:prstGeom prst="rect">
            <a:avLst/>
          </a:prstGeom>
        </p:spPr>
      </p:pic>
      <p:sp>
        <p:nvSpPr>
          <p:cNvPr id="3" name="Inhaltsplatzhalter 2"/>
          <p:cNvSpPr>
            <a:spLocks noGrp="1"/>
          </p:cNvSpPr>
          <p:nvPr>
            <p:ph idx="1"/>
          </p:nvPr>
        </p:nvSpPr>
        <p:spPr>
          <a:xfrm>
            <a:off x="2448496" y="2268141"/>
            <a:ext cx="5904655" cy="4104456"/>
          </a:xfrm>
        </p:spPr>
        <p:txBody>
          <a:bodyPr/>
          <a:lstStyle/>
          <a:p>
            <a:pPr>
              <a:spcBef>
                <a:spcPts val="4200"/>
              </a:spcBef>
            </a:pPr>
            <a:r>
              <a:rPr lang="de-AT" sz="2700" dirty="0"/>
              <a:t>Motivation der Projektmitarbeiter, Motivatoren und Motivationsbeeinflussung</a:t>
            </a:r>
          </a:p>
          <a:p>
            <a:pPr>
              <a:spcBef>
                <a:spcPts val="4200"/>
              </a:spcBef>
            </a:pPr>
            <a:r>
              <a:rPr lang="de-AT" sz="2700" dirty="0"/>
              <a:t>Kommunikation in der Projektarbeit</a:t>
            </a:r>
          </a:p>
          <a:p>
            <a:pPr>
              <a:spcBef>
                <a:spcPts val="4200"/>
              </a:spcBef>
            </a:pPr>
            <a:r>
              <a:rPr lang="de-AT" sz="2700" dirty="0"/>
              <a:t>Konflikte und deren Handling im Projekt</a:t>
            </a:r>
          </a:p>
        </p:txBody>
      </p:sp>
      <p:sp>
        <p:nvSpPr>
          <p:cNvPr id="2" name="Titel 1"/>
          <p:cNvSpPr>
            <a:spLocks noGrp="1"/>
          </p:cNvSpPr>
          <p:nvPr>
            <p:ph type="title"/>
          </p:nvPr>
        </p:nvSpPr>
        <p:spPr>
          <a:xfrm>
            <a:off x="864321" y="417600"/>
            <a:ext cx="6336703" cy="863600"/>
          </a:xfrm>
        </p:spPr>
        <p:txBody>
          <a:bodyPr/>
          <a:lstStyle/>
          <a:p>
            <a:pPr>
              <a:lnSpc>
                <a:spcPts val="2800"/>
              </a:lnSpc>
            </a:pPr>
            <a:r>
              <a:rPr lang="de-AT" sz="2800" dirty="0"/>
              <a:t>Übersicht – Motivation, Kommunikation, Konfliktmanagement</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a:t>
            </a:fld>
            <a:endParaRPr lang="en-US" dirty="0"/>
          </a:p>
        </p:txBody>
      </p:sp>
    </p:spTree>
    <p:extLst>
      <p:ext uri="{BB962C8B-B14F-4D97-AF65-F5344CB8AC3E}">
        <p14:creationId xmlns:p14="http://schemas.microsoft.com/office/powerpoint/2010/main" val="252364545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332410" y="1908101"/>
            <a:ext cx="7668814" cy="4248472"/>
          </a:xfrm>
        </p:spPr>
        <p:txBody>
          <a:bodyPr/>
          <a:lstStyle/>
          <a:p>
            <a:pPr marL="0" indent="0">
              <a:lnSpc>
                <a:spcPct val="100000"/>
              </a:lnSpc>
              <a:buNone/>
            </a:pPr>
            <a:r>
              <a:rPr lang="de-AT" sz="2400" dirty="0"/>
              <a:t>Eigene streng formalisierte Besprechungstypen: </a:t>
            </a:r>
          </a:p>
          <a:p>
            <a:pPr>
              <a:lnSpc>
                <a:spcPct val="110000"/>
              </a:lnSpc>
              <a:spcBef>
                <a:spcPts val="3000"/>
              </a:spcBef>
            </a:pPr>
            <a:r>
              <a:rPr lang="de-AT" sz="2400" b="1" dirty="0">
                <a:solidFill>
                  <a:srgbClr val="594C35"/>
                </a:solidFill>
              </a:rPr>
              <a:t>Daily Stand-</a:t>
            </a:r>
            <a:r>
              <a:rPr lang="de-AT" sz="2400" b="1" dirty="0" err="1">
                <a:solidFill>
                  <a:srgbClr val="594C35"/>
                </a:solidFill>
              </a:rPr>
              <a:t>up</a:t>
            </a:r>
            <a:r>
              <a:rPr lang="de-AT" sz="2400" b="1" dirty="0">
                <a:solidFill>
                  <a:srgbClr val="594C35"/>
                </a:solidFill>
              </a:rPr>
              <a:t> Meeting</a:t>
            </a:r>
          </a:p>
          <a:p>
            <a:pPr>
              <a:lnSpc>
                <a:spcPct val="110000"/>
              </a:lnSpc>
              <a:spcBef>
                <a:spcPts val="3000"/>
              </a:spcBef>
            </a:pPr>
            <a:r>
              <a:rPr lang="de-AT" sz="2400" b="1" dirty="0">
                <a:solidFill>
                  <a:srgbClr val="594C35"/>
                </a:solidFill>
              </a:rPr>
              <a:t>Sprint </a:t>
            </a:r>
            <a:r>
              <a:rPr lang="de-AT" sz="2400" b="1" dirty="0" err="1">
                <a:solidFill>
                  <a:srgbClr val="594C35"/>
                </a:solidFill>
              </a:rPr>
              <a:t>Planning</a:t>
            </a:r>
            <a:r>
              <a:rPr lang="de-AT" sz="2400" b="1" dirty="0">
                <a:solidFill>
                  <a:srgbClr val="594C35"/>
                </a:solidFill>
              </a:rPr>
              <a:t> Meeting</a:t>
            </a:r>
          </a:p>
          <a:p>
            <a:pPr>
              <a:lnSpc>
                <a:spcPct val="110000"/>
              </a:lnSpc>
              <a:spcBef>
                <a:spcPts val="3000"/>
              </a:spcBef>
            </a:pPr>
            <a:r>
              <a:rPr lang="de-AT" sz="2400" b="1" dirty="0">
                <a:solidFill>
                  <a:srgbClr val="594C35"/>
                </a:solidFill>
              </a:rPr>
              <a:t>Sprint Review Meeting</a:t>
            </a:r>
          </a:p>
          <a:p>
            <a:pPr>
              <a:lnSpc>
                <a:spcPct val="110000"/>
              </a:lnSpc>
              <a:spcBef>
                <a:spcPts val="3000"/>
              </a:spcBef>
            </a:pPr>
            <a:r>
              <a:rPr lang="de-AT" sz="2400" b="1" dirty="0">
                <a:solidFill>
                  <a:srgbClr val="594C35"/>
                </a:solidFill>
              </a:rPr>
              <a:t>Sprint </a:t>
            </a:r>
            <a:r>
              <a:rPr lang="de-AT" sz="2400" b="1" dirty="0" err="1">
                <a:solidFill>
                  <a:srgbClr val="594C35"/>
                </a:solidFill>
              </a:rPr>
              <a:t>Retrospective</a:t>
            </a:r>
            <a:endParaRPr lang="en-US" sz="2400" dirty="0"/>
          </a:p>
        </p:txBody>
      </p:sp>
      <p:sp>
        <p:nvSpPr>
          <p:cNvPr id="2" name="Titel 1"/>
          <p:cNvSpPr>
            <a:spLocks noGrp="1"/>
          </p:cNvSpPr>
          <p:nvPr>
            <p:ph type="title"/>
          </p:nvPr>
        </p:nvSpPr>
        <p:spPr/>
        <p:txBody>
          <a:bodyPr/>
          <a:lstStyle/>
          <a:p>
            <a:pPr>
              <a:lnSpc>
                <a:spcPts val="2800"/>
              </a:lnSpc>
            </a:pPr>
            <a:r>
              <a:rPr lang="de-AT" dirty="0"/>
              <a:t>Spezielle agile Kommunikationsformen</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de-AT" noProof="0" smtClean="0"/>
              <a:pPr/>
              <a:t>20</a:t>
            </a:fld>
            <a:endParaRPr lang="de-AT" noProof="0" dirty="0"/>
          </a:p>
        </p:txBody>
      </p:sp>
    </p:spTree>
    <p:extLst>
      <p:ext uri="{BB962C8B-B14F-4D97-AF65-F5344CB8AC3E}">
        <p14:creationId xmlns:p14="http://schemas.microsoft.com/office/powerpoint/2010/main" val="3050500915"/>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80344" y="1764085"/>
            <a:ext cx="8136904" cy="4370834"/>
          </a:xfrm>
        </p:spPr>
        <p:txBody>
          <a:bodyPr/>
          <a:lstStyle/>
          <a:p>
            <a:pPr>
              <a:lnSpc>
                <a:spcPts val="3100"/>
              </a:lnSpc>
              <a:spcBef>
                <a:spcPts val="2400"/>
              </a:spcBef>
            </a:pPr>
            <a:r>
              <a:rPr lang="de-AT" sz="2500" b="1" dirty="0">
                <a:solidFill>
                  <a:srgbClr val="594C35"/>
                </a:solidFill>
              </a:rPr>
              <a:t>Täglich </a:t>
            </a:r>
            <a:r>
              <a:rPr lang="de-AT" sz="2500" dirty="0"/>
              <a:t>gleiche Zeit, gleicher Ort (15 bis 20 Minuten)</a:t>
            </a:r>
          </a:p>
          <a:p>
            <a:pPr>
              <a:lnSpc>
                <a:spcPts val="3100"/>
              </a:lnSpc>
              <a:spcBef>
                <a:spcPts val="3000"/>
              </a:spcBef>
            </a:pPr>
            <a:r>
              <a:rPr lang="de-AT" sz="2500" b="1" dirty="0">
                <a:solidFill>
                  <a:srgbClr val="594C35"/>
                </a:solidFill>
              </a:rPr>
              <a:t>Im Stehen um Flipchart/Whiteboard </a:t>
            </a:r>
            <a:br>
              <a:rPr lang="de-AT" sz="2500" b="1" dirty="0">
                <a:solidFill>
                  <a:srgbClr val="594C35"/>
                </a:solidFill>
              </a:rPr>
            </a:br>
            <a:r>
              <a:rPr lang="de-AT" sz="2500" dirty="0"/>
              <a:t>(verkürzt Besprechungszeit, mehr Dynamik, spannungslösend)</a:t>
            </a:r>
          </a:p>
          <a:p>
            <a:pPr>
              <a:lnSpc>
                <a:spcPts val="3100"/>
              </a:lnSpc>
              <a:spcBef>
                <a:spcPts val="3000"/>
              </a:spcBef>
            </a:pPr>
            <a:r>
              <a:rPr lang="de-AT" sz="2500" b="1" dirty="0">
                <a:solidFill>
                  <a:srgbClr val="594C35"/>
                </a:solidFill>
              </a:rPr>
              <a:t>Teammitglieder, Prozess- und Produktverantwortlicher</a:t>
            </a:r>
          </a:p>
          <a:p>
            <a:pPr>
              <a:lnSpc>
                <a:spcPts val="3100"/>
              </a:lnSpc>
              <a:spcBef>
                <a:spcPts val="3000"/>
              </a:spcBef>
            </a:pPr>
            <a:r>
              <a:rPr lang="de-AT" sz="2500" b="1" dirty="0">
                <a:solidFill>
                  <a:srgbClr val="594C35"/>
                </a:solidFill>
              </a:rPr>
              <a:t>Jeder </a:t>
            </a:r>
            <a:r>
              <a:rPr lang="de-AT" sz="2500" dirty="0"/>
              <a:t>beantwortet</a:t>
            </a:r>
            <a:r>
              <a:rPr lang="de-AT" sz="2500" b="1" dirty="0">
                <a:solidFill>
                  <a:srgbClr val="594C35"/>
                </a:solidFill>
              </a:rPr>
              <a:t> 3 Fragen:</a:t>
            </a:r>
          </a:p>
          <a:p>
            <a:pPr lvl="1">
              <a:lnSpc>
                <a:spcPts val="3100"/>
              </a:lnSpc>
              <a:spcBef>
                <a:spcPts val="600"/>
              </a:spcBef>
            </a:pPr>
            <a:r>
              <a:rPr lang="de-AT" dirty="0"/>
              <a:t>Was wurde gestern erledigt?</a:t>
            </a:r>
          </a:p>
          <a:p>
            <a:pPr lvl="1">
              <a:lnSpc>
                <a:spcPts val="3100"/>
              </a:lnSpc>
              <a:spcBef>
                <a:spcPts val="600"/>
              </a:spcBef>
            </a:pPr>
            <a:r>
              <a:rPr lang="de-AT" dirty="0"/>
              <a:t>Woran wird heute gearbeitet?</a:t>
            </a:r>
          </a:p>
          <a:p>
            <a:pPr lvl="1">
              <a:lnSpc>
                <a:spcPts val="3100"/>
              </a:lnSpc>
              <a:spcBef>
                <a:spcPts val="600"/>
              </a:spcBef>
            </a:pPr>
            <a:r>
              <a:rPr lang="de-AT" dirty="0"/>
              <a:t>Was behindert die eigene Arbeit? </a:t>
            </a:r>
            <a:endParaRPr lang="en-US" dirty="0"/>
          </a:p>
        </p:txBody>
      </p:sp>
      <p:sp>
        <p:nvSpPr>
          <p:cNvPr id="2" name="Titel 1"/>
          <p:cNvSpPr>
            <a:spLocks noGrp="1"/>
          </p:cNvSpPr>
          <p:nvPr>
            <p:ph type="title"/>
          </p:nvPr>
        </p:nvSpPr>
        <p:spPr/>
        <p:txBody>
          <a:bodyPr/>
          <a:lstStyle/>
          <a:p>
            <a:r>
              <a:rPr lang="de-AT" dirty="0"/>
              <a:t>Daily Stand-up Meeting</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de-AT" noProof="0" smtClean="0"/>
              <a:pPr/>
              <a:t>21</a:t>
            </a:fld>
            <a:endParaRPr lang="de-AT" noProof="0" dirty="0"/>
          </a:p>
        </p:txBody>
      </p:sp>
    </p:spTree>
    <p:extLst>
      <p:ext uri="{BB962C8B-B14F-4D97-AF65-F5344CB8AC3E}">
        <p14:creationId xmlns:p14="http://schemas.microsoft.com/office/powerpoint/2010/main" val="3467325011"/>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80344" y="1836093"/>
            <a:ext cx="7416824" cy="4298826"/>
          </a:xfrm>
        </p:spPr>
        <p:txBody>
          <a:bodyPr/>
          <a:lstStyle/>
          <a:p>
            <a:pPr>
              <a:lnSpc>
                <a:spcPct val="110000"/>
              </a:lnSpc>
              <a:spcBef>
                <a:spcPts val="3000"/>
              </a:spcBef>
            </a:pPr>
            <a:r>
              <a:rPr lang="de-AT" sz="2500" b="1" dirty="0">
                <a:solidFill>
                  <a:srgbClr val="594C35"/>
                </a:solidFill>
              </a:rPr>
              <a:t>Zu Iterationsbeginn </a:t>
            </a:r>
            <a:r>
              <a:rPr lang="de-AT" sz="2500" dirty="0"/>
              <a:t>(2 Stunden pro Sprintwoche)</a:t>
            </a:r>
          </a:p>
          <a:p>
            <a:pPr>
              <a:lnSpc>
                <a:spcPct val="110000"/>
              </a:lnSpc>
              <a:spcBef>
                <a:spcPts val="3000"/>
              </a:spcBef>
            </a:pPr>
            <a:r>
              <a:rPr lang="de-AT" sz="2500" b="1" dirty="0">
                <a:solidFill>
                  <a:srgbClr val="594C35"/>
                </a:solidFill>
              </a:rPr>
              <a:t>Teammitglieder, Prozess- und Produktverantwortlicher </a:t>
            </a:r>
            <a:r>
              <a:rPr lang="de-AT" sz="2500" dirty="0"/>
              <a:t>(Einladender) und allenfalls Stakeholder</a:t>
            </a:r>
          </a:p>
          <a:p>
            <a:pPr>
              <a:lnSpc>
                <a:spcPct val="110000"/>
              </a:lnSpc>
              <a:spcBef>
                <a:spcPts val="3000"/>
              </a:spcBef>
            </a:pPr>
            <a:r>
              <a:rPr lang="de-AT" sz="2500" b="1" dirty="0">
                <a:solidFill>
                  <a:srgbClr val="594C35"/>
                </a:solidFill>
              </a:rPr>
              <a:t>Produktverantwortlicher </a:t>
            </a:r>
            <a:r>
              <a:rPr lang="de-AT" sz="2500" dirty="0"/>
              <a:t>stellt priorisierte </a:t>
            </a:r>
            <a:br>
              <a:rPr lang="de-AT" sz="2500" dirty="0"/>
            </a:br>
            <a:r>
              <a:rPr lang="de-AT" sz="2500" b="1" dirty="0">
                <a:solidFill>
                  <a:srgbClr val="594C35"/>
                </a:solidFill>
              </a:rPr>
              <a:t>Anforderungen </a:t>
            </a:r>
            <a:r>
              <a:rPr lang="de-AT" sz="2500" dirty="0"/>
              <a:t>vor.</a:t>
            </a:r>
          </a:p>
          <a:p>
            <a:pPr>
              <a:lnSpc>
                <a:spcPct val="110000"/>
              </a:lnSpc>
              <a:spcBef>
                <a:spcPts val="3000"/>
              </a:spcBef>
            </a:pPr>
            <a:r>
              <a:rPr lang="de-AT" sz="2500" b="1" dirty="0">
                <a:solidFill>
                  <a:srgbClr val="594C35"/>
                </a:solidFill>
              </a:rPr>
              <a:t>Team wählt  </a:t>
            </a:r>
            <a:r>
              <a:rPr lang="de-AT" sz="2500" dirty="0"/>
              <a:t>so viele </a:t>
            </a:r>
            <a:r>
              <a:rPr lang="de-AT" sz="2500" b="1" dirty="0">
                <a:solidFill>
                  <a:srgbClr val="594C35"/>
                </a:solidFill>
              </a:rPr>
              <a:t>Anforderungen </a:t>
            </a:r>
            <a:r>
              <a:rPr lang="de-AT" sz="2500" dirty="0"/>
              <a:t>aus, </a:t>
            </a:r>
            <a:br>
              <a:rPr lang="de-AT" sz="2500" dirty="0"/>
            </a:br>
            <a:r>
              <a:rPr lang="de-AT" sz="2500" dirty="0"/>
              <a:t>wie im bevorstehenden Sprint machbar.</a:t>
            </a:r>
          </a:p>
        </p:txBody>
      </p:sp>
      <p:sp>
        <p:nvSpPr>
          <p:cNvPr id="2" name="Titel 1"/>
          <p:cNvSpPr>
            <a:spLocks noGrp="1"/>
          </p:cNvSpPr>
          <p:nvPr>
            <p:ph type="title"/>
          </p:nvPr>
        </p:nvSpPr>
        <p:spPr/>
        <p:txBody>
          <a:bodyPr/>
          <a:lstStyle/>
          <a:p>
            <a:r>
              <a:rPr lang="de-AT" dirty="0"/>
              <a:t>Iterations (Sprint) Planning Meeting</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de-AT" noProof="0" smtClean="0"/>
              <a:pPr/>
              <a:t>22</a:t>
            </a:fld>
            <a:endParaRPr lang="de-AT" noProof="0" dirty="0"/>
          </a:p>
        </p:txBody>
      </p:sp>
    </p:spTree>
    <p:extLst>
      <p:ext uri="{BB962C8B-B14F-4D97-AF65-F5344CB8AC3E}">
        <p14:creationId xmlns:p14="http://schemas.microsoft.com/office/powerpoint/2010/main" val="1095542630"/>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80344" y="1548061"/>
            <a:ext cx="7668814" cy="4442842"/>
          </a:xfrm>
        </p:spPr>
        <p:txBody>
          <a:bodyPr/>
          <a:lstStyle/>
          <a:p>
            <a:pPr>
              <a:lnSpc>
                <a:spcPct val="110000"/>
              </a:lnSpc>
              <a:spcBef>
                <a:spcPts val="2700"/>
              </a:spcBef>
            </a:pPr>
            <a:r>
              <a:rPr lang="de-AT" sz="2500" b="1" dirty="0">
                <a:solidFill>
                  <a:srgbClr val="594C35"/>
                </a:solidFill>
              </a:rPr>
              <a:t>Zum Abschluss einer Iteration </a:t>
            </a:r>
            <a:br>
              <a:rPr lang="de-AT" sz="2500" b="1" dirty="0">
                <a:solidFill>
                  <a:srgbClr val="594C35"/>
                </a:solidFill>
              </a:rPr>
            </a:br>
            <a:r>
              <a:rPr lang="de-AT" sz="2500" dirty="0"/>
              <a:t>(1 Stunde pro Sprintwoche)</a:t>
            </a:r>
          </a:p>
          <a:p>
            <a:pPr>
              <a:lnSpc>
                <a:spcPct val="110000"/>
              </a:lnSpc>
              <a:spcBef>
                <a:spcPts val="2700"/>
              </a:spcBef>
            </a:pPr>
            <a:r>
              <a:rPr lang="de-AT" sz="2500" b="1" dirty="0">
                <a:solidFill>
                  <a:srgbClr val="594C35"/>
                </a:solidFill>
              </a:rPr>
              <a:t>Teammitglieder, Produkt- und Prozessverantwortlicher </a:t>
            </a:r>
            <a:r>
              <a:rPr lang="de-AT" sz="2500" dirty="0"/>
              <a:t>(Einladender) und </a:t>
            </a:r>
            <a:r>
              <a:rPr lang="de-AT" sz="2500" b="1" dirty="0">
                <a:solidFill>
                  <a:srgbClr val="594C35"/>
                </a:solidFill>
              </a:rPr>
              <a:t>Auftraggeber</a:t>
            </a:r>
            <a:r>
              <a:rPr lang="de-AT" sz="2500" dirty="0"/>
              <a:t> sowie </a:t>
            </a:r>
            <a:r>
              <a:rPr lang="de-AT" sz="2500" b="1" dirty="0">
                <a:solidFill>
                  <a:srgbClr val="594C35"/>
                </a:solidFill>
              </a:rPr>
              <a:t>Stakeholder</a:t>
            </a:r>
          </a:p>
          <a:p>
            <a:pPr>
              <a:lnSpc>
                <a:spcPct val="110000"/>
              </a:lnSpc>
              <a:spcBef>
                <a:spcPts val="2700"/>
              </a:spcBef>
            </a:pPr>
            <a:r>
              <a:rPr lang="de-AT" sz="2500" b="1" dirty="0">
                <a:solidFill>
                  <a:srgbClr val="594C35"/>
                </a:solidFill>
              </a:rPr>
              <a:t>Team </a:t>
            </a:r>
            <a:r>
              <a:rPr lang="de-AT" sz="2500" dirty="0"/>
              <a:t>stellt entwickelte(s) </a:t>
            </a:r>
            <a:r>
              <a:rPr lang="de-AT" sz="2500" b="1" dirty="0">
                <a:solidFill>
                  <a:srgbClr val="594C35"/>
                </a:solidFill>
              </a:rPr>
              <a:t>Teilleistung/-produkt </a:t>
            </a:r>
            <a:r>
              <a:rPr lang="de-AT" sz="2500" dirty="0"/>
              <a:t>vor</a:t>
            </a:r>
          </a:p>
          <a:p>
            <a:pPr>
              <a:lnSpc>
                <a:spcPct val="110000"/>
              </a:lnSpc>
              <a:spcBef>
                <a:spcPts val="2700"/>
              </a:spcBef>
            </a:pPr>
            <a:r>
              <a:rPr lang="de-AT" sz="2500" b="1" dirty="0">
                <a:solidFill>
                  <a:srgbClr val="594C35"/>
                </a:solidFill>
              </a:rPr>
              <a:t>Auftraggeber, </a:t>
            </a:r>
            <a:r>
              <a:rPr lang="de-AT" sz="2500" dirty="0"/>
              <a:t>Stakeholder</a:t>
            </a:r>
            <a:r>
              <a:rPr lang="de-AT" sz="2500" b="1" dirty="0">
                <a:solidFill>
                  <a:srgbClr val="594C35"/>
                </a:solidFill>
              </a:rPr>
              <a:t> überprüfen Inkrement; </a:t>
            </a:r>
            <a:r>
              <a:rPr lang="de-AT" sz="2500" dirty="0"/>
              <a:t>geben Rückmeldung</a:t>
            </a:r>
            <a:r>
              <a:rPr lang="de-AT" sz="2500" b="1" dirty="0">
                <a:solidFill>
                  <a:srgbClr val="594C35"/>
                </a:solidFill>
              </a:rPr>
              <a:t> </a:t>
            </a:r>
          </a:p>
          <a:p>
            <a:pPr>
              <a:lnSpc>
                <a:spcPct val="110000"/>
              </a:lnSpc>
              <a:spcBef>
                <a:spcPts val="2700"/>
              </a:spcBef>
            </a:pPr>
            <a:r>
              <a:rPr lang="de-AT" sz="2500" b="1" dirty="0">
                <a:solidFill>
                  <a:srgbClr val="594C35"/>
                </a:solidFill>
              </a:rPr>
              <a:t>Nachsteuern </a:t>
            </a:r>
            <a:r>
              <a:rPr lang="de-AT" sz="2500" dirty="0">
                <a:solidFill>
                  <a:srgbClr val="594C35"/>
                </a:solidFill>
              </a:rPr>
              <a:t>bei </a:t>
            </a:r>
            <a:r>
              <a:rPr lang="de-AT" sz="2500" b="1" dirty="0">
                <a:solidFill>
                  <a:srgbClr val="594C35"/>
                </a:solidFill>
              </a:rPr>
              <a:t>Projektzielen</a:t>
            </a:r>
            <a:endParaRPr lang="de-AT" sz="2500" dirty="0"/>
          </a:p>
        </p:txBody>
      </p:sp>
      <p:sp>
        <p:nvSpPr>
          <p:cNvPr id="2" name="Titel 1"/>
          <p:cNvSpPr>
            <a:spLocks noGrp="1"/>
          </p:cNvSpPr>
          <p:nvPr>
            <p:ph type="title"/>
          </p:nvPr>
        </p:nvSpPr>
        <p:spPr/>
        <p:txBody>
          <a:bodyPr/>
          <a:lstStyle/>
          <a:p>
            <a:r>
              <a:rPr lang="de-AT" dirty="0"/>
              <a:t>Iterations (Sprint) Review Meeting</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de-AT" noProof="0" smtClean="0"/>
              <a:pPr/>
              <a:t>23</a:t>
            </a:fld>
            <a:endParaRPr lang="de-AT" noProof="0" dirty="0"/>
          </a:p>
        </p:txBody>
      </p:sp>
    </p:spTree>
    <p:extLst>
      <p:ext uri="{BB962C8B-B14F-4D97-AF65-F5344CB8AC3E}">
        <p14:creationId xmlns:p14="http://schemas.microsoft.com/office/powerpoint/2010/main" val="713080542"/>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80344" y="1692077"/>
            <a:ext cx="8136904" cy="4442842"/>
          </a:xfrm>
        </p:spPr>
        <p:txBody>
          <a:bodyPr/>
          <a:lstStyle/>
          <a:p>
            <a:pPr>
              <a:lnSpc>
                <a:spcPts val="3100"/>
              </a:lnSpc>
              <a:spcBef>
                <a:spcPts val="2700"/>
              </a:spcBef>
            </a:pPr>
            <a:r>
              <a:rPr lang="de-DE" sz="2500" b="1" dirty="0">
                <a:solidFill>
                  <a:srgbClr val="594C35"/>
                </a:solidFill>
              </a:rPr>
              <a:t>nach Review </a:t>
            </a:r>
            <a:r>
              <a:rPr lang="de-DE" sz="2500" dirty="0"/>
              <a:t>des vergangenen und </a:t>
            </a:r>
            <a:r>
              <a:rPr lang="de-DE" sz="2500" b="1" dirty="0">
                <a:solidFill>
                  <a:srgbClr val="594C35"/>
                </a:solidFill>
              </a:rPr>
              <a:t>vor Planning</a:t>
            </a:r>
            <a:r>
              <a:rPr lang="de-DE" sz="2500" dirty="0"/>
              <a:t> </a:t>
            </a:r>
            <a:br>
              <a:rPr lang="de-DE" sz="2500" dirty="0"/>
            </a:br>
            <a:r>
              <a:rPr lang="de-DE" sz="2500" dirty="0"/>
              <a:t>des nächsten Sprints </a:t>
            </a:r>
            <a:r>
              <a:rPr lang="de-AT" sz="2500" dirty="0"/>
              <a:t>(</a:t>
            </a:r>
            <a:r>
              <a:rPr lang="de-DE" sz="2500" dirty="0"/>
              <a:t>drei Stunden bei vierwöchigem Sprint, </a:t>
            </a:r>
            <a:br>
              <a:rPr lang="de-DE" sz="2500" dirty="0"/>
            </a:br>
            <a:r>
              <a:rPr lang="de-DE" sz="2500" dirty="0"/>
              <a:t>bei kürzeren Sprints kürzer</a:t>
            </a:r>
            <a:r>
              <a:rPr lang="de-AT" sz="2500" dirty="0"/>
              <a:t>)</a:t>
            </a:r>
          </a:p>
          <a:p>
            <a:pPr>
              <a:lnSpc>
                <a:spcPts val="3100"/>
              </a:lnSpc>
              <a:spcBef>
                <a:spcPts val="2700"/>
              </a:spcBef>
            </a:pPr>
            <a:r>
              <a:rPr lang="de-AT" sz="2500" b="1" dirty="0">
                <a:solidFill>
                  <a:srgbClr val="594C35"/>
                </a:solidFill>
              </a:rPr>
              <a:t>Teammitglieder, Produkt- und Prozessverantwortlicher </a:t>
            </a:r>
            <a:r>
              <a:rPr lang="de-AT" sz="2500" dirty="0"/>
              <a:t>(Organisator und Leiter) </a:t>
            </a:r>
          </a:p>
          <a:p>
            <a:pPr>
              <a:lnSpc>
                <a:spcPts val="3100"/>
              </a:lnSpc>
              <a:spcBef>
                <a:spcPts val="2700"/>
              </a:spcBef>
              <a:spcAft>
                <a:spcPts val="400"/>
              </a:spcAft>
            </a:pPr>
            <a:r>
              <a:rPr lang="de-AT" sz="2500" b="1" dirty="0">
                <a:solidFill>
                  <a:srgbClr val="594C35"/>
                </a:solidFill>
              </a:rPr>
              <a:t>Qualität der Zusammenarbeit </a:t>
            </a:r>
            <a:r>
              <a:rPr lang="de-AT" sz="2500" dirty="0"/>
              <a:t>im Fokus</a:t>
            </a:r>
          </a:p>
          <a:p>
            <a:pPr lvl="1">
              <a:lnSpc>
                <a:spcPts val="3100"/>
              </a:lnSpc>
              <a:spcBef>
                <a:spcPts val="700"/>
              </a:spcBef>
            </a:pPr>
            <a:r>
              <a:rPr lang="de-DE" dirty="0"/>
              <a:t>Was hat während des vergangenen Sprints nicht/gut geklappt?</a:t>
            </a:r>
          </a:p>
          <a:p>
            <a:pPr lvl="1">
              <a:lnSpc>
                <a:spcPts val="3100"/>
              </a:lnSpc>
              <a:spcBef>
                <a:spcPts val="700"/>
              </a:spcBef>
            </a:pPr>
            <a:r>
              <a:rPr lang="de-DE" dirty="0"/>
              <a:t>Was soll verbessert/ausprobiert werden?</a:t>
            </a:r>
          </a:p>
          <a:p>
            <a:pPr lvl="1">
              <a:lnSpc>
                <a:spcPts val="3100"/>
              </a:lnSpc>
              <a:spcBef>
                <a:spcPts val="700"/>
              </a:spcBef>
            </a:pPr>
            <a:r>
              <a:rPr lang="de-DE" dirty="0"/>
              <a:t>Wie sollen Verbesserungen umgesetzt werden?</a:t>
            </a:r>
          </a:p>
          <a:p>
            <a:pPr lvl="1">
              <a:lnSpc>
                <a:spcPts val="3100"/>
              </a:lnSpc>
              <a:spcBef>
                <a:spcPts val="400"/>
              </a:spcBef>
            </a:pPr>
            <a:endParaRPr lang="de-AT" sz="2500" dirty="0"/>
          </a:p>
        </p:txBody>
      </p:sp>
      <p:sp>
        <p:nvSpPr>
          <p:cNvPr id="2" name="Titel 1"/>
          <p:cNvSpPr>
            <a:spLocks noGrp="1"/>
          </p:cNvSpPr>
          <p:nvPr>
            <p:ph type="title"/>
          </p:nvPr>
        </p:nvSpPr>
        <p:spPr/>
        <p:txBody>
          <a:bodyPr/>
          <a:lstStyle/>
          <a:p>
            <a:r>
              <a:rPr lang="de-AT" dirty="0"/>
              <a:t>Sprint Retrospective</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de-AT" noProof="0" smtClean="0"/>
              <a:pPr/>
              <a:t>24</a:t>
            </a:fld>
            <a:endParaRPr lang="de-AT" noProof="0" dirty="0"/>
          </a:p>
        </p:txBody>
      </p:sp>
    </p:spTree>
    <p:extLst>
      <p:ext uri="{BB962C8B-B14F-4D97-AF65-F5344CB8AC3E}">
        <p14:creationId xmlns:p14="http://schemas.microsoft.com/office/powerpoint/2010/main" val="3798552840"/>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992" y="1293116"/>
            <a:ext cx="796341" cy="972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1193" y="1766878"/>
            <a:ext cx="796341" cy="972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hteck 8">
            <a:extLst>
              <a:ext uri="{C183D7F6-B498-43B3-948B-1728B52AA6E4}">
                <adec:decorative xmlns:adec="http://schemas.microsoft.com/office/drawing/2017/decorative" val="1"/>
              </a:ext>
            </a:extLst>
          </p:cNvPr>
          <p:cNvSpPr/>
          <p:nvPr/>
        </p:nvSpPr>
        <p:spPr bwMode="auto">
          <a:xfrm rot="10800000">
            <a:off x="2910194" y="2340144"/>
            <a:ext cx="4434846" cy="2196420"/>
          </a:xfrm>
          <a:prstGeom prst="rect">
            <a:avLst/>
          </a:prstGeom>
          <a:solidFill>
            <a:srgbClr val="594C35"/>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bg1"/>
              </a:solidFill>
              <a:effectLst/>
              <a:latin typeface="Corbel" panose="020B0503020204020204" pitchFamily="34" charset="0"/>
            </a:endParaRPr>
          </a:p>
        </p:txBody>
      </p:sp>
      <p:pic>
        <p:nvPicPr>
          <p:cNvPr id="17"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992" y="2217790"/>
            <a:ext cx="796341" cy="972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Inhaltsplatzhalter 2"/>
          <p:cNvSpPr txBox="1">
            <a:spLocks/>
          </p:cNvSpPr>
          <p:nvPr/>
        </p:nvSpPr>
        <p:spPr>
          <a:xfrm>
            <a:off x="2982201" y="2433814"/>
            <a:ext cx="4578863" cy="2138583"/>
          </a:xfrm>
          <a:prstGeom prst="rect">
            <a:avLst/>
          </a:prstGeom>
        </p:spPr>
        <p:txBody>
          <a:bodyPr/>
          <a:lstStyle>
            <a:lvl1pPr marL="342900" indent="-342900" algn="l" rtl="0" fontAlgn="base">
              <a:lnSpc>
                <a:spcPct val="120000"/>
              </a:lnSpc>
              <a:spcBef>
                <a:spcPts val="1200"/>
              </a:spcBef>
              <a:spcAft>
                <a:spcPct val="0"/>
              </a:spcAft>
              <a:buClr>
                <a:srgbClr val="95373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95373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95373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95373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95373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0" indent="0">
              <a:spcBef>
                <a:spcPts val="2400"/>
              </a:spcBef>
              <a:buClr>
                <a:schemeClr val="bg1"/>
              </a:buClr>
              <a:buSzPct val="100000"/>
              <a:buNone/>
              <a:tabLst>
                <a:tab pos="541338" algn="l"/>
              </a:tabLst>
            </a:pPr>
            <a:r>
              <a:rPr lang="de-AT" altLang="en-US" sz="2400" kern="0" dirty="0">
                <a:solidFill>
                  <a:schemeClr val="bg1"/>
                </a:solidFill>
                <a:ea typeface="ＭＳ Ｐゴシック" pitchFamily="34" charset="-128"/>
              </a:rPr>
              <a:t>Erstellen Sie eine Tagesordnung des Kick-off-Meetings für das von Ihnen bislang bereits bearbeitete Projekt.</a:t>
            </a:r>
          </a:p>
          <a:p>
            <a:pPr marL="0" indent="0">
              <a:spcBef>
                <a:spcPts val="1500"/>
              </a:spcBef>
              <a:buClr>
                <a:schemeClr val="bg1"/>
              </a:buClr>
              <a:buSzPct val="100000"/>
              <a:buNone/>
              <a:tabLst>
                <a:tab pos="541338" algn="l"/>
              </a:tabLst>
            </a:pPr>
            <a:r>
              <a:rPr lang="de-AT" altLang="en-US" sz="2400" kern="0" dirty="0">
                <a:solidFill>
                  <a:schemeClr val="bg1"/>
                </a:solidFill>
                <a:ea typeface="ＭＳ Ｐゴシック" pitchFamily="34" charset="-128"/>
              </a:rPr>
              <a:t>Zeitrahmen: 15 Minuten</a:t>
            </a:r>
          </a:p>
          <a:p>
            <a:pPr marL="0" indent="0">
              <a:buFont typeface="Wingdings" pitchFamily="2" charset="2"/>
              <a:buNone/>
            </a:pPr>
            <a:endParaRPr lang="en-US" sz="2400" kern="0" dirty="0">
              <a:solidFill>
                <a:srgbClr val="953735"/>
              </a:solidFill>
            </a:endParaRPr>
          </a:p>
        </p:txBody>
      </p:sp>
      <p:sp>
        <p:nvSpPr>
          <p:cNvPr id="2" name="Titel 1"/>
          <p:cNvSpPr>
            <a:spLocks noGrp="1"/>
          </p:cNvSpPr>
          <p:nvPr>
            <p:ph type="title"/>
          </p:nvPr>
        </p:nvSpPr>
        <p:spPr/>
        <p:txBody>
          <a:bodyPr/>
          <a:lstStyle/>
          <a:p>
            <a:r>
              <a:rPr lang="de-AT" dirty="0"/>
              <a:t>Übung – Projektstartsitzung</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25</a:t>
            </a:fld>
            <a:endParaRPr lang="en-US" dirty="0"/>
          </a:p>
        </p:txBody>
      </p:sp>
    </p:spTree>
    <p:extLst>
      <p:ext uri="{BB962C8B-B14F-4D97-AF65-F5344CB8AC3E}">
        <p14:creationId xmlns:p14="http://schemas.microsoft.com/office/powerpoint/2010/main" val="574185750"/>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txBox="1">
            <a:spLocks/>
          </p:cNvSpPr>
          <p:nvPr/>
        </p:nvSpPr>
        <p:spPr>
          <a:xfrm>
            <a:off x="1565896" y="6000831"/>
            <a:ext cx="6212830" cy="515782"/>
          </a:xfrm>
          <a:prstGeom prst="rect">
            <a:avLst/>
          </a:prstGeom>
          <a:solidFill>
            <a:srgbClr val="C6BD9E"/>
          </a:solidFill>
          <a:ln>
            <a:solidFill>
              <a:srgbClr val="594C35"/>
            </a:solidFill>
          </a:ln>
        </p:spPr>
        <p:txBody>
          <a:bodyPr lIns="108000" tIns="43200"/>
          <a:lstStyle>
            <a:lvl1pPr marL="342900" indent="-342900" algn="l" rtl="0" fontAlgn="base">
              <a:lnSpc>
                <a:spcPct val="120000"/>
              </a:lnSpc>
              <a:spcBef>
                <a:spcPts val="1200"/>
              </a:spcBef>
              <a:spcAft>
                <a:spcPct val="0"/>
              </a:spcAft>
              <a:buClr>
                <a:srgbClr val="594C3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594C3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594C3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594C3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594C3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0" indent="0" algn="ctr">
              <a:spcBef>
                <a:spcPts val="2400"/>
              </a:spcBef>
              <a:buNone/>
            </a:pPr>
            <a:r>
              <a:rPr lang="de-AT" altLang="en-US" sz="2350" b="1" kern="0" dirty="0">
                <a:solidFill>
                  <a:srgbClr val="594C35"/>
                </a:solidFill>
                <a:latin typeface="Arial Narrow" charset="0"/>
              </a:rPr>
              <a:t>Wichtig im Projektmanagement: Klare Spielregeln!</a:t>
            </a:r>
          </a:p>
          <a:p>
            <a:pPr algn="ctr"/>
            <a:endParaRPr lang="de-AT" sz="2180" kern="0" dirty="0"/>
          </a:p>
        </p:txBody>
      </p:sp>
      <p:sp>
        <p:nvSpPr>
          <p:cNvPr id="3" name="Inhaltsplatzhalter 2"/>
          <p:cNvSpPr>
            <a:spLocks noGrp="1"/>
          </p:cNvSpPr>
          <p:nvPr>
            <p:ph idx="1"/>
          </p:nvPr>
        </p:nvSpPr>
        <p:spPr>
          <a:xfrm>
            <a:off x="1584401" y="2844205"/>
            <a:ext cx="6336703" cy="3024336"/>
          </a:xfrm>
        </p:spPr>
        <p:txBody>
          <a:bodyPr/>
          <a:lstStyle/>
          <a:p>
            <a:pPr eaLnBrk="1" hangingPunct="1"/>
            <a:r>
              <a:rPr lang="de-AT" altLang="en-US" sz="2300" dirty="0">
                <a:latin typeface="Arial Narrow" charset="0"/>
              </a:rPr>
              <a:t>wo Menschen interagieren gibt es Meinungs-verschiedenheiten, Auseinandersetzungen, Interessensgegensätze, Angriffe </a:t>
            </a:r>
            <a:br>
              <a:rPr lang="de-AT" altLang="en-US" sz="2300" dirty="0">
                <a:latin typeface="Arial Narrow" charset="0"/>
              </a:rPr>
            </a:br>
            <a:r>
              <a:rPr lang="de-AT" altLang="en-US" sz="2800" b="1" dirty="0">
                <a:solidFill>
                  <a:srgbClr val="594C35"/>
                </a:solidFill>
                <a:latin typeface="Arial Narrow"/>
                <a:sym typeface="Wingdings" charset="2"/>
              </a:rPr>
              <a:t>→</a:t>
            </a:r>
            <a:r>
              <a:rPr lang="de-AT" altLang="en-US" sz="2300" b="1" dirty="0">
                <a:solidFill>
                  <a:srgbClr val="594C35"/>
                </a:solidFill>
                <a:latin typeface="Arial Narrow" charset="0"/>
                <a:sym typeface="Wingdings" charset="2"/>
              </a:rPr>
              <a:t> </a:t>
            </a:r>
            <a:r>
              <a:rPr lang="de-AT" altLang="en-US" b="1" dirty="0">
                <a:solidFill>
                  <a:srgbClr val="594C35"/>
                </a:solidFill>
                <a:latin typeface="Arial Narrow" charset="0"/>
              </a:rPr>
              <a:t>Konflikte</a:t>
            </a:r>
          </a:p>
          <a:p>
            <a:pPr eaLnBrk="1" hangingPunct="1">
              <a:spcBef>
                <a:spcPts val="1800"/>
              </a:spcBef>
            </a:pPr>
            <a:r>
              <a:rPr lang="de-AT" altLang="en-US" sz="2300" dirty="0">
                <a:latin typeface="Arial Narrow" charset="0"/>
              </a:rPr>
              <a:t>Kampf gegensätzlicher oder gleichartiger aber konkurrierender Handlungstendenzen</a:t>
            </a:r>
          </a:p>
        </p:txBody>
      </p:sp>
      <p:sp>
        <p:nvSpPr>
          <p:cNvPr id="6" name="Inhaltsplatzhalter 2"/>
          <p:cNvSpPr txBox="1">
            <a:spLocks/>
          </p:cNvSpPr>
          <p:nvPr/>
        </p:nvSpPr>
        <p:spPr>
          <a:xfrm>
            <a:off x="1584400" y="1464327"/>
            <a:ext cx="6192688" cy="1148244"/>
          </a:xfrm>
          <a:prstGeom prst="rect">
            <a:avLst/>
          </a:prstGeom>
          <a:solidFill>
            <a:srgbClr val="594C35"/>
          </a:solidFill>
          <a:ln>
            <a:solidFill>
              <a:srgbClr val="594C35"/>
            </a:solidFill>
          </a:ln>
        </p:spPr>
        <p:txBody>
          <a:bodyPr lIns="144000" tIns="72000" rIns="144000" anchor="t" anchorCtr="0"/>
          <a:lstStyle>
            <a:lvl1pPr marL="342900" indent="-342900" algn="l" rtl="0" fontAlgn="base">
              <a:lnSpc>
                <a:spcPct val="120000"/>
              </a:lnSpc>
              <a:spcBef>
                <a:spcPts val="1200"/>
              </a:spcBef>
              <a:spcAft>
                <a:spcPct val="0"/>
              </a:spcAft>
              <a:buClr>
                <a:srgbClr val="594C3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594C3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594C3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594C3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594C3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0" indent="0">
              <a:buNone/>
            </a:pPr>
            <a:r>
              <a:rPr lang="de-AT" altLang="en-US" sz="2380" kern="0" dirty="0">
                <a:solidFill>
                  <a:schemeClr val="bg1"/>
                </a:solidFill>
                <a:latin typeface="Arial Narrow" charset="0"/>
              </a:rPr>
              <a:t>Als </a:t>
            </a:r>
            <a:r>
              <a:rPr lang="de-AT" altLang="en-US" sz="2690" b="1" kern="0" dirty="0">
                <a:solidFill>
                  <a:schemeClr val="bg1"/>
                </a:solidFill>
                <a:effectLst>
                  <a:outerShdw blurRad="38100" dist="38100" dir="2700000" algn="tl">
                    <a:srgbClr val="000000">
                      <a:alpha val="43137"/>
                    </a:srgbClr>
                  </a:outerShdw>
                </a:effectLst>
                <a:latin typeface="Arial Narrow" charset="0"/>
              </a:rPr>
              <a:t>Konflikt</a:t>
            </a:r>
            <a:r>
              <a:rPr lang="de-AT" altLang="en-US" sz="2380" kern="0" dirty="0">
                <a:solidFill>
                  <a:schemeClr val="bg1"/>
                </a:solidFill>
                <a:effectLst>
                  <a:outerShdw blurRad="38100" dist="38100" dir="2700000" algn="tl">
                    <a:srgbClr val="000000">
                      <a:alpha val="43137"/>
                    </a:srgbClr>
                  </a:outerShdw>
                </a:effectLst>
                <a:latin typeface="Arial Narrow" charset="0"/>
              </a:rPr>
              <a:t> </a:t>
            </a:r>
            <a:r>
              <a:rPr lang="de-AT" altLang="en-US" sz="2380" kern="0" dirty="0">
                <a:solidFill>
                  <a:schemeClr val="bg1"/>
                </a:solidFill>
                <a:latin typeface="Arial Narrow" charset="0"/>
              </a:rPr>
              <a:t>bezeichnet man simultanes Auftreten gegensätzlicher oder unvereinbarer Interessen.</a:t>
            </a:r>
            <a:endParaRPr lang="de-AT" sz="2380" kern="0" dirty="0">
              <a:solidFill>
                <a:schemeClr val="bg1"/>
              </a:solidFill>
            </a:endParaRPr>
          </a:p>
        </p:txBody>
      </p:sp>
      <p:sp>
        <p:nvSpPr>
          <p:cNvPr id="5" name="Titel 4"/>
          <p:cNvSpPr>
            <a:spLocks noGrp="1"/>
          </p:cNvSpPr>
          <p:nvPr>
            <p:ph type="title"/>
          </p:nvPr>
        </p:nvSpPr>
        <p:spPr/>
        <p:txBody>
          <a:bodyPr/>
          <a:lstStyle/>
          <a:p>
            <a:r>
              <a:rPr lang="de-AT" dirty="0"/>
              <a:t>Wesen von Konflikten</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de-AT" smtClean="0"/>
              <a:pPr/>
              <a:t>26</a:t>
            </a:fld>
            <a:endParaRPr lang="de-AT" dirty="0"/>
          </a:p>
        </p:txBody>
      </p:sp>
    </p:spTree>
    <p:extLst>
      <p:ext uri="{BB962C8B-B14F-4D97-AF65-F5344CB8AC3E}">
        <p14:creationId xmlns:p14="http://schemas.microsoft.com/office/powerpoint/2010/main" val="63427980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1" y="1620069"/>
            <a:ext cx="6336703" cy="4442842"/>
          </a:xfrm>
        </p:spPr>
        <p:txBody>
          <a:bodyPr/>
          <a:lstStyle/>
          <a:p>
            <a:pPr>
              <a:spcBef>
                <a:spcPts val="2400"/>
              </a:spcBef>
            </a:pPr>
            <a:r>
              <a:rPr lang="de-AT" sz="2400" dirty="0"/>
              <a:t>landläufig herrscht </a:t>
            </a:r>
            <a:r>
              <a:rPr lang="de-AT" b="1" dirty="0">
                <a:solidFill>
                  <a:srgbClr val="594C35"/>
                </a:solidFill>
              </a:rPr>
              <a:t>Konfliktscheue</a:t>
            </a:r>
          </a:p>
          <a:p>
            <a:pPr>
              <a:spcBef>
                <a:spcPts val="2400"/>
              </a:spcBef>
            </a:pPr>
            <a:r>
              <a:rPr lang="de-AT" sz="2400" dirty="0"/>
              <a:t>Konflikte per se </a:t>
            </a:r>
            <a:r>
              <a:rPr lang="de-AT" b="1" dirty="0">
                <a:solidFill>
                  <a:srgbClr val="594C35"/>
                </a:solidFill>
              </a:rPr>
              <a:t>nicht schlecht oder gut</a:t>
            </a:r>
          </a:p>
          <a:p>
            <a:pPr>
              <a:spcBef>
                <a:spcPts val="2400"/>
              </a:spcBef>
            </a:pPr>
            <a:r>
              <a:rPr lang="de-AT" sz="2400" dirty="0"/>
              <a:t>ob Konflikt </a:t>
            </a:r>
            <a:r>
              <a:rPr lang="de-AT" b="1" dirty="0">
                <a:solidFill>
                  <a:srgbClr val="594C35"/>
                </a:solidFill>
              </a:rPr>
              <a:t>konstruktiv</a:t>
            </a:r>
            <a:r>
              <a:rPr lang="de-AT" sz="2400" dirty="0"/>
              <a:t> oder </a:t>
            </a:r>
            <a:r>
              <a:rPr lang="de-AT" b="1" dirty="0">
                <a:solidFill>
                  <a:srgbClr val="594C35"/>
                </a:solidFill>
              </a:rPr>
              <a:t>destruktiv</a:t>
            </a:r>
            <a:r>
              <a:rPr lang="de-AT" sz="2400" dirty="0"/>
              <a:t> wirkt, hängt davon ab, </a:t>
            </a:r>
            <a:r>
              <a:rPr lang="de-AT" b="1" dirty="0">
                <a:solidFill>
                  <a:srgbClr val="594C35"/>
                </a:solidFill>
              </a:rPr>
              <a:t>wie man mit ihm umgeht</a:t>
            </a:r>
          </a:p>
          <a:p>
            <a:pPr>
              <a:spcBef>
                <a:spcPts val="2400"/>
              </a:spcBef>
            </a:pPr>
            <a:r>
              <a:rPr lang="de-AT" sz="2400" dirty="0"/>
              <a:t>in jedem Konflikt schlummern</a:t>
            </a:r>
          </a:p>
          <a:p>
            <a:pPr lvl="1"/>
            <a:r>
              <a:rPr lang="de-AT" sz="2500" b="1" dirty="0">
                <a:solidFill>
                  <a:srgbClr val="594C35"/>
                </a:solidFill>
                <a:ea typeface="+mn-ea"/>
                <a:cs typeface="+mn-cs"/>
              </a:rPr>
              <a:t>Chancen</a:t>
            </a:r>
            <a:r>
              <a:rPr lang="de-AT" sz="2300" dirty="0"/>
              <a:t> und</a:t>
            </a:r>
          </a:p>
          <a:p>
            <a:pPr lvl="1"/>
            <a:r>
              <a:rPr lang="de-AT" sz="2600" b="1" dirty="0">
                <a:solidFill>
                  <a:srgbClr val="594C35"/>
                </a:solidFill>
                <a:ea typeface="+mn-ea"/>
                <a:cs typeface="+mn-cs"/>
              </a:rPr>
              <a:t>Gefahren</a:t>
            </a:r>
            <a:endParaRPr lang="en-US" sz="2600" b="1" dirty="0">
              <a:solidFill>
                <a:srgbClr val="594C35"/>
              </a:solidFill>
              <a:ea typeface="+mn-ea"/>
              <a:cs typeface="+mn-cs"/>
            </a:endParaRPr>
          </a:p>
        </p:txBody>
      </p:sp>
      <p:sp>
        <p:nvSpPr>
          <p:cNvPr id="2" name="Titel 1"/>
          <p:cNvSpPr>
            <a:spLocks noGrp="1"/>
          </p:cNvSpPr>
          <p:nvPr>
            <p:ph type="title"/>
          </p:nvPr>
        </p:nvSpPr>
        <p:spPr/>
        <p:txBody>
          <a:bodyPr/>
          <a:lstStyle/>
          <a:p>
            <a:r>
              <a:rPr lang="de-AT" dirty="0"/>
              <a:t>Wertung und Wirkung von Konflikten</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de-AT" noProof="0" smtClean="0"/>
              <a:pPr/>
              <a:t>27</a:t>
            </a:fld>
            <a:endParaRPr lang="de-AT" noProof="0" dirty="0"/>
          </a:p>
        </p:txBody>
      </p:sp>
    </p:spTree>
    <p:extLst>
      <p:ext uri="{BB962C8B-B14F-4D97-AF65-F5344CB8AC3E}">
        <p14:creationId xmlns:p14="http://schemas.microsoft.com/office/powerpoint/2010/main" val="339217640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11"/>
          <p:cNvSpPr txBox="1">
            <a:spLocks/>
          </p:cNvSpPr>
          <p:nvPr/>
        </p:nvSpPr>
        <p:spPr>
          <a:xfrm>
            <a:off x="5256808" y="1836093"/>
            <a:ext cx="3816425" cy="4680520"/>
          </a:xfrm>
          <a:prstGeom prst="rect">
            <a:avLst/>
          </a:prstGeom>
          <a:noFill/>
          <a:ln>
            <a:solidFill>
              <a:srgbClr val="594C35"/>
            </a:solidFill>
          </a:ln>
        </p:spPr>
        <p:txBody>
          <a:bodyPr lIns="180000" tIns="108000"/>
          <a:lstStyle>
            <a:lvl1pPr marL="342900" indent="-342900" algn="l" rtl="0" fontAlgn="base">
              <a:lnSpc>
                <a:spcPct val="120000"/>
              </a:lnSpc>
              <a:spcBef>
                <a:spcPts val="1200"/>
              </a:spcBef>
              <a:spcAft>
                <a:spcPct val="0"/>
              </a:spcAft>
              <a:buClr>
                <a:srgbClr val="594C3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594C3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594C3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594C3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594C3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285750" lvl="2" indent="-285750">
              <a:lnSpc>
                <a:spcPct val="100000"/>
              </a:lnSpc>
              <a:spcBef>
                <a:spcPts val="400"/>
              </a:spcBef>
              <a:spcAft>
                <a:spcPts val="300"/>
              </a:spcAft>
              <a:buSzPct val="130000"/>
              <a:buFont typeface="Arial Black" panose="020B0A04020102020204" pitchFamily="34" charset="0"/>
              <a:buChar char="–"/>
            </a:pPr>
            <a:r>
              <a:rPr lang="de-AT" sz="1750" dirty="0">
                <a:latin typeface="+mj-lt"/>
              </a:rPr>
              <a:t>Konflikte führen zu Instabilitäten im Projekt und können den Projekterfolg gefährden</a:t>
            </a:r>
          </a:p>
          <a:p>
            <a:pPr marL="285750" lvl="2" indent="-285750">
              <a:lnSpc>
                <a:spcPct val="100000"/>
              </a:lnSpc>
              <a:spcBef>
                <a:spcPts val="400"/>
              </a:spcBef>
              <a:spcAft>
                <a:spcPts val="300"/>
              </a:spcAft>
              <a:buSzPct val="130000"/>
              <a:buFont typeface="Arial Black" panose="020B0A04020102020204" pitchFamily="34" charset="0"/>
              <a:buChar char="–"/>
            </a:pPr>
            <a:r>
              <a:rPr lang="de-AT" sz="1750" dirty="0">
                <a:latin typeface="+mj-lt"/>
              </a:rPr>
              <a:t>wecken negative Emotionen, verursachen Stress und rauben damit Motivation sowie Leistungsbe­reitschaft</a:t>
            </a:r>
          </a:p>
          <a:p>
            <a:pPr marL="285750" lvl="2" indent="-285750">
              <a:lnSpc>
                <a:spcPct val="100000"/>
              </a:lnSpc>
              <a:spcBef>
                <a:spcPts val="400"/>
              </a:spcBef>
              <a:spcAft>
                <a:spcPts val="300"/>
              </a:spcAft>
              <a:buSzPct val="130000"/>
              <a:buFont typeface="Arial Black" panose="020B0A04020102020204" pitchFamily="34" charset="0"/>
              <a:buChar char="–"/>
            </a:pPr>
            <a:r>
              <a:rPr lang="de-AT" sz="1750" dirty="0">
                <a:latin typeface="+mj-lt"/>
              </a:rPr>
              <a:t>Konflikte beeinträchtigen das Arbeitsklima und steigern die Unzufriedenheit im Team</a:t>
            </a:r>
          </a:p>
          <a:p>
            <a:pPr marL="285750" lvl="2" indent="-285750">
              <a:lnSpc>
                <a:spcPct val="100000"/>
              </a:lnSpc>
              <a:spcBef>
                <a:spcPts val="400"/>
              </a:spcBef>
              <a:spcAft>
                <a:spcPts val="300"/>
              </a:spcAft>
              <a:buSzPct val="130000"/>
              <a:buFont typeface="Arial Black" panose="020B0A04020102020204" pitchFamily="34" charset="0"/>
              <a:buChar char="–"/>
            </a:pPr>
            <a:r>
              <a:rPr lang="de-AT" sz="1750" dirty="0">
                <a:latin typeface="+mj-lt"/>
              </a:rPr>
              <a:t>können die Kommunikation zwischen einzelnen Personen oder Gruppen stören</a:t>
            </a:r>
          </a:p>
          <a:p>
            <a:pPr marL="285750" lvl="2" indent="-285750">
              <a:lnSpc>
                <a:spcPct val="100000"/>
              </a:lnSpc>
              <a:spcBef>
                <a:spcPts val="400"/>
              </a:spcBef>
              <a:spcAft>
                <a:spcPts val="300"/>
              </a:spcAft>
              <a:buSzPct val="130000"/>
              <a:buFont typeface="Arial Black" panose="020B0A04020102020204" pitchFamily="34" charset="0"/>
              <a:buChar char="–"/>
            </a:pPr>
            <a:r>
              <a:rPr lang="de-AT" sz="1750" dirty="0">
                <a:latin typeface="+mj-lt"/>
              </a:rPr>
              <a:t>Ressourcen binden</a:t>
            </a:r>
          </a:p>
          <a:p>
            <a:pPr marL="285750" lvl="2" indent="-285750">
              <a:lnSpc>
                <a:spcPct val="100000"/>
              </a:lnSpc>
              <a:spcBef>
                <a:spcPts val="400"/>
              </a:spcBef>
              <a:spcAft>
                <a:spcPts val="300"/>
              </a:spcAft>
              <a:buSzPct val="130000"/>
              <a:buFont typeface="Arial Black" panose="020B0A04020102020204" pitchFamily="34" charset="0"/>
              <a:buChar char="–"/>
            </a:pPr>
            <a:r>
              <a:rPr lang="de-AT" sz="1750" dirty="0">
                <a:latin typeface="+mj-lt"/>
              </a:rPr>
              <a:t>Führungskräfte zu autoritärem Verhalten veran­lassen</a:t>
            </a:r>
          </a:p>
        </p:txBody>
      </p:sp>
      <p:sp>
        <p:nvSpPr>
          <p:cNvPr id="16" name="Inhaltsplatzhalter 11"/>
          <p:cNvSpPr txBox="1">
            <a:spLocks/>
          </p:cNvSpPr>
          <p:nvPr/>
        </p:nvSpPr>
        <p:spPr>
          <a:xfrm>
            <a:off x="5256808" y="1404045"/>
            <a:ext cx="3816425" cy="432048"/>
          </a:xfrm>
          <a:prstGeom prst="rect">
            <a:avLst/>
          </a:prstGeom>
          <a:solidFill>
            <a:srgbClr val="594C35"/>
          </a:solidFill>
          <a:ln>
            <a:solidFill>
              <a:srgbClr val="594C35"/>
            </a:solidFill>
          </a:ln>
        </p:spPr>
        <p:txBody>
          <a:bodyPr tIns="54000"/>
          <a:lstStyle>
            <a:lvl1pPr marL="342900" indent="-342900" algn="l" rtl="0" fontAlgn="base">
              <a:lnSpc>
                <a:spcPct val="120000"/>
              </a:lnSpc>
              <a:spcBef>
                <a:spcPts val="1200"/>
              </a:spcBef>
              <a:spcAft>
                <a:spcPct val="0"/>
              </a:spcAft>
              <a:buClr>
                <a:srgbClr val="594C3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594C3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594C3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594C3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594C3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0" lvl="2" indent="0" algn="ctr">
              <a:lnSpc>
                <a:spcPct val="100000"/>
              </a:lnSpc>
              <a:spcAft>
                <a:spcPts val="300"/>
              </a:spcAft>
              <a:buSzPct val="120000"/>
              <a:buNone/>
            </a:pPr>
            <a:r>
              <a:rPr lang="de-AT" sz="2000" b="1" dirty="0">
                <a:solidFill>
                  <a:schemeClr val="bg1"/>
                </a:solidFill>
                <a:latin typeface="+mj-lt"/>
              </a:rPr>
              <a:t>Nachteile/Gefahren von Konflikten</a:t>
            </a:r>
          </a:p>
        </p:txBody>
      </p:sp>
      <p:sp>
        <p:nvSpPr>
          <p:cNvPr id="12" name="Inhaltsplatzhalter 11"/>
          <p:cNvSpPr>
            <a:spLocks noGrp="1"/>
          </p:cNvSpPr>
          <p:nvPr>
            <p:ph idx="1"/>
          </p:nvPr>
        </p:nvSpPr>
        <p:spPr>
          <a:xfrm>
            <a:off x="1080345" y="1836093"/>
            <a:ext cx="4176464" cy="4680520"/>
          </a:xfrm>
          <a:noFill/>
          <a:ln>
            <a:solidFill>
              <a:srgbClr val="594C35"/>
            </a:solidFill>
          </a:ln>
        </p:spPr>
        <p:txBody>
          <a:bodyPr tIns="108000"/>
          <a:lstStyle/>
          <a:p>
            <a:pPr lvl="0">
              <a:lnSpc>
                <a:spcPct val="100000"/>
              </a:lnSpc>
              <a:spcBef>
                <a:spcPts val="600"/>
              </a:spcBef>
              <a:spcAft>
                <a:spcPts val="0"/>
              </a:spcAft>
              <a:buFont typeface="Arial Black"/>
              <a:buChar char="+"/>
            </a:pPr>
            <a:r>
              <a:rPr lang="de-AT" sz="1750" dirty="0">
                <a:latin typeface="+mj-lt"/>
              </a:rPr>
              <a:t>in Konflikten schlummern konstruktive Kräfte</a:t>
            </a:r>
          </a:p>
          <a:p>
            <a:pPr lvl="0">
              <a:lnSpc>
                <a:spcPct val="100000"/>
              </a:lnSpc>
              <a:spcBef>
                <a:spcPts val="500"/>
              </a:spcBef>
              <a:spcAft>
                <a:spcPts val="0"/>
              </a:spcAft>
              <a:buFont typeface="Arial Black"/>
              <a:buChar char="+"/>
            </a:pPr>
            <a:r>
              <a:rPr lang="de-AT" sz="1750" spc="-10" dirty="0">
                <a:latin typeface="+mj-lt"/>
              </a:rPr>
              <a:t>Konflikte bewirken, dass ein Problem offen zu Tage tritt und dadurch einer Lösung zugänglich wird</a:t>
            </a:r>
            <a:endParaRPr lang="de-AT" sz="1750" dirty="0">
              <a:latin typeface="+mj-lt"/>
            </a:endParaRPr>
          </a:p>
          <a:p>
            <a:pPr lvl="0">
              <a:lnSpc>
                <a:spcPct val="100000"/>
              </a:lnSpc>
              <a:spcBef>
                <a:spcPts val="500"/>
              </a:spcBef>
              <a:spcAft>
                <a:spcPts val="0"/>
              </a:spcAft>
              <a:buFont typeface="Arial Black"/>
              <a:buChar char="+"/>
            </a:pPr>
            <a:r>
              <a:rPr lang="de-AT" sz="1750" dirty="0">
                <a:latin typeface="+mj-lt"/>
              </a:rPr>
              <a:t>Konflikte stimulieren neue Ideen</a:t>
            </a:r>
          </a:p>
          <a:p>
            <a:pPr lvl="0">
              <a:lnSpc>
                <a:spcPct val="100000"/>
              </a:lnSpc>
              <a:spcBef>
                <a:spcPts val="500"/>
              </a:spcBef>
              <a:spcAft>
                <a:spcPts val="0"/>
              </a:spcAft>
              <a:buFont typeface="Arial Black"/>
              <a:buChar char="+"/>
            </a:pPr>
            <a:r>
              <a:rPr lang="de-AT" sz="1750" dirty="0">
                <a:latin typeface="+mj-lt"/>
              </a:rPr>
              <a:t>ermöglichen organisatorischen Wandel</a:t>
            </a:r>
          </a:p>
          <a:p>
            <a:pPr lvl="0">
              <a:lnSpc>
                <a:spcPct val="100000"/>
              </a:lnSpc>
              <a:spcBef>
                <a:spcPts val="500"/>
              </a:spcBef>
              <a:spcAft>
                <a:spcPts val="0"/>
              </a:spcAft>
              <a:buFont typeface="Arial Black"/>
              <a:buChar char="+"/>
            </a:pPr>
            <a:r>
              <a:rPr lang="de-AT" sz="1750" dirty="0">
                <a:latin typeface="+mj-lt"/>
              </a:rPr>
              <a:t>wecken kreative Potentiale</a:t>
            </a:r>
          </a:p>
          <a:p>
            <a:pPr lvl="0">
              <a:lnSpc>
                <a:spcPct val="100000"/>
              </a:lnSpc>
              <a:spcBef>
                <a:spcPts val="500"/>
              </a:spcBef>
              <a:spcAft>
                <a:spcPts val="0"/>
              </a:spcAft>
              <a:buFont typeface="Arial Black"/>
              <a:buChar char="+"/>
            </a:pPr>
            <a:r>
              <a:rPr lang="de-AT" sz="1750" dirty="0">
                <a:latin typeface="+mj-lt"/>
              </a:rPr>
              <a:t>regen dazu an, über neue Arbeitsweisen nach­zudenken</a:t>
            </a:r>
          </a:p>
          <a:p>
            <a:pPr lvl="0">
              <a:lnSpc>
                <a:spcPct val="100000"/>
              </a:lnSpc>
              <a:spcBef>
                <a:spcPts val="500"/>
              </a:spcBef>
              <a:spcAft>
                <a:spcPts val="0"/>
              </a:spcAft>
              <a:buFont typeface="Arial Black"/>
              <a:buChar char="+"/>
            </a:pPr>
            <a:r>
              <a:rPr lang="de-AT" sz="1750" dirty="0">
                <a:latin typeface="+mj-lt"/>
              </a:rPr>
              <a:t>spornen zu besseren Leistungen an und heben die Moral</a:t>
            </a:r>
          </a:p>
          <a:p>
            <a:pPr lvl="0">
              <a:lnSpc>
                <a:spcPct val="100000"/>
              </a:lnSpc>
              <a:spcBef>
                <a:spcPts val="500"/>
              </a:spcBef>
              <a:spcAft>
                <a:spcPts val="400"/>
              </a:spcAft>
              <a:buFont typeface="Arial Black"/>
              <a:buChar char="+"/>
            </a:pPr>
            <a:r>
              <a:rPr lang="de-AT" sz="1750" dirty="0">
                <a:latin typeface="+mj-lt"/>
              </a:rPr>
              <a:t>wenn sie nach außen gerichtet sind, schweißen sie zusammen und steigern die Loyalität inner­halb des Teams (‚geschlossen gegen einen gemein­samen Feind’)</a:t>
            </a:r>
            <a:endParaRPr lang="de-AT" sz="1750" dirty="0">
              <a:latin typeface="+mj-lt"/>
              <a:ea typeface="Times New Roman"/>
              <a:cs typeface="Times New Roman"/>
            </a:endParaRPr>
          </a:p>
          <a:p>
            <a:pPr>
              <a:spcBef>
                <a:spcPts val="600"/>
              </a:spcBef>
            </a:pPr>
            <a:endParaRPr lang="de-AT" sz="1750" dirty="0">
              <a:latin typeface="+mj-lt"/>
            </a:endParaRPr>
          </a:p>
        </p:txBody>
      </p:sp>
      <p:sp>
        <p:nvSpPr>
          <p:cNvPr id="15" name="Inhaltsplatzhalter 11"/>
          <p:cNvSpPr txBox="1">
            <a:spLocks/>
          </p:cNvSpPr>
          <p:nvPr/>
        </p:nvSpPr>
        <p:spPr>
          <a:xfrm>
            <a:off x="1080345" y="1404045"/>
            <a:ext cx="4176464" cy="432048"/>
          </a:xfrm>
          <a:prstGeom prst="rect">
            <a:avLst/>
          </a:prstGeom>
          <a:solidFill>
            <a:srgbClr val="594C35"/>
          </a:solidFill>
          <a:ln>
            <a:solidFill>
              <a:srgbClr val="594C35"/>
            </a:solidFill>
          </a:ln>
        </p:spPr>
        <p:txBody>
          <a:bodyPr tIns="54000"/>
          <a:lstStyle>
            <a:lvl1pPr marL="342900" indent="-342900" algn="l" rtl="0" fontAlgn="base">
              <a:lnSpc>
                <a:spcPct val="120000"/>
              </a:lnSpc>
              <a:spcBef>
                <a:spcPts val="1200"/>
              </a:spcBef>
              <a:spcAft>
                <a:spcPct val="0"/>
              </a:spcAft>
              <a:buClr>
                <a:srgbClr val="594C3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594C3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594C3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594C3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594C3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0" indent="0" algn="ctr">
              <a:lnSpc>
                <a:spcPct val="100000"/>
              </a:lnSpc>
              <a:spcBef>
                <a:spcPts val="600"/>
              </a:spcBef>
              <a:buNone/>
            </a:pPr>
            <a:r>
              <a:rPr lang="de-AT" sz="2000" b="1" kern="0" dirty="0">
                <a:solidFill>
                  <a:schemeClr val="bg1"/>
                </a:solidFill>
                <a:latin typeface="+mj-lt"/>
              </a:rPr>
              <a:t>Vorteile/Chancen von Konflikten</a:t>
            </a:r>
          </a:p>
        </p:txBody>
      </p:sp>
      <p:cxnSp>
        <p:nvCxnSpPr>
          <p:cNvPr id="20" name="Gerade Verbindung 19">
            <a:extLst>
              <a:ext uri="{C183D7F6-B498-43B3-948B-1728B52AA6E4}">
                <adec:decorative xmlns:adec="http://schemas.microsoft.com/office/drawing/2017/decorative" val="1"/>
              </a:ext>
            </a:extLst>
          </p:cNvPr>
          <p:cNvCxnSpPr/>
          <p:nvPr/>
        </p:nvCxnSpPr>
        <p:spPr bwMode="auto">
          <a:xfrm>
            <a:off x="5256808" y="1404045"/>
            <a:ext cx="0" cy="43200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itel 2"/>
          <p:cNvSpPr>
            <a:spLocks noGrp="1"/>
          </p:cNvSpPr>
          <p:nvPr>
            <p:ph type="title"/>
          </p:nvPr>
        </p:nvSpPr>
        <p:spPr/>
        <p:txBody>
          <a:bodyPr/>
          <a:lstStyle/>
          <a:p>
            <a:r>
              <a:rPr lang="de-AT" dirty="0"/>
              <a:t>Wirkung von Konflikten</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de-AT" smtClean="0"/>
              <a:pPr/>
              <a:t>28</a:t>
            </a:fld>
            <a:endParaRPr lang="de-AT" dirty="0"/>
          </a:p>
        </p:txBody>
      </p:sp>
    </p:spTree>
    <p:extLst>
      <p:ext uri="{BB962C8B-B14F-4D97-AF65-F5344CB8AC3E}">
        <p14:creationId xmlns:p14="http://schemas.microsoft.com/office/powerpoint/2010/main" val="346797194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animBg="1"/>
      <p:bldP spid="16" grpId="0" animBg="1"/>
      <p:bldP spid="12" grpId="0" uiExpand="1" build="p"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15336346"/>
              </p:ext>
            </p:extLst>
          </p:nvPr>
        </p:nvGraphicFramePr>
        <p:xfrm>
          <a:off x="1080344" y="1620069"/>
          <a:ext cx="7776864" cy="4854085"/>
        </p:xfrm>
        <a:graphic>
          <a:graphicData uri="http://schemas.openxmlformats.org/presentationml/2006/ole">
            <mc:AlternateContent xmlns:mc="http://schemas.openxmlformats.org/markup-compatibility/2006">
              <mc:Choice xmlns:v="urn:schemas-microsoft-com:vml" Requires="v">
                <p:oleObj spid="_x0000_s3229" name="Präsentation" r:id="rId4" imgW="4570532" imgH="3427618" progId="PowerPoint.Show.12">
                  <p:embed/>
                </p:oleObj>
              </mc:Choice>
              <mc:Fallback>
                <p:oleObj name="Präsentation" r:id="rId4" imgW="4570532" imgH="3427618" progId="PowerPoint.Show.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5260" b="11572"/>
                      <a:stretch>
                        <a:fillRect/>
                      </a:stretch>
                    </p:blipFill>
                    <p:spPr bwMode="auto">
                      <a:xfrm>
                        <a:off x="1080344" y="1620069"/>
                        <a:ext cx="7776864" cy="4854085"/>
                      </a:xfrm>
                      <a:prstGeom prst="rect">
                        <a:avLst/>
                      </a:prstGeom>
                      <a:noFill/>
                    </p:spPr>
                  </p:pic>
                </p:oleObj>
              </mc:Fallback>
            </mc:AlternateContent>
          </a:graphicData>
        </a:graphic>
      </p:graphicFrame>
      <p:sp>
        <p:nvSpPr>
          <p:cNvPr id="6" name="Titel 5"/>
          <p:cNvSpPr>
            <a:spLocks noGrp="1"/>
          </p:cNvSpPr>
          <p:nvPr>
            <p:ph type="title"/>
          </p:nvPr>
        </p:nvSpPr>
        <p:spPr/>
        <p:txBody>
          <a:bodyPr/>
          <a:lstStyle/>
          <a:p>
            <a:r>
              <a:rPr lang="de-AT" dirty="0"/>
              <a:t>Konfliktarten</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de-AT" smtClean="0"/>
              <a:pPr/>
              <a:t>29</a:t>
            </a:fld>
            <a:endParaRPr lang="de-AT" dirty="0"/>
          </a:p>
        </p:txBody>
      </p:sp>
    </p:spTree>
    <p:extLst>
      <p:ext uri="{BB962C8B-B14F-4D97-AF65-F5344CB8AC3E}">
        <p14:creationId xmlns:p14="http://schemas.microsoft.com/office/powerpoint/2010/main" val="705462303"/>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a:extLst>
              <a:ext uri="{C183D7F6-B498-43B3-948B-1728B52AA6E4}">
                <adec:decorative xmlns:adec="http://schemas.microsoft.com/office/drawing/2017/decorative" val="1"/>
              </a:ext>
            </a:extLst>
          </p:cNvPr>
          <p:cNvGrpSpPr/>
          <p:nvPr/>
        </p:nvGrpSpPr>
        <p:grpSpPr>
          <a:xfrm>
            <a:off x="1226090" y="2049699"/>
            <a:ext cx="502326" cy="505265"/>
            <a:chOff x="1226090" y="2049699"/>
            <a:chExt cx="502326" cy="505265"/>
          </a:xfrm>
        </p:grpSpPr>
        <p:sp>
          <p:nvSpPr>
            <p:cNvPr id="26" name="Oval 26"/>
            <p:cNvSpPr>
              <a:spLocks noChangeArrowheads="1"/>
            </p:cNvSpPr>
            <p:nvPr/>
          </p:nvSpPr>
          <p:spPr bwMode="auto">
            <a:xfrm>
              <a:off x="1310832" y="2132971"/>
              <a:ext cx="333088" cy="333088"/>
            </a:xfrm>
            <a:prstGeom prst="ellipse">
              <a:avLst/>
            </a:prstGeom>
            <a:solidFill>
              <a:schemeClr val="bg1"/>
            </a:solidFill>
            <a:ln w="22225">
              <a:solidFill>
                <a:srgbClr val="594C3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sp>
          <p:nvSpPr>
            <p:cNvPr id="27" name="Oval 26"/>
            <p:cNvSpPr>
              <a:spLocks noChangeArrowheads="1"/>
            </p:cNvSpPr>
            <p:nvPr/>
          </p:nvSpPr>
          <p:spPr bwMode="auto">
            <a:xfrm>
              <a:off x="1375175" y="2200376"/>
              <a:ext cx="204156" cy="204156"/>
            </a:xfrm>
            <a:prstGeom prst="ellipse">
              <a:avLst/>
            </a:prstGeom>
            <a:solidFill>
              <a:srgbClr val="C6BD9E"/>
            </a:solidFill>
            <a:ln w="22225">
              <a:solidFill>
                <a:srgbClr val="594C3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cxnSp>
          <p:nvCxnSpPr>
            <p:cNvPr id="28" name="Gerade Verbindung 27"/>
            <p:cNvCxnSpPr/>
            <p:nvPr/>
          </p:nvCxnSpPr>
          <p:spPr>
            <a:xfrm flipV="1">
              <a:off x="1226090" y="2296821"/>
              <a:ext cx="502326" cy="5633"/>
            </a:xfrm>
            <a:prstGeom prst="line">
              <a:avLst/>
            </a:prstGeom>
            <a:ln w="22225">
              <a:solidFill>
                <a:srgbClr val="594C35"/>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a:off x="1477375" y="2049699"/>
              <a:ext cx="0" cy="505265"/>
            </a:xfrm>
            <a:prstGeom prst="line">
              <a:avLst/>
            </a:prstGeom>
            <a:ln w="22225">
              <a:solidFill>
                <a:srgbClr val="594C35"/>
              </a:solidFill>
            </a:ln>
          </p:spPr>
          <p:style>
            <a:lnRef idx="1">
              <a:schemeClr val="accent1"/>
            </a:lnRef>
            <a:fillRef idx="0">
              <a:schemeClr val="accent1"/>
            </a:fillRef>
            <a:effectRef idx="0">
              <a:schemeClr val="accent1"/>
            </a:effectRef>
            <a:fontRef idx="minor">
              <a:schemeClr val="tx1"/>
            </a:fontRef>
          </p:style>
        </p:cxnSp>
        <p:sp>
          <p:nvSpPr>
            <p:cNvPr id="30" name="Oval 26"/>
            <p:cNvSpPr>
              <a:spLocks noChangeArrowheads="1"/>
            </p:cNvSpPr>
            <p:nvPr/>
          </p:nvSpPr>
          <p:spPr bwMode="auto">
            <a:xfrm>
              <a:off x="1442967" y="2266454"/>
              <a:ext cx="72000" cy="72000"/>
            </a:xfrm>
            <a:prstGeom prst="ellipse">
              <a:avLst/>
            </a:prstGeom>
            <a:solidFill>
              <a:srgbClr val="594C35"/>
            </a:solidFill>
            <a:ln w="22225">
              <a:solidFill>
                <a:srgbClr val="594C3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grpSp>
      <p:grpSp>
        <p:nvGrpSpPr>
          <p:cNvPr id="41" name="Gruppieren 40">
            <a:extLst>
              <a:ext uri="{C183D7F6-B498-43B3-948B-1728B52AA6E4}">
                <adec:decorative xmlns:adec="http://schemas.microsoft.com/office/drawing/2017/decorative" val="1"/>
              </a:ext>
            </a:extLst>
          </p:cNvPr>
          <p:cNvGrpSpPr/>
          <p:nvPr/>
        </p:nvGrpSpPr>
        <p:grpSpPr>
          <a:xfrm>
            <a:off x="1226090" y="3532302"/>
            <a:ext cx="502326" cy="505265"/>
            <a:chOff x="1226090" y="2049699"/>
            <a:chExt cx="502326" cy="505265"/>
          </a:xfrm>
        </p:grpSpPr>
        <p:sp>
          <p:nvSpPr>
            <p:cNvPr id="42" name="Oval 26"/>
            <p:cNvSpPr>
              <a:spLocks noChangeArrowheads="1"/>
            </p:cNvSpPr>
            <p:nvPr/>
          </p:nvSpPr>
          <p:spPr bwMode="auto">
            <a:xfrm>
              <a:off x="1310832" y="2132971"/>
              <a:ext cx="333088" cy="333088"/>
            </a:xfrm>
            <a:prstGeom prst="ellipse">
              <a:avLst/>
            </a:prstGeom>
            <a:solidFill>
              <a:schemeClr val="bg1"/>
            </a:solidFill>
            <a:ln w="22225">
              <a:solidFill>
                <a:srgbClr val="594C3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sp>
          <p:nvSpPr>
            <p:cNvPr id="43" name="Oval 26"/>
            <p:cNvSpPr>
              <a:spLocks noChangeArrowheads="1"/>
            </p:cNvSpPr>
            <p:nvPr/>
          </p:nvSpPr>
          <p:spPr bwMode="auto">
            <a:xfrm>
              <a:off x="1375175" y="2200376"/>
              <a:ext cx="204156" cy="204156"/>
            </a:xfrm>
            <a:prstGeom prst="ellipse">
              <a:avLst/>
            </a:prstGeom>
            <a:solidFill>
              <a:srgbClr val="C6BD9E"/>
            </a:solidFill>
            <a:ln w="22225">
              <a:solidFill>
                <a:srgbClr val="594C3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cxnSp>
          <p:nvCxnSpPr>
            <p:cNvPr id="44" name="Gerade Verbindung 43"/>
            <p:cNvCxnSpPr/>
            <p:nvPr/>
          </p:nvCxnSpPr>
          <p:spPr>
            <a:xfrm flipV="1">
              <a:off x="1226090" y="2296821"/>
              <a:ext cx="502326" cy="5633"/>
            </a:xfrm>
            <a:prstGeom prst="line">
              <a:avLst/>
            </a:prstGeom>
            <a:ln w="22225">
              <a:solidFill>
                <a:srgbClr val="594C35"/>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p:nvCxnSpPr>
          <p:spPr>
            <a:xfrm>
              <a:off x="1477375" y="2049699"/>
              <a:ext cx="0" cy="505265"/>
            </a:xfrm>
            <a:prstGeom prst="line">
              <a:avLst/>
            </a:prstGeom>
            <a:ln w="22225">
              <a:solidFill>
                <a:srgbClr val="594C35"/>
              </a:solidFill>
            </a:ln>
          </p:spPr>
          <p:style>
            <a:lnRef idx="1">
              <a:schemeClr val="accent1"/>
            </a:lnRef>
            <a:fillRef idx="0">
              <a:schemeClr val="accent1"/>
            </a:fillRef>
            <a:effectRef idx="0">
              <a:schemeClr val="accent1"/>
            </a:effectRef>
            <a:fontRef idx="minor">
              <a:schemeClr val="tx1"/>
            </a:fontRef>
          </p:style>
        </p:cxnSp>
        <p:sp>
          <p:nvSpPr>
            <p:cNvPr id="46" name="Oval 26"/>
            <p:cNvSpPr>
              <a:spLocks noChangeArrowheads="1"/>
            </p:cNvSpPr>
            <p:nvPr/>
          </p:nvSpPr>
          <p:spPr bwMode="auto">
            <a:xfrm>
              <a:off x="1442967" y="2266454"/>
              <a:ext cx="72000" cy="72000"/>
            </a:xfrm>
            <a:prstGeom prst="ellipse">
              <a:avLst/>
            </a:prstGeom>
            <a:solidFill>
              <a:srgbClr val="594C35"/>
            </a:solidFill>
            <a:ln w="22225">
              <a:solidFill>
                <a:srgbClr val="594C3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grpSp>
      <p:grpSp>
        <p:nvGrpSpPr>
          <p:cNvPr id="47" name="Gruppieren 46">
            <a:extLst>
              <a:ext uri="{C183D7F6-B498-43B3-948B-1728B52AA6E4}">
                <adec:decorative xmlns:adec="http://schemas.microsoft.com/office/drawing/2017/decorative" val="1"/>
              </a:ext>
            </a:extLst>
          </p:cNvPr>
          <p:cNvGrpSpPr/>
          <p:nvPr/>
        </p:nvGrpSpPr>
        <p:grpSpPr>
          <a:xfrm>
            <a:off x="1226090" y="4925265"/>
            <a:ext cx="502326" cy="505265"/>
            <a:chOff x="1226090" y="2049699"/>
            <a:chExt cx="502326" cy="505265"/>
          </a:xfrm>
        </p:grpSpPr>
        <p:sp>
          <p:nvSpPr>
            <p:cNvPr id="48" name="Oval 26"/>
            <p:cNvSpPr>
              <a:spLocks noChangeArrowheads="1"/>
            </p:cNvSpPr>
            <p:nvPr/>
          </p:nvSpPr>
          <p:spPr bwMode="auto">
            <a:xfrm>
              <a:off x="1310832" y="2132971"/>
              <a:ext cx="333088" cy="333088"/>
            </a:xfrm>
            <a:prstGeom prst="ellipse">
              <a:avLst/>
            </a:prstGeom>
            <a:solidFill>
              <a:schemeClr val="bg1"/>
            </a:solidFill>
            <a:ln w="22225">
              <a:solidFill>
                <a:srgbClr val="594C3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sp>
          <p:nvSpPr>
            <p:cNvPr id="49" name="Oval 26"/>
            <p:cNvSpPr>
              <a:spLocks noChangeArrowheads="1"/>
            </p:cNvSpPr>
            <p:nvPr/>
          </p:nvSpPr>
          <p:spPr bwMode="auto">
            <a:xfrm>
              <a:off x="1375175" y="2200376"/>
              <a:ext cx="204156" cy="204156"/>
            </a:xfrm>
            <a:prstGeom prst="ellipse">
              <a:avLst/>
            </a:prstGeom>
            <a:solidFill>
              <a:srgbClr val="C6BD9E"/>
            </a:solidFill>
            <a:ln w="22225">
              <a:solidFill>
                <a:srgbClr val="594C3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cxnSp>
          <p:nvCxnSpPr>
            <p:cNvPr id="50" name="Gerade Verbindung 49"/>
            <p:cNvCxnSpPr/>
            <p:nvPr/>
          </p:nvCxnSpPr>
          <p:spPr>
            <a:xfrm flipV="1">
              <a:off x="1226090" y="2296821"/>
              <a:ext cx="502326" cy="5633"/>
            </a:xfrm>
            <a:prstGeom prst="line">
              <a:avLst/>
            </a:prstGeom>
            <a:ln w="22225">
              <a:solidFill>
                <a:srgbClr val="594C35"/>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p:nvCxnSpPr>
          <p:spPr>
            <a:xfrm>
              <a:off x="1477375" y="2049699"/>
              <a:ext cx="0" cy="505265"/>
            </a:xfrm>
            <a:prstGeom prst="line">
              <a:avLst/>
            </a:prstGeom>
            <a:ln w="22225">
              <a:solidFill>
                <a:srgbClr val="594C35"/>
              </a:solidFill>
            </a:ln>
          </p:spPr>
          <p:style>
            <a:lnRef idx="1">
              <a:schemeClr val="accent1"/>
            </a:lnRef>
            <a:fillRef idx="0">
              <a:schemeClr val="accent1"/>
            </a:fillRef>
            <a:effectRef idx="0">
              <a:schemeClr val="accent1"/>
            </a:effectRef>
            <a:fontRef idx="minor">
              <a:schemeClr val="tx1"/>
            </a:fontRef>
          </p:style>
        </p:cxnSp>
        <p:sp>
          <p:nvSpPr>
            <p:cNvPr id="52" name="Oval 26"/>
            <p:cNvSpPr>
              <a:spLocks noChangeArrowheads="1"/>
            </p:cNvSpPr>
            <p:nvPr/>
          </p:nvSpPr>
          <p:spPr bwMode="auto">
            <a:xfrm>
              <a:off x="1442967" y="2266454"/>
              <a:ext cx="72000" cy="72000"/>
            </a:xfrm>
            <a:prstGeom prst="ellipse">
              <a:avLst/>
            </a:prstGeom>
            <a:solidFill>
              <a:srgbClr val="594C35"/>
            </a:solidFill>
            <a:ln w="22225">
              <a:solidFill>
                <a:srgbClr val="594C3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grpSp>
      <p:sp>
        <p:nvSpPr>
          <p:cNvPr id="24" name="Inhaltsplatzhalter 2"/>
          <p:cNvSpPr>
            <a:spLocks noGrp="1"/>
          </p:cNvSpPr>
          <p:nvPr>
            <p:ph idx="1"/>
          </p:nvPr>
        </p:nvSpPr>
        <p:spPr>
          <a:xfrm>
            <a:off x="1872432" y="2001763"/>
            <a:ext cx="7200800" cy="4514850"/>
          </a:xfrm>
        </p:spPr>
        <p:txBody>
          <a:bodyPr/>
          <a:lstStyle/>
          <a:p>
            <a:pPr marL="0" indent="0">
              <a:lnSpc>
                <a:spcPct val="130000"/>
              </a:lnSpc>
              <a:spcBef>
                <a:spcPts val="4200"/>
              </a:spcBef>
              <a:buNone/>
            </a:pPr>
            <a:r>
              <a:rPr lang="de-AT" sz="2600" dirty="0"/>
              <a:t>Begreifen von Wesen, Bedeutung und </a:t>
            </a:r>
            <a:r>
              <a:rPr lang="de-AT" dirty="0"/>
              <a:t>G</a:t>
            </a:r>
            <a:r>
              <a:rPr lang="de-AT" sz="2600" dirty="0"/>
              <a:t>estalt-</a:t>
            </a:r>
            <a:br>
              <a:rPr lang="de-AT" sz="2600" dirty="0"/>
            </a:br>
            <a:r>
              <a:rPr lang="de-AT" sz="2600" dirty="0"/>
              <a:t>barkeit der Motivation im Projektgeschehen</a:t>
            </a:r>
          </a:p>
          <a:p>
            <a:pPr marL="0" indent="0">
              <a:spcBef>
                <a:spcPts val="3600"/>
              </a:spcBef>
              <a:buNone/>
            </a:pPr>
            <a:r>
              <a:rPr lang="de-AT" sz="2600" dirty="0"/>
              <a:t>Verständnis für die Funktion der Kommunikation in Pro-jekten und Kriterien zu Wahl der Kommunikationswege</a:t>
            </a:r>
          </a:p>
          <a:p>
            <a:pPr marL="0" indent="0">
              <a:spcBef>
                <a:spcPts val="3600"/>
              </a:spcBef>
              <a:buNone/>
            </a:pPr>
            <a:r>
              <a:rPr lang="de-AT" sz="2600" dirty="0"/>
              <a:t>Kenntnis der Chancen und Gefahren von Konflikten sowie von Strategien zur konstruktiven Konfliktbewältigung</a:t>
            </a:r>
            <a:endParaRPr lang="en-US" sz="2600" dirty="0"/>
          </a:p>
        </p:txBody>
      </p:sp>
      <p:sp>
        <p:nvSpPr>
          <p:cNvPr id="2" name="Titel 1"/>
          <p:cNvSpPr>
            <a:spLocks noGrp="1"/>
          </p:cNvSpPr>
          <p:nvPr>
            <p:ph type="title"/>
          </p:nvPr>
        </p:nvSpPr>
        <p:spPr/>
        <p:txBody>
          <a:bodyPr/>
          <a:lstStyle/>
          <a:p>
            <a:pPr>
              <a:lnSpc>
                <a:spcPts val="2800"/>
              </a:lnSpc>
            </a:pPr>
            <a:r>
              <a:rPr lang="de-AT" sz="2800" dirty="0"/>
              <a:t>Lehr- und Lernziele – Motivation, Kommunikation, Konfliktmanagement</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3</a:t>
            </a:fld>
            <a:endParaRPr lang="en-US" dirty="0"/>
          </a:p>
        </p:txBody>
      </p:sp>
    </p:spTree>
    <p:extLst>
      <p:ext uri="{BB962C8B-B14F-4D97-AF65-F5344CB8AC3E}">
        <p14:creationId xmlns:p14="http://schemas.microsoft.com/office/powerpoint/2010/main" val="138411353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08336" y="1641723"/>
            <a:ext cx="8208912" cy="4514850"/>
          </a:xfrm>
        </p:spPr>
        <p:txBody>
          <a:bodyPr/>
          <a:lstStyle/>
          <a:p>
            <a:pPr marL="0" indent="0" eaLnBrk="1" hangingPunct="1">
              <a:buNone/>
            </a:pPr>
            <a:r>
              <a:rPr lang="de-AT" altLang="en-US" sz="2200" b="1" dirty="0">
                <a:solidFill>
                  <a:srgbClr val="594C35"/>
                </a:solidFill>
                <a:latin typeface="Arial Narrow" charset="0"/>
              </a:rPr>
              <a:t>Verhaltensoptionen bei Konflikten und mögliche Ergebniskonstellationen</a:t>
            </a:r>
          </a:p>
          <a:p>
            <a:pPr eaLnBrk="1" hangingPunct="1">
              <a:lnSpc>
                <a:spcPct val="114000"/>
              </a:lnSpc>
              <a:spcBef>
                <a:spcPts val="1500"/>
              </a:spcBef>
            </a:pPr>
            <a:r>
              <a:rPr lang="de-AT" altLang="en-US" sz="2090" b="1" dirty="0">
                <a:solidFill>
                  <a:srgbClr val="594C35"/>
                </a:solidFill>
                <a:latin typeface="Arial Narrow" charset="0"/>
              </a:rPr>
              <a:t>reaktives Verhalten</a:t>
            </a:r>
            <a:r>
              <a:rPr lang="de-AT" altLang="en-US" sz="1860" dirty="0">
                <a:latin typeface="Arial Narrow" charset="0"/>
              </a:rPr>
              <a:t>:</a:t>
            </a:r>
            <a:r>
              <a:rPr lang="de-AT" altLang="en-US" sz="1860" b="1" dirty="0">
                <a:latin typeface="Arial Narrow" charset="0"/>
              </a:rPr>
              <a:t> </a:t>
            </a:r>
            <a:r>
              <a:rPr lang="de-AT" altLang="en-US" sz="1860" dirty="0">
                <a:latin typeface="Arial Narrow" charset="0"/>
              </a:rPr>
              <a:t>auf die Angriffe des anderen reagiert man mit gleicher Heftigkeit; der Konflikt eskaliert; beide verlieren</a:t>
            </a:r>
          </a:p>
          <a:p>
            <a:pPr eaLnBrk="1" hangingPunct="1">
              <a:lnSpc>
                <a:spcPct val="114000"/>
              </a:lnSpc>
              <a:spcBef>
                <a:spcPts val="1800"/>
              </a:spcBef>
            </a:pPr>
            <a:r>
              <a:rPr lang="de-AT" altLang="en-US" sz="2090" b="1" dirty="0">
                <a:solidFill>
                  <a:srgbClr val="594C35"/>
                </a:solidFill>
                <a:latin typeface="Arial Narrow" charset="0"/>
              </a:rPr>
              <a:t>aggressives</a:t>
            </a:r>
            <a:r>
              <a:rPr lang="de-AT" altLang="en-US" sz="1860" b="1" dirty="0">
                <a:solidFill>
                  <a:srgbClr val="FF8307"/>
                </a:solidFill>
                <a:latin typeface="Arial Narrow" charset="0"/>
              </a:rPr>
              <a:t> </a:t>
            </a:r>
            <a:r>
              <a:rPr lang="de-AT" altLang="en-US" sz="2090" b="1" dirty="0">
                <a:solidFill>
                  <a:srgbClr val="594C35"/>
                </a:solidFill>
                <a:latin typeface="Arial Narrow" charset="0"/>
              </a:rPr>
              <a:t>Verhalten</a:t>
            </a:r>
            <a:r>
              <a:rPr lang="de-AT" altLang="en-US" sz="1860" dirty="0">
                <a:latin typeface="Arial Narrow" charset="0"/>
              </a:rPr>
              <a:t>:</a:t>
            </a:r>
            <a:r>
              <a:rPr lang="de-AT" altLang="en-US" sz="1860" b="1" dirty="0">
                <a:latin typeface="Arial Narrow" charset="0"/>
              </a:rPr>
              <a:t> </a:t>
            </a:r>
            <a:r>
              <a:rPr lang="de-AT" altLang="en-US" sz="1860" dirty="0">
                <a:latin typeface="Arial Narrow" charset="0"/>
              </a:rPr>
              <a:t>der andere wird bezwungen, man selbst gewinnt – Gewinner-Verlierer-Konstellation</a:t>
            </a:r>
          </a:p>
          <a:p>
            <a:pPr eaLnBrk="1" hangingPunct="1">
              <a:lnSpc>
                <a:spcPct val="114000"/>
              </a:lnSpc>
              <a:spcBef>
                <a:spcPts val="1800"/>
              </a:spcBef>
            </a:pPr>
            <a:r>
              <a:rPr lang="de-AT" altLang="en-US" sz="2090" b="1" dirty="0">
                <a:solidFill>
                  <a:srgbClr val="594C35"/>
                </a:solidFill>
                <a:latin typeface="Arial Narrow" charset="0"/>
              </a:rPr>
              <a:t>passives</a:t>
            </a:r>
            <a:r>
              <a:rPr lang="de-AT" altLang="en-US" sz="1860" b="1" dirty="0">
                <a:solidFill>
                  <a:srgbClr val="FF8307"/>
                </a:solidFill>
                <a:latin typeface="Arial Narrow" charset="0"/>
              </a:rPr>
              <a:t> </a:t>
            </a:r>
            <a:r>
              <a:rPr lang="de-AT" altLang="en-US" sz="2090" b="1" dirty="0">
                <a:solidFill>
                  <a:srgbClr val="594C35"/>
                </a:solidFill>
                <a:latin typeface="Arial Narrow" charset="0"/>
              </a:rPr>
              <a:t>Verhalten</a:t>
            </a:r>
            <a:r>
              <a:rPr lang="de-AT" altLang="en-US" sz="1860" dirty="0">
                <a:latin typeface="Arial Narrow" charset="0"/>
              </a:rPr>
              <a:t>:</a:t>
            </a:r>
            <a:r>
              <a:rPr lang="de-AT" altLang="en-US" sz="1860" b="1" dirty="0">
                <a:latin typeface="Arial Narrow" charset="0"/>
              </a:rPr>
              <a:t> </a:t>
            </a:r>
            <a:r>
              <a:rPr lang="de-AT" altLang="en-US" sz="1860" dirty="0">
                <a:latin typeface="Arial Narrow" charset="0"/>
              </a:rPr>
              <a:t>zielt darauf ab, die eigenen Verluste zu minimieren, </a:t>
            </a:r>
            <a:br>
              <a:rPr lang="de-AT" altLang="en-US" sz="1860" dirty="0">
                <a:latin typeface="Arial Narrow" charset="0"/>
              </a:rPr>
            </a:br>
            <a:r>
              <a:rPr lang="de-AT" altLang="en-US" sz="1860" dirty="0">
                <a:latin typeface="Arial Narrow" charset="0"/>
              </a:rPr>
              <a:t>der andere siegt; Verlierer-Gewinner-Resultat</a:t>
            </a:r>
          </a:p>
          <a:p>
            <a:pPr eaLnBrk="1" hangingPunct="1">
              <a:lnSpc>
                <a:spcPct val="114000"/>
              </a:lnSpc>
              <a:spcBef>
                <a:spcPts val="1800"/>
              </a:spcBef>
            </a:pPr>
            <a:r>
              <a:rPr lang="de-AT" altLang="en-US" sz="2090" b="1" dirty="0">
                <a:solidFill>
                  <a:srgbClr val="594C35"/>
                </a:solidFill>
                <a:latin typeface="Arial Narrow" charset="0"/>
              </a:rPr>
              <a:t>positives</a:t>
            </a:r>
            <a:r>
              <a:rPr lang="de-AT" altLang="en-US" sz="1860" b="1" dirty="0">
                <a:solidFill>
                  <a:srgbClr val="FF8307"/>
                </a:solidFill>
                <a:latin typeface="Arial Narrow" charset="0"/>
              </a:rPr>
              <a:t> </a:t>
            </a:r>
            <a:r>
              <a:rPr lang="de-AT" altLang="en-US" sz="2090" b="1" dirty="0">
                <a:solidFill>
                  <a:srgbClr val="594C35"/>
                </a:solidFill>
                <a:latin typeface="Arial Narrow" charset="0"/>
              </a:rPr>
              <a:t>Verhalten</a:t>
            </a:r>
            <a:r>
              <a:rPr lang="de-AT" altLang="en-US" sz="1860" dirty="0">
                <a:latin typeface="Arial Narrow" charset="0"/>
              </a:rPr>
              <a:t>:</a:t>
            </a:r>
            <a:r>
              <a:rPr lang="de-AT" altLang="en-US" sz="1860" b="1" dirty="0">
                <a:latin typeface="Arial Narrow" charset="0"/>
              </a:rPr>
              <a:t> </a:t>
            </a:r>
            <a:r>
              <a:rPr lang="de-AT" altLang="en-US" sz="1860" dirty="0">
                <a:latin typeface="Arial Narrow" charset="0"/>
              </a:rPr>
              <a:t>der andere wird nicht dominiert, beide sind kompromissbereit – Gewinner-Gewinner-Situation; Die Gewinner-Gewinner-Situation („win-win“) führt dazu, dass durch eine Zusammenarbeit ein größerer Gewinn für beide Parteien erreicht werden kann, als es im Alleingang möglich gewesen wäre.</a:t>
            </a:r>
          </a:p>
          <a:p>
            <a:endParaRPr lang="de-AT" sz="1800" dirty="0"/>
          </a:p>
        </p:txBody>
      </p:sp>
      <p:sp>
        <p:nvSpPr>
          <p:cNvPr id="2" name="Titel 1"/>
          <p:cNvSpPr>
            <a:spLocks noGrp="1"/>
          </p:cNvSpPr>
          <p:nvPr>
            <p:ph type="title"/>
          </p:nvPr>
        </p:nvSpPr>
        <p:spPr>
          <a:xfrm>
            <a:off x="864321" y="468437"/>
            <a:ext cx="6336703" cy="863600"/>
          </a:xfrm>
        </p:spPr>
        <p:txBody>
          <a:bodyPr/>
          <a:lstStyle/>
          <a:p>
            <a:pPr>
              <a:lnSpc>
                <a:spcPts val="2900"/>
              </a:lnSpc>
            </a:pPr>
            <a:r>
              <a:rPr lang="de-AT" dirty="0"/>
              <a:t>Verhaltensmuster</a:t>
            </a:r>
            <a:r>
              <a:rPr lang="de-AT" sz="2700" dirty="0"/>
              <a:t> bei Konflikten</a:t>
            </a:r>
            <a:endParaRPr lang="de-AT" dirty="0"/>
          </a:p>
        </p:txBody>
      </p:sp>
      <p:sp>
        <p:nvSpPr>
          <p:cNvPr id="4" name="Foliennummernplatzhalter 3"/>
          <p:cNvSpPr>
            <a:spLocks noGrp="1"/>
          </p:cNvSpPr>
          <p:nvPr>
            <p:ph type="sldNum" sz="quarter" idx="11"/>
          </p:nvPr>
        </p:nvSpPr>
        <p:spPr/>
        <p:txBody>
          <a:bodyPr/>
          <a:lstStyle/>
          <a:p>
            <a:fld id="{1B0257E5-75A0-4F46-BAAD-A8D9FF434F26}" type="slidenum">
              <a:rPr lang="de-AT" smtClean="0"/>
              <a:pPr/>
              <a:t>30</a:t>
            </a:fld>
            <a:endParaRPr lang="de-AT" dirty="0"/>
          </a:p>
        </p:txBody>
      </p:sp>
    </p:spTree>
    <p:extLst>
      <p:ext uri="{BB962C8B-B14F-4D97-AF65-F5344CB8AC3E}">
        <p14:creationId xmlns:p14="http://schemas.microsoft.com/office/powerpoint/2010/main" val="279347393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29" name="Gruppieren 7228">
            <a:extLst>
              <a:ext uri="{C183D7F6-B498-43B3-948B-1728B52AA6E4}">
                <adec:decorative xmlns:adec="http://schemas.microsoft.com/office/drawing/2017/decorative" val="1"/>
              </a:ext>
            </a:extLst>
          </p:cNvPr>
          <p:cNvGrpSpPr/>
          <p:nvPr/>
        </p:nvGrpSpPr>
        <p:grpSpPr>
          <a:xfrm>
            <a:off x="1778001" y="2339975"/>
            <a:ext cx="5911850" cy="3330576"/>
            <a:chOff x="1778001" y="2339975"/>
            <a:chExt cx="5911850" cy="3330576"/>
          </a:xfrm>
        </p:grpSpPr>
        <p:sp>
          <p:nvSpPr>
            <p:cNvPr id="8" name="Rectangle 7"/>
            <p:cNvSpPr>
              <a:spLocks noChangeArrowheads="1"/>
            </p:cNvSpPr>
            <p:nvPr/>
          </p:nvSpPr>
          <p:spPr bwMode="auto">
            <a:xfrm>
              <a:off x="3843338" y="2359025"/>
              <a:ext cx="103188" cy="5111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8"/>
            <p:cNvSpPr>
              <a:spLocks noChangeArrowheads="1"/>
            </p:cNvSpPr>
            <p:nvPr/>
          </p:nvSpPr>
          <p:spPr bwMode="auto">
            <a:xfrm>
              <a:off x="7570788" y="2359025"/>
              <a:ext cx="103188" cy="5111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9"/>
            <p:cNvSpPr>
              <a:spLocks noChangeArrowheads="1"/>
            </p:cNvSpPr>
            <p:nvPr/>
          </p:nvSpPr>
          <p:spPr bwMode="auto">
            <a:xfrm>
              <a:off x="3946526" y="2359025"/>
              <a:ext cx="3624263" cy="5111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10"/>
            <p:cNvSpPr>
              <a:spLocks noChangeArrowheads="1"/>
            </p:cNvSpPr>
            <p:nvPr/>
          </p:nvSpPr>
          <p:spPr bwMode="auto">
            <a:xfrm>
              <a:off x="4579938" y="2447925"/>
              <a:ext cx="2123979"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1" i="0" u="none" strike="noStrike" cap="none" normalizeH="0" baseline="0" dirty="0">
                  <a:ln>
                    <a:noFill/>
                  </a:ln>
                  <a:solidFill>
                    <a:srgbClr val="FFFFFF"/>
                  </a:solidFill>
                  <a:effectLst/>
                  <a:latin typeface="Arial Narrow" pitchFamily="34" charset="0"/>
                  <a:cs typeface="Arial" pitchFamily="34" charset="0"/>
                </a:rPr>
                <a:t>Person / Gruppe B</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6929438" y="2447925"/>
              <a:ext cx="18097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1" i="0" u="none" strike="noStrike" cap="none" normalizeH="0" baseline="0" dirty="0">
                  <a:ln>
                    <a:noFill/>
                  </a:ln>
                  <a:solidFill>
                    <a:srgbClr val="FFFFFF"/>
                  </a:solidFill>
                  <a:effectLst/>
                  <a:latin typeface="Arial Narrow"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 name="Rectangle 12"/>
            <p:cNvSpPr>
              <a:spLocks noChangeArrowheads="1"/>
            </p:cNvSpPr>
            <p:nvPr/>
          </p:nvSpPr>
          <p:spPr bwMode="auto">
            <a:xfrm>
              <a:off x="3827463" y="2339975"/>
              <a:ext cx="15875"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13"/>
            <p:cNvSpPr>
              <a:spLocks noChangeArrowheads="1"/>
            </p:cNvSpPr>
            <p:nvPr/>
          </p:nvSpPr>
          <p:spPr bwMode="auto">
            <a:xfrm>
              <a:off x="3827463" y="2339975"/>
              <a:ext cx="15875"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a:spLocks noChangeArrowheads="1"/>
            </p:cNvSpPr>
            <p:nvPr/>
          </p:nvSpPr>
          <p:spPr bwMode="auto">
            <a:xfrm>
              <a:off x="3843338" y="2339975"/>
              <a:ext cx="3830638"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15"/>
            <p:cNvSpPr>
              <a:spLocks noChangeArrowheads="1"/>
            </p:cNvSpPr>
            <p:nvPr/>
          </p:nvSpPr>
          <p:spPr bwMode="auto">
            <a:xfrm>
              <a:off x="7673976" y="2339975"/>
              <a:ext cx="15875"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6"/>
            <p:cNvSpPr>
              <a:spLocks noChangeArrowheads="1"/>
            </p:cNvSpPr>
            <p:nvPr/>
          </p:nvSpPr>
          <p:spPr bwMode="auto">
            <a:xfrm>
              <a:off x="7673976" y="2339975"/>
              <a:ext cx="15875"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Rectangle 17"/>
            <p:cNvSpPr>
              <a:spLocks noChangeArrowheads="1"/>
            </p:cNvSpPr>
            <p:nvPr/>
          </p:nvSpPr>
          <p:spPr bwMode="auto">
            <a:xfrm>
              <a:off x="3827463" y="2355850"/>
              <a:ext cx="15875" cy="514350"/>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Rectangle 18"/>
            <p:cNvSpPr>
              <a:spLocks noChangeArrowheads="1"/>
            </p:cNvSpPr>
            <p:nvPr/>
          </p:nvSpPr>
          <p:spPr bwMode="auto">
            <a:xfrm>
              <a:off x="7673976" y="2355850"/>
              <a:ext cx="15875" cy="514350"/>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Rectangle 21"/>
            <p:cNvSpPr>
              <a:spLocks noChangeArrowheads="1"/>
            </p:cNvSpPr>
            <p:nvPr/>
          </p:nvSpPr>
          <p:spPr bwMode="auto">
            <a:xfrm>
              <a:off x="3843338" y="2884488"/>
              <a:ext cx="103188" cy="511175"/>
            </a:xfrm>
            <a:prstGeom prst="rect">
              <a:avLst/>
            </a:prstGeom>
            <a:solidFill>
              <a:srgbClr val="C6BD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22"/>
            <p:cNvSpPr>
              <a:spLocks noChangeArrowheads="1"/>
            </p:cNvSpPr>
            <p:nvPr/>
          </p:nvSpPr>
          <p:spPr bwMode="auto">
            <a:xfrm>
              <a:off x="5648326" y="2884488"/>
              <a:ext cx="103188" cy="511175"/>
            </a:xfrm>
            <a:prstGeom prst="rect">
              <a:avLst/>
            </a:prstGeom>
            <a:solidFill>
              <a:srgbClr val="C6BD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23"/>
            <p:cNvSpPr>
              <a:spLocks noChangeArrowheads="1"/>
            </p:cNvSpPr>
            <p:nvPr/>
          </p:nvSpPr>
          <p:spPr bwMode="auto">
            <a:xfrm>
              <a:off x="3946526" y="2884488"/>
              <a:ext cx="1701800" cy="511175"/>
            </a:xfrm>
            <a:prstGeom prst="rect">
              <a:avLst/>
            </a:prstGeom>
            <a:solidFill>
              <a:srgbClr val="C6BD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24"/>
            <p:cNvSpPr>
              <a:spLocks noChangeArrowheads="1"/>
            </p:cNvSpPr>
            <p:nvPr/>
          </p:nvSpPr>
          <p:spPr bwMode="auto">
            <a:xfrm>
              <a:off x="4292601" y="2973388"/>
              <a:ext cx="113188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Arial Narrow" pitchFamily="34" charset="0"/>
                  <a:cs typeface="Arial" pitchFamily="34" charset="0"/>
                </a:rPr>
                <a:t>Gewinner</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6" name="Rectangle 25"/>
            <p:cNvSpPr>
              <a:spLocks noChangeArrowheads="1"/>
            </p:cNvSpPr>
            <p:nvPr/>
          </p:nvSpPr>
          <p:spPr bwMode="auto">
            <a:xfrm>
              <a:off x="5302251" y="2973388"/>
              <a:ext cx="17303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7" name="Rectangle 26"/>
            <p:cNvSpPr>
              <a:spLocks noChangeArrowheads="1"/>
            </p:cNvSpPr>
            <p:nvPr/>
          </p:nvSpPr>
          <p:spPr bwMode="auto">
            <a:xfrm>
              <a:off x="5765801" y="2884488"/>
              <a:ext cx="104775" cy="511175"/>
            </a:xfrm>
            <a:prstGeom prst="rect">
              <a:avLst/>
            </a:prstGeom>
            <a:solidFill>
              <a:srgbClr val="C6BD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27"/>
            <p:cNvSpPr>
              <a:spLocks noChangeArrowheads="1"/>
            </p:cNvSpPr>
            <p:nvPr/>
          </p:nvSpPr>
          <p:spPr bwMode="auto">
            <a:xfrm>
              <a:off x="7570788" y="2884488"/>
              <a:ext cx="103188" cy="511175"/>
            </a:xfrm>
            <a:prstGeom prst="rect">
              <a:avLst/>
            </a:prstGeom>
            <a:solidFill>
              <a:srgbClr val="C6BD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28"/>
            <p:cNvSpPr>
              <a:spLocks noChangeArrowheads="1"/>
            </p:cNvSpPr>
            <p:nvPr/>
          </p:nvSpPr>
          <p:spPr bwMode="auto">
            <a:xfrm>
              <a:off x="5870576" y="2884488"/>
              <a:ext cx="1700213" cy="511175"/>
            </a:xfrm>
            <a:prstGeom prst="rect">
              <a:avLst/>
            </a:prstGeom>
            <a:solidFill>
              <a:srgbClr val="C6BD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29"/>
            <p:cNvSpPr>
              <a:spLocks noChangeArrowheads="1"/>
            </p:cNvSpPr>
            <p:nvPr/>
          </p:nvSpPr>
          <p:spPr bwMode="auto">
            <a:xfrm>
              <a:off x="6273801" y="2973388"/>
              <a:ext cx="10128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Arial Narrow" pitchFamily="34" charset="0"/>
                  <a:cs typeface="Arial" pitchFamily="34" charset="0"/>
                </a:rPr>
                <a:t>Verlierer</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1" name="Rectangle 30"/>
            <p:cNvSpPr>
              <a:spLocks noChangeArrowheads="1"/>
            </p:cNvSpPr>
            <p:nvPr/>
          </p:nvSpPr>
          <p:spPr bwMode="auto">
            <a:xfrm>
              <a:off x="7164388" y="2973388"/>
              <a:ext cx="17303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2" name="Rectangle 31"/>
            <p:cNvSpPr>
              <a:spLocks noChangeArrowheads="1"/>
            </p:cNvSpPr>
            <p:nvPr/>
          </p:nvSpPr>
          <p:spPr bwMode="auto">
            <a:xfrm>
              <a:off x="3827463" y="2870200"/>
              <a:ext cx="15875" cy="14288"/>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32"/>
            <p:cNvSpPr>
              <a:spLocks noChangeArrowheads="1"/>
            </p:cNvSpPr>
            <p:nvPr/>
          </p:nvSpPr>
          <p:spPr bwMode="auto">
            <a:xfrm>
              <a:off x="3843338" y="2870200"/>
              <a:ext cx="1908175" cy="14288"/>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33"/>
            <p:cNvSpPr>
              <a:spLocks noChangeArrowheads="1"/>
            </p:cNvSpPr>
            <p:nvPr/>
          </p:nvSpPr>
          <p:spPr bwMode="auto">
            <a:xfrm>
              <a:off x="5751513" y="2870200"/>
              <a:ext cx="14288" cy="14288"/>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Rectangle 34"/>
            <p:cNvSpPr>
              <a:spLocks noChangeArrowheads="1"/>
            </p:cNvSpPr>
            <p:nvPr/>
          </p:nvSpPr>
          <p:spPr bwMode="auto">
            <a:xfrm>
              <a:off x="5765801" y="2870200"/>
              <a:ext cx="1908175" cy="14288"/>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35"/>
            <p:cNvSpPr>
              <a:spLocks noChangeArrowheads="1"/>
            </p:cNvSpPr>
            <p:nvPr/>
          </p:nvSpPr>
          <p:spPr bwMode="auto">
            <a:xfrm>
              <a:off x="7673976" y="2870200"/>
              <a:ext cx="15875" cy="14288"/>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Rectangle 36"/>
            <p:cNvSpPr>
              <a:spLocks noChangeArrowheads="1"/>
            </p:cNvSpPr>
            <p:nvPr/>
          </p:nvSpPr>
          <p:spPr bwMode="auto">
            <a:xfrm>
              <a:off x="3827463" y="2884488"/>
              <a:ext cx="15875" cy="5111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Rectangle 37"/>
            <p:cNvSpPr>
              <a:spLocks noChangeArrowheads="1"/>
            </p:cNvSpPr>
            <p:nvPr/>
          </p:nvSpPr>
          <p:spPr bwMode="auto">
            <a:xfrm>
              <a:off x="5751513" y="2884488"/>
              <a:ext cx="14288" cy="5111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Rectangle 38"/>
            <p:cNvSpPr>
              <a:spLocks noChangeArrowheads="1"/>
            </p:cNvSpPr>
            <p:nvPr/>
          </p:nvSpPr>
          <p:spPr bwMode="auto">
            <a:xfrm>
              <a:off x="7673976" y="2884488"/>
              <a:ext cx="15875" cy="5111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Rectangle 39"/>
            <p:cNvSpPr>
              <a:spLocks noChangeArrowheads="1"/>
            </p:cNvSpPr>
            <p:nvPr/>
          </p:nvSpPr>
          <p:spPr bwMode="auto">
            <a:xfrm>
              <a:off x="1793876" y="3414713"/>
              <a:ext cx="368300" cy="1795463"/>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40"/>
            <p:cNvSpPr>
              <a:spLocks noChangeArrowheads="1"/>
            </p:cNvSpPr>
            <p:nvPr/>
          </p:nvSpPr>
          <p:spPr bwMode="auto">
            <a:xfrm rot="16200000">
              <a:off x="1511911" y="4037048"/>
              <a:ext cx="1022716"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1" i="0" u="none" strike="noStrike" cap="none" normalizeH="0" baseline="0" dirty="0">
                  <a:ln>
                    <a:noFill/>
                  </a:ln>
                  <a:solidFill>
                    <a:srgbClr val="FFFFFF"/>
                  </a:solidFill>
                  <a:effectLst/>
                  <a:latin typeface="Arial Narrow" pitchFamily="34" charset="0"/>
                  <a:cs typeface="Arial" pitchFamily="34" charset="0"/>
                </a:rPr>
                <a:t>Person /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2" name="Rectangle 41"/>
            <p:cNvSpPr>
              <a:spLocks noChangeArrowheads="1"/>
            </p:cNvSpPr>
            <p:nvPr/>
          </p:nvSpPr>
          <p:spPr bwMode="auto">
            <a:xfrm>
              <a:off x="2162176" y="3414713"/>
              <a:ext cx="373063" cy="1795463"/>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Rectangle 42"/>
            <p:cNvSpPr>
              <a:spLocks noChangeArrowheads="1"/>
            </p:cNvSpPr>
            <p:nvPr/>
          </p:nvSpPr>
          <p:spPr bwMode="auto">
            <a:xfrm rot="16200000">
              <a:off x="1739900" y="4048125"/>
              <a:ext cx="120491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1" i="0" u="none" strike="noStrike" cap="none" normalizeH="0" baseline="0" dirty="0">
                  <a:ln>
                    <a:noFill/>
                  </a:ln>
                  <a:solidFill>
                    <a:srgbClr val="FFFFFF"/>
                  </a:solidFill>
                  <a:effectLst/>
                  <a:latin typeface="Arial Narrow" pitchFamily="34" charset="0"/>
                  <a:cs typeface="Arial" pitchFamily="34" charset="0"/>
                </a:rPr>
                <a:t>Gruppe 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4" name="Rectangle 43"/>
            <p:cNvSpPr>
              <a:spLocks noChangeArrowheads="1"/>
            </p:cNvSpPr>
            <p:nvPr/>
          </p:nvSpPr>
          <p:spPr bwMode="auto">
            <a:xfrm rot="16200000">
              <a:off x="2252663" y="3487738"/>
              <a:ext cx="18097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1" i="0" u="none" strike="noStrike" cap="none" normalizeH="0" baseline="0" dirty="0">
                  <a:ln>
                    <a:noFill/>
                  </a:ln>
                  <a:solidFill>
                    <a:srgbClr val="FFFFFF"/>
                  </a:solidFill>
                  <a:effectLst/>
                  <a:latin typeface="Arial Narrow"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5" name="Rectangle 44"/>
            <p:cNvSpPr>
              <a:spLocks noChangeArrowheads="1"/>
            </p:cNvSpPr>
            <p:nvPr/>
          </p:nvSpPr>
          <p:spPr bwMode="auto">
            <a:xfrm>
              <a:off x="2549526" y="3414713"/>
              <a:ext cx="1277938" cy="187325"/>
            </a:xfrm>
            <a:prstGeom prst="rect">
              <a:avLst/>
            </a:prstGeom>
            <a:solidFill>
              <a:srgbClr val="C6BD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Rectangle 45"/>
            <p:cNvSpPr>
              <a:spLocks noChangeArrowheads="1"/>
            </p:cNvSpPr>
            <p:nvPr/>
          </p:nvSpPr>
          <p:spPr bwMode="auto">
            <a:xfrm>
              <a:off x="2549526" y="3602038"/>
              <a:ext cx="104775" cy="511175"/>
            </a:xfrm>
            <a:prstGeom prst="rect">
              <a:avLst/>
            </a:prstGeom>
            <a:solidFill>
              <a:srgbClr val="C6BD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Rectangle 46"/>
            <p:cNvSpPr>
              <a:spLocks noChangeArrowheads="1"/>
            </p:cNvSpPr>
            <p:nvPr/>
          </p:nvSpPr>
          <p:spPr bwMode="auto">
            <a:xfrm>
              <a:off x="3724276" y="3602038"/>
              <a:ext cx="103188" cy="511175"/>
            </a:xfrm>
            <a:prstGeom prst="rect">
              <a:avLst/>
            </a:prstGeom>
            <a:solidFill>
              <a:srgbClr val="C6BD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Rectangle 47"/>
            <p:cNvSpPr>
              <a:spLocks noChangeArrowheads="1"/>
            </p:cNvSpPr>
            <p:nvPr/>
          </p:nvSpPr>
          <p:spPr bwMode="auto">
            <a:xfrm>
              <a:off x="2549526" y="4113213"/>
              <a:ext cx="1277938" cy="192088"/>
            </a:xfrm>
            <a:prstGeom prst="rect">
              <a:avLst/>
            </a:prstGeom>
            <a:solidFill>
              <a:srgbClr val="C6BD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Rectangle 48"/>
            <p:cNvSpPr>
              <a:spLocks noChangeArrowheads="1"/>
            </p:cNvSpPr>
            <p:nvPr/>
          </p:nvSpPr>
          <p:spPr bwMode="auto">
            <a:xfrm>
              <a:off x="2654301" y="3602038"/>
              <a:ext cx="1069975" cy="511175"/>
            </a:xfrm>
            <a:prstGeom prst="rect">
              <a:avLst/>
            </a:prstGeom>
            <a:solidFill>
              <a:srgbClr val="C6BD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49"/>
            <p:cNvSpPr>
              <a:spLocks noChangeArrowheads="1"/>
            </p:cNvSpPr>
            <p:nvPr/>
          </p:nvSpPr>
          <p:spPr bwMode="auto">
            <a:xfrm>
              <a:off x="2684463" y="3690938"/>
              <a:ext cx="113188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Arial Narrow" pitchFamily="34" charset="0"/>
                  <a:cs typeface="Arial" pitchFamily="34" charset="0"/>
                </a:rPr>
                <a:t>Gewinner</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1" name="Rectangle 50"/>
            <p:cNvSpPr>
              <a:spLocks noChangeArrowheads="1"/>
            </p:cNvSpPr>
            <p:nvPr/>
          </p:nvSpPr>
          <p:spPr bwMode="auto">
            <a:xfrm>
              <a:off x="3694113" y="3690938"/>
              <a:ext cx="17303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2" name="Rectangle 51"/>
            <p:cNvSpPr>
              <a:spLocks noChangeArrowheads="1"/>
            </p:cNvSpPr>
            <p:nvPr/>
          </p:nvSpPr>
          <p:spPr bwMode="auto">
            <a:xfrm>
              <a:off x="4254501" y="3529013"/>
              <a:ext cx="113188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Arial Narrow" pitchFamily="34" charset="0"/>
                  <a:cs typeface="Arial" pitchFamily="34" charset="0"/>
                </a:rPr>
                <a:t>Gewinner</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3" name="Rectangle 52"/>
            <p:cNvSpPr>
              <a:spLocks noChangeArrowheads="1"/>
            </p:cNvSpPr>
            <p:nvPr/>
          </p:nvSpPr>
          <p:spPr bwMode="auto">
            <a:xfrm>
              <a:off x="5264151" y="3529013"/>
              <a:ext cx="18891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Arial Narrow" pitchFamily="34"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4" name="Rectangle 53"/>
            <p:cNvSpPr>
              <a:spLocks noChangeArrowheads="1"/>
            </p:cNvSpPr>
            <p:nvPr/>
          </p:nvSpPr>
          <p:spPr bwMode="auto">
            <a:xfrm>
              <a:off x="5340351" y="3529013"/>
              <a:ext cx="17303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5" name="Rectangle 54"/>
            <p:cNvSpPr>
              <a:spLocks noChangeArrowheads="1"/>
            </p:cNvSpPr>
            <p:nvPr/>
          </p:nvSpPr>
          <p:spPr bwMode="auto">
            <a:xfrm>
              <a:off x="5410201" y="3529013"/>
              <a:ext cx="17303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6" name="Rectangle 55"/>
            <p:cNvSpPr>
              <a:spLocks noChangeArrowheads="1"/>
            </p:cNvSpPr>
            <p:nvPr/>
          </p:nvSpPr>
          <p:spPr bwMode="auto">
            <a:xfrm>
              <a:off x="4292601" y="3851275"/>
              <a:ext cx="113188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Arial Narrow" pitchFamily="34" charset="0"/>
                  <a:cs typeface="Arial" pitchFamily="34" charset="0"/>
                </a:rPr>
                <a:t>Gewinner</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7" name="Rectangle 56"/>
            <p:cNvSpPr>
              <a:spLocks noChangeArrowheads="1"/>
            </p:cNvSpPr>
            <p:nvPr/>
          </p:nvSpPr>
          <p:spPr bwMode="auto">
            <a:xfrm>
              <a:off x="5302251" y="3851275"/>
              <a:ext cx="17303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8" name="Rectangle 57"/>
            <p:cNvSpPr>
              <a:spLocks noChangeArrowheads="1"/>
            </p:cNvSpPr>
            <p:nvPr/>
          </p:nvSpPr>
          <p:spPr bwMode="auto">
            <a:xfrm>
              <a:off x="6173788" y="3529013"/>
              <a:ext cx="113188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Arial Narrow" pitchFamily="34" charset="0"/>
                  <a:cs typeface="Arial" pitchFamily="34" charset="0"/>
                </a:rPr>
                <a:t>Gewinner</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9" name="Rectangle 58"/>
            <p:cNvSpPr>
              <a:spLocks noChangeArrowheads="1"/>
            </p:cNvSpPr>
            <p:nvPr/>
          </p:nvSpPr>
          <p:spPr bwMode="auto">
            <a:xfrm>
              <a:off x="7183438" y="3529013"/>
              <a:ext cx="18891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Arial Narrow" pitchFamily="34"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0" name="Rectangle 59"/>
            <p:cNvSpPr>
              <a:spLocks noChangeArrowheads="1"/>
            </p:cNvSpPr>
            <p:nvPr/>
          </p:nvSpPr>
          <p:spPr bwMode="auto">
            <a:xfrm>
              <a:off x="7262813" y="3529013"/>
              <a:ext cx="17303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1" name="Rectangle 60"/>
            <p:cNvSpPr>
              <a:spLocks noChangeArrowheads="1"/>
            </p:cNvSpPr>
            <p:nvPr/>
          </p:nvSpPr>
          <p:spPr bwMode="auto">
            <a:xfrm>
              <a:off x="6273801" y="3851275"/>
              <a:ext cx="10128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Arial Narrow" pitchFamily="34" charset="0"/>
                  <a:cs typeface="Arial" pitchFamily="34" charset="0"/>
                </a:rPr>
                <a:t>Verlierer</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2" name="Rectangle 61"/>
            <p:cNvSpPr>
              <a:spLocks noChangeArrowheads="1"/>
            </p:cNvSpPr>
            <p:nvPr/>
          </p:nvSpPr>
          <p:spPr bwMode="auto">
            <a:xfrm>
              <a:off x="7164388" y="3851275"/>
              <a:ext cx="17303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3" name="Rectangle 62"/>
            <p:cNvSpPr>
              <a:spLocks noChangeArrowheads="1"/>
            </p:cNvSpPr>
            <p:nvPr/>
          </p:nvSpPr>
          <p:spPr bwMode="auto">
            <a:xfrm>
              <a:off x="1778001" y="3395663"/>
              <a:ext cx="15875"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68" name="Rectangle 63"/>
            <p:cNvSpPr>
              <a:spLocks noChangeArrowheads="1"/>
            </p:cNvSpPr>
            <p:nvPr/>
          </p:nvSpPr>
          <p:spPr bwMode="auto">
            <a:xfrm>
              <a:off x="1778001" y="3395663"/>
              <a:ext cx="15875"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69" name="Rectangle 64"/>
            <p:cNvSpPr>
              <a:spLocks noChangeArrowheads="1"/>
            </p:cNvSpPr>
            <p:nvPr/>
          </p:nvSpPr>
          <p:spPr bwMode="auto">
            <a:xfrm>
              <a:off x="1793876" y="3395663"/>
              <a:ext cx="15875"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71" name="Rectangle 65"/>
            <p:cNvSpPr>
              <a:spLocks noChangeArrowheads="1"/>
            </p:cNvSpPr>
            <p:nvPr/>
          </p:nvSpPr>
          <p:spPr bwMode="auto">
            <a:xfrm>
              <a:off x="1809751" y="3395663"/>
              <a:ext cx="725488"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72" name="Rectangle 66"/>
            <p:cNvSpPr>
              <a:spLocks noChangeArrowheads="1"/>
            </p:cNvSpPr>
            <p:nvPr/>
          </p:nvSpPr>
          <p:spPr bwMode="auto">
            <a:xfrm>
              <a:off x="2535238" y="3395663"/>
              <a:ext cx="14288"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73" name="Rectangle 67"/>
            <p:cNvSpPr>
              <a:spLocks noChangeArrowheads="1"/>
            </p:cNvSpPr>
            <p:nvPr/>
          </p:nvSpPr>
          <p:spPr bwMode="auto">
            <a:xfrm>
              <a:off x="2549526" y="3395663"/>
              <a:ext cx="15875"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74" name="Rectangle 68"/>
            <p:cNvSpPr>
              <a:spLocks noChangeArrowheads="1"/>
            </p:cNvSpPr>
            <p:nvPr/>
          </p:nvSpPr>
          <p:spPr bwMode="auto">
            <a:xfrm>
              <a:off x="2565401" y="3395663"/>
              <a:ext cx="1262063"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75" name="Rectangle 69"/>
            <p:cNvSpPr>
              <a:spLocks noChangeArrowheads="1"/>
            </p:cNvSpPr>
            <p:nvPr/>
          </p:nvSpPr>
          <p:spPr bwMode="auto">
            <a:xfrm>
              <a:off x="3827463" y="3395663"/>
              <a:ext cx="15875"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76" name="Rectangle 70"/>
            <p:cNvSpPr>
              <a:spLocks noChangeArrowheads="1"/>
            </p:cNvSpPr>
            <p:nvPr/>
          </p:nvSpPr>
          <p:spPr bwMode="auto">
            <a:xfrm>
              <a:off x="3843338" y="3395663"/>
              <a:ext cx="1908175"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77" name="Rectangle 71"/>
            <p:cNvSpPr>
              <a:spLocks noChangeArrowheads="1"/>
            </p:cNvSpPr>
            <p:nvPr/>
          </p:nvSpPr>
          <p:spPr bwMode="auto">
            <a:xfrm>
              <a:off x="5751513" y="3395663"/>
              <a:ext cx="14288"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78" name="Rectangle 72"/>
            <p:cNvSpPr>
              <a:spLocks noChangeArrowheads="1"/>
            </p:cNvSpPr>
            <p:nvPr/>
          </p:nvSpPr>
          <p:spPr bwMode="auto">
            <a:xfrm>
              <a:off x="5765801" y="3395663"/>
              <a:ext cx="1908175"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79" name="Rectangle 73"/>
            <p:cNvSpPr>
              <a:spLocks noChangeArrowheads="1"/>
            </p:cNvSpPr>
            <p:nvPr/>
          </p:nvSpPr>
          <p:spPr bwMode="auto">
            <a:xfrm>
              <a:off x="7673976" y="3395663"/>
              <a:ext cx="15875"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80" name="Rectangle 74"/>
            <p:cNvSpPr>
              <a:spLocks noChangeArrowheads="1"/>
            </p:cNvSpPr>
            <p:nvPr/>
          </p:nvSpPr>
          <p:spPr bwMode="auto">
            <a:xfrm>
              <a:off x="1778001" y="3411538"/>
              <a:ext cx="15875" cy="893763"/>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81" name="Rectangle 75"/>
            <p:cNvSpPr>
              <a:spLocks noChangeArrowheads="1"/>
            </p:cNvSpPr>
            <p:nvPr/>
          </p:nvSpPr>
          <p:spPr bwMode="auto">
            <a:xfrm>
              <a:off x="2535238" y="3411538"/>
              <a:ext cx="14288" cy="893763"/>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82" name="Rectangle 76"/>
            <p:cNvSpPr>
              <a:spLocks noChangeArrowheads="1"/>
            </p:cNvSpPr>
            <p:nvPr/>
          </p:nvSpPr>
          <p:spPr bwMode="auto">
            <a:xfrm>
              <a:off x="3827463" y="3411538"/>
              <a:ext cx="15875" cy="893763"/>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83" name="Rectangle 77"/>
            <p:cNvSpPr>
              <a:spLocks noChangeArrowheads="1"/>
            </p:cNvSpPr>
            <p:nvPr/>
          </p:nvSpPr>
          <p:spPr bwMode="auto">
            <a:xfrm>
              <a:off x="5751513" y="3411538"/>
              <a:ext cx="14288" cy="893763"/>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84" name="Rectangle 78"/>
            <p:cNvSpPr>
              <a:spLocks noChangeArrowheads="1"/>
            </p:cNvSpPr>
            <p:nvPr/>
          </p:nvSpPr>
          <p:spPr bwMode="auto">
            <a:xfrm>
              <a:off x="7673976" y="3411538"/>
              <a:ext cx="15875" cy="893763"/>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85" name="Rectangle 79"/>
            <p:cNvSpPr>
              <a:spLocks noChangeArrowheads="1"/>
            </p:cNvSpPr>
            <p:nvPr/>
          </p:nvSpPr>
          <p:spPr bwMode="auto">
            <a:xfrm>
              <a:off x="2549526" y="4321175"/>
              <a:ext cx="1277938" cy="187325"/>
            </a:xfrm>
            <a:prstGeom prst="rect">
              <a:avLst/>
            </a:prstGeom>
            <a:solidFill>
              <a:srgbClr val="C6BD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86" name="Rectangle 80"/>
            <p:cNvSpPr>
              <a:spLocks noChangeArrowheads="1"/>
            </p:cNvSpPr>
            <p:nvPr/>
          </p:nvSpPr>
          <p:spPr bwMode="auto">
            <a:xfrm>
              <a:off x="2549526" y="4508500"/>
              <a:ext cx="104775" cy="511175"/>
            </a:xfrm>
            <a:prstGeom prst="rect">
              <a:avLst/>
            </a:prstGeom>
            <a:solidFill>
              <a:srgbClr val="C6BD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87" name="Rectangle 81"/>
            <p:cNvSpPr>
              <a:spLocks noChangeArrowheads="1"/>
            </p:cNvSpPr>
            <p:nvPr/>
          </p:nvSpPr>
          <p:spPr bwMode="auto">
            <a:xfrm>
              <a:off x="3724276" y="4508500"/>
              <a:ext cx="103188" cy="511175"/>
            </a:xfrm>
            <a:prstGeom prst="rect">
              <a:avLst/>
            </a:prstGeom>
            <a:solidFill>
              <a:srgbClr val="C6BD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88" name="Rectangle 82"/>
            <p:cNvSpPr>
              <a:spLocks noChangeArrowheads="1"/>
            </p:cNvSpPr>
            <p:nvPr/>
          </p:nvSpPr>
          <p:spPr bwMode="auto">
            <a:xfrm>
              <a:off x="2549526" y="5019675"/>
              <a:ext cx="1277938" cy="190500"/>
            </a:xfrm>
            <a:prstGeom prst="rect">
              <a:avLst/>
            </a:prstGeom>
            <a:solidFill>
              <a:srgbClr val="C6BD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89" name="Rectangle 83"/>
            <p:cNvSpPr>
              <a:spLocks noChangeArrowheads="1"/>
            </p:cNvSpPr>
            <p:nvPr/>
          </p:nvSpPr>
          <p:spPr bwMode="auto">
            <a:xfrm>
              <a:off x="2654301" y="4508500"/>
              <a:ext cx="1069975" cy="511175"/>
            </a:xfrm>
            <a:prstGeom prst="rect">
              <a:avLst/>
            </a:prstGeom>
            <a:solidFill>
              <a:srgbClr val="C6BD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90" name="Rectangle 84"/>
            <p:cNvSpPr>
              <a:spLocks noChangeArrowheads="1"/>
            </p:cNvSpPr>
            <p:nvPr/>
          </p:nvSpPr>
          <p:spPr bwMode="auto">
            <a:xfrm>
              <a:off x="2741613" y="4595813"/>
              <a:ext cx="10128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Arial Narrow" pitchFamily="34" charset="0"/>
                  <a:cs typeface="Arial" pitchFamily="34" charset="0"/>
                </a:rPr>
                <a:t>Verlierer</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191" name="Rectangle 85"/>
            <p:cNvSpPr>
              <a:spLocks noChangeArrowheads="1"/>
            </p:cNvSpPr>
            <p:nvPr/>
          </p:nvSpPr>
          <p:spPr bwMode="auto">
            <a:xfrm>
              <a:off x="3632201" y="4595813"/>
              <a:ext cx="17303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192" name="Rectangle 86"/>
            <p:cNvSpPr>
              <a:spLocks noChangeArrowheads="1"/>
            </p:cNvSpPr>
            <p:nvPr/>
          </p:nvSpPr>
          <p:spPr bwMode="auto">
            <a:xfrm>
              <a:off x="4311651" y="4435475"/>
              <a:ext cx="10128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Arial Narrow" pitchFamily="34" charset="0"/>
                  <a:cs typeface="Arial" pitchFamily="34" charset="0"/>
                </a:rPr>
                <a:t>Verlierer</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193" name="Rectangle 87"/>
            <p:cNvSpPr>
              <a:spLocks noChangeArrowheads="1"/>
            </p:cNvSpPr>
            <p:nvPr/>
          </p:nvSpPr>
          <p:spPr bwMode="auto">
            <a:xfrm>
              <a:off x="5202238" y="4435475"/>
              <a:ext cx="18891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Arial Narrow" pitchFamily="34"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194" name="Rectangle 88"/>
            <p:cNvSpPr>
              <a:spLocks noChangeArrowheads="1"/>
            </p:cNvSpPr>
            <p:nvPr/>
          </p:nvSpPr>
          <p:spPr bwMode="auto">
            <a:xfrm>
              <a:off x="5278438" y="4435475"/>
              <a:ext cx="17303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195" name="Rectangle 89"/>
            <p:cNvSpPr>
              <a:spLocks noChangeArrowheads="1"/>
            </p:cNvSpPr>
            <p:nvPr/>
          </p:nvSpPr>
          <p:spPr bwMode="auto">
            <a:xfrm>
              <a:off x="5348288" y="4435475"/>
              <a:ext cx="17303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196" name="Rectangle 90"/>
            <p:cNvSpPr>
              <a:spLocks noChangeArrowheads="1"/>
            </p:cNvSpPr>
            <p:nvPr/>
          </p:nvSpPr>
          <p:spPr bwMode="auto">
            <a:xfrm>
              <a:off x="4292601" y="4757738"/>
              <a:ext cx="113188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Arial Narrow" pitchFamily="34" charset="0"/>
                  <a:cs typeface="Arial" pitchFamily="34" charset="0"/>
                </a:rPr>
                <a:t>Gewinner</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197" name="Rectangle 91"/>
            <p:cNvSpPr>
              <a:spLocks noChangeArrowheads="1"/>
            </p:cNvSpPr>
            <p:nvPr/>
          </p:nvSpPr>
          <p:spPr bwMode="auto">
            <a:xfrm>
              <a:off x="5302251" y="4757738"/>
              <a:ext cx="17303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198" name="Rectangle 92"/>
            <p:cNvSpPr>
              <a:spLocks noChangeArrowheads="1"/>
            </p:cNvSpPr>
            <p:nvPr/>
          </p:nvSpPr>
          <p:spPr bwMode="auto">
            <a:xfrm>
              <a:off x="6234113" y="4435475"/>
              <a:ext cx="10128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Arial Narrow" pitchFamily="34" charset="0"/>
                  <a:cs typeface="Arial" pitchFamily="34" charset="0"/>
                </a:rPr>
                <a:t>Verlierer</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199" name="Rectangle 93"/>
            <p:cNvSpPr>
              <a:spLocks noChangeArrowheads="1"/>
            </p:cNvSpPr>
            <p:nvPr/>
          </p:nvSpPr>
          <p:spPr bwMode="auto">
            <a:xfrm>
              <a:off x="7124701" y="4435475"/>
              <a:ext cx="18891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Arial Narrow" pitchFamily="34"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200" name="Rectangle 94"/>
            <p:cNvSpPr>
              <a:spLocks noChangeArrowheads="1"/>
            </p:cNvSpPr>
            <p:nvPr/>
          </p:nvSpPr>
          <p:spPr bwMode="auto">
            <a:xfrm>
              <a:off x="7202488" y="4435475"/>
              <a:ext cx="17303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201" name="Rectangle 95"/>
            <p:cNvSpPr>
              <a:spLocks noChangeArrowheads="1"/>
            </p:cNvSpPr>
            <p:nvPr/>
          </p:nvSpPr>
          <p:spPr bwMode="auto">
            <a:xfrm>
              <a:off x="7270751" y="4435475"/>
              <a:ext cx="17303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202" name="Rectangle 96"/>
            <p:cNvSpPr>
              <a:spLocks noChangeArrowheads="1"/>
            </p:cNvSpPr>
            <p:nvPr/>
          </p:nvSpPr>
          <p:spPr bwMode="auto">
            <a:xfrm>
              <a:off x="6273801" y="4757738"/>
              <a:ext cx="10128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Arial Narrow" pitchFamily="34" charset="0"/>
                  <a:cs typeface="Arial" pitchFamily="34" charset="0"/>
                </a:rPr>
                <a:t>Verlierer</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203" name="Rectangle 97"/>
            <p:cNvSpPr>
              <a:spLocks noChangeArrowheads="1"/>
            </p:cNvSpPr>
            <p:nvPr/>
          </p:nvSpPr>
          <p:spPr bwMode="auto">
            <a:xfrm>
              <a:off x="7164388" y="4757738"/>
              <a:ext cx="17303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204" name="Rectangle 98"/>
            <p:cNvSpPr>
              <a:spLocks noChangeArrowheads="1"/>
            </p:cNvSpPr>
            <p:nvPr/>
          </p:nvSpPr>
          <p:spPr bwMode="auto">
            <a:xfrm>
              <a:off x="1778001" y="4305300"/>
              <a:ext cx="15875"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05" name="Rectangle 99"/>
            <p:cNvSpPr>
              <a:spLocks noChangeArrowheads="1"/>
            </p:cNvSpPr>
            <p:nvPr/>
          </p:nvSpPr>
          <p:spPr bwMode="auto">
            <a:xfrm>
              <a:off x="2535238" y="4305300"/>
              <a:ext cx="14288"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06" name="Rectangle 100"/>
            <p:cNvSpPr>
              <a:spLocks noChangeArrowheads="1"/>
            </p:cNvSpPr>
            <p:nvPr/>
          </p:nvSpPr>
          <p:spPr bwMode="auto">
            <a:xfrm>
              <a:off x="2549526" y="4305300"/>
              <a:ext cx="1277938"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07" name="Rectangle 101"/>
            <p:cNvSpPr>
              <a:spLocks noChangeArrowheads="1"/>
            </p:cNvSpPr>
            <p:nvPr/>
          </p:nvSpPr>
          <p:spPr bwMode="auto">
            <a:xfrm>
              <a:off x="3827463" y="4305300"/>
              <a:ext cx="15875"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08" name="Rectangle 102"/>
            <p:cNvSpPr>
              <a:spLocks noChangeArrowheads="1"/>
            </p:cNvSpPr>
            <p:nvPr/>
          </p:nvSpPr>
          <p:spPr bwMode="auto">
            <a:xfrm>
              <a:off x="3843338" y="4305300"/>
              <a:ext cx="1908175"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09" name="Rectangle 103"/>
            <p:cNvSpPr>
              <a:spLocks noChangeArrowheads="1"/>
            </p:cNvSpPr>
            <p:nvPr/>
          </p:nvSpPr>
          <p:spPr bwMode="auto">
            <a:xfrm>
              <a:off x="5751513" y="4305300"/>
              <a:ext cx="14288"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10" name="Rectangle 104"/>
            <p:cNvSpPr>
              <a:spLocks noChangeArrowheads="1"/>
            </p:cNvSpPr>
            <p:nvPr/>
          </p:nvSpPr>
          <p:spPr bwMode="auto">
            <a:xfrm>
              <a:off x="5765801" y="4305300"/>
              <a:ext cx="1908175"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11" name="Rectangle 105"/>
            <p:cNvSpPr>
              <a:spLocks noChangeArrowheads="1"/>
            </p:cNvSpPr>
            <p:nvPr/>
          </p:nvSpPr>
          <p:spPr bwMode="auto">
            <a:xfrm>
              <a:off x="7673976" y="4305300"/>
              <a:ext cx="15875"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12" name="Rectangle 106"/>
            <p:cNvSpPr>
              <a:spLocks noChangeArrowheads="1"/>
            </p:cNvSpPr>
            <p:nvPr/>
          </p:nvSpPr>
          <p:spPr bwMode="auto">
            <a:xfrm>
              <a:off x="1778001" y="4321175"/>
              <a:ext cx="15875" cy="889000"/>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13" name="Rectangle 107"/>
            <p:cNvSpPr>
              <a:spLocks noChangeArrowheads="1"/>
            </p:cNvSpPr>
            <p:nvPr/>
          </p:nvSpPr>
          <p:spPr bwMode="auto">
            <a:xfrm>
              <a:off x="1778001" y="5210175"/>
              <a:ext cx="15875"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14" name="Rectangle 108"/>
            <p:cNvSpPr>
              <a:spLocks noChangeArrowheads="1"/>
            </p:cNvSpPr>
            <p:nvPr/>
          </p:nvSpPr>
          <p:spPr bwMode="auto">
            <a:xfrm>
              <a:off x="1778001" y="5210175"/>
              <a:ext cx="15875"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15" name="Rectangle 109"/>
            <p:cNvSpPr>
              <a:spLocks noChangeArrowheads="1"/>
            </p:cNvSpPr>
            <p:nvPr/>
          </p:nvSpPr>
          <p:spPr bwMode="auto">
            <a:xfrm>
              <a:off x="1793876" y="5210175"/>
              <a:ext cx="741363"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16" name="Rectangle 110"/>
            <p:cNvSpPr>
              <a:spLocks noChangeArrowheads="1"/>
            </p:cNvSpPr>
            <p:nvPr/>
          </p:nvSpPr>
          <p:spPr bwMode="auto">
            <a:xfrm>
              <a:off x="2535238" y="4321175"/>
              <a:ext cx="14288" cy="889000"/>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17" name="Rectangle 111"/>
            <p:cNvSpPr>
              <a:spLocks noChangeArrowheads="1"/>
            </p:cNvSpPr>
            <p:nvPr/>
          </p:nvSpPr>
          <p:spPr bwMode="auto">
            <a:xfrm>
              <a:off x="2535238" y="5210175"/>
              <a:ext cx="14288"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18" name="Rectangle 112"/>
            <p:cNvSpPr>
              <a:spLocks noChangeArrowheads="1"/>
            </p:cNvSpPr>
            <p:nvPr/>
          </p:nvSpPr>
          <p:spPr bwMode="auto">
            <a:xfrm>
              <a:off x="2549526" y="5210175"/>
              <a:ext cx="1277938"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19" name="Rectangle 113"/>
            <p:cNvSpPr>
              <a:spLocks noChangeArrowheads="1"/>
            </p:cNvSpPr>
            <p:nvPr/>
          </p:nvSpPr>
          <p:spPr bwMode="auto">
            <a:xfrm>
              <a:off x="3827463" y="4321175"/>
              <a:ext cx="15875" cy="889000"/>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20" name="Rectangle 114"/>
            <p:cNvSpPr>
              <a:spLocks noChangeArrowheads="1"/>
            </p:cNvSpPr>
            <p:nvPr/>
          </p:nvSpPr>
          <p:spPr bwMode="auto">
            <a:xfrm>
              <a:off x="3827463" y="5210175"/>
              <a:ext cx="15875"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21" name="Rectangle 115"/>
            <p:cNvSpPr>
              <a:spLocks noChangeArrowheads="1"/>
            </p:cNvSpPr>
            <p:nvPr/>
          </p:nvSpPr>
          <p:spPr bwMode="auto">
            <a:xfrm>
              <a:off x="3843338" y="5210175"/>
              <a:ext cx="1908175"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22" name="Rectangle 116"/>
            <p:cNvSpPr>
              <a:spLocks noChangeArrowheads="1"/>
            </p:cNvSpPr>
            <p:nvPr/>
          </p:nvSpPr>
          <p:spPr bwMode="auto">
            <a:xfrm>
              <a:off x="5751513" y="4321175"/>
              <a:ext cx="14288" cy="889000"/>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23" name="Rectangle 117"/>
            <p:cNvSpPr>
              <a:spLocks noChangeArrowheads="1"/>
            </p:cNvSpPr>
            <p:nvPr/>
          </p:nvSpPr>
          <p:spPr bwMode="auto">
            <a:xfrm>
              <a:off x="5751513" y="5210175"/>
              <a:ext cx="14288"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24" name="Rectangle 118"/>
            <p:cNvSpPr>
              <a:spLocks noChangeArrowheads="1"/>
            </p:cNvSpPr>
            <p:nvPr/>
          </p:nvSpPr>
          <p:spPr bwMode="auto">
            <a:xfrm>
              <a:off x="5765801" y="5210175"/>
              <a:ext cx="1908175"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25" name="Rectangle 119"/>
            <p:cNvSpPr>
              <a:spLocks noChangeArrowheads="1"/>
            </p:cNvSpPr>
            <p:nvPr/>
          </p:nvSpPr>
          <p:spPr bwMode="auto">
            <a:xfrm>
              <a:off x="7673976" y="4321175"/>
              <a:ext cx="15875" cy="889000"/>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26" name="Rectangle 120"/>
            <p:cNvSpPr>
              <a:spLocks noChangeArrowheads="1"/>
            </p:cNvSpPr>
            <p:nvPr/>
          </p:nvSpPr>
          <p:spPr bwMode="auto">
            <a:xfrm>
              <a:off x="7673976" y="5210175"/>
              <a:ext cx="15875"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27" name="Rectangle 121"/>
            <p:cNvSpPr>
              <a:spLocks noChangeArrowheads="1"/>
            </p:cNvSpPr>
            <p:nvPr/>
          </p:nvSpPr>
          <p:spPr bwMode="auto">
            <a:xfrm>
              <a:off x="7673976" y="5210175"/>
              <a:ext cx="15875" cy="15875"/>
            </a:xfrm>
            <a:prstGeom prst="rect">
              <a:avLst/>
            </a:prstGeom>
            <a:solidFill>
              <a:srgbClr val="594C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28" name="Rectangle 122"/>
            <p:cNvSpPr>
              <a:spLocks noChangeArrowheads="1"/>
            </p:cNvSpPr>
            <p:nvPr/>
          </p:nvSpPr>
          <p:spPr bwMode="auto">
            <a:xfrm>
              <a:off x="1790701" y="5237163"/>
              <a:ext cx="2381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sp>
        <p:nvSpPr>
          <p:cNvPr id="2" name="Titel 1"/>
          <p:cNvSpPr>
            <a:spLocks noGrp="1"/>
          </p:cNvSpPr>
          <p:nvPr>
            <p:ph type="title"/>
          </p:nvPr>
        </p:nvSpPr>
        <p:spPr/>
        <p:txBody>
          <a:bodyPr/>
          <a:lstStyle/>
          <a:p>
            <a:pPr>
              <a:lnSpc>
                <a:spcPts val="2800"/>
              </a:lnSpc>
            </a:pPr>
            <a:r>
              <a:rPr lang="de-AT" sz="2800" dirty="0"/>
              <a:t>Verhaltensoptionen bei Konflikten und mögliche Ergebniskonstellationen</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31</a:t>
            </a:fld>
            <a:endParaRPr lang="en-US" dirty="0"/>
          </a:p>
        </p:txBody>
      </p:sp>
    </p:spTree>
    <p:extLst>
      <p:ext uri="{BB962C8B-B14F-4D97-AF65-F5344CB8AC3E}">
        <p14:creationId xmlns:p14="http://schemas.microsoft.com/office/powerpoint/2010/main" val="3360137009"/>
      </p:ext>
    </p:ext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8906"/>
          <a:stretch/>
        </p:blipFill>
        <p:spPr bwMode="auto">
          <a:xfrm>
            <a:off x="1080344" y="1563646"/>
            <a:ext cx="7992888" cy="496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de-AT" dirty="0"/>
              <a:t>Konfliktbehandlungsmöglichkeiten I</a:t>
            </a:r>
          </a:p>
        </p:txBody>
      </p:sp>
      <p:sp>
        <p:nvSpPr>
          <p:cNvPr id="4" name="Foliennummernplatzhalter 3"/>
          <p:cNvSpPr>
            <a:spLocks noGrp="1"/>
          </p:cNvSpPr>
          <p:nvPr>
            <p:ph type="sldNum" sz="quarter" idx="11"/>
          </p:nvPr>
        </p:nvSpPr>
        <p:spPr/>
        <p:txBody>
          <a:bodyPr/>
          <a:lstStyle/>
          <a:p>
            <a:fld id="{1B0257E5-75A0-4F46-BAAD-A8D9FF434F26}" type="slidenum">
              <a:rPr lang="de-AT" smtClean="0"/>
              <a:pPr/>
              <a:t>32</a:t>
            </a:fld>
            <a:endParaRPr lang="de-AT" dirty="0"/>
          </a:p>
        </p:txBody>
      </p:sp>
    </p:spTree>
    <p:extLst>
      <p:ext uri="{BB962C8B-B14F-4D97-AF65-F5344CB8AC3E}">
        <p14:creationId xmlns:p14="http://schemas.microsoft.com/office/powerpoint/2010/main" val="2467478311"/>
      </p:ext>
    </p:extLst>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8860" b="2081"/>
          <a:stretch/>
        </p:blipFill>
        <p:spPr bwMode="auto">
          <a:xfrm>
            <a:off x="1080344" y="1761536"/>
            <a:ext cx="7992888" cy="4769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5929"/>
          <a:stretch/>
        </p:blipFill>
        <p:spPr bwMode="auto">
          <a:xfrm>
            <a:off x="1080344" y="1563646"/>
            <a:ext cx="7992888" cy="395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de-AT" dirty="0"/>
              <a:t>Konfliktbehandlungsmöglichkeiten II</a:t>
            </a:r>
          </a:p>
        </p:txBody>
      </p:sp>
      <p:sp>
        <p:nvSpPr>
          <p:cNvPr id="4" name="Foliennummernplatzhalter 3"/>
          <p:cNvSpPr>
            <a:spLocks noGrp="1"/>
          </p:cNvSpPr>
          <p:nvPr>
            <p:ph type="sldNum" sz="quarter" idx="11"/>
          </p:nvPr>
        </p:nvSpPr>
        <p:spPr/>
        <p:txBody>
          <a:bodyPr/>
          <a:lstStyle/>
          <a:p>
            <a:fld id="{1B0257E5-75A0-4F46-BAAD-A8D9FF434F26}" type="slidenum">
              <a:rPr lang="de-AT" smtClean="0"/>
              <a:pPr/>
              <a:t>33</a:t>
            </a:fld>
            <a:endParaRPr lang="de-AT" dirty="0"/>
          </a:p>
        </p:txBody>
      </p:sp>
    </p:spTree>
    <p:extLst>
      <p:ext uri="{BB962C8B-B14F-4D97-AF65-F5344CB8AC3E}">
        <p14:creationId xmlns:p14="http://schemas.microsoft.com/office/powerpoint/2010/main" val="672482495"/>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1113"/>
          <a:stretch/>
        </p:blipFill>
        <p:spPr bwMode="auto">
          <a:xfrm>
            <a:off x="626400" y="1820466"/>
            <a:ext cx="8752536" cy="4552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4"/>
          <p:cNvSpPr>
            <a:spLocks noGrp="1"/>
          </p:cNvSpPr>
          <p:nvPr>
            <p:ph type="title"/>
          </p:nvPr>
        </p:nvSpPr>
        <p:spPr/>
        <p:txBody>
          <a:bodyPr/>
          <a:lstStyle/>
          <a:p>
            <a:r>
              <a:rPr lang="de-AT" dirty="0"/>
              <a:t>Umgang mit Konflikten I</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de-AT" smtClean="0"/>
              <a:pPr/>
              <a:t>34</a:t>
            </a:fld>
            <a:endParaRPr lang="de-AT" dirty="0"/>
          </a:p>
        </p:txBody>
      </p:sp>
    </p:spTree>
    <p:extLst>
      <p:ext uri="{BB962C8B-B14F-4D97-AF65-F5344CB8AC3E}">
        <p14:creationId xmlns:p14="http://schemas.microsoft.com/office/powerpoint/2010/main" val="4121747371"/>
      </p:ext>
    </p:extLst>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a:stretch/>
        </p:blipFill>
        <p:spPr bwMode="auto">
          <a:xfrm>
            <a:off x="626400" y="2273686"/>
            <a:ext cx="8752536" cy="4655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2075"/>
          <a:stretch/>
        </p:blipFill>
        <p:spPr bwMode="auto">
          <a:xfrm>
            <a:off x="626400" y="1548061"/>
            <a:ext cx="8752536" cy="737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4"/>
          <p:cNvSpPr>
            <a:spLocks noGrp="1"/>
          </p:cNvSpPr>
          <p:nvPr>
            <p:ph type="title"/>
          </p:nvPr>
        </p:nvSpPr>
        <p:spPr/>
        <p:txBody>
          <a:bodyPr/>
          <a:lstStyle/>
          <a:p>
            <a:r>
              <a:rPr lang="de-AT" dirty="0"/>
              <a:t>Umgang mit Konflikten II</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de-AT" smtClean="0"/>
              <a:pPr/>
              <a:t>35</a:t>
            </a:fld>
            <a:endParaRPr lang="de-AT" dirty="0"/>
          </a:p>
        </p:txBody>
      </p:sp>
    </p:spTree>
    <p:extLst>
      <p:ext uri="{BB962C8B-B14F-4D97-AF65-F5344CB8AC3E}">
        <p14:creationId xmlns:p14="http://schemas.microsoft.com/office/powerpoint/2010/main" val="239400559"/>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584400" y="1836093"/>
            <a:ext cx="6840760" cy="4082802"/>
          </a:xfrm>
          <a:noFill/>
        </p:spPr>
        <p:txBody>
          <a:bodyPr/>
          <a:lstStyle/>
          <a:p>
            <a:pPr marL="0" indent="0" eaLnBrk="1" hangingPunct="1">
              <a:lnSpc>
                <a:spcPct val="110000"/>
              </a:lnSpc>
              <a:spcBef>
                <a:spcPts val="2400"/>
              </a:spcBef>
              <a:buNone/>
            </a:pPr>
            <a:r>
              <a:rPr lang="de-DE" altLang="en-US" b="1" dirty="0">
                <a:solidFill>
                  <a:srgbClr val="594C35"/>
                </a:solidFill>
                <a:latin typeface="Arial Narrow" charset="0"/>
              </a:rPr>
              <a:t>Abfolge der Schritte </a:t>
            </a:r>
            <a:r>
              <a:rPr lang="de-DE" altLang="en-US" sz="2400" dirty="0">
                <a:latin typeface="Arial Narrow" charset="0"/>
              </a:rPr>
              <a:t>zur </a:t>
            </a:r>
            <a:r>
              <a:rPr lang="de-DE" altLang="en-US" b="1" dirty="0">
                <a:solidFill>
                  <a:srgbClr val="594C35"/>
                </a:solidFill>
                <a:latin typeface="Arial Narrow" charset="0"/>
              </a:rPr>
              <a:t>Konfliktbearbeitung</a:t>
            </a:r>
            <a:r>
              <a:rPr lang="de-DE" altLang="en-US" sz="2400" dirty="0">
                <a:latin typeface="Arial Narrow" charset="0"/>
              </a:rPr>
              <a:t> beachten:</a:t>
            </a:r>
          </a:p>
          <a:p>
            <a:pPr eaLnBrk="1" hangingPunct="1">
              <a:lnSpc>
                <a:spcPct val="110000"/>
              </a:lnSpc>
              <a:spcBef>
                <a:spcPts val="2000"/>
              </a:spcBef>
            </a:pPr>
            <a:r>
              <a:rPr lang="de-DE" altLang="en-US" sz="2400" dirty="0">
                <a:latin typeface="Arial Narrow" charset="0"/>
              </a:rPr>
              <a:t>Gruppen- oder Einzelgespräche </a:t>
            </a:r>
            <a:br>
              <a:rPr lang="de-DE" altLang="en-US" sz="2400" dirty="0">
                <a:latin typeface="Arial Narrow" charset="0"/>
              </a:rPr>
            </a:br>
            <a:r>
              <a:rPr lang="de-DE" altLang="en-US" sz="2400" dirty="0">
                <a:latin typeface="Arial Narrow" charset="0"/>
              </a:rPr>
              <a:t>mit den Konfliktbeteiligten</a:t>
            </a:r>
          </a:p>
          <a:p>
            <a:pPr eaLnBrk="1" hangingPunct="1">
              <a:lnSpc>
                <a:spcPct val="110000"/>
              </a:lnSpc>
              <a:spcBef>
                <a:spcPts val="2800"/>
              </a:spcBef>
            </a:pPr>
            <a:r>
              <a:rPr lang="de-DE" altLang="en-US" sz="2400" dirty="0">
                <a:latin typeface="Arial Narrow" charset="0"/>
              </a:rPr>
              <a:t>Einbindung eines neutralen „Schiedsrichters“</a:t>
            </a:r>
          </a:p>
          <a:p>
            <a:pPr eaLnBrk="1" hangingPunct="1">
              <a:lnSpc>
                <a:spcPct val="110000"/>
              </a:lnSpc>
              <a:spcBef>
                <a:spcPts val="2800"/>
              </a:spcBef>
            </a:pPr>
            <a:r>
              <a:rPr lang="de-DE" altLang="en-US" sz="2400" dirty="0">
                <a:latin typeface="Arial Narrow" charset="0"/>
              </a:rPr>
              <a:t>Rote Karte für den Konfliktverursacher</a:t>
            </a:r>
          </a:p>
          <a:p>
            <a:pPr eaLnBrk="1" hangingPunct="1">
              <a:lnSpc>
                <a:spcPct val="110000"/>
              </a:lnSpc>
              <a:spcBef>
                <a:spcPts val="2800"/>
              </a:spcBef>
            </a:pPr>
            <a:r>
              <a:rPr lang="de-DE" altLang="en-US" sz="2400" dirty="0">
                <a:latin typeface="Arial Narrow" charset="0"/>
              </a:rPr>
              <a:t>Projektabbruch</a:t>
            </a:r>
            <a:endParaRPr lang="de-DE" altLang="en-US" sz="2400" b="1" dirty="0">
              <a:solidFill>
                <a:srgbClr val="594C35"/>
              </a:solidFill>
              <a:latin typeface="Arial Narrow" charset="0"/>
            </a:endParaRPr>
          </a:p>
        </p:txBody>
      </p:sp>
      <p:sp>
        <p:nvSpPr>
          <p:cNvPr id="5" name="Titel 4"/>
          <p:cNvSpPr>
            <a:spLocks noGrp="1"/>
          </p:cNvSpPr>
          <p:nvPr>
            <p:ph type="title"/>
          </p:nvPr>
        </p:nvSpPr>
        <p:spPr/>
        <p:txBody>
          <a:bodyPr/>
          <a:lstStyle/>
          <a:p>
            <a:r>
              <a:rPr lang="de-AT" dirty="0"/>
              <a:t>Konfliktlösungskaskade</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36</a:t>
            </a:fld>
            <a:endParaRPr lang="en-US" dirty="0"/>
          </a:p>
        </p:txBody>
      </p:sp>
    </p:spTree>
    <p:extLst>
      <p:ext uri="{BB962C8B-B14F-4D97-AF65-F5344CB8AC3E}">
        <p14:creationId xmlns:p14="http://schemas.microsoft.com/office/powerpoint/2010/main" val="160907958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08336" y="1425699"/>
            <a:ext cx="8208912" cy="4514850"/>
          </a:xfrm>
          <a:noFill/>
        </p:spPr>
        <p:txBody>
          <a:bodyPr/>
          <a:lstStyle/>
          <a:p>
            <a:pPr eaLnBrk="1" hangingPunct="1">
              <a:lnSpc>
                <a:spcPct val="100000"/>
              </a:lnSpc>
              <a:spcBef>
                <a:spcPts val="1500"/>
              </a:spcBef>
            </a:pPr>
            <a:r>
              <a:rPr lang="de-DE" altLang="en-US" sz="2000" dirty="0">
                <a:latin typeface="Arial Narrow" charset="0"/>
              </a:rPr>
              <a:t>vermittelnd eingreifen, aber nicht verharmlosen</a:t>
            </a:r>
          </a:p>
          <a:p>
            <a:pPr eaLnBrk="1" hangingPunct="1">
              <a:lnSpc>
                <a:spcPct val="100000"/>
              </a:lnSpc>
              <a:spcBef>
                <a:spcPts val="1500"/>
              </a:spcBef>
            </a:pPr>
            <a:r>
              <a:rPr lang="de-DE" altLang="en-US" sz="2000" dirty="0">
                <a:latin typeface="Arial Narrow" charset="0"/>
              </a:rPr>
              <a:t>Schuldzuweisungen vermeiden</a:t>
            </a:r>
          </a:p>
          <a:p>
            <a:pPr eaLnBrk="1" hangingPunct="1">
              <a:lnSpc>
                <a:spcPct val="100000"/>
              </a:lnSpc>
              <a:spcBef>
                <a:spcPts val="1500"/>
              </a:spcBef>
            </a:pPr>
            <a:r>
              <a:rPr lang="de-DE" altLang="en-US" sz="2000" dirty="0">
                <a:latin typeface="Arial Narrow" charset="0"/>
              </a:rPr>
              <a:t>in der Sache klar argumentieren, </a:t>
            </a:r>
            <a:r>
              <a:rPr lang="de-DE" altLang="en-US" sz="2000" b="1" dirty="0">
                <a:solidFill>
                  <a:srgbClr val="594C35"/>
                </a:solidFill>
                <a:latin typeface="Arial Narrow" charset="0"/>
              </a:rPr>
              <a:t>Sachverhalt </a:t>
            </a:r>
            <a:r>
              <a:rPr lang="de-DE" altLang="en-US" sz="2000" dirty="0">
                <a:latin typeface="Arial Narrow" charset="0"/>
              </a:rPr>
              <a:t>und</a:t>
            </a:r>
            <a:r>
              <a:rPr lang="de-DE" altLang="en-US" sz="2000" b="1" dirty="0">
                <a:solidFill>
                  <a:srgbClr val="594C35"/>
                </a:solidFill>
                <a:latin typeface="Arial Narrow" charset="0"/>
              </a:rPr>
              <a:t> Person trennen</a:t>
            </a:r>
            <a:endParaRPr lang="de-DE" altLang="en-US" sz="2000" dirty="0">
              <a:latin typeface="Arial Narrow" charset="0"/>
            </a:endParaRPr>
          </a:p>
          <a:p>
            <a:pPr eaLnBrk="1" hangingPunct="1">
              <a:lnSpc>
                <a:spcPct val="100000"/>
              </a:lnSpc>
              <a:spcBef>
                <a:spcPts val="1500"/>
              </a:spcBef>
            </a:pPr>
            <a:r>
              <a:rPr lang="de-DE" altLang="en-US" sz="2000" dirty="0">
                <a:latin typeface="Arial Narrow" charset="0"/>
              </a:rPr>
              <a:t>Klären der verschiedenen Standpunkte, </a:t>
            </a:r>
            <a:br>
              <a:rPr lang="de-DE" altLang="en-US" sz="2000" dirty="0">
                <a:latin typeface="Arial Narrow" charset="0"/>
              </a:rPr>
            </a:br>
            <a:r>
              <a:rPr lang="de-DE" altLang="en-US" sz="2000" dirty="0">
                <a:latin typeface="Arial Narrow" charset="0"/>
              </a:rPr>
              <a:t>z.B. durch Feedback-Runden, Versuch, in die Rolle des anderen zu schlüpfen</a:t>
            </a:r>
          </a:p>
          <a:p>
            <a:pPr eaLnBrk="1" hangingPunct="1">
              <a:lnSpc>
                <a:spcPct val="100000"/>
              </a:lnSpc>
              <a:spcBef>
                <a:spcPts val="1500"/>
              </a:spcBef>
            </a:pPr>
            <a:r>
              <a:rPr lang="de-DE" altLang="en-US" sz="2000" dirty="0">
                <a:latin typeface="Arial Narrow" charset="0"/>
              </a:rPr>
              <a:t>Verdeutlichen der unterschiedlichen Positionen durch Festhalten auf Flip-Chart etc.</a:t>
            </a:r>
          </a:p>
          <a:p>
            <a:pPr eaLnBrk="1" hangingPunct="1">
              <a:lnSpc>
                <a:spcPct val="100000"/>
              </a:lnSpc>
              <a:spcBef>
                <a:spcPts val="1500"/>
              </a:spcBef>
            </a:pPr>
            <a:r>
              <a:rPr lang="de-DE" altLang="en-US" sz="2000" dirty="0">
                <a:latin typeface="Arial Narrow" charset="0"/>
              </a:rPr>
              <a:t>mögliche Ursachen des Konflikts herausarbeiten</a:t>
            </a:r>
          </a:p>
          <a:p>
            <a:pPr eaLnBrk="1" hangingPunct="1">
              <a:lnSpc>
                <a:spcPct val="100000"/>
              </a:lnSpc>
              <a:spcBef>
                <a:spcPts val="1500"/>
              </a:spcBef>
            </a:pPr>
            <a:r>
              <a:rPr lang="de-DE" altLang="en-US" sz="2000" dirty="0">
                <a:latin typeface="Arial Narrow" charset="0"/>
              </a:rPr>
              <a:t>bei stark emotional vorgebrachter Kritik: von der Sachebene weggehen</a:t>
            </a:r>
          </a:p>
          <a:p>
            <a:pPr eaLnBrk="1" hangingPunct="1">
              <a:lnSpc>
                <a:spcPct val="100000"/>
              </a:lnSpc>
              <a:spcBef>
                <a:spcPts val="1500"/>
              </a:spcBef>
            </a:pPr>
            <a:r>
              <a:rPr lang="de-DE" altLang="en-US" sz="2000" dirty="0">
                <a:latin typeface="Arial Narrow" charset="0"/>
              </a:rPr>
              <a:t>Niemanden zum Sündenbock machen</a:t>
            </a:r>
          </a:p>
          <a:p>
            <a:pPr eaLnBrk="1" hangingPunct="1">
              <a:lnSpc>
                <a:spcPct val="100000"/>
              </a:lnSpc>
              <a:spcBef>
                <a:spcPts val="1500"/>
              </a:spcBef>
            </a:pPr>
            <a:r>
              <a:rPr lang="de-DE" altLang="en-US" sz="2000" dirty="0">
                <a:latin typeface="Arial Narrow" charset="0"/>
              </a:rPr>
              <a:t>in erster Linie in Lösungen denken und nicht in Problemen</a:t>
            </a:r>
          </a:p>
          <a:p>
            <a:pPr eaLnBrk="1" hangingPunct="1">
              <a:lnSpc>
                <a:spcPct val="100000"/>
              </a:lnSpc>
              <a:spcBef>
                <a:spcPts val="1500"/>
              </a:spcBef>
            </a:pPr>
            <a:r>
              <a:rPr lang="de-DE" altLang="en-US" sz="2000" dirty="0">
                <a:latin typeface="Arial Narrow" charset="0"/>
              </a:rPr>
              <a:t>Projektteams müssen sich nicht lieben! Wichtig ist, Konsens über die Sache.</a:t>
            </a:r>
          </a:p>
          <a:p>
            <a:pPr>
              <a:spcBef>
                <a:spcPts val="1500"/>
              </a:spcBef>
            </a:pPr>
            <a:endParaRPr lang="en-US" sz="1630" dirty="0"/>
          </a:p>
        </p:txBody>
      </p:sp>
      <p:sp>
        <p:nvSpPr>
          <p:cNvPr id="5" name="Titel 4"/>
          <p:cNvSpPr>
            <a:spLocks noGrp="1"/>
          </p:cNvSpPr>
          <p:nvPr>
            <p:ph type="title"/>
          </p:nvPr>
        </p:nvSpPr>
        <p:spPr/>
        <p:txBody>
          <a:bodyPr/>
          <a:lstStyle/>
          <a:p>
            <a:r>
              <a:rPr lang="de-AT" dirty="0"/>
              <a:t>Tipps zum Konfliktmanagement</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37</a:t>
            </a:fld>
            <a:endParaRPr lang="en-US" dirty="0"/>
          </a:p>
        </p:txBody>
      </p:sp>
    </p:spTree>
    <p:extLst>
      <p:ext uri="{BB962C8B-B14F-4D97-AF65-F5344CB8AC3E}">
        <p14:creationId xmlns:p14="http://schemas.microsoft.com/office/powerpoint/2010/main" val="188766328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Inhaltsplatzhalter 2"/>
          <p:cNvSpPr txBox="1">
            <a:spLocks/>
          </p:cNvSpPr>
          <p:nvPr/>
        </p:nvSpPr>
        <p:spPr>
          <a:xfrm>
            <a:off x="1069887" y="1857747"/>
            <a:ext cx="7571297" cy="4514850"/>
          </a:xfrm>
          <a:prstGeom prst="rect">
            <a:avLst/>
          </a:prstGeom>
        </p:spPr>
        <p:txBody>
          <a:bodyPr/>
          <a:lstStyle>
            <a:lvl1pPr marL="342900" indent="-342900" algn="l" rtl="0" fontAlgn="base">
              <a:lnSpc>
                <a:spcPct val="120000"/>
              </a:lnSpc>
              <a:spcBef>
                <a:spcPts val="1200"/>
              </a:spcBef>
              <a:spcAft>
                <a:spcPct val="0"/>
              </a:spcAft>
              <a:buClr>
                <a:srgbClr val="95373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95373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95373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95373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95373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533400" indent="-533400">
              <a:lnSpc>
                <a:spcPct val="110000"/>
              </a:lnSpc>
              <a:buClr>
                <a:srgbClr val="594C35"/>
              </a:buClr>
              <a:buFont typeface="Wingdings" panose="05000000000000000000" pitchFamily="2" charset="2"/>
              <a:buChar char=""/>
            </a:pPr>
            <a:r>
              <a:rPr lang="de-AT" kern="0" dirty="0"/>
              <a:t>wenigstens je 7 Motivatoren und arbeitsmotivations-steuernde Instrumente für einen situationsadäquaten Einsatz beherrschen</a:t>
            </a:r>
          </a:p>
          <a:p>
            <a:pPr marL="533400" indent="-533400">
              <a:lnSpc>
                <a:spcPct val="114000"/>
              </a:lnSpc>
              <a:spcBef>
                <a:spcPts val="2400"/>
              </a:spcBef>
              <a:buClr>
                <a:srgbClr val="594C35"/>
              </a:buClr>
              <a:buFont typeface="Wingdings" panose="05000000000000000000" pitchFamily="2" charset="2"/>
              <a:buChar char=""/>
            </a:pPr>
            <a:r>
              <a:rPr lang="de-AT" kern="0" dirty="0"/>
              <a:t>in der Lage sein, projektinterne Kommunikation </a:t>
            </a:r>
            <a:br>
              <a:rPr lang="de-AT" kern="0" dirty="0"/>
            </a:br>
            <a:r>
              <a:rPr lang="de-AT" kern="0" dirty="0"/>
              <a:t>effizient zu gestalten und sich am Informations-</a:t>
            </a:r>
            <a:br>
              <a:rPr lang="de-AT" kern="0" dirty="0"/>
            </a:br>
            <a:r>
              <a:rPr lang="de-AT" kern="0" dirty="0"/>
              <a:t>austausch nutzbringend zu beteiligen</a:t>
            </a:r>
          </a:p>
          <a:p>
            <a:pPr marL="533400" indent="-533400">
              <a:lnSpc>
                <a:spcPct val="114000"/>
              </a:lnSpc>
              <a:spcBef>
                <a:spcPts val="2400"/>
              </a:spcBef>
              <a:buClr>
                <a:srgbClr val="594C35"/>
              </a:buClr>
              <a:buFont typeface="Wingdings" panose="05000000000000000000" pitchFamily="2" charset="2"/>
              <a:buChar char=""/>
            </a:pPr>
            <a:r>
              <a:rPr lang="de-AT" kern="0" dirty="0"/>
              <a:t>mit Konfliktsituationen während der Projektarbeit professionell und konstruktiv umgehen können</a:t>
            </a:r>
            <a:endParaRPr lang="en-US" kern="0" dirty="0"/>
          </a:p>
        </p:txBody>
      </p:sp>
      <p:sp>
        <p:nvSpPr>
          <p:cNvPr id="2" name="Titel 1"/>
          <p:cNvSpPr>
            <a:spLocks noGrp="1"/>
          </p:cNvSpPr>
          <p:nvPr>
            <p:ph type="title"/>
          </p:nvPr>
        </p:nvSpPr>
        <p:spPr>
          <a:xfrm>
            <a:off x="864320" y="396429"/>
            <a:ext cx="6336704" cy="863600"/>
          </a:xfrm>
        </p:spPr>
        <p:txBody>
          <a:bodyPr/>
          <a:lstStyle/>
          <a:p>
            <a:pPr>
              <a:lnSpc>
                <a:spcPts val="2800"/>
              </a:lnSpc>
            </a:pPr>
            <a:r>
              <a:rPr lang="de-AT" sz="2800" dirty="0"/>
              <a:t>Learning Outcomes – Motivation, Kommunikation, Konfliktmanagement</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4</a:t>
            </a:fld>
            <a:endParaRPr lang="en-US" dirty="0"/>
          </a:p>
        </p:txBody>
      </p:sp>
    </p:spTree>
    <p:extLst>
      <p:ext uri="{BB962C8B-B14F-4D97-AF65-F5344CB8AC3E}">
        <p14:creationId xmlns:p14="http://schemas.microsoft.com/office/powerpoint/2010/main" val="255325097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800" y="3201844"/>
            <a:ext cx="3961763" cy="3386777"/>
          </a:xfrm>
          <a:prstGeom prst="rect">
            <a:avLst/>
          </a:prstGeom>
        </p:spPr>
      </p:pic>
      <p:sp>
        <p:nvSpPr>
          <p:cNvPr id="3" name="Inhaltsplatzhalter 2"/>
          <p:cNvSpPr>
            <a:spLocks noGrp="1"/>
          </p:cNvSpPr>
          <p:nvPr>
            <p:ph idx="1"/>
          </p:nvPr>
        </p:nvSpPr>
        <p:spPr>
          <a:xfrm>
            <a:off x="1008336" y="2916213"/>
            <a:ext cx="7668814" cy="3842147"/>
          </a:xfrm>
        </p:spPr>
        <p:txBody>
          <a:bodyPr/>
          <a:lstStyle/>
          <a:p>
            <a:pPr marL="0" indent="0">
              <a:lnSpc>
                <a:spcPct val="85000"/>
              </a:lnSpc>
              <a:spcBef>
                <a:spcPts val="600"/>
              </a:spcBef>
              <a:buNone/>
            </a:pPr>
            <a:r>
              <a:rPr lang="de-AT" sz="2050" b="1" dirty="0">
                <a:solidFill>
                  <a:srgbClr val="594C35"/>
                </a:solidFill>
              </a:rPr>
              <a:t>Anleitungs- und Steuerungsaufgaben</a:t>
            </a:r>
          </a:p>
          <a:p>
            <a:pPr>
              <a:lnSpc>
                <a:spcPct val="85000"/>
              </a:lnSpc>
              <a:spcBef>
                <a:spcPts val="800"/>
              </a:spcBef>
            </a:pPr>
            <a:r>
              <a:rPr lang="de-AT" sz="1900" dirty="0"/>
              <a:t>Führung und Motivation</a:t>
            </a:r>
          </a:p>
          <a:p>
            <a:pPr>
              <a:lnSpc>
                <a:spcPct val="85000"/>
              </a:lnSpc>
              <a:spcBef>
                <a:spcPts val="800"/>
              </a:spcBef>
            </a:pPr>
            <a:r>
              <a:rPr lang="de-AT" sz="1900" dirty="0"/>
              <a:t>Kommunikation</a:t>
            </a:r>
          </a:p>
          <a:p>
            <a:pPr>
              <a:lnSpc>
                <a:spcPct val="85000"/>
              </a:lnSpc>
              <a:spcBef>
                <a:spcPts val="800"/>
              </a:spcBef>
            </a:pPr>
            <a:r>
              <a:rPr lang="de-AT" sz="1900" dirty="0"/>
              <a:t>Konfliktlösung</a:t>
            </a:r>
          </a:p>
          <a:p>
            <a:pPr>
              <a:lnSpc>
                <a:spcPct val="85000"/>
              </a:lnSpc>
              <a:spcBef>
                <a:spcPts val="800"/>
              </a:spcBef>
            </a:pPr>
            <a:r>
              <a:rPr lang="de-AT" sz="1900" dirty="0"/>
              <a:t>Überwachung des Projektverlaufes</a:t>
            </a:r>
          </a:p>
          <a:p>
            <a:pPr>
              <a:lnSpc>
                <a:spcPct val="85000"/>
              </a:lnSpc>
              <a:spcBef>
                <a:spcPts val="800"/>
              </a:spcBef>
            </a:pPr>
            <a:r>
              <a:rPr lang="de-AT" sz="1900" dirty="0"/>
              <a:t>Koordination</a:t>
            </a:r>
          </a:p>
          <a:p>
            <a:pPr marL="0" indent="0">
              <a:lnSpc>
                <a:spcPct val="85000"/>
              </a:lnSpc>
              <a:spcBef>
                <a:spcPts val="1800"/>
              </a:spcBef>
              <a:buNone/>
            </a:pPr>
            <a:r>
              <a:rPr lang="de-AT" sz="2050" b="1" dirty="0">
                <a:solidFill>
                  <a:srgbClr val="594C35"/>
                </a:solidFill>
              </a:rPr>
              <a:t>Kontrollaufgaben</a:t>
            </a:r>
          </a:p>
          <a:p>
            <a:pPr>
              <a:lnSpc>
                <a:spcPct val="85000"/>
              </a:lnSpc>
              <a:spcBef>
                <a:spcPts val="800"/>
              </a:spcBef>
            </a:pPr>
            <a:r>
              <a:rPr lang="de-AT" sz="1900" dirty="0"/>
              <a:t>Projekt-Controlling</a:t>
            </a:r>
          </a:p>
          <a:p>
            <a:pPr>
              <a:lnSpc>
                <a:spcPct val="85000"/>
              </a:lnSpc>
              <a:spcBef>
                <a:spcPts val="800"/>
              </a:spcBef>
            </a:pPr>
            <a:r>
              <a:rPr lang="de-AT" sz="1900" dirty="0"/>
              <a:t>Korrekturen und Verbesserungs-</a:t>
            </a:r>
            <a:br>
              <a:rPr lang="de-AT" sz="1900" dirty="0"/>
            </a:br>
            <a:r>
              <a:rPr lang="de-AT" sz="1900" dirty="0"/>
              <a:t>maßnahmen</a:t>
            </a:r>
          </a:p>
          <a:p>
            <a:pPr>
              <a:lnSpc>
                <a:spcPct val="85000"/>
              </a:lnSpc>
              <a:spcBef>
                <a:spcPts val="800"/>
              </a:spcBef>
            </a:pPr>
            <a:r>
              <a:rPr lang="de-AT" sz="1900" dirty="0"/>
              <a:t>Erfolgsfeststellung</a:t>
            </a:r>
          </a:p>
          <a:p>
            <a:pPr>
              <a:lnSpc>
                <a:spcPct val="85000"/>
              </a:lnSpc>
              <a:spcBef>
                <a:spcPts val="600"/>
              </a:spcBef>
            </a:pPr>
            <a:endParaRPr lang="en-US" sz="1950" dirty="0"/>
          </a:p>
        </p:txBody>
      </p:sp>
      <p:sp>
        <p:nvSpPr>
          <p:cNvPr id="5" name="Text Box 15"/>
          <p:cNvSpPr txBox="1">
            <a:spLocks noChangeArrowheads="1"/>
          </p:cNvSpPr>
          <p:nvPr/>
        </p:nvSpPr>
        <p:spPr bwMode="auto">
          <a:xfrm>
            <a:off x="1083967" y="1476051"/>
            <a:ext cx="8061273" cy="1224138"/>
          </a:xfrm>
          <a:prstGeom prst="rect">
            <a:avLst/>
          </a:prstGeom>
          <a:solidFill>
            <a:srgbClr val="C6BD9E"/>
          </a:solidFill>
          <a:ln>
            <a:solidFill>
              <a:srgbClr val="594C35"/>
            </a:solidFill>
          </a:ln>
        </p:spPr>
        <p:txBody>
          <a:bodyPr wrap="square" lIns="144000" tIns="144000" rIns="108000" bIns="10800">
            <a:no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ts val="600"/>
              </a:spcBef>
              <a:buClr>
                <a:srgbClr val="594C35"/>
              </a:buClr>
              <a:defRPr/>
            </a:pPr>
            <a:r>
              <a:rPr lang="de-AT" altLang="en-US" sz="1900" dirty="0">
                <a:latin typeface="Arial Narrow" charset="0"/>
              </a:rPr>
              <a:t>Als </a:t>
            </a:r>
            <a:r>
              <a:rPr lang="de-AT" altLang="en-US" sz="2100" b="1" dirty="0">
                <a:solidFill>
                  <a:srgbClr val="594C35"/>
                </a:solidFill>
                <a:effectLst>
                  <a:outerShdw blurRad="38100" dist="38100" dir="2700000" algn="tl">
                    <a:srgbClr val="000000">
                      <a:alpha val="43137"/>
                    </a:srgbClr>
                  </a:outerShdw>
                </a:effectLst>
                <a:latin typeface="Corbel" panose="020B0503020204020204" pitchFamily="34" charset="0"/>
              </a:rPr>
              <a:t>Durchführung</a:t>
            </a:r>
            <a:r>
              <a:rPr lang="de-AT" altLang="en-US" sz="1900" dirty="0">
                <a:latin typeface="Arial Narrow" charset="0"/>
              </a:rPr>
              <a:t> bezeichnet man jene Phase in der Projektarbeit, in der die fest-gelegten </a:t>
            </a:r>
            <a:r>
              <a:rPr lang="de-AT" altLang="en-US" sz="2100" b="1" dirty="0">
                <a:solidFill>
                  <a:srgbClr val="594C35"/>
                </a:solidFill>
                <a:effectLst>
                  <a:outerShdw blurRad="38100" dist="38100" dir="2700000" algn="tl">
                    <a:srgbClr val="000000">
                      <a:alpha val="43137"/>
                    </a:srgbClr>
                  </a:outerShdw>
                </a:effectLst>
                <a:latin typeface="Corbel" panose="020B0503020204020204" pitchFamily="34" charset="0"/>
              </a:rPr>
              <a:t>Ziele realisiert werden</a:t>
            </a:r>
            <a:r>
              <a:rPr lang="de-AT" altLang="en-US" sz="1900" dirty="0">
                <a:latin typeface="Arial Narrow" charset="0"/>
              </a:rPr>
              <a:t>. In der Durchführungsphase werden die verschie-denen Ressourcen eingesetzt, um die Absichten des Vorhabens zu verwirklichen.</a:t>
            </a:r>
          </a:p>
        </p:txBody>
      </p:sp>
      <p:sp>
        <p:nvSpPr>
          <p:cNvPr id="2" name="Titel 1"/>
          <p:cNvSpPr>
            <a:spLocks noGrp="1"/>
          </p:cNvSpPr>
          <p:nvPr>
            <p:ph type="title"/>
          </p:nvPr>
        </p:nvSpPr>
        <p:spPr/>
        <p:txBody>
          <a:bodyPr/>
          <a:lstStyle/>
          <a:p>
            <a:r>
              <a:rPr lang="de-AT" dirty="0"/>
              <a:t>Projektdurchführung</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5</a:t>
            </a:fld>
            <a:endParaRPr lang="en-US" dirty="0"/>
          </a:p>
        </p:txBody>
      </p:sp>
    </p:spTree>
    <p:extLst>
      <p:ext uri="{BB962C8B-B14F-4D97-AF65-F5344CB8AC3E}">
        <p14:creationId xmlns:p14="http://schemas.microsoft.com/office/powerpoint/2010/main" val="62412298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440384" y="1620069"/>
            <a:ext cx="7668814" cy="4346203"/>
          </a:xfrm>
        </p:spPr>
        <p:txBody>
          <a:bodyPr/>
          <a:lstStyle/>
          <a:p>
            <a:pPr>
              <a:lnSpc>
                <a:spcPct val="100000"/>
              </a:lnSpc>
              <a:spcBef>
                <a:spcPts val="2800"/>
              </a:spcBef>
            </a:pPr>
            <a:r>
              <a:rPr lang="de-AT" sz="2400" dirty="0"/>
              <a:t>Arbeitspakete erledigen</a:t>
            </a:r>
          </a:p>
          <a:p>
            <a:pPr>
              <a:lnSpc>
                <a:spcPct val="100000"/>
              </a:lnSpc>
              <a:spcBef>
                <a:spcPts val="2800"/>
              </a:spcBef>
            </a:pPr>
            <a:r>
              <a:rPr lang="de-AT" sz="2400" dirty="0"/>
              <a:t>Pläne aktualisieren</a:t>
            </a:r>
          </a:p>
          <a:p>
            <a:pPr>
              <a:lnSpc>
                <a:spcPct val="100000"/>
              </a:lnSpc>
              <a:spcBef>
                <a:spcPts val="2800"/>
              </a:spcBef>
            </a:pPr>
            <a:r>
              <a:rPr lang="de-AT" sz="2400" dirty="0"/>
              <a:t>Kontrolle und Steuerung bei Planabweichungen</a:t>
            </a:r>
          </a:p>
          <a:p>
            <a:pPr>
              <a:lnSpc>
                <a:spcPct val="100000"/>
              </a:lnSpc>
              <a:spcBef>
                <a:spcPts val="2800"/>
              </a:spcBef>
            </a:pPr>
            <a:r>
              <a:rPr lang="de-AT" sz="2400" dirty="0"/>
              <a:t>interne und externe Kommunikation</a:t>
            </a:r>
          </a:p>
          <a:p>
            <a:pPr>
              <a:lnSpc>
                <a:spcPct val="100000"/>
              </a:lnSpc>
              <a:spcBef>
                <a:spcPts val="2800"/>
              </a:spcBef>
            </a:pPr>
            <a:r>
              <a:rPr lang="de-AT" sz="2400" dirty="0"/>
              <a:t>(interne) Abnahme von Teilergebnissen</a:t>
            </a:r>
          </a:p>
          <a:p>
            <a:pPr>
              <a:lnSpc>
                <a:spcPct val="100000"/>
              </a:lnSpc>
              <a:spcBef>
                <a:spcPts val="2800"/>
              </a:spcBef>
            </a:pPr>
            <a:r>
              <a:rPr lang="de-AT" sz="2400" dirty="0"/>
              <a:t>Team leistungsfähig erhalten</a:t>
            </a:r>
          </a:p>
          <a:p>
            <a:pPr>
              <a:lnSpc>
                <a:spcPct val="100000"/>
              </a:lnSpc>
              <a:spcBef>
                <a:spcPts val="2800"/>
              </a:spcBef>
            </a:pPr>
            <a:r>
              <a:rPr lang="de-AT" sz="2400" dirty="0"/>
              <a:t>konstruktiver Umgang mit Konflikten</a:t>
            </a:r>
            <a:endParaRPr lang="en-US" sz="2400" dirty="0"/>
          </a:p>
        </p:txBody>
      </p:sp>
      <p:sp>
        <p:nvSpPr>
          <p:cNvPr id="2" name="Titel 1"/>
          <p:cNvSpPr>
            <a:spLocks noGrp="1"/>
          </p:cNvSpPr>
          <p:nvPr>
            <p:ph type="title"/>
          </p:nvPr>
        </p:nvSpPr>
        <p:spPr/>
        <p:txBody>
          <a:bodyPr/>
          <a:lstStyle/>
          <a:p>
            <a:pPr>
              <a:lnSpc>
                <a:spcPts val="2800"/>
              </a:lnSpc>
            </a:pPr>
            <a:r>
              <a:rPr lang="de-AT" sz="2800" dirty="0"/>
              <a:t>Aufgaben während </a:t>
            </a:r>
            <a:br>
              <a:rPr lang="de-AT" sz="2800" dirty="0"/>
            </a:br>
            <a:r>
              <a:rPr lang="de-AT" sz="2800" dirty="0"/>
              <a:t>der Projektrealisation</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de-AT" noProof="0" smtClean="0"/>
              <a:pPr/>
              <a:t>6</a:t>
            </a:fld>
            <a:endParaRPr lang="de-AT" noProof="0" dirty="0"/>
          </a:p>
        </p:txBody>
      </p:sp>
    </p:spTree>
    <p:extLst>
      <p:ext uri="{BB962C8B-B14F-4D97-AF65-F5344CB8AC3E}">
        <p14:creationId xmlns:p14="http://schemas.microsoft.com/office/powerpoint/2010/main" val="362857742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583" b="35744"/>
          <a:stretch/>
        </p:blipFill>
        <p:spPr bwMode="auto">
          <a:xfrm>
            <a:off x="1224360" y="1764085"/>
            <a:ext cx="8137128" cy="5076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nhaltsplatzhalter 2"/>
          <p:cNvSpPr>
            <a:spLocks noGrp="1"/>
          </p:cNvSpPr>
          <p:nvPr>
            <p:ph idx="1"/>
          </p:nvPr>
        </p:nvSpPr>
        <p:spPr>
          <a:xfrm>
            <a:off x="1008336" y="1260029"/>
            <a:ext cx="7668814" cy="4514850"/>
          </a:xfrm>
        </p:spPr>
        <p:txBody>
          <a:bodyPr/>
          <a:lstStyle/>
          <a:p>
            <a:pPr marL="0" indent="0">
              <a:buNone/>
            </a:pPr>
            <a:r>
              <a:rPr lang="de-AT" sz="2000" dirty="0"/>
              <a:t>= zeitlich konsistentes Führungsverhalten</a:t>
            </a:r>
            <a:endParaRPr lang="en-US" sz="2000" dirty="0"/>
          </a:p>
        </p:txBody>
      </p:sp>
      <p:sp>
        <p:nvSpPr>
          <p:cNvPr id="2" name="Titel 1"/>
          <p:cNvSpPr>
            <a:spLocks noGrp="1"/>
          </p:cNvSpPr>
          <p:nvPr>
            <p:ph type="title"/>
          </p:nvPr>
        </p:nvSpPr>
        <p:spPr/>
        <p:txBody>
          <a:bodyPr/>
          <a:lstStyle/>
          <a:p>
            <a:r>
              <a:rPr lang="de-AT" dirty="0"/>
              <a:t>Führungsstil</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7</a:t>
            </a:fld>
            <a:endParaRPr lang="en-US" dirty="0"/>
          </a:p>
        </p:txBody>
      </p:sp>
    </p:spTree>
    <p:extLst>
      <p:ext uri="{BB962C8B-B14F-4D97-AF65-F5344CB8AC3E}">
        <p14:creationId xmlns:p14="http://schemas.microsoft.com/office/powerpoint/2010/main" val="286299872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2099" b="31421"/>
          <a:stretch/>
        </p:blipFill>
        <p:spPr>
          <a:xfrm>
            <a:off x="1985710" y="1209600"/>
            <a:ext cx="5824890" cy="5643735"/>
          </a:xfrm>
          <a:prstGeom prst="rect">
            <a:avLst/>
          </a:prstGeom>
        </p:spPr>
      </p:pic>
      <p:sp>
        <p:nvSpPr>
          <p:cNvPr id="2" name="Titel 1"/>
          <p:cNvSpPr>
            <a:spLocks noGrp="1"/>
          </p:cNvSpPr>
          <p:nvPr>
            <p:ph type="title"/>
          </p:nvPr>
        </p:nvSpPr>
        <p:spPr/>
        <p:txBody>
          <a:bodyPr/>
          <a:lstStyle/>
          <a:p>
            <a:pPr>
              <a:lnSpc>
                <a:spcPts val="2800"/>
              </a:lnSpc>
            </a:pPr>
            <a:r>
              <a:rPr lang="de-AT" sz="2800" dirty="0"/>
              <a:t>Erweitertes situationsbezogenes </a:t>
            </a:r>
            <a:br>
              <a:rPr lang="de-AT" sz="2800" dirty="0"/>
            </a:br>
            <a:r>
              <a:rPr lang="de-AT" sz="2800" dirty="0"/>
              <a:t>Modell der Führungstechnik </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8</a:t>
            </a:fld>
            <a:endParaRPr lang="en-US" dirty="0"/>
          </a:p>
        </p:txBody>
      </p:sp>
    </p:spTree>
    <p:extLst>
      <p:ext uri="{BB962C8B-B14F-4D97-AF65-F5344CB8AC3E}">
        <p14:creationId xmlns:p14="http://schemas.microsoft.com/office/powerpoint/2010/main" val="398460097"/>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 t="-387" r="-56" b="42289"/>
          <a:stretch/>
        </p:blipFill>
        <p:spPr bwMode="auto">
          <a:xfrm>
            <a:off x="1171537" y="1476053"/>
            <a:ext cx="7829687" cy="504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de-AT" dirty="0"/>
              <a:t>Führungsstile im Überblick I</a:t>
            </a:r>
          </a:p>
        </p:txBody>
      </p:sp>
      <p:sp>
        <p:nvSpPr>
          <p:cNvPr id="4" name="Foliennummernplatzhalter 3"/>
          <p:cNvSpPr>
            <a:spLocks noGrp="1"/>
          </p:cNvSpPr>
          <p:nvPr>
            <p:ph type="sldNum" sz="quarter" idx="11"/>
          </p:nvPr>
        </p:nvSpPr>
        <p:spPr/>
        <p:txBody>
          <a:bodyPr/>
          <a:lstStyle/>
          <a:p>
            <a:fld id="{1B0257E5-75A0-4F46-BAAD-A8D9FF434F26}" type="slidenum">
              <a:rPr lang="de-AT" smtClean="0"/>
              <a:pPr/>
              <a:t>9</a:t>
            </a:fld>
            <a:endParaRPr lang="de-AT" dirty="0"/>
          </a:p>
        </p:txBody>
      </p:sp>
    </p:spTree>
    <p:extLst>
      <p:ext uri="{BB962C8B-B14F-4D97-AF65-F5344CB8AC3E}">
        <p14:creationId xmlns:p14="http://schemas.microsoft.com/office/powerpoint/2010/main" val="2471521918"/>
      </p:ext>
    </p:extLst>
  </p:cSld>
  <p:clrMapOvr>
    <a:masterClrMapping/>
  </p:clrMapOvr>
  <p:transition>
    <p:zoom/>
  </p:transition>
</p:sld>
</file>

<file path=ppt/theme/theme1.xml><?xml version="1.0" encoding="utf-8"?>
<a:theme xmlns:a="http://schemas.openxmlformats.org/drawingml/2006/main" name="BOKU-Marketing">
  <a:themeElements>
    <a:clrScheme name="">
      <a:dk1>
        <a:srgbClr val="000000"/>
      </a:dk1>
      <a:lt1>
        <a:srgbClr val="FFFFFF"/>
      </a:lt1>
      <a:dk2>
        <a:srgbClr val="A6173B"/>
      </a:dk2>
      <a:lt2>
        <a:srgbClr val="666369"/>
      </a:lt2>
      <a:accent1>
        <a:srgbClr val="DBDADC"/>
      </a:accent1>
      <a:accent2>
        <a:srgbClr val="D49486"/>
      </a:accent2>
      <a:accent3>
        <a:srgbClr val="FFFFFF"/>
      </a:accent3>
      <a:accent4>
        <a:srgbClr val="000000"/>
      </a:accent4>
      <a:accent5>
        <a:srgbClr val="EAEAEB"/>
      </a:accent5>
      <a:accent6>
        <a:srgbClr val="C08679"/>
      </a:accent6>
      <a:hlink>
        <a:srgbClr val="CCCCFF"/>
      </a:hlink>
      <a:folHlink>
        <a:srgbClr val="B5B3B7"/>
      </a:folHlink>
    </a:clrScheme>
    <a:fontScheme name="BOKU-Marketing">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36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36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BOKU-Marketi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OKU-Market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OKU-Marketi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OKU-Marketi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OKU-Market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OKU-Market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OKU-Market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OKU-Marketing 8">
        <a:dk1>
          <a:srgbClr val="000000"/>
        </a:dk1>
        <a:lt1>
          <a:srgbClr val="FFFFFF"/>
        </a:lt1>
        <a:dk2>
          <a:srgbClr val="CE0025"/>
        </a:dk2>
        <a:lt2>
          <a:srgbClr val="464646"/>
        </a:lt2>
        <a:accent1>
          <a:srgbClr val="E1E1E1"/>
        </a:accent1>
        <a:accent2>
          <a:srgbClr val="3333CC"/>
        </a:accent2>
        <a:accent3>
          <a:srgbClr val="FFFFFF"/>
        </a:accent3>
        <a:accent4>
          <a:srgbClr val="000000"/>
        </a:accent4>
        <a:accent5>
          <a:srgbClr val="EEEEEE"/>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G:\UL\ULU\daten\martin\_atexte\boku\Vizerektorat\CD\BOKU-Marketing.ppt</Template>
  <TotalTime>0</TotalTime>
  <Words>2682</Words>
  <Application>Microsoft Office PowerPoint</Application>
  <PresentationFormat>Benutzerdefiniert</PresentationFormat>
  <Paragraphs>418</Paragraphs>
  <Slides>37</Slides>
  <Notes>37</Notes>
  <HiddenSlides>0</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1</vt:i4>
      </vt:variant>
      <vt:variant>
        <vt:lpstr>Folientitel</vt:lpstr>
      </vt:variant>
      <vt:variant>
        <vt:i4>37</vt:i4>
      </vt:variant>
    </vt:vector>
  </HeadingPairs>
  <TitlesOfParts>
    <vt:vector size="48" baseType="lpstr">
      <vt:lpstr>ＭＳ Ｐゴシック</vt:lpstr>
      <vt:lpstr>Arial</vt:lpstr>
      <vt:lpstr>Arial Black</vt:lpstr>
      <vt:lpstr>Arial Narrow</vt:lpstr>
      <vt:lpstr>Corbel</vt:lpstr>
      <vt:lpstr>Courier New</vt:lpstr>
      <vt:lpstr>Symbol</vt:lpstr>
      <vt:lpstr>Times New Roman</vt:lpstr>
      <vt:lpstr>Wingdings</vt:lpstr>
      <vt:lpstr>BOKU-Marketing</vt:lpstr>
      <vt:lpstr>Präsentation</vt:lpstr>
      <vt:lpstr>Projektmanagement</vt:lpstr>
      <vt:lpstr>Übersicht – Motivation, Kommunikation, Konfliktmanagement</vt:lpstr>
      <vt:lpstr>Lehr- und Lernziele – Motivation, Kommunikation, Konfliktmanagement</vt:lpstr>
      <vt:lpstr>Learning Outcomes – Motivation, Kommunikation, Konfliktmanagement</vt:lpstr>
      <vt:lpstr>Projektdurchführung</vt:lpstr>
      <vt:lpstr>Aufgaben während  der Projektrealisation</vt:lpstr>
      <vt:lpstr>Führungsstil</vt:lpstr>
      <vt:lpstr>Erweitertes situationsbezogenes  Modell der Führungstechnik </vt:lpstr>
      <vt:lpstr>Führungsstile im Überblick I</vt:lpstr>
      <vt:lpstr>Führungsstile im Überblick II</vt:lpstr>
      <vt:lpstr>Mitarbeitermotivation</vt:lpstr>
      <vt:lpstr>Reaktion unbefriedigter Mitarbeiter</vt:lpstr>
      <vt:lpstr>Motivationsbeeinflussende Faktoren</vt:lpstr>
      <vt:lpstr>Rolle der Kommunikation  und Koordination</vt:lpstr>
      <vt:lpstr>Kommunikationsformen I</vt:lpstr>
      <vt:lpstr>Kommunikationsformen II</vt:lpstr>
      <vt:lpstr>Qualitätskriterien von Informationen</vt:lpstr>
      <vt:lpstr>Projektmeeting (Besprechung) als Kommunikationsinstrument</vt:lpstr>
      <vt:lpstr>Hinweise für Projektsitzungen</vt:lpstr>
      <vt:lpstr>Spezielle agile Kommunikationsformen</vt:lpstr>
      <vt:lpstr>Daily Stand-up Meeting</vt:lpstr>
      <vt:lpstr>Iterations (Sprint) Planning Meeting</vt:lpstr>
      <vt:lpstr>Iterations (Sprint) Review Meeting</vt:lpstr>
      <vt:lpstr>Sprint Retrospective</vt:lpstr>
      <vt:lpstr>Übung – Projektstartsitzung</vt:lpstr>
      <vt:lpstr>Wesen von Konflikten</vt:lpstr>
      <vt:lpstr>Wertung und Wirkung von Konflikten</vt:lpstr>
      <vt:lpstr>Wirkung von Konflikten</vt:lpstr>
      <vt:lpstr>Konfliktarten</vt:lpstr>
      <vt:lpstr>Verhaltensmuster bei Konflikten</vt:lpstr>
      <vt:lpstr>Verhaltensoptionen bei Konflikten und mögliche Ergebniskonstellationen</vt:lpstr>
      <vt:lpstr>Konfliktbehandlungsmöglichkeiten I</vt:lpstr>
      <vt:lpstr>Konfliktbehandlungsmöglichkeiten II</vt:lpstr>
      <vt:lpstr>Umgang mit Konflikten I</vt:lpstr>
      <vt:lpstr>Umgang mit Konflikten II</vt:lpstr>
      <vt:lpstr>Konfliktlösungskaskade</vt:lpstr>
      <vt:lpstr>Tipps zum Konfliktmanagement</vt:lpstr>
    </vt:vector>
  </TitlesOfParts>
  <Company>ARC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Begleitende Folien (Einheit 14) zum Lehrbuch Projektmanagement. Der erfolgreiche Einstieg. 6. Auflage, 2023, Facultas, Wien, Österreich</dc:title>
  <dc:creator>Hans Karl Wytrzens</dc:creator>
  <cp:lastModifiedBy>Roder C</cp:lastModifiedBy>
  <cp:revision>731</cp:revision>
  <cp:lastPrinted>2014-09-18T11:50:35Z</cp:lastPrinted>
  <dcterms:created xsi:type="dcterms:W3CDTF">2003-09-23T06:28:36Z</dcterms:created>
  <dcterms:modified xsi:type="dcterms:W3CDTF">2023-06-02T18:24:53Z</dcterms:modified>
</cp:coreProperties>
</file>