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60" r:id="rId2"/>
    <p:sldId id="334" r:id="rId3"/>
    <p:sldId id="428" r:id="rId4"/>
    <p:sldId id="429" r:id="rId5"/>
    <p:sldId id="427" r:id="rId6"/>
    <p:sldId id="430" r:id="rId7"/>
    <p:sldId id="431" r:id="rId8"/>
    <p:sldId id="412" r:id="rId9"/>
    <p:sldId id="432" r:id="rId10"/>
    <p:sldId id="413" r:id="rId11"/>
    <p:sldId id="414" r:id="rId12"/>
    <p:sldId id="415" r:id="rId13"/>
    <p:sldId id="417" r:id="rId14"/>
    <p:sldId id="435" r:id="rId15"/>
    <p:sldId id="418" r:id="rId16"/>
    <p:sldId id="416" r:id="rId17"/>
    <p:sldId id="433" r:id="rId18"/>
    <p:sldId id="434" r:id="rId19"/>
    <p:sldId id="374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19" r:id="rId31"/>
    <p:sldId id="420" r:id="rId32"/>
    <p:sldId id="421" r:id="rId33"/>
    <p:sldId id="372" r:id="rId34"/>
  </p:sldIdLst>
  <p:sldSz cx="9361488" cy="6840538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">
          <p15:clr>
            <a:srgbClr val="A4A3A4"/>
          </p15:clr>
        </p15:guide>
        <p15:guide id="2" pos="10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BD9E"/>
    <a:srgbClr val="594C35"/>
    <a:srgbClr val="FFD5D5"/>
    <a:srgbClr val="FFFFB9"/>
    <a:srgbClr val="D1FFD1"/>
    <a:srgbClr val="FFB9B9"/>
    <a:srgbClr val="FFFFA7"/>
    <a:srgbClr val="FFA3A3"/>
    <a:srgbClr val="FFFF66"/>
    <a:srgbClr val="BD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87906" autoAdjust="0"/>
  </p:normalViewPr>
  <p:slideViewPr>
    <p:cSldViewPr>
      <p:cViewPr>
        <p:scale>
          <a:sx n="40" d="100"/>
          <a:sy n="40" d="100"/>
        </p:scale>
        <p:origin x="1395" y="233"/>
      </p:cViewPr>
      <p:guideLst>
        <p:guide orient="horz" pos="793"/>
        <p:guide pos="10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80" d="100"/>
          <a:sy n="80" d="100"/>
        </p:scale>
        <p:origin x="1467" y="-195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90508D-DE0F-4D09-B693-73E2DC2DC1D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355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50958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6549" y="4714875"/>
            <a:ext cx="5184576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8F4A2D7C-1F6E-46F1-B0EA-93B973014C5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043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ts val="600"/>
      </a:spcBef>
      <a:spcAft>
        <a:spcPct val="0"/>
      </a:spcAft>
      <a:defRPr sz="1100" kern="1200" baseline="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fontAlgn="base">
      <a:spcBef>
        <a:spcPts val="600"/>
      </a:spcBef>
      <a:spcAft>
        <a:spcPct val="0"/>
      </a:spcAft>
      <a:defRPr sz="11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fontAlgn="base">
      <a:spcBef>
        <a:spcPts val="600"/>
      </a:spcBef>
      <a:spcAft>
        <a:spcPct val="0"/>
      </a:spcAft>
      <a:defRPr sz="11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fontAlgn="base">
      <a:spcBef>
        <a:spcPts val="600"/>
      </a:spcBef>
      <a:spcAft>
        <a:spcPct val="0"/>
      </a:spcAft>
      <a:defRPr sz="11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fontAlgn="base">
      <a:spcBef>
        <a:spcPts val="600"/>
      </a:spcBef>
      <a:spcAft>
        <a:spcPct val="0"/>
      </a:spcAft>
      <a:defRPr sz="11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5092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3469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Eine sehr einfache auf zwei Aspekte beschränkte, grobe Evaluation ist mit einer</a:t>
            </a:r>
            <a:r>
              <a:rPr lang="de-DE" baseline="0" dirty="0"/>
              <a:t> quadratischen Vierfeldmatrix durch Einzeichnen eines Punktes möglich.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776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Percent complete chart stellt den zu einem bestimmten Berichtszeitpunkt festgestellten Anteil der bereits fertiggestellten Aufgabe/Leistung an der gesamt zu erbringenden Aufgabe/Leistung in Balkenform dar.</a:t>
            </a:r>
            <a:r>
              <a:rPr lang="de-DE" baseline="0" dirty="0"/>
              <a:t> D</a:t>
            </a:r>
            <a:r>
              <a:rPr lang="de-DE" dirty="0"/>
              <a:t>ie Relation lässt sich umso genauer bestimmen und der </a:t>
            </a:r>
            <a:r>
              <a:rPr lang="de-DE" i="1" dirty="0"/>
              <a:t>Fertigstellungsgrad</a:t>
            </a:r>
            <a:r>
              <a:rPr lang="de-DE" dirty="0"/>
              <a:t> lässt sich nachvollziehbar umso exakter ermitteln, </a:t>
            </a:r>
            <a:r>
              <a:rPr lang="de-DE" i="1" dirty="0"/>
              <a:t>je genauer</a:t>
            </a:r>
            <a:r>
              <a:rPr lang="de-DE" i="1" baseline="0" dirty="0"/>
              <a:t> </a:t>
            </a:r>
            <a:r>
              <a:rPr lang="de-DE" baseline="0" dirty="0"/>
              <a:t>in den Arbeitspaketbeschreibungen von einzelnen Tätigkeiten/Aufgaben </a:t>
            </a:r>
            <a:r>
              <a:rPr lang="de-DE" i="1" baseline="0" dirty="0"/>
              <a:t>zu erstellende</a:t>
            </a:r>
            <a:r>
              <a:rPr lang="de-DE" baseline="0" dirty="0"/>
              <a:t> Zwischen- und Endergebnisse bzw. </a:t>
            </a:r>
            <a:r>
              <a:rPr lang="de-DE" i="1" baseline="0" dirty="0"/>
              <a:t>Outputs quantifiziert </a:t>
            </a:r>
            <a:r>
              <a:rPr lang="de-DE" baseline="0" dirty="0"/>
              <a:t>wurden.</a:t>
            </a:r>
          </a:p>
          <a:p>
            <a:r>
              <a:rPr lang="de-DE" baseline="0" dirty="0"/>
              <a:t>Inhaltlich gleichwertig sind für einzelne Arbeitspakete oder Aufgaben erstellte ringförmige Graphiken (die auch als Progress Doughnut chart oder Progress circle chart bezeichnet werden). Sie visualisieren, wieviel % der gesamt zu erbringenden Leistung bereits erbracht sind und wieviel noch aussteht.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177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Ampelsymbolen kann</a:t>
            </a:r>
            <a:r>
              <a:rPr lang="de-DE" baseline="0" dirty="0"/>
              <a:t> der generelle Status einzelner Aufgaben oder Arbeitspakete ebenfalls zum Ausdruck gebracht werden. </a:t>
            </a:r>
          </a:p>
          <a:p>
            <a:r>
              <a:rPr lang="de-DE" baseline="0" dirty="0"/>
              <a:t>Bei Verwendung dieser graphischen Berichtsform empfiehlt es sich, in Fällen wo </a:t>
            </a:r>
            <a:r>
              <a:rPr lang="de-DE" i="1" baseline="0" dirty="0"/>
              <a:t>Gelb oder Rot </a:t>
            </a:r>
            <a:r>
              <a:rPr lang="de-DE" baseline="0" dirty="0"/>
              <a:t>angegeben wird, kurze </a:t>
            </a:r>
            <a:r>
              <a:rPr lang="de-DE" i="1" baseline="0" dirty="0"/>
              <a:t>ergänzende verbale Erläuterungen </a:t>
            </a:r>
            <a:r>
              <a:rPr lang="de-DE" baseline="0" dirty="0"/>
              <a:t>zu erbitten. Diese kompakten Textpassagen sollten sich abzeichnende oder bereits manifeste Probleme benennen, ihre Art und vermutete Ursache beschreiben sowie erwartete Konsequenzen sowie allfällige Lösungsoptionen skizzieren.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449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34541" y="4714875"/>
            <a:ext cx="5328592" cy="4467225"/>
          </a:xfrm>
        </p:spPr>
        <p:txBody>
          <a:bodyPr/>
          <a:lstStyle/>
          <a:p>
            <a:pPr algn="l"/>
            <a:r>
              <a:rPr lang="de-AT" i="0" kern="1200" spc="-10" dirty="0">
                <a:solidFill>
                  <a:schemeClr val="tx1"/>
                </a:solidFill>
                <a:effectLst/>
              </a:rPr>
              <a:t>Die Meilenstein-Trend-Darstellung dient zur </a:t>
            </a:r>
            <a:r>
              <a:rPr lang="de-AT" b="1" i="0" kern="1200" spc="-10" dirty="0">
                <a:solidFill>
                  <a:schemeClr val="tx1"/>
                </a:solidFill>
                <a:effectLst/>
              </a:rPr>
              <a:t>Veranschaulichung der Termin­situation </a:t>
            </a:r>
            <a:r>
              <a:rPr lang="de-AT" i="0" kern="1200" spc="-10" dirty="0">
                <a:solidFill>
                  <a:schemeClr val="tx1"/>
                </a:solidFill>
                <a:effectLst/>
              </a:rPr>
              <a:t>im Projekt (nach </a:t>
            </a:r>
            <a:r>
              <a:rPr lang="de-AT" i="0" kern="1200" cap="small" spc="-10" dirty="0">
                <a:solidFill>
                  <a:schemeClr val="tx1"/>
                </a:solidFill>
                <a:effectLst/>
              </a:rPr>
              <a:t>Ruf</a:t>
            </a:r>
            <a:r>
              <a:rPr lang="de-AT" i="0" kern="1200" spc="-10" dirty="0">
                <a:solidFill>
                  <a:schemeClr val="tx1"/>
                </a:solidFill>
                <a:effectLst/>
              </a:rPr>
              <a:t> 2010, 76).</a:t>
            </a:r>
          </a:p>
          <a:p>
            <a:pPr algn="l"/>
            <a:r>
              <a:rPr lang="de-AT" sz="1050" i="0" kern="1200" spc="-10" dirty="0">
                <a:solidFill>
                  <a:schemeClr val="tx1"/>
                </a:solidFill>
                <a:effectLst/>
              </a:rPr>
              <a:t>Die Grafik entsteht </a:t>
            </a:r>
            <a:r>
              <a:rPr lang="de-AT" sz="1050" i="1" kern="1200" spc="-10" dirty="0">
                <a:solidFill>
                  <a:schemeClr val="tx1"/>
                </a:solidFill>
                <a:effectLst/>
              </a:rPr>
              <a:t>in mehreren Etappen</a:t>
            </a:r>
            <a:r>
              <a:rPr lang="de-AT" sz="1050" i="0" kern="1200" spc="-10" dirty="0">
                <a:solidFill>
                  <a:schemeClr val="tx1"/>
                </a:solidFill>
                <a:effectLst/>
              </a:rPr>
              <a:t>: Zu verschiedenen Berichtszeitpunkten</a:t>
            </a:r>
            <a:r>
              <a:rPr lang="de-AT" sz="1050" i="0" kern="1200" spc="-10" baseline="0" dirty="0">
                <a:solidFill>
                  <a:schemeClr val="tx1"/>
                </a:solidFill>
                <a:effectLst/>
              </a:rPr>
              <a:t> wird jeweils für jeden Meilenstein jener Termin markiert, zu dem man schätzt, dass der Meilenstein erreicht sein wird.</a:t>
            </a:r>
          </a:p>
          <a:p>
            <a:pPr algn="l"/>
            <a:r>
              <a:rPr lang="de-AT" sz="1050" i="0" kern="1200" spc="-10" baseline="0" dirty="0">
                <a:solidFill>
                  <a:schemeClr val="tx1"/>
                </a:solidFill>
                <a:effectLst/>
              </a:rPr>
              <a:t>Im Beispiel wurden am 1.1. die ersten Terminschätzungen für die Meilensteine eingetragen; die letzten Einträge erfolgten am 1.5.</a:t>
            </a:r>
            <a:endParaRPr lang="en-US" sz="1050" i="0" spc="-1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735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(in Anlehnung an TRUECARE 2023)</a:t>
            </a:r>
            <a:endParaRPr lang="de-AT" dirty="0"/>
          </a:p>
          <a:p>
            <a:pPr algn="l"/>
            <a:r>
              <a:rPr lang="de-AT" dirty="0"/>
              <a:t>Die Soll-Kostenganglinie repräsentiert die Planwerte pro Zeitpanne, während die Ist-Kostengang-linie die tatsächlich in diesem Zeitintervall aufgelaufenen Kosten zeigt.</a:t>
            </a:r>
          </a:p>
          <a:p>
            <a:pPr algn="l"/>
            <a:r>
              <a:rPr lang="de-AT" dirty="0"/>
              <a:t>Die Kostensummenlinien hingegen visualisieren eine kumulierte Darstellung der Kostenent-wicklung im Projekt über die Zeit.</a:t>
            </a:r>
          </a:p>
          <a:p>
            <a:pPr algn="l"/>
            <a:r>
              <a:rPr lang="de-AT" dirty="0"/>
              <a:t>Während die Kostenganglinien eher dazu geeignet sind, die einzelnen Zeitintervalle zu steuern, bieten die Kostensummenlinien einen ganzheitlichen Überblick über den kommerziellen Projektverlauf.</a:t>
            </a:r>
          </a:p>
          <a:p>
            <a:pPr algn="l"/>
            <a:r>
              <a:rPr lang="de-AT" dirty="0"/>
              <a:t>Was den konkreten Linienverlauf betrifft, kommt ein </a:t>
            </a:r>
            <a:r>
              <a:rPr lang="de-AT" i="1" dirty="0"/>
              <a:t>Phänomen</a:t>
            </a:r>
            <a:r>
              <a:rPr lang="de-AT" dirty="0"/>
              <a:t> relativ häufig vor. 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AT" spc="-20" dirty="0"/>
              <a:t>Am Anfang bleiben die Ist-Kosten unter den geplanten Werten (weil das Projekt langsamer anläuft als gedacht, und weil sich etwa noch nicht alle Projektteammitglieder voll einbringen können). 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AT" dirty="0"/>
              <a:t>Später versucht man u.U. zwischenzeitlich entstandene Rückstände zu kompensieren, sodass dann die tatsächlich angefallenen Kosten die geplanten Werte übersteigen.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596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Kostenentwicklung während der Projektdurchführung lässt sich auch tabellarisch für Kontroll- und</a:t>
            </a:r>
            <a:r>
              <a:rPr lang="de-DE" baseline="0" dirty="0"/>
              <a:t> Planungsrevisionszwecke</a:t>
            </a:r>
            <a:r>
              <a:rPr lang="de-DE" dirty="0"/>
              <a:t> darstellen.</a:t>
            </a:r>
          </a:p>
          <a:p>
            <a:r>
              <a:rPr lang="de-DE" dirty="0"/>
              <a:t>Den </a:t>
            </a:r>
            <a:r>
              <a:rPr lang="de-DE" i="1" dirty="0"/>
              <a:t>Ist-Kosten </a:t>
            </a:r>
            <a:r>
              <a:rPr lang="de-DE" dirty="0"/>
              <a:t>(aus der Kostenbuchhaltung) werden die noch zu erwartenden (zum Berichtszeitpunkt in ihrer Höhe geschätzten) </a:t>
            </a:r>
            <a:r>
              <a:rPr lang="de-DE" i="1" dirty="0"/>
              <a:t>Restkosten</a:t>
            </a:r>
            <a:r>
              <a:rPr lang="de-DE" dirty="0"/>
              <a:t> hinzugerechnet, woraus sich die </a:t>
            </a:r>
            <a:r>
              <a:rPr lang="de-DE" i="1" dirty="0"/>
              <a:t>Erwartungskosten </a:t>
            </a:r>
            <a:r>
              <a:rPr lang="de-DE" dirty="0"/>
              <a:t>ergeben.</a:t>
            </a:r>
          </a:p>
          <a:p>
            <a:r>
              <a:rPr lang="de-DE" dirty="0"/>
              <a:t>Eine Gegenüberstellung von Plankosten (aus dem Kostenplan) und Erwartungskosten ergibt dann die Kostenabweichung.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041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 allem bei größeren Projekten oder wenn vermehrter Koordinationsbedarf zu erwarten ist, scheint es sinnvoll, von Arbeitspaketverantwortlichen In regelmäßigen Abständen schriftliche </a:t>
            </a:r>
            <a:r>
              <a:rPr lang="de-DE" b="1" dirty="0"/>
              <a:t>verbale Projektfortschrittsberichte</a:t>
            </a:r>
            <a:r>
              <a:rPr lang="de-DE" dirty="0"/>
              <a:t> einzufordern. </a:t>
            </a:r>
          </a:p>
          <a:p>
            <a:r>
              <a:rPr lang="de-DE" baseline="0" dirty="0"/>
              <a:t>Sie haben u.U. eine </a:t>
            </a:r>
            <a:r>
              <a:rPr lang="de-DE" i="1" baseline="0" dirty="0"/>
              <a:t>motivierende  Wirkung</a:t>
            </a:r>
            <a:r>
              <a:rPr lang="de-DE" baseline="0" dirty="0"/>
              <a:t>:</a:t>
            </a:r>
          </a:p>
          <a:p>
            <a:r>
              <a:rPr lang="de-DE" baseline="0" dirty="0"/>
              <a:t>Etwa wenn Berichterstatter angeben können, was sie während der Berichtsperiode fertiggestellt haben, dann vermittelt ihnen das ein Erfolgserlebnis, was zu neuen Taten animieren mag; </a:t>
            </a:r>
          </a:p>
          <a:p>
            <a:r>
              <a:rPr lang="de-DE" baseline="0" dirty="0"/>
              <a:t>oder wenn die Verantwortlichen bislang noch wenig erledigt haben, dann kann die herannahende Berichtsfälligkeit dazu anspornen, doch noch einige Arbeiten zu erledigen, damit man wenigstens etwas positives zu berichten hat..</a:t>
            </a:r>
          </a:p>
          <a:p>
            <a:r>
              <a:rPr lang="de-DE" baseline="0" dirty="0"/>
              <a:t>Für die Projektsteuerung von Belang sind insbesondere </a:t>
            </a:r>
            <a:r>
              <a:rPr lang="de-DE" i="1" baseline="0" dirty="0"/>
              <a:t>problematische Situationen </a:t>
            </a:r>
            <a:r>
              <a:rPr lang="de-DE" baseline="0" dirty="0"/>
              <a:t>(noch nicht begonnene Arbeiten, die laut Planung schon zu beginnen gewesen wären; nicht rechtzeitig fertiggestellte Arbeiten, Kostenüberschreitungen etc.), damit die Probleme umgehend bearbeitet werden können, denn je länger sie unbehandelt bleiben, desto schwerer sind sie in der Regel zu lösen. </a:t>
            </a:r>
          </a:p>
          <a:p>
            <a:r>
              <a:rPr lang="de-DE" baseline="0" dirty="0"/>
              <a:t>Durch die Abfrage der geplanten nächsten Arbeitsschritte kann sich allfälliger Koordinationsbedarf abzeichnen.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509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regelmäßigen Projektfortschrittsberichten sollte anlassbezogen eine schriftliche umgehende</a:t>
            </a:r>
            <a:r>
              <a:rPr lang="de-DE" baseline="0" dirty="0"/>
              <a:t> Berichterstattung </a:t>
            </a:r>
            <a:r>
              <a:rPr lang="de-DE" b="1" baseline="0" dirty="0"/>
              <a:t>als Bringschuld </a:t>
            </a:r>
            <a:r>
              <a:rPr lang="de-DE" baseline="0" dirty="0"/>
              <a:t>vorgesehen sein, wenn ein Projektteammitglied auf gravierendere Probleme stößt.</a:t>
            </a:r>
          </a:p>
          <a:p>
            <a:r>
              <a:rPr lang="de-DE" baseline="0" dirty="0"/>
              <a:t>Was als gravierend einzustufen ist, kann man etwa mit einer pauschalen Regel festlegen – </a:t>
            </a:r>
            <a:br>
              <a:rPr lang="de-DE" baseline="0" dirty="0"/>
            </a:br>
            <a:r>
              <a:rPr lang="de-DE" baseline="0" dirty="0"/>
              <a:t>z.B. wenn Abweichungen von Planwerten die 10%-Marke überschreiten.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90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Grundsätzlich kann die Kontrolle bei Projekten an mehreren Stellen ansetzen. Empfehlenswert scheint jedenfalls ab und an das Einholen schriftlicher Fortschrittsberichte, weil die </a:t>
            </a:r>
            <a:r>
              <a:rPr lang="de-DE" i="1" dirty="0"/>
              <a:t>Schriftform</a:t>
            </a:r>
            <a:r>
              <a:rPr lang="de-DE" dirty="0"/>
              <a:t> zu </a:t>
            </a:r>
            <a:r>
              <a:rPr lang="de-DE" i="1" dirty="0"/>
              <a:t>exakteren</a:t>
            </a:r>
            <a:r>
              <a:rPr lang="de-DE" dirty="0"/>
              <a:t> Angaben zwingt –</a:t>
            </a:r>
            <a:r>
              <a:rPr lang="de-DE" baseline="0" dirty="0"/>
              <a:t> was kryptische oder (zwecks Kaschierens von Problemen) bewusst missverständlich gehaltene Meldungen erschwert und weil sie selbstdokumentierend ist.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331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34541" y="4714875"/>
            <a:ext cx="5256584" cy="4467225"/>
          </a:xfrm>
        </p:spPr>
        <p:txBody>
          <a:bodyPr/>
          <a:lstStyle/>
          <a:p>
            <a:r>
              <a:rPr lang="de-AT" altLang="en-US" dirty="0"/>
              <a:t>Die verschiedenen </a:t>
            </a:r>
            <a:r>
              <a:rPr lang="de-AT" altLang="en-US" i="1" dirty="0"/>
              <a:t>Fortschrittsberichte</a:t>
            </a:r>
            <a:r>
              <a:rPr lang="de-AT" altLang="en-US" dirty="0"/>
              <a:t> und </a:t>
            </a:r>
            <a:r>
              <a:rPr lang="de-AT" altLang="en-US" i="1" dirty="0"/>
              <a:t>Problemmeldungen</a:t>
            </a:r>
            <a:r>
              <a:rPr lang="de-AT" altLang="en-US" dirty="0"/>
              <a:t> sind als Belege aufzuheben (etwa im Falle von Unklarheiten, Konflikten etc. auch als Beweismittel wichtig) und haben somit Eingang in die </a:t>
            </a:r>
            <a:r>
              <a:rPr lang="de-AT" altLang="en-US" i="1" dirty="0"/>
              <a:t>Projektdokumentation</a:t>
            </a:r>
            <a:r>
              <a:rPr lang="de-AT" altLang="en-US" dirty="0"/>
              <a:t> zu finden.</a:t>
            </a:r>
          </a:p>
          <a:p>
            <a:r>
              <a:rPr lang="de-DE" dirty="0"/>
              <a:t>Gemäß DIN 69901 handelt es sich bei der Projektdokumentation um die Zusammenstellung ausgewählter, wesentlicher Daten über Konfiguration, Organisation, Mitteleinsatz, Lösungswege, Ablauf und erreichte Ziele des Projektes.</a:t>
            </a:r>
            <a:endParaRPr lang="de-AT" altLang="en-US" dirty="0"/>
          </a:p>
          <a:p>
            <a:r>
              <a:rPr lang="de-AT" altLang="en-US" dirty="0"/>
              <a:t>Die Dokumentation fungiert als </a:t>
            </a:r>
            <a:r>
              <a:rPr lang="de-DE" b="1" dirty="0"/>
              <a:t>Gedächtniscontainer für den Projektverlauf</a:t>
            </a:r>
            <a:r>
              <a:rPr lang="de-DE" b="0" dirty="0"/>
              <a:t>, getroffene Entscheidungen, inhaltliche Änderungen etc. und sie</a:t>
            </a:r>
            <a:r>
              <a:rPr lang="de-AT" altLang="en-US" b="0" dirty="0"/>
              <a:t> </a:t>
            </a:r>
            <a:r>
              <a:rPr lang="de-AT" altLang="en-US" dirty="0"/>
              <a:t>ist nicht nur am Ende des Projektes wichtig, als Abschlussbericht, sondern auch während dessen Laufzeit, etwa im Fall, wenn Projektteammitglieder oder sogar der Projektleiter ausgetauscht werden müssen.</a:t>
            </a:r>
          </a:p>
          <a:p>
            <a:r>
              <a:rPr lang="de-AT" altLang="en-US" dirty="0"/>
              <a:t>Bewusst zu unterscheiden ist zwischen </a:t>
            </a:r>
            <a:r>
              <a:rPr lang="de-AT" altLang="en-US" i="1" dirty="0"/>
              <a:t>Entwicklungsdokumentation</a:t>
            </a:r>
            <a:r>
              <a:rPr lang="de-AT" altLang="en-US" dirty="0"/>
              <a:t> und </a:t>
            </a:r>
            <a:r>
              <a:rPr lang="de-AT" altLang="en-US" i="1" dirty="0"/>
              <a:t>Projektakte</a:t>
            </a:r>
            <a:r>
              <a:rPr lang="de-AT" altLang="en-US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48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5092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de-AT" altLang="en-US" noProof="0" dirty="0"/>
              <a:t>Während der Durchführungsphase eines Projektes braucht es neben einer Sorge</a:t>
            </a:r>
            <a:r>
              <a:rPr lang="de-AT" altLang="en-US" baseline="0" noProof="0" dirty="0"/>
              <a:t> um </a:t>
            </a:r>
            <a:r>
              <a:rPr lang="de-AT" altLang="en-US" noProof="0" dirty="0"/>
              <a:t>Motivation der Mitarbeiter, um interne wie externe Kommunikation und um konstruktives Konfliktmanagement auch Schritte zur </a:t>
            </a:r>
            <a:r>
              <a:rPr lang="de-AT" altLang="en-US" b="1" noProof="0" dirty="0"/>
              <a:t>Steuerung</a:t>
            </a:r>
            <a:r>
              <a:rPr lang="de-AT" altLang="en-US" b="1" baseline="0" noProof="0" dirty="0"/>
              <a:t> des Projektgeschehens</a:t>
            </a:r>
            <a:r>
              <a:rPr lang="de-AT" altLang="en-US" baseline="0" noProof="0" dirty="0"/>
              <a:t>, wofür eine entsprechende Fortschritts-berich</a:t>
            </a:r>
            <a:r>
              <a:rPr lang="de-AT" altLang="en-US" dirty="0"/>
              <a:t>t</a:t>
            </a:r>
            <a:r>
              <a:rPr lang="de-AT" altLang="en-US" baseline="0" noProof="0" dirty="0"/>
              <a:t>erstattung samt -kontrolle eine Voraussetzung darstellt.</a:t>
            </a:r>
            <a:r>
              <a:rPr lang="de-AT" altLang="en-US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733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altLang="en-US" dirty="0"/>
              <a:t>Eine </a:t>
            </a:r>
            <a:r>
              <a:rPr lang="de-AT" altLang="en-US" i="1" dirty="0"/>
              <a:t>Projektakte </a:t>
            </a:r>
            <a:r>
              <a:rPr lang="de-AT" altLang="en-US" dirty="0"/>
              <a:t>benutzt ein </a:t>
            </a:r>
            <a:r>
              <a:rPr lang="de-AT" altLang="en-US" i="1" dirty="0"/>
              <a:t>klares sachliches Ordnungsschema </a:t>
            </a:r>
            <a:r>
              <a:rPr lang="de-AT" altLang="en-US" dirty="0"/>
              <a:t>und operiert mit genauen Aktenzahlen.</a:t>
            </a:r>
          </a:p>
          <a:p>
            <a:r>
              <a:rPr lang="de-AT" altLang="en-US" dirty="0"/>
              <a:t>Die </a:t>
            </a:r>
            <a:r>
              <a:rPr lang="de-AT" altLang="en-US" i="1" dirty="0"/>
              <a:t>Entwicklungsdokumentation</a:t>
            </a:r>
            <a:r>
              <a:rPr lang="de-AT" altLang="en-US" dirty="0"/>
              <a:t> (Berichte, Protokolle, Zwischenberichte) ist oft in </a:t>
            </a:r>
            <a:r>
              <a:rPr lang="de-AT" altLang="en-US" i="1" dirty="0"/>
              <a:t>chronologischer</a:t>
            </a:r>
            <a:r>
              <a:rPr lang="de-AT" altLang="en-US" dirty="0"/>
              <a:t> </a:t>
            </a:r>
            <a:r>
              <a:rPr lang="de-AT" altLang="en-US" spc="-20" dirty="0"/>
              <a:t>Reihenfolge abgelegt. Sie lässt die Genese des Projektes nachvollziehen, wenn man aber bestimmte </a:t>
            </a:r>
            <a:r>
              <a:rPr lang="de-AT" altLang="en-US" dirty="0"/>
              <a:t>Unterlagen sucht, sind sie in einem rein nach zeitlichem Gesichtspunkt geordneten Konvolut schwerer zu finden.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873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altLang="en-US" dirty="0"/>
              <a:t>Hinsichtlich der zu erstellenden Projektberichte sollte man im Vorhinein</a:t>
            </a:r>
            <a:r>
              <a:rPr lang="de-AT" altLang="en-US" baseline="0" dirty="0"/>
              <a:t> bestimmen, wie oft und wann selbige zu legen sind.</a:t>
            </a:r>
            <a:endParaRPr lang="de-AT" alt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873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34541" y="4714875"/>
            <a:ext cx="5256584" cy="4467225"/>
          </a:xfrm>
        </p:spPr>
        <p:txBody>
          <a:bodyPr/>
          <a:lstStyle/>
          <a:p>
            <a:r>
              <a:rPr lang="de-AT" altLang="en-US" dirty="0"/>
              <a:t>Der Vorteil von graphischen Darstellungen in der Projektdokumentation besteht vor allem darin, dass ein Soll/Ist-Vergleich solcherart leicht optisch erfassbar ist.</a:t>
            </a:r>
          </a:p>
          <a:p>
            <a:r>
              <a:rPr lang="de-AT" altLang="en-US" dirty="0"/>
              <a:t>Vor allem wenn die Projektdokumentation laufend elektronisch geführt wird, sollte das à jour-Halten der entsprechenden Informationsdarstellung keinen allzu großen Aufwand verursachen.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873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 Projekthandbuch ist gemäß DIN 69905 die </a:t>
            </a:r>
            <a:r>
              <a:rPr lang="de-DE" b="1" dirty="0"/>
              <a:t>Zusammenstellung von Regelungen </a:t>
            </a:r>
            <a:r>
              <a:rPr lang="de-DE" dirty="0"/>
              <a:t>und notwendigen spezifischen Informationen, welche für die Planung und Durchführung eines bestimmten Projekts gelten sollen.</a:t>
            </a:r>
          </a:p>
          <a:p>
            <a:r>
              <a:rPr lang="de-DE" dirty="0"/>
              <a:t>Seine Erstellung und Aktualisierung fällt üblicherweise in die Zuständigkeit des Projektleiters.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494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altLang="en-US" dirty="0"/>
              <a:t>Die Kontrolle sollte nach dem Kick-off-Meeting beginnen und bis zum Projektabschluss kontinuierlich weitergeführt werden. </a:t>
            </a:r>
          </a:p>
          <a:p>
            <a:r>
              <a:rPr lang="de-AT" altLang="en-US" dirty="0"/>
              <a:t>Die </a:t>
            </a:r>
            <a:r>
              <a:rPr lang="de-AT" altLang="en-US" i="1" dirty="0"/>
              <a:t>laufende Kontrolle </a:t>
            </a:r>
            <a:r>
              <a:rPr lang="de-AT" altLang="en-US" dirty="0"/>
              <a:t>hat den Vorteil, dass man bei gravierenden Abweichungen früher eingreifen kann.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834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Eine umfassende Projektkontrolle hat stets die </a:t>
            </a:r>
            <a:r>
              <a:rPr lang="de-DE" i="1" dirty="0"/>
              <a:t>3 Dimensionen Qualität,</a:t>
            </a:r>
            <a:r>
              <a:rPr lang="de-DE" i="1" baseline="0" dirty="0"/>
              <a:t> Termine sowie Kosten </a:t>
            </a:r>
            <a:r>
              <a:rPr lang="de-DE" baseline="0" dirty="0"/>
              <a:t>gleichzeitig im Auge zu behalten.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007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altLang="en-US" dirty="0"/>
              <a:t>Wie eng- oder weitmaschig man das Projektcontrolling durchführt, ist einerseits eine Frage der Kosten-/Nutzenrelation (je öfter Controlling stattfindet, desto teurer ist selbiges), welche es zu optimieren gilt. </a:t>
            </a:r>
          </a:p>
          <a:p>
            <a:r>
              <a:rPr lang="de-AT" altLang="en-US" dirty="0"/>
              <a:t>Andererseits hängt die Weit- oder Engmaschigkeit auch von der jeweiligen Projektsituation ab: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AT" altLang="en-US" dirty="0"/>
              <a:t>Ist man mit einem kritischen Zeitplan (hohes Terminrisiko) oder/und mit einer schwer vorhersehbaren Kostenentwicklung konfrontiert, dann ist ein </a:t>
            </a:r>
            <a:r>
              <a:rPr lang="de-AT" altLang="en-US" i="1" dirty="0"/>
              <a:t>engmaschiges</a:t>
            </a:r>
            <a:r>
              <a:rPr lang="de-AT" altLang="en-US" dirty="0"/>
              <a:t> Controlling zu empfehlen,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AT" altLang="en-US" dirty="0"/>
              <a:t>handelt es sich um ein „sicheres“ Projekt mit erfahrenen, selbständigen Mitarbeitern, müsste ein </a:t>
            </a:r>
            <a:r>
              <a:rPr lang="de-AT" altLang="en-US" i="1" dirty="0"/>
              <a:t>weitmaschigeres</a:t>
            </a:r>
            <a:r>
              <a:rPr lang="de-AT" altLang="en-US" dirty="0"/>
              <a:t> Controlling genügen.</a:t>
            </a:r>
          </a:p>
          <a:p>
            <a:pPr>
              <a:spcBef>
                <a:spcPts val="800"/>
              </a:spcBef>
            </a:pPr>
            <a:r>
              <a:rPr lang="de-AT" altLang="en-US" dirty="0"/>
              <a:t>Als </a:t>
            </a:r>
            <a:r>
              <a:rPr lang="de-AT" altLang="en-US" i="1" dirty="0"/>
              <a:t>Zeitpunkte</a:t>
            </a:r>
            <a:r>
              <a:rPr lang="de-AT" altLang="en-US" dirty="0"/>
              <a:t> für Soll-/Ist-Vergleiche kann man entweder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AT" altLang="en-US" i="1" dirty="0"/>
              <a:t>Meilensteintermine</a:t>
            </a:r>
            <a:r>
              <a:rPr lang="de-AT" altLang="en-US" dirty="0"/>
              <a:t> wählen oder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AT" altLang="en-US" i="1" dirty="0"/>
              <a:t>periodische</a:t>
            </a:r>
            <a:r>
              <a:rPr lang="de-AT" altLang="en-US" dirty="0"/>
              <a:t> (wöchentliche, monatliche) Meetings, wobei man die Periodizität auch variabel gestalten kann (etwa alle 2 Wochen in „normalen“ Phasen, aber in kritischen Phasen jede Woche).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e-AT" altLang="en-US" dirty="0"/>
              <a:t>Bei</a:t>
            </a:r>
            <a:r>
              <a:rPr lang="de-AT" altLang="en-US" baseline="0" dirty="0"/>
              <a:t> der Kontrolle gilt es deren </a:t>
            </a:r>
            <a:r>
              <a:rPr lang="de-AT" altLang="en-US" i="1" baseline="0" dirty="0"/>
              <a:t>Zweischneidigkeit </a:t>
            </a:r>
            <a:r>
              <a:rPr lang="de-AT" altLang="en-US" baseline="0" dirty="0"/>
              <a:t>zu bedenken: Einerseits ist sie notwendig, um das Projekt auf Kurs zu halten. Andererseits beeinträchtigt sie mit zunehmender Frequenz umso stärker das Arbeitsklima im Projektteam – dieses sollte ja von gegenseitigem Vertrauen geprägt sein; Kontrolle lässt sich aber stets auch als Zeichen eines gewissen Misstrauens interpretieren.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615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34541" y="4714875"/>
            <a:ext cx="5256584" cy="4467225"/>
          </a:xfrm>
        </p:spPr>
        <p:txBody>
          <a:bodyPr/>
          <a:lstStyle/>
          <a:p>
            <a:r>
              <a:rPr lang="de-AT" altLang="en-US" dirty="0"/>
              <a:t>Wenn die Projektplanung nicht von Anfang an fehlerhaft oder unrealistisch war, sollte man zunächst möglichst ohne Planänderung steuernd eingreifen, weil sonst allein durch Planänderung hohe Kosten entstehen können.</a:t>
            </a:r>
          </a:p>
          <a:p>
            <a:r>
              <a:rPr lang="de-AT" altLang="en-US" dirty="0"/>
              <a:t>Freilich wird man </a:t>
            </a:r>
            <a:r>
              <a:rPr lang="de-AT" altLang="en-US" i="1" dirty="0"/>
              <a:t>Plananpassungen </a:t>
            </a:r>
            <a:r>
              <a:rPr lang="de-AT" altLang="en-US" dirty="0"/>
              <a:t>dann vornehmen, </a:t>
            </a:r>
            <a:r>
              <a:rPr lang="de-AT" altLang="en-US" i="1" dirty="0"/>
              <a:t>wenn</a:t>
            </a:r>
            <a:r>
              <a:rPr lang="de-AT" altLang="en-US" dirty="0"/>
              <a:t> die </a:t>
            </a:r>
            <a:r>
              <a:rPr lang="de-AT" altLang="en-US" i="1" dirty="0"/>
              <a:t>Zielerreichung sonst nicht mehr möglich</a:t>
            </a:r>
            <a:r>
              <a:rPr lang="de-AT" altLang="en-US" dirty="0"/>
              <a:t> ist oder wenn inzwischen so gravierende Abweichungen vorliegen, dass sich die ursprüngliche Planung trotz Steuerungsmaßnahmen nicht mehr halten lässt.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152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34541" y="4714875"/>
            <a:ext cx="5256584" cy="4467225"/>
          </a:xfr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i="0" kern="1200" baseline="0" dirty="0">
                <a:solidFill>
                  <a:schemeClr val="tx1"/>
                </a:solidFill>
                <a:effectLst/>
              </a:rPr>
              <a:t>(vgl. </a:t>
            </a:r>
            <a:r>
              <a:rPr lang="de-AT" i="0" kern="1200" cap="small" baseline="0" dirty="0">
                <a:solidFill>
                  <a:schemeClr val="tx1"/>
                </a:solidFill>
                <a:effectLst/>
              </a:rPr>
              <a:t>Probst</a:t>
            </a:r>
            <a:r>
              <a:rPr lang="de-AT" i="0" kern="1200" baseline="0" dirty="0">
                <a:solidFill>
                  <a:schemeClr val="tx1"/>
                </a:solidFill>
                <a:effectLst/>
              </a:rPr>
              <a:t> und </a:t>
            </a:r>
            <a:r>
              <a:rPr lang="de-AT" i="0" kern="1200" cap="small" baseline="0" dirty="0">
                <a:solidFill>
                  <a:schemeClr val="tx1"/>
                </a:solidFill>
                <a:effectLst/>
              </a:rPr>
              <a:t>Haunerdinger</a:t>
            </a:r>
            <a:r>
              <a:rPr lang="de-AT" i="0" kern="1200" baseline="0" dirty="0">
                <a:solidFill>
                  <a:schemeClr val="tx1"/>
                </a:solidFill>
                <a:effectLst/>
              </a:rPr>
              <a:t> 2001, 93)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i="0" kern="1200" baseline="0" dirty="0">
                <a:solidFill>
                  <a:schemeClr val="tx1"/>
                </a:solidFill>
                <a:effectLst/>
              </a:rPr>
              <a:t>So vielfältig die Probleme sind, die während der Projektdurchführungsphase auftreten können, so mannigfaltig sind auch deren Ursachen und die adäquaten Lösungsmöglichkeiten.</a:t>
            </a:r>
            <a:endParaRPr lang="en-US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89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34541" y="4714875"/>
            <a:ext cx="5256584" cy="4467225"/>
          </a:xfrm>
        </p:spPr>
        <p:txBody>
          <a:bodyPr/>
          <a:lstStyle/>
          <a:p>
            <a:r>
              <a:rPr lang="de-AT" i="0" kern="1200" baseline="0" dirty="0">
                <a:solidFill>
                  <a:schemeClr val="tx1"/>
                </a:solidFill>
                <a:effectLst/>
              </a:rPr>
              <a:t>(vgl. </a:t>
            </a:r>
            <a:r>
              <a:rPr lang="de-AT" i="0" kern="1200" cap="small" baseline="0" dirty="0">
                <a:solidFill>
                  <a:schemeClr val="tx1"/>
                </a:solidFill>
                <a:effectLst/>
              </a:rPr>
              <a:t>Probst</a:t>
            </a:r>
            <a:r>
              <a:rPr lang="de-AT" i="0" kern="1200" baseline="0" dirty="0">
                <a:solidFill>
                  <a:schemeClr val="tx1"/>
                </a:solidFill>
                <a:effectLst/>
              </a:rPr>
              <a:t> und </a:t>
            </a:r>
            <a:r>
              <a:rPr lang="de-AT" i="0" kern="1200" cap="small" baseline="0" dirty="0">
                <a:solidFill>
                  <a:schemeClr val="tx1"/>
                </a:solidFill>
                <a:effectLst/>
              </a:rPr>
              <a:t>Haunerdinger</a:t>
            </a:r>
            <a:r>
              <a:rPr lang="de-AT" i="0" kern="1200" baseline="0" dirty="0">
                <a:solidFill>
                  <a:schemeClr val="tx1"/>
                </a:solidFill>
                <a:effectLst/>
              </a:rPr>
              <a:t> 2001, 93)</a:t>
            </a:r>
            <a:endParaRPr lang="en-US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285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1264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34541" y="4714875"/>
            <a:ext cx="5256584" cy="4467225"/>
          </a:xfrm>
        </p:spPr>
        <p:txBody>
          <a:bodyPr/>
          <a:lstStyle/>
          <a:p>
            <a:r>
              <a:rPr lang="de-AT" i="0" kern="1200" baseline="0" dirty="0">
                <a:solidFill>
                  <a:schemeClr val="tx1"/>
                </a:solidFill>
                <a:effectLst/>
              </a:rPr>
              <a:t>(nach </a:t>
            </a:r>
            <a:r>
              <a:rPr lang="de-AT" i="0" kern="1200" cap="small" baseline="0" dirty="0">
                <a:solidFill>
                  <a:schemeClr val="tx1"/>
                </a:solidFill>
                <a:effectLst/>
              </a:rPr>
              <a:t>Schelle</a:t>
            </a:r>
            <a:r>
              <a:rPr lang="de-AT" i="0" kern="1200" baseline="0" dirty="0">
                <a:solidFill>
                  <a:schemeClr val="tx1"/>
                </a:solidFill>
                <a:effectLst/>
              </a:rPr>
              <a:t> 1999, 185)</a:t>
            </a:r>
          </a:p>
          <a:p>
            <a:pPr>
              <a:spcBef>
                <a:spcPts val="1200"/>
              </a:spcBef>
            </a:pPr>
            <a:r>
              <a:rPr lang="de-AT" i="0" kern="1200" baseline="0" dirty="0">
                <a:solidFill>
                  <a:schemeClr val="tx1"/>
                </a:solidFill>
                <a:effectLst/>
              </a:rPr>
              <a:t>Man kann sich die Optionen dafür, wie auf Terminabweichungen reagiert werden kann, auch vorab systematisch zusammenstellen, was im Bedarfsfall ein schnelleres Ergreifen zielgerichteter Maßnahmen erleichtert.  </a:t>
            </a:r>
            <a:endParaRPr lang="en-US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439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34541" y="4714875"/>
            <a:ext cx="5256584" cy="4467225"/>
          </a:xfrm>
        </p:spPr>
        <p:txBody>
          <a:bodyPr/>
          <a:lstStyle/>
          <a:p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lang="de-AT" i="0" kern="1200" cap="small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Schelle</a:t>
            </a: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1999, 186 ff.)</a:t>
            </a:r>
          </a:p>
          <a:p>
            <a:pPr>
              <a:spcBef>
                <a:spcPts val="1200"/>
              </a:spcBef>
            </a:pP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Die </a:t>
            </a:r>
            <a:r>
              <a:rPr lang="de-AT" i="1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Maßnahmen</a:t>
            </a: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, welche zur Projektsteuerung ergriffen werden können, lassen sich zu folgenden </a:t>
            </a:r>
            <a:r>
              <a:rPr lang="de-AT" i="1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Gruppen</a:t>
            </a: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zusammenfassen: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Leistungsreduzierende,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Aufwandsreduzierende,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Kapazitätserhöhende und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Produktivitätserhöhende.</a:t>
            </a:r>
          </a:p>
          <a:p>
            <a:pPr>
              <a:spcBef>
                <a:spcPts val="900"/>
              </a:spcBef>
            </a:pP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Zu welchen der Maßnahmen man nötigenfalls greift, hängt davon ab, ob sich zu erwartende Hindernisse überwinden und ob sich die vermutlichen Nebeneffekte in Kauf nehmen lassen.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34541" y="4714875"/>
            <a:ext cx="5256584" cy="4467225"/>
          </a:xfrm>
        </p:spPr>
        <p:txBody>
          <a:bodyPr/>
          <a:lstStyle/>
          <a:p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lang="de-AT" i="0" kern="1200" cap="small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Schelle</a:t>
            </a: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1999, 186 ff.)</a:t>
            </a:r>
            <a:endParaRPr lang="en-US" sz="1050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8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AT" b="1" dirty="0"/>
              <a:t>Feedback zu Gruppenarbeiten</a:t>
            </a:r>
          </a:p>
          <a:p>
            <a:pPr algn="just">
              <a:spcBef>
                <a:spcPts val="900"/>
              </a:spcBef>
              <a:spcAft>
                <a:spcPts val="0"/>
              </a:spcAft>
              <a:defRPr/>
            </a:pPr>
            <a:r>
              <a:rPr lang="de-DE" dirty="0">
                <a:latin typeface="Arial Narrow"/>
              </a:rPr>
              <a:t>Zu prüfen ist, ob es im Fortschrittsbericht 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 Narrow"/>
              </a:rPr>
              <a:t>eine </a:t>
            </a:r>
            <a:r>
              <a:rPr lang="de-DE" i="1" dirty="0">
                <a:latin typeface="Arial Narrow"/>
              </a:rPr>
              <a:t>explizite Bezugnahme auf das Arbeitspaket </a:t>
            </a:r>
            <a:r>
              <a:rPr lang="de-DE" dirty="0">
                <a:latin typeface="Arial Narrow"/>
              </a:rPr>
              <a:t>und auf den dafür </a:t>
            </a:r>
            <a:r>
              <a:rPr lang="de-DE" i="1" dirty="0">
                <a:latin typeface="Arial Narrow"/>
              </a:rPr>
              <a:t>Verantwortlichen</a:t>
            </a:r>
            <a:r>
              <a:rPr lang="de-DE" dirty="0">
                <a:latin typeface="Arial Narrow"/>
              </a:rPr>
              <a:t> gibt,</a:t>
            </a:r>
            <a:endParaRPr lang="de-AT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 Narrow"/>
              </a:rPr>
              <a:t>eine klare Eingrenzung des </a:t>
            </a:r>
            <a:r>
              <a:rPr lang="de-DE" i="1" dirty="0">
                <a:latin typeface="Arial Narrow"/>
              </a:rPr>
              <a:t>Berichtszeitraumes</a:t>
            </a:r>
            <a:r>
              <a:rPr lang="de-DE" b="1" dirty="0">
                <a:latin typeface="Arial Narrow"/>
              </a:rPr>
              <a:t> </a:t>
            </a:r>
            <a:r>
              <a:rPr lang="de-DE" dirty="0">
                <a:latin typeface="Arial Narrow"/>
              </a:rPr>
              <a:t>erfolgt,</a:t>
            </a:r>
            <a:endParaRPr lang="de-AT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 Narrow"/>
              </a:rPr>
              <a:t>eine klare Bezugnahme auf </a:t>
            </a:r>
            <a:r>
              <a:rPr lang="de-DE" i="1" dirty="0">
                <a:latin typeface="Arial Narrow"/>
              </a:rPr>
              <a:t>Arbeitspaketziele</a:t>
            </a:r>
            <a:r>
              <a:rPr lang="de-AT" dirty="0">
                <a:latin typeface="Arial Narrow"/>
              </a:rPr>
              <a:t> abverlangt ist,</a:t>
            </a:r>
            <a:endParaRPr lang="de-AT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 Narrow"/>
              </a:rPr>
              <a:t>eine eindeutige </a:t>
            </a:r>
            <a:r>
              <a:rPr lang="de-DE" i="1" dirty="0">
                <a:latin typeface="Arial Narrow"/>
              </a:rPr>
              <a:t>Fertigstellungsmeldung</a:t>
            </a:r>
            <a:r>
              <a:rPr lang="de-DE" dirty="0">
                <a:latin typeface="Arial Narrow"/>
              </a:rPr>
              <a:t> und Fertigstellungsgradangabe vorgesehen ist,</a:t>
            </a:r>
            <a:endParaRPr lang="de-AT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 Narrow"/>
              </a:rPr>
              <a:t>eine exakte </a:t>
            </a:r>
            <a:r>
              <a:rPr lang="de-DE" i="1" dirty="0">
                <a:latin typeface="Arial Narrow"/>
              </a:rPr>
              <a:t>Problembenennung</a:t>
            </a:r>
            <a:r>
              <a:rPr lang="de-DE" b="1" dirty="0">
                <a:latin typeface="Arial Narrow"/>
              </a:rPr>
              <a:t> </a:t>
            </a:r>
            <a:r>
              <a:rPr lang="de-DE" i="1" dirty="0">
                <a:latin typeface="Arial Narrow"/>
              </a:rPr>
              <a:t>explizit</a:t>
            </a:r>
            <a:r>
              <a:rPr lang="de-DE" b="1" dirty="0">
                <a:latin typeface="Arial Narrow"/>
              </a:rPr>
              <a:t> </a:t>
            </a:r>
            <a:r>
              <a:rPr lang="de-DE" dirty="0">
                <a:latin typeface="Arial Narrow"/>
              </a:rPr>
              <a:t>eingefordert wird,</a:t>
            </a:r>
            <a:endParaRPr lang="de-AT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 Narrow"/>
              </a:rPr>
              <a:t>Angaben über </a:t>
            </a:r>
            <a:r>
              <a:rPr lang="de-DE" i="1" dirty="0">
                <a:latin typeface="Arial Narrow"/>
              </a:rPr>
              <a:t>Verzögerungen</a:t>
            </a:r>
            <a:r>
              <a:rPr lang="de-DE" dirty="0">
                <a:latin typeface="Arial Narrow"/>
              </a:rPr>
              <a:t>, </a:t>
            </a:r>
            <a:r>
              <a:rPr lang="de-DE" i="1" dirty="0">
                <a:latin typeface="Arial Narrow"/>
              </a:rPr>
              <a:t>Kostenüberschreitungen</a:t>
            </a:r>
            <a:r>
              <a:rPr lang="de-DE" dirty="0">
                <a:latin typeface="Arial Narrow"/>
              </a:rPr>
              <a:t> eingemahnt werden,</a:t>
            </a:r>
            <a:endParaRPr lang="de-AT" b="1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 Narrow"/>
              </a:rPr>
              <a:t>eine Auflistung vorliegender/fehlender </a:t>
            </a:r>
            <a:r>
              <a:rPr lang="de-DE" i="1" dirty="0">
                <a:latin typeface="Arial Narrow"/>
              </a:rPr>
              <a:t>Deliverables</a:t>
            </a:r>
            <a:r>
              <a:rPr lang="de-DE" dirty="0">
                <a:latin typeface="Arial Narrow"/>
              </a:rPr>
              <a:t> – </a:t>
            </a:r>
            <a:r>
              <a:rPr lang="de-DE" i="1" dirty="0">
                <a:latin typeface="Arial Narrow"/>
              </a:rPr>
              <a:t>Next-to-do-Liste</a:t>
            </a:r>
            <a:r>
              <a:rPr lang="de-DE" dirty="0">
                <a:latin typeface="Arial Narrow"/>
              </a:rPr>
              <a:t> etc. vorliegt,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 Narrow"/>
              </a:rPr>
              <a:t>eine</a:t>
            </a:r>
            <a:r>
              <a:rPr lang="de-DE" b="1" dirty="0">
                <a:latin typeface="Arial Narrow"/>
              </a:rPr>
              <a:t> </a:t>
            </a:r>
            <a:r>
              <a:rPr lang="de-DE" i="1" dirty="0">
                <a:latin typeface="Arial Narrow"/>
              </a:rPr>
              <a:t>Unterschrift</a:t>
            </a:r>
            <a:r>
              <a:rPr lang="de-DE" dirty="0">
                <a:latin typeface="Arial Narrow"/>
              </a:rPr>
              <a:t> vorhanden ist.</a:t>
            </a:r>
          </a:p>
          <a:p>
            <a:pPr algn="just">
              <a:spcBef>
                <a:spcPts val="900"/>
              </a:spcBef>
              <a:spcAft>
                <a:spcPts val="0"/>
              </a:spcAft>
              <a:defRPr/>
            </a:pPr>
            <a:r>
              <a:rPr lang="de-DE" dirty="0">
                <a:latin typeface="Arial Narrow"/>
              </a:rPr>
              <a:t>Insgesamt ist darauf zu achten, dass der Aufbau </a:t>
            </a:r>
            <a:r>
              <a:rPr lang="de-DE" i="1" dirty="0">
                <a:latin typeface="Arial Narrow"/>
              </a:rPr>
              <a:t>zweckmäßig</a:t>
            </a:r>
            <a:r>
              <a:rPr lang="de-DE" dirty="0">
                <a:latin typeface="Arial Narrow"/>
              </a:rPr>
              <a:t> und </a:t>
            </a:r>
            <a:r>
              <a:rPr lang="de-DE" i="1" dirty="0">
                <a:latin typeface="Arial Narrow"/>
              </a:rPr>
              <a:t>übersichtlich</a:t>
            </a:r>
            <a:r>
              <a:rPr lang="de-DE" dirty="0">
                <a:latin typeface="Arial Narrow"/>
              </a:rPr>
              <a:t> gestaltet ist und dass das Ausfüllen der Berichtsvorlage möglichst wenig Aufwand erfordert.</a:t>
            </a:r>
          </a:p>
          <a:p>
            <a:pPr>
              <a:defRPr/>
            </a:pPr>
            <a:r>
              <a:rPr lang="de-AT" dirty="0"/>
              <a:t>Wenn nicht vorhanden, dann ist der Einbau auch </a:t>
            </a:r>
            <a:r>
              <a:rPr lang="de-AT" i="1" dirty="0"/>
              <a:t>graphischer Elemente </a:t>
            </a:r>
            <a:r>
              <a:rPr lang="de-AT" dirty="0"/>
              <a:t>anzuregen. </a:t>
            </a:r>
          </a:p>
          <a:p>
            <a:pPr>
              <a:defRPr/>
            </a:pPr>
            <a:r>
              <a:rPr lang="de-AT" dirty="0"/>
              <a:t>Der Fortschrittsbericht sollte dazu anhalten, sowohl Augen zurück als auch nach vorne zu richten (dies gilt auch bezüglich Zeit- und Kostensituation im Projekt).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10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96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(nach </a:t>
            </a:r>
            <a:r>
              <a:rPr lang="de-AT" i="0" kern="1200" cap="small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Hofmann</a:t>
            </a: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2007, 71) </a:t>
            </a:r>
          </a:p>
          <a:p>
            <a:pPr algn="l"/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Die Projektsteuerung hat </a:t>
            </a:r>
            <a:r>
              <a:rPr lang="de-AT" i="1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sicherzustellen</a:t>
            </a: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, dass die Prozesse (Arbeitspakete, Vorgänge) so ausgeführt werden, </a:t>
            </a:r>
            <a:r>
              <a:rPr lang="de-AT" i="1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dass </a:t>
            </a: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die </a:t>
            </a:r>
            <a:r>
              <a:rPr lang="de-AT" i="1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Projetziele erreicht </a:t>
            </a: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werden.</a:t>
            </a:r>
            <a:endParaRPr lang="en-US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5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Die Projektsteuerung fußt auf </a:t>
            </a:r>
            <a:r>
              <a:rPr lang="de-DE" b="1" dirty="0"/>
              <a:t>kontinuierlichen Vergleichen angestrebter Plan-</a:t>
            </a:r>
            <a:r>
              <a:rPr lang="de-DE" dirty="0"/>
              <a:t> mit den </a:t>
            </a:r>
            <a:r>
              <a:rPr lang="de-DE" b="1" dirty="0"/>
              <a:t>tatsächlichen Ist-Werten</a:t>
            </a:r>
            <a:r>
              <a:rPr lang="de-DE" dirty="0"/>
              <a:t>.</a:t>
            </a:r>
          </a:p>
          <a:p>
            <a:pPr algn="l"/>
            <a:r>
              <a:rPr lang="de-DE" b="0" dirty="0"/>
              <a:t>Gemäß dem magischen Dreieck des Projektmanagements, haben</a:t>
            </a:r>
            <a:r>
              <a:rPr lang="de-DE" b="0" baseline="0" dirty="0"/>
              <a:t> sich Kontrolle und Steuerung </a:t>
            </a:r>
            <a:r>
              <a:rPr lang="de-DE" b="1" baseline="0" dirty="0"/>
              <a:t>auf drei Dimensionen </a:t>
            </a:r>
            <a:r>
              <a:rPr lang="de-DE" b="0" baseline="0" dirty="0"/>
              <a:t>zu erstrecken.</a:t>
            </a:r>
            <a:r>
              <a:rPr lang="de-DE" b="0" dirty="0"/>
              <a:t> </a:t>
            </a:r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85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Um ein Erreichen der Projetziele</a:t>
            </a:r>
            <a:r>
              <a:rPr lang="de-DE" baseline="0" dirty="0"/>
              <a:t> und ein</a:t>
            </a:r>
            <a:r>
              <a:rPr lang="de-DE" dirty="0"/>
              <a:t>e gelungene Umsetzung der</a:t>
            </a:r>
            <a:r>
              <a:rPr lang="de-DE" baseline="0" dirty="0"/>
              <a:t> Projektpläne zu gewährleisten, sind mehrere Schritte – die sich unter dem Begriff Projektsteuerung zusammenfassen lassen – notwendig.</a:t>
            </a:r>
          </a:p>
          <a:p>
            <a:pPr algn="l"/>
            <a:r>
              <a:rPr lang="de-DE" baseline="0" dirty="0"/>
              <a:t> Die Projektsteuerung </a:t>
            </a:r>
            <a:r>
              <a:rPr lang="de-DE" b="1" dirty="0"/>
              <a:t>lenkt</a:t>
            </a:r>
            <a:r>
              <a:rPr lang="de-DE" dirty="0"/>
              <a:t> die </a:t>
            </a:r>
            <a:r>
              <a:rPr lang="de-DE" b="1" dirty="0"/>
              <a:t>Arbeiten</a:t>
            </a:r>
            <a:r>
              <a:rPr lang="de-DE" dirty="0"/>
              <a:t> (Vorgänge, Prozesse) so, dass die </a:t>
            </a:r>
            <a:r>
              <a:rPr lang="de-DE" b="1" dirty="0"/>
              <a:t>definierten Ziele erreicht</a:t>
            </a:r>
            <a:r>
              <a:rPr lang="de-DE" dirty="0"/>
              <a:t> und den Anforderungen entsprechend realisiert werden.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(in Anlehnung an </a:t>
            </a:r>
            <a:r>
              <a:rPr lang="de-AT" i="0" kern="1200" cap="small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Young</a:t>
            </a: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2006, 131)</a:t>
            </a:r>
          </a:p>
          <a:p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Die Projektkontrolle und -steuerung liegt üblicherweise in den Händen der Projektleitung.</a:t>
            </a:r>
          </a:p>
          <a:p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Sie überwacht </a:t>
            </a:r>
            <a:r>
              <a:rPr lang="de-AT" i="1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Ist-Werte </a:t>
            </a: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und das Erreichen von Teilzielen.</a:t>
            </a:r>
          </a:p>
          <a:p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Sie vergleicht aktuelle Zahlen mit </a:t>
            </a:r>
            <a:r>
              <a:rPr lang="de-AT" i="1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Planwerten.</a:t>
            </a:r>
          </a:p>
          <a:p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Bei gravierenderen </a:t>
            </a:r>
            <a:r>
              <a:rPr lang="de-AT" i="1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Abweichungen </a:t>
            </a:r>
            <a:r>
              <a:rPr lang="de-AT" i="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hat sie Ursachen zu ergründen und Handlungsoptionen für ein Gegensteuern zu erarbeiten sowie entsprechende Reaktionen einzuleiten.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Um während der Durchführungsarbeiten die</a:t>
            </a:r>
            <a:r>
              <a:rPr lang="de-DE" baseline="0" dirty="0"/>
              <a:t> zur Kontrolle und Steuerung benötigten Informationen zu erhalten, sind entsprechende </a:t>
            </a:r>
            <a:r>
              <a:rPr lang="de-DE" b="1" baseline="0" dirty="0"/>
              <a:t>Berichte</a:t>
            </a:r>
            <a:r>
              <a:rPr lang="de-DE" baseline="0" dirty="0"/>
              <a:t> bereitzustellen.</a:t>
            </a:r>
          </a:p>
          <a:p>
            <a:r>
              <a:rPr lang="de-DE" baseline="0" dirty="0"/>
              <a:t>Da sich das Abfassen von Berichten in der Regel begrenzter Beliebtheit erfreut, ist es angeraten, selbige möglichst kompakt zu halten, was durch Einsatz graphischer Berichtselemente erleichtert wird.  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2D7C-1F6E-46F1-B0EA-93B973014C5E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595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" y="2125663"/>
            <a:ext cx="9361487" cy="146526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876675"/>
            <a:ext cx="9361488" cy="174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8D8BD725-ED66-4BBE-B172-1E05E7BAC32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7977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4361" y="1595438"/>
            <a:ext cx="7668814" cy="451485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1200"/>
              </a:spcBef>
              <a:buClr>
                <a:srgbClr val="594C35"/>
              </a:buClr>
              <a:defRPr sz="2600">
                <a:latin typeface="+mn-lt"/>
              </a:defRPr>
            </a:lvl1pPr>
            <a:lvl2pPr marL="742950" indent="-285750">
              <a:lnSpc>
                <a:spcPct val="120000"/>
              </a:lnSpc>
              <a:spcBef>
                <a:spcPts val="1200"/>
              </a:spcBef>
              <a:buClr>
                <a:srgbClr val="594C35"/>
              </a:buClr>
              <a:buFont typeface="Arial Narrow" panose="020B0606020202030204" pitchFamily="34" charset="0"/>
              <a:buChar char="–"/>
              <a:defRPr sz="2400">
                <a:latin typeface="+mn-lt"/>
              </a:defRPr>
            </a:lvl2pPr>
            <a:lvl3pPr>
              <a:lnSpc>
                <a:spcPct val="120000"/>
              </a:lnSpc>
              <a:spcBef>
                <a:spcPts val="600"/>
              </a:spcBef>
              <a:buClr>
                <a:srgbClr val="594C35"/>
              </a:buClr>
              <a:defRPr sz="2200">
                <a:latin typeface="+mn-lt"/>
              </a:defRPr>
            </a:lvl3pPr>
            <a:lvl4pPr>
              <a:lnSpc>
                <a:spcPct val="120000"/>
              </a:lnSpc>
              <a:spcBef>
                <a:spcPts val="600"/>
              </a:spcBef>
              <a:buClr>
                <a:srgbClr val="594C35"/>
              </a:buClr>
              <a:defRPr sz="2000">
                <a:latin typeface="+mn-lt"/>
              </a:defRPr>
            </a:lvl4pPr>
            <a:lvl5pPr>
              <a:lnSpc>
                <a:spcPct val="120000"/>
              </a:lnSpc>
              <a:buClr>
                <a:srgbClr val="594C35"/>
              </a:buClr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321" y="396430"/>
            <a:ext cx="6336703" cy="863600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B0257E5-75A0-4F46-BAAD-A8D9FF434F2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2290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775" y="4395789"/>
            <a:ext cx="7956550" cy="1358900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80343" y="2898776"/>
            <a:ext cx="7615982" cy="1497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FD0C0AE2-3105-42D0-AD1A-FEE4F8F8695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0468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13322" y="1595438"/>
            <a:ext cx="3811438" cy="4514850"/>
          </a:xfrm>
          <a:prstGeom prst="rect">
            <a:avLst/>
          </a:prstGeom>
        </p:spPr>
        <p:txBody>
          <a:bodyPr/>
          <a:lstStyle>
            <a:lvl1pPr>
              <a:buClr>
                <a:srgbClr val="594C35"/>
              </a:buClr>
              <a:defRPr sz="2600">
                <a:latin typeface="+mj-lt"/>
              </a:defRPr>
            </a:lvl1pPr>
            <a:lvl2pPr marL="742950" indent="-285750">
              <a:buClr>
                <a:srgbClr val="594C35"/>
              </a:buClr>
              <a:buFont typeface="Arial Narrow" panose="020B0606020202030204" pitchFamily="34" charset="0"/>
              <a:buChar char="–"/>
              <a:defRPr sz="2400">
                <a:latin typeface="+mj-lt"/>
              </a:defRPr>
            </a:lvl2pPr>
            <a:lvl3pPr>
              <a:buClr>
                <a:srgbClr val="594C35"/>
              </a:buClr>
              <a:defRPr sz="2000">
                <a:latin typeface="+mj-lt"/>
              </a:defRPr>
            </a:lvl3pPr>
            <a:lvl4pPr>
              <a:buClr>
                <a:srgbClr val="594C35"/>
              </a:buClr>
              <a:defRPr sz="1800">
                <a:latin typeface="+mj-lt"/>
              </a:defRPr>
            </a:lvl4pPr>
            <a:lvl5pPr>
              <a:buClr>
                <a:srgbClr val="594C35"/>
              </a:buCl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4801" y="1595438"/>
            <a:ext cx="3708375" cy="4514850"/>
          </a:xfrm>
          <a:prstGeom prst="rect">
            <a:avLst/>
          </a:prstGeom>
        </p:spPr>
        <p:txBody>
          <a:bodyPr/>
          <a:lstStyle>
            <a:lvl1pPr>
              <a:buClr>
                <a:srgbClr val="594C35"/>
              </a:buClr>
              <a:defRPr sz="2600">
                <a:latin typeface="+mj-lt"/>
              </a:defRPr>
            </a:lvl1pPr>
            <a:lvl2pPr marL="742950" indent="-285750">
              <a:buClr>
                <a:srgbClr val="594C35"/>
              </a:buClr>
              <a:buFont typeface="Arial Narrow" panose="020B0606020202030204" pitchFamily="34" charset="0"/>
              <a:buChar char="–"/>
              <a:defRPr sz="2400">
                <a:latin typeface="+mj-lt"/>
              </a:defRPr>
            </a:lvl2pPr>
            <a:lvl3pPr>
              <a:buClr>
                <a:srgbClr val="594C35"/>
              </a:buClr>
              <a:defRPr sz="2000">
                <a:latin typeface="+mj-lt"/>
              </a:defRPr>
            </a:lvl3pPr>
            <a:lvl4pPr>
              <a:buClr>
                <a:srgbClr val="594C35"/>
              </a:buClr>
              <a:defRPr sz="1800">
                <a:latin typeface="+mj-lt"/>
              </a:defRPr>
            </a:lvl4pPr>
            <a:lvl5pPr>
              <a:buClr>
                <a:srgbClr val="594C35"/>
              </a:buCl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60820D0C-BEAC-4E7E-9AA1-122991109C2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765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8410" y="1260029"/>
            <a:ext cx="3780000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08410" y="1898205"/>
            <a:ext cx="3780000" cy="3940175"/>
          </a:xfrm>
          <a:prstGeom prst="rect">
            <a:avLst/>
          </a:prstGeom>
        </p:spPr>
        <p:txBody>
          <a:bodyPr/>
          <a:lstStyle>
            <a:lvl1pPr>
              <a:buClr>
                <a:srgbClr val="594C35"/>
              </a:buClr>
              <a:defRPr sz="2400">
                <a:latin typeface="+mn-lt"/>
              </a:defRPr>
            </a:lvl1pPr>
            <a:lvl2pPr marL="742950" indent="-285750">
              <a:buClr>
                <a:srgbClr val="594C35"/>
              </a:buClr>
              <a:buFont typeface="Arial Narrow" panose="020B0606020202030204" pitchFamily="34" charset="0"/>
              <a:buChar char="–"/>
              <a:defRPr sz="2000">
                <a:latin typeface="+mn-lt"/>
              </a:defRPr>
            </a:lvl2pPr>
            <a:lvl3pPr>
              <a:buClr>
                <a:srgbClr val="594C35"/>
              </a:buClr>
              <a:defRPr sz="1800">
                <a:latin typeface="+mn-lt"/>
              </a:defRPr>
            </a:lvl3pPr>
            <a:lvl4pPr>
              <a:buClr>
                <a:srgbClr val="594C35"/>
              </a:buClr>
              <a:defRPr sz="1600">
                <a:latin typeface="+mn-lt"/>
              </a:defRPr>
            </a:lvl4pPr>
            <a:lvl5pPr>
              <a:buClr>
                <a:srgbClr val="594C35"/>
              </a:buCl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96246" y="1260029"/>
            <a:ext cx="3780000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96246" y="1898205"/>
            <a:ext cx="3780000" cy="3940175"/>
          </a:xfrm>
          <a:prstGeom prst="rect">
            <a:avLst/>
          </a:prstGeom>
        </p:spPr>
        <p:txBody>
          <a:bodyPr/>
          <a:lstStyle>
            <a:lvl1pPr>
              <a:buClr>
                <a:srgbClr val="594C35"/>
              </a:buClr>
              <a:defRPr sz="2400">
                <a:latin typeface="+mn-lt"/>
              </a:defRPr>
            </a:lvl1pPr>
            <a:lvl2pPr marL="742950" indent="-285750">
              <a:buClr>
                <a:srgbClr val="594C35"/>
              </a:buClr>
              <a:buFont typeface="Arial Narrow" panose="020B0606020202030204" pitchFamily="34" charset="0"/>
              <a:buChar char="–"/>
              <a:defRPr sz="2000">
                <a:latin typeface="+mn-lt"/>
              </a:defRPr>
            </a:lvl2pPr>
            <a:lvl3pPr>
              <a:buClr>
                <a:srgbClr val="594C35"/>
              </a:buClr>
              <a:defRPr sz="1800">
                <a:latin typeface="+mn-lt"/>
              </a:defRPr>
            </a:lvl3pPr>
            <a:lvl4pPr>
              <a:buClr>
                <a:srgbClr val="594C35"/>
              </a:buClr>
              <a:defRPr sz="1600">
                <a:latin typeface="+mn-lt"/>
              </a:defRPr>
            </a:lvl4pPr>
            <a:lvl5pPr>
              <a:buClr>
                <a:srgbClr val="594C35"/>
              </a:buCl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-2" y="6516613"/>
            <a:ext cx="720308" cy="360363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8B2FED04-6A23-49A4-B121-667DB33F685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64321" y="396430"/>
            <a:ext cx="6336703" cy="863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3700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3BBF09-B2D9-42C4-8A20-AB48CF10CE8C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1093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044B-A642-4523-8418-EF5C5E3C3C1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3028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 rot="10800000">
            <a:off x="-1" y="1044005"/>
            <a:ext cx="720306" cy="5811523"/>
          </a:xfrm>
          <a:prstGeom prst="rect">
            <a:avLst/>
          </a:prstGeom>
          <a:solidFill>
            <a:srgbClr val="594C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600" b="1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12" name="Grafi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8"/>
            <a:ext cx="9361488" cy="1542788"/>
          </a:xfrm>
          <a:prstGeom prst="rect">
            <a:avLst/>
          </a:prstGeom>
        </p:spPr>
      </p:pic>
      <p:sp>
        <p:nvSpPr>
          <p:cNvPr id="3104" name="Lin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5580063"/>
            <a:ext cx="68405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 noProof="0" dirty="0">
              <a:latin typeface="Corbel" panose="020B0503020204020204" pitchFamily="34" charset="0"/>
            </a:endParaRPr>
          </a:p>
        </p:txBody>
      </p:sp>
      <p:sp>
        <p:nvSpPr>
          <p:cNvPr id="3105" name="Lin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5580063"/>
            <a:ext cx="67691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 noProof="0" dirty="0">
              <a:latin typeface="Corbel" panose="020B0503020204020204" pitchFamily="34" charset="0"/>
            </a:endParaRPr>
          </a:p>
        </p:txBody>
      </p:sp>
      <p:sp>
        <p:nvSpPr>
          <p:cNvPr id="3114" name="Line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5580063"/>
            <a:ext cx="68405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 noProof="0" dirty="0">
              <a:latin typeface="Corbel" panose="020B0503020204020204" pitchFamily="34" charset="0"/>
            </a:endParaRPr>
          </a:p>
        </p:txBody>
      </p:sp>
      <p:sp>
        <p:nvSpPr>
          <p:cNvPr id="3115" name="Line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5580063"/>
            <a:ext cx="67691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 noProof="0" dirty="0">
              <a:latin typeface="Corbel" panose="020B0503020204020204" pitchFamily="34" charset="0"/>
            </a:endParaRPr>
          </a:p>
        </p:txBody>
      </p:sp>
      <p:sp>
        <p:nvSpPr>
          <p:cNvPr id="27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53153" y="6516613"/>
            <a:ext cx="93632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AT" sz="900" b="0" noProof="0" dirty="0">
                <a:solidFill>
                  <a:schemeClr val="tx1"/>
                </a:solidFill>
                <a:latin typeface="+mn-lt"/>
              </a:rPr>
              <a:t>© Wytrzens</a:t>
            </a:r>
          </a:p>
        </p:txBody>
      </p:sp>
      <p:sp>
        <p:nvSpPr>
          <p:cNvPr id="14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2144771" y="3651539"/>
            <a:ext cx="513052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de-AT" sz="1800" b="0" noProof="0" dirty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rPr>
              <a:t>Projektdurchführung – Dokumentation,</a:t>
            </a:r>
            <a:r>
              <a:rPr lang="de-AT" sz="1800" b="0" baseline="0" noProof="0" dirty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rPr>
              <a:t> Steuerung</a:t>
            </a:r>
            <a:endParaRPr lang="de-AT" sz="1800" b="0" noProof="0" dirty="0">
              <a:solidFill>
                <a:schemeClr val="bg1"/>
              </a:solidFill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1008337" y="396430"/>
            <a:ext cx="619268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dirty="0"/>
              <a:t>Titelmasterformat durch Klicken bearbeiten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" y="6516613"/>
            <a:ext cx="72030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0291044B-A642-4523-8418-EF5C5E3C3C1D}" type="slidenum">
              <a:rPr lang="de-AT" noProof="0" smtClean="0"/>
              <a:pPr/>
              <a:t>‹Nr.›</a:t>
            </a:fld>
            <a:endParaRPr lang="de-A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>
    <p:zoom/>
  </p:transition>
  <p:hf hdr="0" ftr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orbel" panose="020B0503020204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90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0797137-CB6F-4180-9505-3D0A11840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89"/>
            <a:ext cx="9361488" cy="154278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3" name="Grafik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24125"/>
            <a:ext cx="792312" cy="4688572"/>
          </a:xfrm>
          <a:prstGeom prst="rect">
            <a:avLst/>
          </a:prstGeom>
        </p:spPr>
      </p:pic>
      <p:sp>
        <p:nvSpPr>
          <p:cNvPr id="7" name="Rechteck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5400000">
            <a:off x="2520344" y="35830"/>
            <a:ext cx="4320803" cy="9361488"/>
          </a:xfrm>
          <a:prstGeom prst="rect">
            <a:avLst/>
          </a:prstGeom>
          <a:solidFill>
            <a:srgbClr val="594C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26" name="Grafik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9361491" cy="1044004"/>
          </a:xfrm>
          <a:prstGeom prst="rect">
            <a:avLst/>
          </a:prstGeom>
        </p:spPr>
      </p:pic>
      <p:sp>
        <p:nvSpPr>
          <p:cNvPr id="29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153" y="6516613"/>
            <a:ext cx="93632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b="0" dirty="0"/>
              <a:t>© Wytrzens</a:t>
            </a:r>
          </a:p>
        </p:txBody>
      </p:sp>
      <p:sp>
        <p:nvSpPr>
          <p:cNvPr id="12" name="Untertitel 5"/>
          <p:cNvSpPr txBox="1">
            <a:spLocks/>
          </p:cNvSpPr>
          <p:nvPr/>
        </p:nvSpPr>
        <p:spPr>
          <a:xfrm>
            <a:off x="2" y="3636293"/>
            <a:ext cx="8137128" cy="720192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1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de-AT" sz="5500" dirty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rPr>
              <a:t>Projektdurchführung</a:t>
            </a:r>
          </a:p>
          <a:p>
            <a:pPr algn="r">
              <a:spcBef>
                <a:spcPts val="2400"/>
              </a:spcBef>
            </a:pPr>
            <a:r>
              <a:rPr lang="de-AT" sz="3450" spc="20" dirty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rPr>
              <a:t>Dokumentation, </a:t>
            </a:r>
            <a:br>
              <a:rPr lang="de-AT" sz="3450" spc="20" dirty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rPr>
            </a:br>
            <a:r>
              <a:rPr lang="de-AT" sz="3450" spc="20" dirty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rPr>
              <a:t>Kontrolle und Steuerung </a:t>
            </a:r>
            <a:endParaRPr lang="en-US" sz="3450" spc="20" dirty="0">
              <a:solidFill>
                <a:schemeClr val="bg1"/>
              </a:solidFill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11" name="Untertitel 5"/>
          <p:cNvSpPr txBox="1">
            <a:spLocks/>
          </p:cNvSpPr>
          <p:nvPr/>
        </p:nvSpPr>
        <p:spPr>
          <a:xfrm>
            <a:off x="1656408" y="2124126"/>
            <a:ext cx="5112569" cy="601200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1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de-AT" sz="1600" kern="0" dirty="0">
                <a:latin typeface="Corbel" panose="020B0503020204020204" pitchFamily="34" charset="0"/>
              </a:rPr>
              <a:t>begleitende Folien zum Lehrbuch von Hans Karl Wytrzens</a:t>
            </a:r>
            <a:endParaRPr lang="en-US" sz="1600" kern="0" dirty="0">
              <a:latin typeface="Corbel" panose="020B0503020204020204" pitchFamily="34" charset="0"/>
            </a:endParaRPr>
          </a:p>
        </p:txBody>
      </p:sp>
      <p:sp>
        <p:nvSpPr>
          <p:cNvPr id="8" name="Untertitel 5"/>
          <p:cNvSpPr txBox="1">
            <a:spLocks/>
          </p:cNvSpPr>
          <p:nvPr/>
        </p:nvSpPr>
        <p:spPr>
          <a:xfrm>
            <a:off x="2448496" y="1404045"/>
            <a:ext cx="5760639" cy="548060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1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de-AT" sz="3200" b="1" kern="0" dirty="0">
                <a:solidFill>
                  <a:schemeClr val="bg1"/>
                </a:solidFill>
                <a:latin typeface="Corbel" panose="020B0503020204020204" pitchFamily="34" charset="0"/>
              </a:rPr>
              <a:t>Der erfolgreiche Einstieg</a:t>
            </a:r>
            <a:endParaRPr lang="en-US" sz="3200" b="1" kern="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16249" y="35893"/>
            <a:ext cx="7992887" cy="1465262"/>
          </a:xfrm>
        </p:spPr>
        <p:txBody>
          <a:bodyPr/>
          <a:lstStyle/>
          <a:p>
            <a:pPr algn="r"/>
            <a:r>
              <a:rPr lang="de-AT" sz="5580" dirty="0">
                <a:solidFill>
                  <a:srgbClr val="002060"/>
                </a:solidFill>
                <a:latin typeface="Corbel" panose="020B0503020204020204" pitchFamily="34" charset="0"/>
              </a:rPr>
              <a:t>Projektmanagement</a:t>
            </a:r>
            <a:endParaRPr lang="en-US" sz="558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64083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043544"/>
              </p:ext>
            </p:extLst>
          </p:nvPr>
        </p:nvGraphicFramePr>
        <p:xfrm>
          <a:off x="1008063" y="2124075"/>
          <a:ext cx="7780337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Präsentation" r:id="rId4" imgW="1552985" imgH="1164294" progId="PowerPoint.Show.8">
                  <p:embed/>
                </p:oleObj>
              </mc:Choice>
              <mc:Fallback>
                <p:oleObj name="Präsentation" r:id="rId4" imgW="1552985" imgH="1164294" progId="PowerPoint.Show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267" t="16724" b="21678"/>
                      <a:stretch>
                        <a:fillRect/>
                      </a:stretch>
                    </p:blipFill>
                    <p:spPr bwMode="auto">
                      <a:xfrm>
                        <a:off x="1008063" y="2124075"/>
                        <a:ext cx="7780337" cy="432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Evaluationsquadrat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360371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42" y="1548061"/>
            <a:ext cx="7508939" cy="345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952542" y="4716413"/>
            <a:ext cx="7668814" cy="52868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b="1" kern="0" dirty="0">
                <a:solidFill>
                  <a:srgbClr val="594C35"/>
                </a:solidFill>
              </a:rPr>
              <a:t>Progress Doughnut chart / </a:t>
            </a:r>
            <a:br>
              <a:rPr lang="en-US" b="1" kern="0" dirty="0">
                <a:solidFill>
                  <a:srgbClr val="594C35"/>
                </a:solidFill>
              </a:rPr>
            </a:br>
            <a:r>
              <a:rPr lang="en-US" b="1" kern="0" dirty="0">
                <a:solidFill>
                  <a:srgbClr val="594C35"/>
                </a:solidFill>
              </a:rPr>
              <a:t>Progress circle chart</a:t>
            </a:r>
          </a:p>
          <a:p>
            <a:endParaRPr lang="en-US" kern="0" dirty="0"/>
          </a:p>
        </p:txBody>
      </p:sp>
      <p:pic>
        <p:nvPicPr>
          <p:cNvPr id="7" name="Grafik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53" y="4788421"/>
            <a:ext cx="2028644" cy="20162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2542" y="1260030"/>
            <a:ext cx="7668814" cy="52868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594C35"/>
                </a:solidFill>
              </a:rPr>
              <a:t>Percent complete chart</a:t>
            </a:r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Diagrammdarstellung </a:t>
            </a:r>
            <a:br>
              <a:rPr lang="de-AT" sz="2800" dirty="0"/>
            </a:br>
            <a:r>
              <a:rPr lang="de-AT" sz="2800" dirty="0"/>
              <a:t>des Fertigstellungsgrades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3703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72022"/>
              </p:ext>
            </p:extLst>
          </p:nvPr>
        </p:nvGraphicFramePr>
        <p:xfrm>
          <a:off x="794433" y="1404059"/>
          <a:ext cx="8568090" cy="54116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9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5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7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endParaRPr lang="en-US" sz="1750" b="1" kern="1200" spc="-10" baseline="0" dirty="0">
                        <a:solidFill>
                          <a:srgbClr val="594C3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altLang="en-US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altLang="en-US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altLang="en-US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altLang="en-US" sz="16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de-AT" sz="165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genereller</a:t>
                      </a:r>
                      <a:br>
                        <a:rPr lang="de-AT" sz="165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165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en-US" sz="1650" b="1" kern="1200" spc="-1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altLang="en-US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 Probleme innerhalb normaler Arbeitsabläufe lösbar</a:t>
                      </a: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alt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altLang="en-US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manche Probleme</a:t>
                      </a:r>
                      <a:r>
                        <a:rPr lang="de-AT" altLang="en-US" sz="163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altLang="en-US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innerhalb der </a:t>
                      </a:r>
                      <a:br>
                        <a:rPr lang="de-AT" altLang="en-US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altLang="en-US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betroffenen Organisationseinheit lösbar</a:t>
                      </a: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alt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altLang="en-US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ernsthafte Probleme, Eskala-tion zur nächsten Verantwor-tungsstufe erforderlich</a:t>
                      </a: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de-AT" sz="165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Termine</a:t>
                      </a:r>
                      <a:endParaRPr lang="en-US" sz="1650" b="1" kern="1200" spc="-1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Termineinhaltung </a:t>
                      </a:r>
                      <a:b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absehbar</a:t>
                      </a: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Einzeltermine unerreichbar, aber Maßnahmen sollten Endtermin-einhaltung ermöglichen</a:t>
                      </a: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Gefahr massiven Terminverzugs</a:t>
                      </a: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de-AT" sz="165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Kosten</a:t>
                      </a:r>
                      <a:endParaRPr lang="en-US" sz="1650" b="1" kern="1200" spc="-1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Kosten liegen im Plan</a:t>
                      </a: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geplante Kosten momentan über-schritten, jedoch Maßnahmen zur Gesamtkosteneinhaltung definiert</a:t>
                      </a: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deutliche Kostenüberschreitung</a:t>
                      </a: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de-AT" sz="165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Ergeb-</a:t>
                      </a:r>
                      <a:br>
                        <a:rPr lang="de-AT" sz="165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165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nisse</a:t>
                      </a:r>
                      <a:endParaRPr lang="en-US" sz="1650" b="1" kern="1200" spc="-1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 Ziele scheinen </a:t>
                      </a:r>
                      <a:b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erreichbar</a:t>
                      </a: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r>
                        <a:rPr lang="de-AT" sz="1630" b="0" kern="1200" spc="-2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einzelne Funktionalitäten nicht erreich-bar,</a:t>
                      </a:r>
                      <a:r>
                        <a:rPr lang="de-AT" sz="1630" b="0" kern="1200" spc="-2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insgesamt eingeschränkte Nutz-barkeit der erreichbaren Lösung </a:t>
                      </a:r>
                      <a:endParaRPr lang="en-US" sz="1630" b="0" kern="1200" spc="-2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7000"/>
                        </a:lnSpc>
                      </a:pPr>
                      <a:r>
                        <a:rPr lang="de-AT" sz="163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Gefahr, dass geplante Ergeb-nisse nicht erreichbar sind</a:t>
                      </a:r>
                      <a:endParaRPr lang="en-US" sz="163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6165" y="1491406"/>
            <a:ext cx="1118454" cy="1799555"/>
            <a:chOff x="975395" y="2384351"/>
            <a:chExt cx="1697818" cy="2731733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975395" y="2384351"/>
              <a:ext cx="1697818" cy="2731733"/>
              <a:chOff x="4150" y="981"/>
              <a:chExt cx="1356" cy="2267"/>
            </a:xfrm>
          </p:grpSpPr>
          <p:pic>
            <p:nvPicPr>
              <p:cNvPr id="11" name="Picture 5" descr="MCj0346857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594C3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0" y="981"/>
                <a:ext cx="1356" cy="2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Oval 16"/>
              <p:cNvSpPr>
                <a:spLocks noChangeArrowheads="1"/>
              </p:cNvSpPr>
              <p:nvPr/>
            </p:nvSpPr>
            <p:spPr bwMode="auto">
              <a:xfrm>
                <a:off x="4772" y="1164"/>
                <a:ext cx="575" cy="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de-DE" altLang="en-US" sz="1800" dirty="0">
                  <a:latin typeface="Arial Narrow" pitchFamily="34" charset="0"/>
                </a:endParaRPr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4773" y="1885"/>
                <a:ext cx="575" cy="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de-DE" altLang="en-US" sz="1800" dirty="0">
                  <a:latin typeface="Arial Narrow" pitchFamily="34" charset="0"/>
                </a:endParaRPr>
              </a:p>
            </p:txBody>
          </p:sp>
          <p:sp>
            <p:nvSpPr>
              <p:cNvPr id="14" name="Oval 18"/>
              <p:cNvSpPr>
                <a:spLocks noChangeArrowheads="1"/>
              </p:cNvSpPr>
              <p:nvPr/>
            </p:nvSpPr>
            <p:spPr bwMode="auto">
              <a:xfrm>
                <a:off x="4774" y="2598"/>
                <a:ext cx="575" cy="522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de-DE" altLang="en-US" sz="1800" dirty="0">
                  <a:latin typeface="Arial Narrow" pitchFamily="34" charset="0"/>
                </a:endParaRPr>
              </a:p>
            </p:txBody>
          </p:sp>
        </p:grpSp>
        <p:sp>
          <p:nvSpPr>
            <p:cNvPr id="26" name="Ellipse 25"/>
            <p:cNvSpPr/>
            <p:nvPr/>
          </p:nvSpPr>
          <p:spPr>
            <a:xfrm>
              <a:off x="1754373" y="4340647"/>
              <a:ext cx="720555" cy="621412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</p:grpSp>
      <p:grpSp>
        <p:nvGrpSpPr>
          <p:cNvPr id="29" name="Gruppieren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80744" y="1491406"/>
            <a:ext cx="1118453" cy="1799555"/>
            <a:chOff x="3876341" y="2426841"/>
            <a:chExt cx="1697817" cy="2731733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876341" y="2426841"/>
              <a:ext cx="1697817" cy="2731733"/>
              <a:chOff x="2222" y="981"/>
              <a:chExt cx="1356" cy="2267"/>
            </a:xfrm>
          </p:grpSpPr>
          <p:pic>
            <p:nvPicPr>
              <p:cNvPr id="6" name="Picture 10" descr="MCj0346853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594C3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2" y="981"/>
                <a:ext cx="1356" cy="2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Oval 11"/>
              <p:cNvSpPr>
                <a:spLocks noChangeArrowheads="1"/>
              </p:cNvSpPr>
              <p:nvPr/>
            </p:nvSpPr>
            <p:spPr bwMode="auto">
              <a:xfrm>
                <a:off x="2861" y="1873"/>
                <a:ext cx="543" cy="52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de-DE" altLang="en-US" sz="1800" dirty="0">
                  <a:latin typeface="Arial Narrow" pitchFamily="34" charset="0"/>
                </a:endParaRPr>
              </a:p>
            </p:txBody>
          </p:sp>
          <p:sp>
            <p:nvSpPr>
              <p:cNvPr id="8" name="Oval 12"/>
              <p:cNvSpPr>
                <a:spLocks noChangeArrowheads="1"/>
              </p:cNvSpPr>
              <p:nvPr/>
            </p:nvSpPr>
            <p:spPr bwMode="auto">
              <a:xfrm>
                <a:off x="2849" y="1161"/>
                <a:ext cx="575" cy="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de-DE" altLang="en-US" sz="1800" dirty="0">
                  <a:latin typeface="Arial Narrow" pitchFamily="34" charset="0"/>
                </a:endParaRPr>
              </a:p>
            </p:txBody>
          </p:sp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>
                <a:off x="2842" y="2602"/>
                <a:ext cx="575" cy="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de-DE" altLang="en-US" sz="1800" dirty="0">
                  <a:latin typeface="Arial Narrow" pitchFamily="34" charset="0"/>
                </a:endParaRPr>
              </a:p>
            </p:txBody>
          </p:sp>
        </p:grpSp>
        <p:sp>
          <p:nvSpPr>
            <p:cNvPr id="27" name="Ellipse 26"/>
            <p:cNvSpPr/>
            <p:nvPr/>
          </p:nvSpPr>
          <p:spPr>
            <a:xfrm>
              <a:off x="4660629" y="3494394"/>
              <a:ext cx="720555" cy="62141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</p:grpSp>
      <p:grpSp>
        <p:nvGrpSpPr>
          <p:cNvPr id="30" name="Gruppieren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89056" y="1499569"/>
            <a:ext cx="1118453" cy="1799556"/>
            <a:chOff x="6713745" y="2471100"/>
            <a:chExt cx="1697817" cy="2731734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6713745" y="2471100"/>
              <a:ext cx="1697817" cy="2731734"/>
              <a:chOff x="181" y="958"/>
              <a:chExt cx="1356" cy="2267"/>
            </a:xfrm>
          </p:grpSpPr>
          <p:pic>
            <p:nvPicPr>
              <p:cNvPr id="16" name="Picture 6" descr="MCj0346853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594C3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" y="958"/>
                <a:ext cx="1356" cy="2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802" y="1842"/>
                <a:ext cx="575" cy="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de-DE" altLang="en-US" sz="1800" dirty="0">
                  <a:latin typeface="Arial Narrow" pitchFamily="34" charset="0"/>
                </a:endParaRPr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803" y="2579"/>
                <a:ext cx="575" cy="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de-DE" altLang="en-US" sz="1800" dirty="0">
                  <a:latin typeface="Arial Narrow" pitchFamily="34" charset="0"/>
                </a:endParaRPr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791" y="1143"/>
                <a:ext cx="575" cy="522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de-DE" altLang="en-US" sz="1800" dirty="0">
                  <a:latin typeface="Arial Narrow" pitchFamily="34" charset="0"/>
                </a:endParaRPr>
              </a:p>
            </p:txBody>
          </p:sp>
        </p:grpSp>
        <p:sp>
          <p:nvSpPr>
            <p:cNvPr id="28" name="Ellipse 27"/>
            <p:cNvSpPr/>
            <p:nvPr/>
          </p:nvSpPr>
          <p:spPr>
            <a:xfrm>
              <a:off x="7476788" y="2687090"/>
              <a:ext cx="720555" cy="6214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Ampeln zur </a:t>
            </a:r>
            <a:br>
              <a:rPr lang="de-AT" sz="2800" dirty="0"/>
            </a:br>
            <a:r>
              <a:rPr lang="de-AT" sz="2800" dirty="0"/>
              <a:t>Kennzeichnung des Projektstatus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59043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Grafik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6" y="1304577"/>
            <a:ext cx="7128792" cy="55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6863"/>
            <a:ext cx="93614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9" t="71147" r="37332"/>
          <a:stretch/>
        </p:blipFill>
        <p:spPr bwMode="auto">
          <a:xfrm>
            <a:off x="4104456" y="4564510"/>
            <a:ext cx="1800424" cy="20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6" t="73193" r="1" b="16543"/>
          <a:stretch/>
        </p:blipFill>
        <p:spPr bwMode="auto">
          <a:xfrm>
            <a:off x="5896496" y="5838478"/>
            <a:ext cx="33927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6" t="89410" r="1" b="4432"/>
          <a:stretch/>
        </p:blipFill>
        <p:spPr bwMode="auto">
          <a:xfrm>
            <a:off x="5896496" y="4724773"/>
            <a:ext cx="339276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6" t="81653" r="1" b="12189"/>
          <a:stretch/>
        </p:blipFill>
        <p:spPr bwMode="auto">
          <a:xfrm>
            <a:off x="5896496" y="5292477"/>
            <a:ext cx="339276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Meilenstein-Trend-Darstellung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76392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7500861-F807-4D17-BEFE-EAF0761A2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4" y="1809701"/>
            <a:ext cx="8625801" cy="46349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321" y="396430"/>
            <a:ext cx="6480719" cy="863600"/>
          </a:xfrm>
        </p:spPr>
        <p:txBody>
          <a:bodyPr/>
          <a:lstStyle/>
          <a:p>
            <a:r>
              <a:rPr lang="de-AT" dirty="0"/>
              <a:t>Kostengang- und Kostensummenlinie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46797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44" y="2772197"/>
            <a:ext cx="7920880" cy="26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Tabellarisches Schema zur Erfassung der Kostenentwicklung im Projekt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00233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6" b="5598"/>
          <a:stretch/>
        </p:blipFill>
        <p:spPr bwMode="auto">
          <a:xfrm>
            <a:off x="3384600" y="9575"/>
            <a:ext cx="5976888" cy="6830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256" y="396430"/>
            <a:ext cx="5616623" cy="8636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AT" sz="2800" dirty="0"/>
              <a:t>Projektfortschritts-</a:t>
            </a:r>
            <a:br>
              <a:rPr lang="de-AT" sz="2800" dirty="0"/>
            </a:br>
            <a:r>
              <a:rPr lang="de-AT" sz="2800" dirty="0"/>
              <a:t>bericht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6842487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6328" y="1404045"/>
            <a:ext cx="8425160" cy="45148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de-AT" sz="2500" b="1" dirty="0">
                <a:solidFill>
                  <a:srgbClr val="594C35"/>
                </a:solidFill>
              </a:rPr>
              <a:t>anlassbezogen</a:t>
            </a:r>
            <a:r>
              <a:rPr lang="de-AT" sz="2350" dirty="0">
                <a:solidFill>
                  <a:srgbClr val="594C35"/>
                </a:solidFill>
              </a:rPr>
              <a:t> </a:t>
            </a:r>
            <a:r>
              <a:rPr lang="de-AT" sz="2350" dirty="0"/>
              <a:t>zu erstellen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de-AT" sz="2500" b="1" dirty="0">
                <a:solidFill>
                  <a:srgbClr val="594C35"/>
                </a:solidFill>
              </a:rPr>
              <a:t>unmittelbar</a:t>
            </a:r>
            <a:r>
              <a:rPr lang="de-AT" sz="2350" dirty="0"/>
              <a:t> nach Auftreten/Erkennen der Problems erstatten </a:t>
            </a:r>
            <a:r>
              <a:rPr lang="de-AT" sz="2100" dirty="0"/>
              <a:t>(Probleme wachsen oft rasch und sind umso schwerer zu lösen, je größer sie sind!)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de-AT" sz="2350" dirty="0"/>
              <a:t>auf </a:t>
            </a:r>
            <a:r>
              <a:rPr lang="de-AT" sz="2500" b="1" dirty="0">
                <a:solidFill>
                  <a:srgbClr val="594C35"/>
                </a:solidFill>
              </a:rPr>
              <a:t>projektrelevante</a:t>
            </a:r>
            <a:r>
              <a:rPr lang="de-AT" sz="2350" dirty="0"/>
              <a:t> </a:t>
            </a:r>
            <a:r>
              <a:rPr lang="de-AT" sz="2500" b="1" dirty="0">
                <a:solidFill>
                  <a:srgbClr val="594C35"/>
                </a:solidFill>
              </a:rPr>
              <a:t>Probleme</a:t>
            </a:r>
            <a:r>
              <a:rPr lang="de-AT" sz="2350" dirty="0"/>
              <a:t> konzentrieren</a:t>
            </a:r>
            <a:r>
              <a:rPr lang="de-AT" sz="2100" dirty="0"/>
              <a:t> (nicht auf Kinkerlitzchen!)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de-AT" sz="2500" b="1" dirty="0">
                <a:solidFill>
                  <a:srgbClr val="594C35"/>
                </a:solidFill>
              </a:rPr>
              <a:t>empfohlene Inhalte</a:t>
            </a:r>
          </a:p>
          <a:p>
            <a:pPr marL="635000" lvl="1">
              <a:lnSpc>
                <a:spcPct val="100000"/>
              </a:lnSpc>
              <a:spcBef>
                <a:spcPts val="600"/>
              </a:spcBef>
            </a:pPr>
            <a:r>
              <a:rPr lang="de-AT" sz="2100" dirty="0"/>
              <a:t>Deskription (massive Abweichungen, plötzliche Engpässe, Konflikte, …)</a:t>
            </a:r>
          </a:p>
          <a:p>
            <a:pPr marL="635000" lvl="1">
              <a:lnSpc>
                <a:spcPct val="100000"/>
              </a:lnSpc>
              <a:spcBef>
                <a:spcPts val="600"/>
              </a:spcBef>
            </a:pPr>
            <a:r>
              <a:rPr lang="de-AT" sz="2100" dirty="0"/>
              <a:t>Lösungsvorschläge</a:t>
            </a:r>
          </a:p>
          <a:p>
            <a:pPr marL="635000" lvl="1">
              <a:lnSpc>
                <a:spcPct val="100000"/>
              </a:lnSpc>
              <a:spcBef>
                <a:spcPts val="600"/>
              </a:spcBef>
            </a:pPr>
            <a:r>
              <a:rPr lang="de-AT" sz="2100" dirty="0"/>
              <a:t>Entscheidungsnotwendigkeiten (Was, bis wann, durch wen zu entscheiden?)</a:t>
            </a:r>
          </a:p>
          <a:p>
            <a:pPr marL="635000" lvl="1">
              <a:lnSpc>
                <a:spcPct val="100000"/>
              </a:lnSpc>
              <a:spcBef>
                <a:spcPts val="600"/>
              </a:spcBef>
            </a:pPr>
            <a:r>
              <a:rPr lang="de-AT" sz="2100" dirty="0"/>
              <a:t>Dringlichkeit</a:t>
            </a:r>
          </a:p>
          <a:p>
            <a:pPr marL="635000" lvl="1">
              <a:lnSpc>
                <a:spcPct val="100000"/>
              </a:lnSpc>
              <a:spcBef>
                <a:spcPts val="600"/>
              </a:spcBef>
            </a:pPr>
            <a:r>
              <a:rPr lang="de-AT" sz="2100" dirty="0"/>
              <a:t>vermutlicher Ressourcenaufwand und Dauer einer Lösung</a:t>
            </a:r>
          </a:p>
          <a:p>
            <a:pPr marL="635000" lvl="1">
              <a:lnSpc>
                <a:spcPct val="100000"/>
              </a:lnSpc>
              <a:spcBef>
                <a:spcPts val="600"/>
              </a:spcBef>
            </a:pPr>
            <a:r>
              <a:rPr lang="de-AT" sz="2100" dirty="0"/>
              <a:t>zu erwartende </a:t>
            </a:r>
            <a:r>
              <a:rPr lang="de-AT" sz="2200" dirty="0"/>
              <a:t>Konsequenzen eines Ausbleibens einer Lösung</a:t>
            </a:r>
            <a:endParaRPr lang="en-US" sz="2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Problembericht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214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4360" y="1595438"/>
            <a:ext cx="7848871" cy="451485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de-AT" sz="2450" dirty="0"/>
              <a:t>Projekt-Jour fix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de-AT" sz="2450" dirty="0"/>
              <a:t>periodische Projektstandsabfrage </a:t>
            </a:r>
            <a:br>
              <a:rPr lang="de-AT" sz="2450" dirty="0"/>
            </a:br>
            <a:r>
              <a:rPr lang="de-AT" sz="2250" dirty="0"/>
              <a:t>(informell, mündlich oder per E-Mail)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de-AT" sz="2450" dirty="0"/>
              <a:t>formalisierte, periodische Fortschrittsberichterstattung </a:t>
            </a:r>
            <a:r>
              <a:rPr lang="de-AT" sz="2250" dirty="0"/>
              <a:t>(vorgegebener Rahmen soll Beleuchten aller Punkte sicherstellen)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de-AT" sz="2450" dirty="0"/>
              <a:t>Abfrage von Fertigstellungsterminen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de-AT" sz="2450" dirty="0"/>
              <a:t>Abfrage des Restaufwandes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de-AT" sz="2450" dirty="0"/>
              <a:t>Problemmeldungspflichten</a:t>
            </a:r>
            <a:endParaRPr lang="en-US" sz="24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Ansatzpunkte für Projektkontrolle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26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384600" y="4788419"/>
            <a:ext cx="3096344" cy="1656186"/>
          </a:xfrm>
          <a:prstGeom prst="rect">
            <a:avLst/>
          </a:prstGeom>
          <a:solidFill>
            <a:srgbClr val="C6BD9E"/>
          </a:solidFill>
          <a:ln>
            <a:solidFill>
              <a:srgbClr val="594C35"/>
            </a:solidFill>
          </a:ln>
        </p:spPr>
        <p:txBody>
          <a:bodyPr wrap="square" lIns="144000" tIns="108000" rIns="108000" bIns="1080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Clr>
                <a:srgbClr val="594C35"/>
              </a:buClr>
              <a:defRPr/>
            </a:pPr>
            <a:r>
              <a:rPr lang="de-AT" altLang="en-US" sz="2000" dirty="0">
                <a:latin typeface="Arial Narrow" charset="0"/>
              </a:rPr>
              <a:t>1. Entwicklungsdokumentation</a:t>
            </a:r>
          </a:p>
          <a:p>
            <a:pPr>
              <a:spcBef>
                <a:spcPts val="600"/>
              </a:spcBef>
              <a:buClr>
                <a:srgbClr val="594C35"/>
              </a:buClr>
              <a:defRPr/>
            </a:pPr>
            <a:r>
              <a:rPr lang="de-AT" altLang="en-US" sz="2000" dirty="0">
                <a:latin typeface="Arial Narrow" charset="0"/>
              </a:rPr>
              <a:t>2. Projektakte</a:t>
            </a:r>
          </a:p>
          <a:p>
            <a:pPr>
              <a:spcBef>
                <a:spcPts val="600"/>
              </a:spcBef>
              <a:buClr>
                <a:srgbClr val="594C35"/>
              </a:buClr>
              <a:defRPr/>
            </a:pPr>
            <a:r>
              <a:rPr lang="de-AT" altLang="en-US" sz="2000" dirty="0">
                <a:latin typeface="Arial Narrow" charset="0"/>
              </a:rPr>
              <a:t>3. PM – Berichtswesen</a:t>
            </a:r>
          </a:p>
          <a:p>
            <a:pPr>
              <a:spcBef>
                <a:spcPts val="600"/>
              </a:spcBef>
              <a:buClr>
                <a:srgbClr val="594C35"/>
              </a:buClr>
              <a:defRPr/>
            </a:pPr>
            <a:r>
              <a:rPr lang="de-AT" altLang="en-US" sz="2000" dirty="0">
                <a:latin typeface="Arial Narrow" charset="0"/>
              </a:rPr>
              <a:t>4. Projektberichte</a:t>
            </a:r>
          </a:p>
          <a:p>
            <a:pPr marL="342900" indent="-342900">
              <a:spcBef>
                <a:spcPts val="600"/>
              </a:spcBef>
              <a:buClr>
                <a:srgbClr val="594C35"/>
              </a:buClr>
              <a:buFont typeface="Wingdings" panose="05000000000000000000" pitchFamily="2" charset="2"/>
              <a:buChar char="§"/>
              <a:defRPr/>
            </a:pPr>
            <a:endParaRPr lang="de-AT" altLang="en-US" sz="2000" dirty="0">
              <a:latin typeface="Arial Narrow" charset="0"/>
            </a:endParaRPr>
          </a:p>
          <a:p>
            <a:pPr marL="342900" indent="-342900">
              <a:spcBef>
                <a:spcPts val="1200"/>
              </a:spcBef>
              <a:buClr>
                <a:srgbClr val="2D4E75"/>
              </a:buClr>
              <a:buFont typeface="Wingdings" panose="05000000000000000000" pitchFamily="2" charset="2"/>
              <a:buChar char="§"/>
              <a:defRPr/>
            </a:pPr>
            <a:endParaRPr lang="de-AT" altLang="en-US" sz="2000" dirty="0">
              <a:latin typeface="Arial Narrow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8336" y="1569715"/>
            <a:ext cx="7668814" cy="45148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de-AT" altLang="en-US" sz="1900" dirty="0"/>
              <a:t>Die Dokumentation ist gewissermaßen das</a:t>
            </a:r>
            <a:r>
              <a:rPr lang="de-AT" altLang="en-US" sz="2200" b="1" dirty="0">
                <a:solidFill>
                  <a:srgbClr val="594C35"/>
                </a:solidFill>
              </a:rPr>
              <a:t> „Gedächtnis des Projektes“ </a:t>
            </a:r>
            <a:r>
              <a:rPr lang="de-AT" altLang="en-US" sz="1900" dirty="0"/>
              <a:t>oder </a:t>
            </a:r>
            <a:r>
              <a:rPr lang="de-AT" altLang="en-US" sz="2200" b="1" dirty="0">
                <a:solidFill>
                  <a:srgbClr val="594C35"/>
                </a:solidFill>
              </a:rPr>
              <a:t>„Nachschlagewerk“ </a:t>
            </a:r>
            <a:r>
              <a:rPr lang="de-AT" altLang="en-US" sz="1900" dirty="0"/>
              <a:t>während der gesamten Projektlaufzeit und danach.</a:t>
            </a:r>
          </a:p>
          <a:p>
            <a:pPr marL="355600" indent="-35560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AT" altLang="en-US" sz="1900" dirty="0"/>
              <a:t>Alle relevanten </a:t>
            </a:r>
            <a:r>
              <a:rPr lang="de-AT" altLang="en-US" sz="2200" b="1" dirty="0">
                <a:solidFill>
                  <a:srgbClr val="594C35"/>
                </a:solidFill>
              </a:rPr>
              <a:t>Eckdaten</a:t>
            </a:r>
            <a:r>
              <a:rPr lang="de-AT" altLang="en-US" sz="1900" dirty="0"/>
              <a:t>, </a:t>
            </a:r>
            <a:r>
              <a:rPr lang="de-AT" altLang="en-US" sz="2200" b="1" dirty="0">
                <a:solidFill>
                  <a:srgbClr val="594C35"/>
                </a:solidFill>
              </a:rPr>
              <a:t>Projektplanungsunterlagen</a:t>
            </a:r>
            <a:r>
              <a:rPr lang="de-AT" altLang="en-US" sz="1900" dirty="0"/>
              <a:t>, </a:t>
            </a:r>
            <a:r>
              <a:rPr lang="de-AT" altLang="en-US" sz="2200" b="1" dirty="0">
                <a:solidFill>
                  <a:srgbClr val="594C35"/>
                </a:solidFill>
              </a:rPr>
              <a:t>Projekt-ergebnisse</a:t>
            </a:r>
            <a:r>
              <a:rPr lang="de-AT" altLang="en-US" sz="1900" dirty="0"/>
              <a:t>, </a:t>
            </a:r>
            <a:r>
              <a:rPr lang="de-AT" altLang="en-US" sz="2200" b="1" dirty="0">
                <a:solidFill>
                  <a:srgbClr val="594C35"/>
                </a:solidFill>
              </a:rPr>
              <a:t>Absprachen</a:t>
            </a:r>
            <a:r>
              <a:rPr lang="de-AT" altLang="en-US" sz="1900" dirty="0"/>
              <a:t> und </a:t>
            </a:r>
            <a:r>
              <a:rPr lang="de-AT" altLang="en-US" sz="2200" b="1" dirty="0">
                <a:solidFill>
                  <a:srgbClr val="594C35"/>
                </a:solidFill>
              </a:rPr>
              <a:t>Entscheidungsgrundlagen</a:t>
            </a:r>
            <a:r>
              <a:rPr lang="de-AT" altLang="en-US" sz="1900" dirty="0"/>
              <a:t> sind </a:t>
            </a:r>
            <a:br>
              <a:rPr lang="de-AT" altLang="en-US" sz="1900" dirty="0"/>
            </a:br>
            <a:r>
              <a:rPr lang="de-AT" altLang="en-US" sz="1900" dirty="0"/>
              <a:t>hier nachvollziehbar zu erfassen.</a:t>
            </a:r>
          </a:p>
          <a:p>
            <a:pPr marL="355600" indent="-35560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AT" altLang="en-US" sz="1900" dirty="0"/>
              <a:t>Die Dokumentation ist </a:t>
            </a:r>
            <a:r>
              <a:rPr lang="de-AT" altLang="en-US" sz="2200" b="1" dirty="0">
                <a:solidFill>
                  <a:srgbClr val="594C35"/>
                </a:solidFill>
              </a:rPr>
              <a:t>Informationsgrundlage</a:t>
            </a:r>
            <a:r>
              <a:rPr lang="de-AT" altLang="en-US" sz="1900" dirty="0"/>
              <a:t> für alle Projektmitarbeiter, (auch für jene, die eventuell erst später in das Projekt einbezogen werden) </a:t>
            </a:r>
            <a:br>
              <a:rPr lang="de-AT" altLang="en-US" sz="1900" dirty="0"/>
            </a:br>
            <a:r>
              <a:rPr lang="de-AT" altLang="en-US" sz="1900" dirty="0"/>
              <a:t>bzw. ermöglicht sie unter Umständen sogar – falls nötig – einen reibungslosen Projektleiterwechsel.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Wesen der Projektdokumentation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868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23" y="1398659"/>
            <a:ext cx="984850" cy="112102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92513" y="2052117"/>
            <a:ext cx="5112567" cy="4514850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de-AT" sz="2800" dirty="0"/>
              <a:t>Projektfortschrittsberichterstattung und -kontrolle</a:t>
            </a:r>
          </a:p>
          <a:p>
            <a:pPr>
              <a:spcBef>
                <a:spcPts val="4200"/>
              </a:spcBef>
            </a:pPr>
            <a:r>
              <a:rPr lang="de-AT" sz="2800" dirty="0"/>
              <a:t>Projektdokumentation</a:t>
            </a:r>
          </a:p>
          <a:p>
            <a:pPr>
              <a:spcBef>
                <a:spcPts val="4200"/>
              </a:spcBef>
            </a:pPr>
            <a:r>
              <a:rPr lang="de-AT" sz="2800" dirty="0"/>
              <a:t>Projektsteuerung und Korrekturmaßnahmen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321" y="417600"/>
            <a:ext cx="6336703" cy="8636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Übersicht – Dokumentation, </a:t>
            </a:r>
            <a:br>
              <a:rPr lang="de-AT" sz="2800" dirty="0"/>
            </a:br>
            <a:r>
              <a:rPr lang="de-AT" sz="2800" dirty="0"/>
              <a:t>Kontrolle und Steuerung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454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winkelte Verbindung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9" idx="2"/>
            <a:endCxn id="5" idx="0"/>
          </p:cNvCxnSpPr>
          <p:nvPr/>
        </p:nvCxnSpPr>
        <p:spPr bwMode="auto">
          <a:xfrm rot="5400000">
            <a:off x="3273034" y="1540611"/>
            <a:ext cx="898253" cy="18720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winkelte Verbindung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9" idx="2"/>
          </p:cNvCxnSpPr>
          <p:nvPr/>
        </p:nvCxnSpPr>
        <p:spPr bwMode="auto">
          <a:xfrm rot="16200000" flipH="1">
            <a:off x="5149795" y="1535849"/>
            <a:ext cx="888728" cy="18720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68" y="2317701"/>
            <a:ext cx="2519512" cy="50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8613" y="5736133"/>
            <a:ext cx="39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749451" y="5534521"/>
            <a:ext cx="65817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+mn-lt"/>
              </a:rPr>
              <a:t>nimmt alle Projektpläne und Projektberichte gemäß einem definierten </a:t>
            </a:r>
            <a:r>
              <a:rPr lang="de-DE" altLang="en-US" sz="1800" b="1" dirty="0">
                <a:latin typeface="+mn-lt"/>
              </a:rPr>
              <a:t>Ordnungsschema</a:t>
            </a:r>
            <a:r>
              <a:rPr lang="de-DE" altLang="en-US" sz="1800" dirty="0">
                <a:latin typeface="+mn-lt"/>
              </a:rPr>
              <a:t> auf in Form von Büroordnern o. als Datenbanken auf PC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+mn-lt"/>
              </a:rPr>
              <a:t>ausschlaggebend </a:t>
            </a:r>
            <a:r>
              <a:rPr lang="de-DE" altLang="en-US" sz="1800" b="1" dirty="0">
                <a:solidFill>
                  <a:srgbClr val="594C35"/>
                </a:solidFill>
                <a:latin typeface="Arial Narrow"/>
                <a:sym typeface="Wingdings 3" charset="2"/>
              </a:rPr>
              <a:t>→</a:t>
            </a:r>
            <a:r>
              <a:rPr lang="de-DE" altLang="en-US" sz="1800" dirty="0">
                <a:latin typeface="+mn-lt"/>
                <a:sym typeface="Wingdings 3" charset="2"/>
              </a:rPr>
              <a:t> </a:t>
            </a:r>
            <a:r>
              <a:rPr lang="de-DE" altLang="en-US" sz="2000" b="1" dirty="0">
                <a:solidFill>
                  <a:srgbClr val="594C35"/>
                </a:solidFill>
                <a:latin typeface="+mn-lt"/>
              </a:rPr>
              <a:t>klar vorgegebenes Ordnungsschema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52388" y="5532933"/>
            <a:ext cx="1547813" cy="426646"/>
          </a:xfrm>
          <a:prstGeom prst="rect">
            <a:avLst/>
          </a:prstGeom>
          <a:solidFill>
            <a:srgbClr val="594C35"/>
          </a:solidFill>
          <a:ln w="28575">
            <a:solidFill>
              <a:srgbClr val="594C35"/>
            </a:solidFill>
            <a:miter lim="800000"/>
            <a:headEnd/>
            <a:tailEnd/>
          </a:ln>
        </p:spPr>
        <p:txBody>
          <a:bodyPr tIns="72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solidFill>
                  <a:schemeClr val="bg1"/>
                </a:solidFill>
                <a:latin typeface="+mn-lt"/>
              </a:rPr>
              <a:t>2. Projektakte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112792" y="2916213"/>
            <a:ext cx="439248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180975" indent="-180975" eaLnBrk="1" hangingPunct="1">
              <a:buClr>
                <a:srgbClr val="594C35"/>
              </a:buClr>
              <a:buSzPct val="110000"/>
              <a:buFont typeface="Wingdings" panose="05000000000000000000" pitchFamily="2" charset="2"/>
              <a:buChar char="§"/>
            </a:pPr>
            <a:r>
              <a:rPr lang="de-DE" altLang="en-US" sz="1800" dirty="0">
                <a:latin typeface="+mn-lt"/>
              </a:rPr>
              <a:t>spiegelt das </a:t>
            </a:r>
            <a:r>
              <a:rPr lang="de-DE" altLang="en-US" sz="2000" b="1" kern="0" dirty="0">
                <a:solidFill>
                  <a:srgbClr val="594C35"/>
                </a:solidFill>
                <a:latin typeface="+mn-lt"/>
                <a:ea typeface="+mn-ea"/>
              </a:rPr>
              <a:t>gesamte Projektgeschehen </a:t>
            </a:r>
            <a:r>
              <a:rPr lang="de-DE" altLang="en-US" sz="1800" dirty="0">
                <a:latin typeface="+mn-lt"/>
              </a:rPr>
              <a:t>wieder und besteht aus Unterlagen, die das Projektgeschehen und den Projektablauf beschreiben</a:t>
            </a:r>
          </a:p>
          <a:p>
            <a:pPr eaLnBrk="1" hangingPunct="1">
              <a:tabLst>
                <a:tab pos="180975" algn="l"/>
              </a:tabLst>
            </a:pPr>
            <a:r>
              <a:rPr lang="de-DE" altLang="en-US" sz="1800" dirty="0">
                <a:latin typeface="+mn-lt"/>
              </a:rPr>
              <a:t>	(Projektpläne, Projektberichte, etc.).</a:t>
            </a:r>
            <a:endParaRPr lang="de-DE" altLang="en-US" sz="1800" i="1" dirty="0">
              <a:latin typeface="+mn-lt"/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900012" y="2925738"/>
            <a:ext cx="4284787" cy="226695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lnSpc>
                <a:spcPct val="100000"/>
              </a:lnSpc>
            </a:pPr>
            <a:r>
              <a:rPr lang="de-DE" altLang="en-US" sz="1800" kern="0" dirty="0"/>
              <a:t>präsentiert die </a:t>
            </a:r>
            <a:r>
              <a:rPr lang="de-DE" altLang="en-US" sz="2000" b="1" kern="0" dirty="0">
                <a:solidFill>
                  <a:srgbClr val="594C35"/>
                </a:solidFill>
              </a:rPr>
              <a:t>gesamten Arbeits-ergebnisse </a:t>
            </a:r>
            <a:r>
              <a:rPr lang="de-DE" altLang="en-US" sz="1800" kern="0" dirty="0"/>
              <a:t>einer Entwicklung:</a:t>
            </a:r>
          </a:p>
          <a:p>
            <a:pPr marL="628650" lvl="1">
              <a:lnSpc>
                <a:spcPct val="100000"/>
              </a:lnSpc>
              <a:buFont typeface="Arial Black" panose="020B0A04020102020204" pitchFamily="34" charset="0"/>
              <a:buChar char="–"/>
            </a:pPr>
            <a:r>
              <a:rPr lang="de-DE" altLang="en-US" sz="1700" kern="0" dirty="0"/>
              <a:t>Alle </a:t>
            </a:r>
            <a:r>
              <a:rPr lang="de-DE" altLang="en-US" sz="1700" i="1" kern="0" dirty="0"/>
              <a:t>technischen Unterlagen</a:t>
            </a:r>
            <a:r>
              <a:rPr lang="de-DE" altLang="en-US" sz="1700" kern="0" dirty="0"/>
              <a:t> des zu her-stellenden Produkts, die zur Entwicklung des Erzeugnisses notwendig sind</a:t>
            </a:r>
          </a:p>
          <a:p>
            <a:pPr marL="628650" lvl="1">
              <a:lnSpc>
                <a:spcPct val="100000"/>
              </a:lnSpc>
              <a:buFont typeface="Arial Black" panose="020B0A04020102020204" pitchFamily="34" charset="0"/>
              <a:buChar char="–"/>
            </a:pPr>
            <a:r>
              <a:rPr lang="de-DE" altLang="en-US" sz="1700" kern="0" dirty="0"/>
              <a:t>(Pflichtenhefte, Leistungsbeschreibungen, Prüfunterlagen, …).</a:t>
            </a:r>
            <a:endParaRPr lang="de-DE" altLang="en-US" sz="1700" i="1" kern="0" dirty="0"/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>
          <a:xfrm>
            <a:off x="3385368" y="2340149"/>
            <a:ext cx="2735536" cy="48391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Font typeface="Wingdings" charset="2"/>
              <a:buNone/>
            </a:pPr>
            <a:r>
              <a:rPr lang="de-DE" altLang="en-US" sz="2000" b="1" kern="0" dirty="0">
                <a:solidFill>
                  <a:srgbClr val="594C35"/>
                </a:solidFill>
              </a:rPr>
              <a:t>Produktdokumentation</a:t>
            </a:r>
            <a:endParaRPr lang="de-DE" altLang="en-US" sz="1800" i="1" kern="0" dirty="0">
              <a:solidFill>
                <a:srgbClr val="594C35"/>
              </a:solidFill>
            </a:endParaRPr>
          </a:p>
        </p:txBody>
      </p:sp>
      <p:sp>
        <p:nvSpPr>
          <p:cNvPr id="9" name="Text 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413" y="1600839"/>
            <a:ext cx="3401492" cy="426646"/>
          </a:xfrm>
          <a:prstGeom prst="rect">
            <a:avLst/>
          </a:prstGeom>
          <a:solidFill>
            <a:srgbClr val="594C35"/>
          </a:solidFill>
          <a:ln>
            <a:solidFill>
              <a:srgbClr val="594C35"/>
            </a:solidFill>
          </a:ln>
        </p:spPr>
        <p:txBody>
          <a:bodyPr wrap="square" tIns="72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000" b="1" dirty="0">
                <a:solidFill>
                  <a:schemeClr val="bg1"/>
                </a:solidFill>
                <a:latin typeface="+mn-lt"/>
              </a:rPr>
              <a:t>1. Entwicklungsdokumentation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100"/>
              </a:lnSpc>
            </a:pPr>
            <a:r>
              <a:rPr lang="de-AT" sz="2800" dirty="0"/>
              <a:t>Entwicklungsdokumentation </a:t>
            </a:r>
            <a:br>
              <a:rPr lang="de-AT" sz="2800" dirty="0"/>
            </a:br>
            <a:r>
              <a:rPr lang="de-AT" sz="2800" dirty="0"/>
              <a:t>und Projektakte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889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0" grpId="0" animBg="1"/>
      <p:bldP spid="6" grpId="0"/>
      <p:bldP spid="5" grpId="0" build="p"/>
      <p:bldP spid="13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8972" y="1797098"/>
            <a:ext cx="39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7" name="Lin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8972" y="4186573"/>
            <a:ext cx="39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6" name="Rectangle 10"/>
          <p:cNvSpPr txBox="1">
            <a:spLocks noChangeArrowheads="1"/>
          </p:cNvSpPr>
          <p:nvPr/>
        </p:nvSpPr>
        <p:spPr>
          <a:xfrm>
            <a:off x="4104680" y="3996333"/>
            <a:ext cx="5040560" cy="226695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lnSpc>
                <a:spcPct val="100000"/>
              </a:lnSpc>
            </a:pPr>
            <a:r>
              <a:rPr lang="de-AT" altLang="en-US" sz="1800" i="1" kern="0" dirty="0"/>
              <a:t>dokumentieren</a:t>
            </a:r>
            <a:r>
              <a:rPr lang="de-AT" altLang="en-US" sz="1800" kern="0" dirty="0"/>
              <a:t> den </a:t>
            </a:r>
            <a:r>
              <a:rPr lang="de-AT" altLang="en-US" sz="2000" b="1" kern="0" dirty="0">
                <a:solidFill>
                  <a:srgbClr val="594C35"/>
                </a:solidFill>
              </a:rPr>
              <a:t>Projektstatus</a:t>
            </a:r>
          </a:p>
          <a:p>
            <a:pPr marL="628650" lvl="1">
              <a:lnSpc>
                <a:spcPct val="100000"/>
              </a:lnSpc>
              <a:spcBef>
                <a:spcPts val="800"/>
              </a:spcBef>
              <a:buFont typeface="Arial Black" panose="020B0A04020102020204" pitchFamily="34" charset="0"/>
              <a:buChar char="–"/>
            </a:pPr>
            <a:r>
              <a:rPr lang="de-AT" altLang="en-US" sz="1700" b="1" kern="0" dirty="0">
                <a:solidFill>
                  <a:srgbClr val="594C35"/>
                </a:solidFill>
              </a:rPr>
              <a:t>Plan/Ist – Vergleiche</a:t>
            </a:r>
            <a:r>
              <a:rPr lang="de-AT" altLang="en-US" sz="1700" kern="0" dirty="0"/>
              <a:t>: Aufwände, Kosten, Termine</a:t>
            </a:r>
          </a:p>
          <a:p>
            <a:pPr marL="628650" lvl="1">
              <a:lnSpc>
                <a:spcPct val="100000"/>
              </a:lnSpc>
              <a:spcBef>
                <a:spcPts val="800"/>
              </a:spcBef>
              <a:buFont typeface="Arial Black" panose="020B0A04020102020204" pitchFamily="34" charset="0"/>
              <a:buChar char="–"/>
            </a:pPr>
            <a:r>
              <a:rPr lang="de-AT" altLang="en-US" sz="1700" b="1" kern="0" dirty="0">
                <a:solidFill>
                  <a:srgbClr val="594C35"/>
                </a:solidFill>
              </a:rPr>
              <a:t>Plan/Plan – Vergleiche</a:t>
            </a:r>
            <a:r>
              <a:rPr lang="de-AT" altLang="en-US" sz="1700" kern="0" dirty="0"/>
              <a:t>: Aufwände, Kosten, Termine</a:t>
            </a:r>
          </a:p>
          <a:p>
            <a:pPr marL="628650" lvl="1">
              <a:lnSpc>
                <a:spcPct val="100000"/>
              </a:lnSpc>
              <a:spcBef>
                <a:spcPts val="800"/>
              </a:spcBef>
              <a:buFont typeface="Arial Black" panose="020B0A04020102020204" pitchFamily="34" charset="0"/>
              <a:buChar char="–"/>
            </a:pPr>
            <a:r>
              <a:rPr lang="de-AT" altLang="en-US" sz="1700" b="1" kern="0" dirty="0">
                <a:solidFill>
                  <a:srgbClr val="594C35"/>
                </a:solidFill>
              </a:rPr>
              <a:t>Fortschrittsberichte</a:t>
            </a:r>
            <a:r>
              <a:rPr lang="de-AT" altLang="en-US" sz="1700" kern="0" dirty="0"/>
              <a:t>: Leistung</a:t>
            </a:r>
          </a:p>
          <a:p>
            <a:pPr marL="628650" lvl="1">
              <a:lnSpc>
                <a:spcPct val="100000"/>
              </a:lnSpc>
              <a:spcBef>
                <a:spcPts val="800"/>
              </a:spcBef>
              <a:buFont typeface="Arial Black" panose="020B0A04020102020204" pitchFamily="34" charset="0"/>
              <a:buChar char="–"/>
            </a:pPr>
            <a:r>
              <a:rPr lang="de-AT" altLang="en-US" sz="1700" b="1" kern="0" dirty="0">
                <a:solidFill>
                  <a:srgbClr val="594C35"/>
                </a:solidFill>
              </a:rPr>
              <a:t>Qualitätsberichte</a:t>
            </a:r>
            <a:r>
              <a:rPr lang="de-AT" altLang="en-US" sz="1700" kern="0" dirty="0"/>
              <a:t>: Qualität</a:t>
            </a:r>
          </a:p>
          <a:p>
            <a:pPr marL="628650" lvl="1">
              <a:lnSpc>
                <a:spcPct val="100000"/>
              </a:lnSpc>
              <a:spcBef>
                <a:spcPts val="800"/>
              </a:spcBef>
              <a:buFont typeface="Arial Black" panose="020B0A04020102020204" pitchFamily="34" charset="0"/>
              <a:buChar char="–"/>
            </a:pPr>
            <a:r>
              <a:rPr lang="de-AT" altLang="en-US" sz="1700" b="1" kern="0" dirty="0">
                <a:solidFill>
                  <a:srgbClr val="594C35"/>
                </a:solidFill>
              </a:rPr>
              <a:t>Auslastungsberichte</a:t>
            </a:r>
            <a:r>
              <a:rPr lang="de-AT" altLang="en-US" sz="1700" kern="0" dirty="0"/>
              <a:t>: Ressourcen</a:t>
            </a:r>
          </a:p>
          <a:p>
            <a:pPr marL="628650" lvl="1">
              <a:lnSpc>
                <a:spcPct val="100000"/>
              </a:lnSpc>
              <a:spcBef>
                <a:spcPts val="800"/>
              </a:spcBef>
              <a:buFont typeface="Arial Black" panose="020B0A04020102020204" pitchFamily="34" charset="0"/>
              <a:buChar char="–"/>
            </a:pPr>
            <a:r>
              <a:rPr lang="de-AT" altLang="en-US" sz="1700" b="1" kern="0" dirty="0">
                <a:solidFill>
                  <a:srgbClr val="594C35"/>
                </a:solidFill>
              </a:rPr>
              <a:t>Projektdaten – Auswertungen</a:t>
            </a:r>
            <a:r>
              <a:rPr lang="de-AT" altLang="en-US" sz="1700" kern="0" dirty="0"/>
              <a:t>: Phasen, Tätigkeiten.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961156" y="3996333"/>
            <a:ext cx="2677816" cy="398655"/>
          </a:xfrm>
          <a:prstGeom prst="rect">
            <a:avLst/>
          </a:prstGeom>
          <a:solidFill>
            <a:srgbClr val="594C35"/>
          </a:solidFill>
          <a:ln w="28575">
            <a:solidFill>
              <a:srgbClr val="594C35"/>
            </a:solidFill>
            <a:miter lim="800000"/>
            <a:headEnd/>
            <a:tailEnd/>
          </a:ln>
        </p:spPr>
        <p:txBody>
          <a:bodyPr wrap="square" tIns="90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266700" indent="-266700"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de-DE" altLang="en-US" sz="2000" b="1" dirty="0">
                <a:solidFill>
                  <a:schemeClr val="bg1"/>
                </a:solidFill>
                <a:latin typeface="+mn-lt"/>
              </a:rPr>
              <a:t>4. 	Projektberichte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4104680" y="1476053"/>
            <a:ext cx="5040560" cy="244827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lnSpc>
                <a:spcPct val="100000"/>
              </a:lnSpc>
            </a:pPr>
            <a:r>
              <a:rPr lang="de-AT" altLang="en-US" sz="1800" kern="0" dirty="0"/>
              <a:t>Informationsmanagement im Projekt; regelt und sichert den nutzungsgerechten </a:t>
            </a:r>
            <a:r>
              <a:rPr lang="de-AT" altLang="en-US" sz="2000" b="1" kern="0" dirty="0">
                <a:solidFill>
                  <a:srgbClr val="594C35"/>
                </a:solidFill>
              </a:rPr>
              <a:t>Informationsfluss</a:t>
            </a:r>
            <a:r>
              <a:rPr lang="de-AT" altLang="en-US" sz="1800" kern="0" dirty="0"/>
              <a:t> während des gesamten Projektablaufs und muss:</a:t>
            </a:r>
          </a:p>
          <a:p>
            <a:pPr marL="628650" lvl="1">
              <a:lnSpc>
                <a:spcPct val="100000"/>
              </a:lnSpc>
              <a:spcBef>
                <a:spcPts val="800"/>
              </a:spcBef>
              <a:buFont typeface="Arial Black" panose="020B0A04020102020204" pitchFamily="34" charset="0"/>
              <a:buChar char="–"/>
            </a:pPr>
            <a:r>
              <a:rPr lang="de-AT" altLang="en-US" sz="1700" b="1" kern="0" dirty="0">
                <a:solidFill>
                  <a:srgbClr val="594C35"/>
                </a:solidFill>
              </a:rPr>
              <a:t>Informationswege</a:t>
            </a:r>
            <a:r>
              <a:rPr lang="de-AT" altLang="en-US" sz="1700" kern="0" dirty="0"/>
              <a:t> aufzeigen</a:t>
            </a:r>
          </a:p>
          <a:p>
            <a:pPr marL="628650" lvl="1">
              <a:lnSpc>
                <a:spcPct val="100000"/>
              </a:lnSpc>
              <a:spcBef>
                <a:spcPts val="800"/>
              </a:spcBef>
              <a:buFont typeface="Arial Black" panose="020B0A04020102020204" pitchFamily="34" charset="0"/>
              <a:buChar char="–"/>
            </a:pPr>
            <a:r>
              <a:rPr lang="de-AT" altLang="en-US" sz="1700" b="1" kern="0" dirty="0">
                <a:solidFill>
                  <a:srgbClr val="594C35"/>
                </a:solidFill>
              </a:rPr>
              <a:t>Informationsbedürfnisse</a:t>
            </a:r>
            <a:r>
              <a:rPr lang="de-AT" altLang="en-US" sz="1700" kern="0" dirty="0"/>
              <a:t> feststellen</a:t>
            </a:r>
          </a:p>
          <a:p>
            <a:pPr marL="628650" lvl="1">
              <a:lnSpc>
                <a:spcPct val="100000"/>
              </a:lnSpc>
              <a:spcBef>
                <a:spcPts val="800"/>
              </a:spcBef>
              <a:buFont typeface="Arial Black" panose="020B0A04020102020204" pitchFamily="34" charset="0"/>
              <a:buChar char="–"/>
            </a:pPr>
            <a:r>
              <a:rPr lang="de-AT" altLang="en-US" sz="1700" b="1" kern="0" dirty="0">
                <a:solidFill>
                  <a:srgbClr val="594C35"/>
                </a:solidFill>
              </a:rPr>
              <a:t>Informationskanäle</a:t>
            </a:r>
            <a:r>
              <a:rPr lang="de-AT" altLang="en-US" sz="1700" kern="0" dirty="0"/>
              <a:t> festlegen und </a:t>
            </a:r>
          </a:p>
          <a:p>
            <a:pPr marL="628650" lvl="1">
              <a:lnSpc>
                <a:spcPct val="100000"/>
              </a:lnSpc>
              <a:spcBef>
                <a:spcPts val="800"/>
              </a:spcBef>
              <a:buFont typeface="Arial Black" panose="020B0A04020102020204" pitchFamily="34" charset="0"/>
              <a:buChar char="–"/>
            </a:pPr>
            <a:r>
              <a:rPr lang="de-AT" altLang="en-US" sz="1700" b="1" kern="0" dirty="0">
                <a:solidFill>
                  <a:srgbClr val="594C35"/>
                </a:solidFill>
              </a:rPr>
              <a:t>Berichtszeiträume</a:t>
            </a:r>
            <a:r>
              <a:rPr lang="de-AT" altLang="en-US" sz="1700" kern="0" dirty="0"/>
              <a:t> bestimmen.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61156" y="1476053"/>
            <a:ext cx="2677816" cy="642090"/>
          </a:xfrm>
          <a:prstGeom prst="rect">
            <a:avLst/>
          </a:prstGeom>
          <a:solidFill>
            <a:srgbClr val="594C35"/>
          </a:solidFill>
          <a:ln w="28575">
            <a:solidFill>
              <a:srgbClr val="594C35"/>
            </a:solidFill>
            <a:miter lim="800000"/>
            <a:headEnd/>
            <a:tailEnd/>
          </a:ln>
        </p:spPr>
        <p:txBody>
          <a:bodyPr wrap="square" tIns="72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266700" indent="-266700" eaLnBrk="1" hangingPunct="1">
              <a:lnSpc>
                <a:spcPct val="85000"/>
              </a:lnSpc>
              <a:spcBef>
                <a:spcPct val="50000"/>
              </a:spcBef>
            </a:pPr>
            <a:r>
              <a:rPr lang="de-DE" altLang="en-US" sz="2000" b="1" dirty="0">
                <a:solidFill>
                  <a:schemeClr val="bg1"/>
                </a:solidFill>
                <a:latin typeface="+mn-lt"/>
              </a:rPr>
              <a:t>3. 	Projektmanagement – Berichtswesen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Projektberichte und -berichtswesen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636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7025" y="1927903"/>
            <a:ext cx="39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pic>
        <p:nvPicPr>
          <p:cNvPr id="12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" b="1834"/>
          <a:stretch>
            <a:fillRect/>
          </a:stretch>
        </p:blipFill>
        <p:spPr bwMode="auto">
          <a:xfrm>
            <a:off x="2781721" y="1442195"/>
            <a:ext cx="6269138" cy="50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61156" y="1476053"/>
            <a:ext cx="1559348" cy="903700"/>
          </a:xfrm>
          <a:prstGeom prst="rect">
            <a:avLst/>
          </a:prstGeom>
          <a:solidFill>
            <a:srgbClr val="594C35"/>
          </a:solidFill>
          <a:ln w="28575">
            <a:solidFill>
              <a:srgbClr val="594C35"/>
            </a:solidFill>
            <a:miter lim="800000"/>
            <a:headEnd/>
            <a:tailEnd/>
          </a:ln>
        </p:spPr>
        <p:txBody>
          <a:bodyPr wrap="square" tIns="72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de-DE" altLang="en-US" sz="2000" b="1" dirty="0">
                <a:solidFill>
                  <a:schemeClr val="bg1"/>
                </a:solidFill>
                <a:latin typeface="+mn-lt"/>
              </a:rPr>
              <a:t>Graphische Informations-darstellung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Graphische Projektdokumentation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92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704" y="1641723"/>
            <a:ext cx="4752528" cy="4514850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1500"/>
              </a:spcBef>
              <a:buNone/>
            </a:pPr>
            <a:r>
              <a:rPr lang="de-DE" altLang="en-US" sz="1700" dirty="0"/>
              <a:t>... legt fest:</a:t>
            </a:r>
          </a:p>
          <a:p>
            <a:pPr marL="361950" lvl="1" indent="-361950" eaLnBrk="1" hangingPunct="1">
              <a:lnSpc>
                <a:spcPct val="114000"/>
              </a:lnSpc>
              <a:spcBef>
                <a:spcPts val="2100"/>
              </a:spcBef>
              <a:buFont typeface="Wingdings" panose="05000000000000000000" pitchFamily="2" charset="2"/>
              <a:buChar char="§"/>
            </a:pPr>
            <a:r>
              <a:rPr lang="de-DE" altLang="en-US" sz="1700" dirty="0"/>
              <a:t>Welche Informationen zu dokumentieren sind (Gesprächsprotokolle, Emails etc.)</a:t>
            </a:r>
          </a:p>
          <a:p>
            <a:pPr marL="361950" lvl="1" indent="-361950" eaLnBrk="1" hangingPunct="1">
              <a:lnSpc>
                <a:spcPct val="114000"/>
              </a:lnSpc>
              <a:spcBef>
                <a:spcPts val="2100"/>
              </a:spcBef>
              <a:buFont typeface="Wingdings" panose="05000000000000000000" pitchFamily="2" charset="2"/>
              <a:buChar char="§"/>
            </a:pPr>
            <a:r>
              <a:rPr lang="de-DE" altLang="en-US" sz="1700" dirty="0"/>
              <a:t>Ablageform (alles in Papierform in Ordner; oder nur zentrale Dokumente als hard copy, der Rest elektronisch oder womöglich alles in einer eigenen Projektdatenbank)</a:t>
            </a:r>
          </a:p>
          <a:p>
            <a:pPr marL="361950" lvl="1" indent="-361950" eaLnBrk="1" hangingPunct="1">
              <a:lnSpc>
                <a:spcPct val="114000"/>
              </a:lnSpc>
              <a:spcBef>
                <a:spcPts val="2100"/>
              </a:spcBef>
              <a:buFont typeface="Wingdings" panose="05000000000000000000" pitchFamily="2" charset="2"/>
              <a:buChar char="§"/>
            </a:pPr>
            <a:r>
              <a:rPr lang="de-DE" altLang="en-US" sz="1700" dirty="0"/>
              <a:t>Ort der Aufbewahrung</a:t>
            </a:r>
          </a:p>
          <a:p>
            <a:pPr marL="361950" lvl="1" indent="-361950" eaLnBrk="1" hangingPunct="1">
              <a:lnSpc>
                <a:spcPct val="114000"/>
              </a:lnSpc>
              <a:spcBef>
                <a:spcPts val="2100"/>
              </a:spcBef>
              <a:buFont typeface="Wingdings" panose="05000000000000000000" pitchFamily="2" charset="2"/>
              <a:buChar char="§"/>
            </a:pPr>
            <a:r>
              <a:rPr lang="de-DE" altLang="en-US" sz="1700" dirty="0"/>
              <a:t>Zugriffsberechtigungen auf die Projektdokumentation</a:t>
            </a:r>
          </a:p>
          <a:p>
            <a:pPr marL="361950" lvl="1" indent="-361950" eaLnBrk="1" hangingPunct="1">
              <a:lnSpc>
                <a:spcPct val="114000"/>
              </a:lnSpc>
              <a:spcBef>
                <a:spcPts val="2100"/>
              </a:spcBef>
              <a:buFont typeface="Wingdings" panose="05000000000000000000" pitchFamily="2" charset="2"/>
              <a:buChar char="§"/>
            </a:pPr>
            <a:r>
              <a:rPr lang="de-DE" altLang="en-US" sz="1700" dirty="0"/>
              <a:t>Systematik der Ablage der Dokumente (verbindliches Inhaltsverzeichnis für die Projektablage)</a:t>
            </a:r>
          </a:p>
          <a:p>
            <a:endParaRPr lang="en-US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224360" y="1548061"/>
            <a:ext cx="2808312" cy="4896544"/>
          </a:xfrm>
          <a:prstGeom prst="rect">
            <a:avLst/>
          </a:prstGeom>
          <a:solidFill>
            <a:srgbClr val="C6BD9E"/>
          </a:solidFill>
          <a:ln>
            <a:solidFill>
              <a:srgbClr val="594C35"/>
            </a:solidFill>
          </a:ln>
        </p:spPr>
        <p:txBody>
          <a:bodyPr wrap="square" lIns="216000" tIns="108000" rIns="108000" bIns="1080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Clr>
                <a:srgbClr val="594C35"/>
              </a:buClr>
              <a:defRPr/>
            </a:pPr>
            <a:r>
              <a:rPr lang="de-AT" altLang="en-US" sz="2000" b="1" dirty="0">
                <a:solidFill>
                  <a:srgbClr val="594C35"/>
                </a:solidFill>
                <a:latin typeface="Arial Narrow" charset="0"/>
              </a:rPr>
              <a:t>Inhalt</a:t>
            </a:r>
          </a:p>
          <a:p>
            <a:pPr marL="342900" indent="-342900">
              <a:spcBef>
                <a:spcPts val="1100"/>
              </a:spcBef>
              <a:buClr>
                <a:srgbClr val="594C35"/>
              </a:buClr>
              <a:buFont typeface="+mj-lt"/>
              <a:buAutoNum type="arabicPeriod"/>
              <a:defRPr/>
            </a:pPr>
            <a:r>
              <a:rPr lang="de-AT" altLang="en-US" sz="1700" dirty="0">
                <a:latin typeface="Arial Narrow" charset="0"/>
              </a:rPr>
              <a:t>Grundsätzliches</a:t>
            </a:r>
          </a:p>
          <a:p>
            <a:pPr marL="342900" indent="-342900">
              <a:spcBef>
                <a:spcPts val="1100"/>
              </a:spcBef>
              <a:buClr>
                <a:srgbClr val="594C35"/>
              </a:buClr>
              <a:buFont typeface="+mj-lt"/>
              <a:buAutoNum type="arabicPeriod"/>
              <a:defRPr/>
            </a:pPr>
            <a:r>
              <a:rPr lang="de-AT" altLang="en-US" sz="1700" dirty="0">
                <a:latin typeface="Arial Narrow" charset="0"/>
              </a:rPr>
              <a:t>Vertragliche (und sonstige zentrale) Grundlagen</a:t>
            </a:r>
          </a:p>
          <a:p>
            <a:pPr marL="342900" indent="-342900">
              <a:spcBef>
                <a:spcPts val="1100"/>
              </a:spcBef>
              <a:buClr>
                <a:srgbClr val="594C35"/>
              </a:buClr>
              <a:buFont typeface="+mj-lt"/>
              <a:buAutoNum type="arabicPeriod"/>
              <a:defRPr/>
            </a:pPr>
            <a:r>
              <a:rPr lang="de-AT" altLang="en-US" sz="1700" dirty="0">
                <a:latin typeface="Arial Narrow" charset="0"/>
              </a:rPr>
              <a:t>Projektpläne</a:t>
            </a:r>
          </a:p>
          <a:p>
            <a:pPr marL="342900" indent="-342900">
              <a:spcBef>
                <a:spcPts val="1100"/>
              </a:spcBef>
              <a:buClr>
                <a:srgbClr val="594C35"/>
              </a:buClr>
              <a:buFont typeface="+mj-lt"/>
              <a:buAutoNum type="arabicPeriod"/>
              <a:defRPr/>
            </a:pPr>
            <a:r>
              <a:rPr lang="de-AT" altLang="en-US" sz="1700" dirty="0">
                <a:latin typeface="Arial Narrow" charset="0"/>
              </a:rPr>
              <a:t>Risikomanagement</a:t>
            </a:r>
          </a:p>
          <a:p>
            <a:pPr marL="342900" indent="-342900">
              <a:spcBef>
                <a:spcPts val="1100"/>
              </a:spcBef>
              <a:buClr>
                <a:srgbClr val="594C35"/>
              </a:buClr>
              <a:buFont typeface="+mj-lt"/>
              <a:buAutoNum type="arabicPeriod"/>
              <a:defRPr/>
            </a:pPr>
            <a:r>
              <a:rPr lang="de-AT" altLang="en-US" sz="1700" dirty="0">
                <a:latin typeface="Arial Narrow" charset="0"/>
              </a:rPr>
              <a:t>Projektsteuerung</a:t>
            </a:r>
          </a:p>
          <a:p>
            <a:pPr marL="342900" indent="-342900">
              <a:spcBef>
                <a:spcPts val="1100"/>
              </a:spcBef>
              <a:buClr>
                <a:srgbClr val="594C35"/>
              </a:buClr>
              <a:buFont typeface="+mj-lt"/>
              <a:buAutoNum type="arabicPeriod"/>
              <a:defRPr/>
            </a:pPr>
            <a:r>
              <a:rPr lang="de-AT" altLang="en-US" sz="1700" dirty="0">
                <a:latin typeface="Arial Narrow" charset="0"/>
              </a:rPr>
              <a:t>Allgemeiner Schriftverkehr und Gesprächsnotizen</a:t>
            </a:r>
          </a:p>
          <a:p>
            <a:pPr marL="342900" indent="-342900">
              <a:spcBef>
                <a:spcPts val="1100"/>
              </a:spcBef>
              <a:buClr>
                <a:srgbClr val="594C35"/>
              </a:buClr>
              <a:buFont typeface="+mj-lt"/>
              <a:buAutoNum type="arabicPeriod"/>
              <a:defRPr/>
            </a:pPr>
            <a:r>
              <a:rPr lang="de-AT" altLang="en-US" sz="1700" dirty="0">
                <a:latin typeface="Arial Narrow" charset="0"/>
              </a:rPr>
              <a:t>Dokumentation der Projektergebnisse</a:t>
            </a:r>
          </a:p>
          <a:p>
            <a:pPr marL="342900" indent="-342900">
              <a:spcBef>
                <a:spcPts val="1100"/>
              </a:spcBef>
              <a:buClr>
                <a:srgbClr val="594C35"/>
              </a:buClr>
              <a:buFont typeface="+mj-lt"/>
              <a:buAutoNum type="arabicPeriod"/>
              <a:defRPr/>
            </a:pPr>
            <a:r>
              <a:rPr lang="de-AT" altLang="en-US" sz="1700" dirty="0">
                <a:latin typeface="Arial Narrow" charset="0"/>
              </a:rPr>
              <a:t>Projektabschluss</a:t>
            </a:r>
          </a:p>
          <a:p>
            <a:pPr marL="342900" indent="-342900">
              <a:spcBef>
                <a:spcPts val="1100"/>
              </a:spcBef>
              <a:buClr>
                <a:srgbClr val="594C35"/>
              </a:buClr>
              <a:buFont typeface="+mj-lt"/>
              <a:buAutoNum type="arabicPeriod"/>
              <a:defRPr/>
            </a:pPr>
            <a:r>
              <a:rPr lang="de-AT" altLang="en-US" sz="1700" dirty="0">
                <a:latin typeface="Arial Narrow" charset="0"/>
              </a:rPr>
              <a:t>Anhang</a:t>
            </a:r>
          </a:p>
          <a:p>
            <a:pPr marL="342900" indent="-342900">
              <a:spcBef>
                <a:spcPts val="600"/>
              </a:spcBef>
              <a:buClr>
                <a:srgbClr val="594C35"/>
              </a:buClr>
              <a:buFont typeface="Wingdings" panose="05000000000000000000" pitchFamily="2" charset="2"/>
              <a:buChar char="§"/>
              <a:defRPr/>
            </a:pPr>
            <a:endParaRPr lang="de-AT" altLang="en-US" sz="1700" dirty="0">
              <a:latin typeface="Arial Narrow" charset="0"/>
            </a:endParaRPr>
          </a:p>
          <a:p>
            <a:pPr marL="342900" indent="-342900">
              <a:spcBef>
                <a:spcPts val="1200"/>
              </a:spcBef>
              <a:buClr>
                <a:srgbClr val="2D4E75"/>
              </a:buClr>
              <a:buFont typeface="Wingdings" panose="05000000000000000000" pitchFamily="2" charset="2"/>
              <a:buChar char="§"/>
              <a:defRPr/>
            </a:pPr>
            <a:endParaRPr lang="de-AT" altLang="en-US" sz="1700" dirty="0">
              <a:latin typeface="Arial Narrow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Projekthandbuch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168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080344" y="4284365"/>
            <a:ext cx="7797552" cy="242093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None/>
            </a:pPr>
            <a:r>
              <a:rPr lang="de-DE" altLang="en-US" sz="1980" b="1" kern="0" dirty="0">
                <a:solidFill>
                  <a:srgbClr val="594C35"/>
                </a:solidFill>
              </a:rPr>
              <a:t>Projektkontrolle hat die Aufgabe, kontinuierlich festzustellen</a:t>
            </a:r>
          </a:p>
          <a:p>
            <a:pPr>
              <a:lnSpc>
                <a:spcPct val="100000"/>
              </a:lnSpc>
              <a:spcBef>
                <a:spcPts val="900"/>
              </a:spcBef>
              <a:buSzPct val="120000"/>
            </a:pPr>
            <a:r>
              <a:rPr lang="de-DE" altLang="en-US" sz="1700" kern="0" dirty="0"/>
              <a:t>ob die in der Entwicklungsphase getroffenen </a:t>
            </a:r>
            <a:r>
              <a:rPr lang="de-DE" altLang="en-US" sz="1850" b="1" kern="0" dirty="0">
                <a:solidFill>
                  <a:srgbClr val="594C35"/>
                </a:solidFill>
              </a:rPr>
              <a:t>Annahmen</a:t>
            </a:r>
            <a:r>
              <a:rPr lang="de-DE" altLang="en-US" sz="1700" kern="0" dirty="0">
                <a:solidFill>
                  <a:srgbClr val="594C35"/>
                </a:solidFill>
              </a:rPr>
              <a:t> </a:t>
            </a:r>
            <a:r>
              <a:rPr lang="de-DE" altLang="en-US" sz="1700" kern="0" dirty="0"/>
              <a:t>richtig waren,</a:t>
            </a:r>
          </a:p>
          <a:p>
            <a:pPr>
              <a:lnSpc>
                <a:spcPct val="100000"/>
              </a:lnSpc>
              <a:spcBef>
                <a:spcPts val="900"/>
              </a:spcBef>
              <a:buSzPct val="120000"/>
            </a:pPr>
            <a:r>
              <a:rPr lang="de-DE" altLang="en-US" sz="1700" kern="0" dirty="0"/>
              <a:t>ob die geplanten Maßnahmen die </a:t>
            </a:r>
            <a:r>
              <a:rPr lang="de-DE" altLang="en-US" sz="1850" b="1" kern="0" dirty="0">
                <a:solidFill>
                  <a:srgbClr val="594C35"/>
                </a:solidFill>
              </a:rPr>
              <a:t>richtige</a:t>
            </a:r>
            <a:r>
              <a:rPr lang="de-DE" altLang="en-US" sz="1700" b="1" kern="0" dirty="0"/>
              <a:t> </a:t>
            </a:r>
            <a:r>
              <a:rPr lang="de-DE" altLang="en-US" sz="1850" b="1" kern="0" dirty="0">
                <a:solidFill>
                  <a:srgbClr val="594C35"/>
                </a:solidFill>
              </a:rPr>
              <a:t>Zielwirkung</a:t>
            </a:r>
            <a:r>
              <a:rPr lang="de-DE" altLang="en-US" sz="1700" b="1" kern="0" dirty="0"/>
              <a:t> </a:t>
            </a:r>
            <a:r>
              <a:rPr lang="de-DE" altLang="en-US" sz="1700" kern="0" dirty="0"/>
              <a:t>zeigten bzw. ob diese Zielwirkung richtig eingeschätzt wurde,</a:t>
            </a:r>
          </a:p>
          <a:p>
            <a:pPr>
              <a:lnSpc>
                <a:spcPct val="100000"/>
              </a:lnSpc>
              <a:spcBef>
                <a:spcPts val="900"/>
              </a:spcBef>
              <a:buSzPct val="120000"/>
            </a:pPr>
            <a:r>
              <a:rPr lang="de-DE" altLang="en-US" sz="1700" kern="0" dirty="0"/>
              <a:t>ob die geplanten Ressourcen </a:t>
            </a:r>
            <a:r>
              <a:rPr lang="de-DE" altLang="en-US" sz="1850" b="1" kern="0" dirty="0">
                <a:solidFill>
                  <a:srgbClr val="594C35"/>
                </a:solidFill>
              </a:rPr>
              <a:t>verfügbar</a:t>
            </a:r>
            <a:r>
              <a:rPr lang="de-DE" altLang="en-US" sz="1700" kern="0" dirty="0"/>
              <a:t> sind,</a:t>
            </a:r>
          </a:p>
          <a:p>
            <a:pPr>
              <a:lnSpc>
                <a:spcPct val="100000"/>
              </a:lnSpc>
              <a:spcBef>
                <a:spcPts val="900"/>
              </a:spcBef>
              <a:buSzPct val="120000"/>
            </a:pPr>
            <a:r>
              <a:rPr lang="de-DE" altLang="en-US" sz="1700" kern="0" dirty="0"/>
              <a:t>ob das </a:t>
            </a:r>
            <a:r>
              <a:rPr lang="de-DE" altLang="en-US" sz="1850" b="1" kern="0" dirty="0">
                <a:solidFill>
                  <a:srgbClr val="594C35"/>
                </a:solidFill>
              </a:rPr>
              <a:t>Verhalten</a:t>
            </a:r>
            <a:r>
              <a:rPr lang="de-DE" altLang="en-US" sz="1700" kern="0" dirty="0"/>
              <a:t> der Projektmitarbeiter bzw. der Projektbeteiligten sich </a:t>
            </a:r>
            <a:r>
              <a:rPr lang="de-DE" altLang="en-US" sz="1850" b="1" kern="0" dirty="0">
                <a:solidFill>
                  <a:srgbClr val="594C35"/>
                </a:solidFill>
              </a:rPr>
              <a:t>planmäßig</a:t>
            </a:r>
            <a:r>
              <a:rPr lang="de-DE" altLang="en-US" sz="1700" kern="0" dirty="0"/>
              <a:t> zeigt.</a:t>
            </a:r>
          </a:p>
        </p:txBody>
      </p:sp>
      <p:sp>
        <p:nvSpPr>
          <p:cNvPr id="6" name="Text 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67" y="1476053"/>
            <a:ext cx="8061273" cy="2592288"/>
          </a:xfrm>
          <a:prstGeom prst="rect">
            <a:avLst/>
          </a:prstGeom>
          <a:solidFill>
            <a:srgbClr val="C6BD9E"/>
          </a:solidFill>
          <a:ln>
            <a:solidFill>
              <a:srgbClr val="594C35"/>
            </a:solidFill>
          </a:ln>
        </p:spPr>
        <p:txBody>
          <a:bodyPr wrap="square" lIns="144000" tIns="144000" rIns="108000" bIns="1080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Clr>
                <a:srgbClr val="594C35"/>
              </a:buClr>
              <a:defRPr/>
            </a:pPr>
            <a:r>
              <a:rPr lang="de-AT" altLang="en-US" sz="1900" b="1" dirty="0">
                <a:solidFill>
                  <a:srgbClr val="594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DIN 69904</a:t>
            </a:r>
            <a:r>
              <a:rPr lang="de-AT" altLang="en-US" sz="1700" dirty="0">
                <a:solidFill>
                  <a:srgbClr val="594C35"/>
                </a:solidFill>
                <a:latin typeface="Arial Narrow" charset="0"/>
              </a:rPr>
              <a:t>: </a:t>
            </a:r>
            <a:r>
              <a:rPr lang="de-AT" altLang="en-US" sz="1700" dirty="0">
                <a:latin typeface="Arial Narrow" charset="0"/>
              </a:rPr>
              <a:t>Projektcontrolling umfasst die Prozesse und Regeln, die innerhalb des Projekt-managements zur </a:t>
            </a:r>
            <a:r>
              <a:rPr lang="de-AT" altLang="en-US" sz="1900" b="1" dirty="0">
                <a:solidFill>
                  <a:srgbClr val="594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Sicherung des Erreichens der Projektziele </a:t>
            </a:r>
            <a:r>
              <a:rPr lang="de-AT" altLang="en-US" sz="1700" dirty="0">
                <a:latin typeface="Arial Narrow" charset="0"/>
              </a:rPr>
              <a:t>beitragen durch:</a:t>
            </a:r>
          </a:p>
          <a:p>
            <a:pPr marL="342900" indent="-342900">
              <a:spcBef>
                <a:spcPts val="600"/>
              </a:spcBef>
              <a:buClr>
                <a:srgbClr val="594C35"/>
              </a:buClr>
              <a:buFont typeface="Wingdings" panose="05000000000000000000" pitchFamily="2" charset="2"/>
              <a:buChar char="§"/>
              <a:defRPr/>
            </a:pPr>
            <a:r>
              <a:rPr lang="de-AT" altLang="en-US" sz="1700" dirty="0">
                <a:latin typeface="Arial Narrow" charset="0"/>
              </a:rPr>
              <a:t>Erfassung der Ist-Daten, </a:t>
            </a:r>
          </a:p>
          <a:p>
            <a:pPr marL="342900" indent="-342900">
              <a:spcBef>
                <a:spcPts val="600"/>
              </a:spcBef>
              <a:buClr>
                <a:srgbClr val="594C35"/>
              </a:buClr>
              <a:buSzPct val="91000"/>
              <a:buFont typeface="Wingdings" panose="05000000000000000000" pitchFamily="2" charset="2"/>
              <a:buChar char="§"/>
              <a:defRPr/>
            </a:pPr>
            <a:r>
              <a:rPr lang="de-AT" altLang="en-US" sz="1900" b="1" dirty="0">
                <a:solidFill>
                  <a:srgbClr val="594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Soll-Ist-Vergleich</a:t>
            </a:r>
            <a:r>
              <a:rPr lang="de-AT" altLang="en-US" sz="1700" dirty="0">
                <a:latin typeface="Arial Narrow" charset="0"/>
              </a:rPr>
              <a:t>, </a:t>
            </a:r>
          </a:p>
          <a:p>
            <a:pPr marL="342900" indent="-342900">
              <a:spcBef>
                <a:spcPts val="600"/>
              </a:spcBef>
              <a:buClr>
                <a:srgbClr val="594C35"/>
              </a:buClr>
              <a:buFont typeface="Wingdings" panose="05000000000000000000" pitchFamily="2" charset="2"/>
              <a:buChar char="§"/>
              <a:defRPr/>
            </a:pPr>
            <a:r>
              <a:rPr lang="de-AT" altLang="en-US" sz="1700" dirty="0">
                <a:latin typeface="Arial Narrow" charset="0"/>
              </a:rPr>
              <a:t>Feststellung und Analyse von </a:t>
            </a:r>
            <a:r>
              <a:rPr lang="de-AT" altLang="en-US" sz="1900" b="1" dirty="0">
                <a:solidFill>
                  <a:srgbClr val="594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Abweichungen</a:t>
            </a:r>
            <a:r>
              <a:rPr lang="de-AT" altLang="en-US" sz="1700" dirty="0">
                <a:latin typeface="Arial Narrow" charset="0"/>
              </a:rPr>
              <a:t>, Bewertungen der Konsequenzen und Vorschlagen von </a:t>
            </a:r>
            <a:r>
              <a:rPr lang="de-AT" altLang="en-US" sz="1900" b="1" dirty="0">
                <a:solidFill>
                  <a:srgbClr val="594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Korrekturmaßnahmen</a:t>
            </a:r>
            <a:r>
              <a:rPr lang="de-AT" altLang="en-US" sz="1700" dirty="0">
                <a:latin typeface="Arial Narrow" charset="0"/>
              </a:rPr>
              <a:t>, </a:t>
            </a:r>
          </a:p>
          <a:p>
            <a:pPr marL="342900" indent="-342900">
              <a:spcBef>
                <a:spcPts val="600"/>
              </a:spcBef>
              <a:buClr>
                <a:srgbClr val="594C35"/>
              </a:buClr>
              <a:buFont typeface="Wingdings" panose="05000000000000000000" pitchFamily="2" charset="2"/>
              <a:buChar char="§"/>
              <a:defRPr/>
            </a:pPr>
            <a:r>
              <a:rPr lang="de-AT" altLang="en-US" sz="1700" dirty="0">
                <a:latin typeface="Arial Narrow" charset="0"/>
              </a:rPr>
              <a:t>sowie durch das Mitwirken bei der Maßnahmenplanung und Überwachung ihrer Durchführung.</a:t>
            </a:r>
          </a:p>
          <a:p>
            <a:pPr marL="342900" indent="-342900">
              <a:spcBef>
                <a:spcPts val="600"/>
              </a:spcBef>
              <a:buClr>
                <a:srgbClr val="594C35"/>
              </a:buClr>
              <a:buFont typeface="Wingdings" panose="05000000000000000000" pitchFamily="2" charset="2"/>
              <a:buChar char="§"/>
              <a:defRPr/>
            </a:pPr>
            <a:endParaRPr lang="de-AT" altLang="en-US" sz="1850" dirty="0">
              <a:latin typeface="Arial Narrow" charset="0"/>
            </a:endParaRPr>
          </a:p>
          <a:p>
            <a:pPr marL="342900" indent="-342900">
              <a:spcBef>
                <a:spcPts val="1200"/>
              </a:spcBef>
              <a:buClr>
                <a:srgbClr val="2D4E75"/>
              </a:buClr>
              <a:buFont typeface="Wingdings" panose="05000000000000000000" pitchFamily="2" charset="2"/>
              <a:buChar char="§"/>
              <a:defRPr/>
            </a:pPr>
            <a:endParaRPr lang="de-AT" altLang="en-US" sz="1850" dirty="0">
              <a:latin typeface="Arial Narrow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Projektcontrolling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5800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6BD9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31348" r="19687" b="12598"/>
          <a:stretch>
            <a:fillRect/>
          </a:stretch>
        </p:blipFill>
        <p:spPr bwMode="auto">
          <a:xfrm>
            <a:off x="981323" y="1621839"/>
            <a:ext cx="4463480" cy="34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36328" y="5306282"/>
            <a:ext cx="8136904" cy="126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sz="2100" b="1" dirty="0">
                <a:solidFill>
                  <a:srgbClr val="594C35"/>
                </a:solidFill>
              </a:rPr>
              <a:t>Terminkontrolle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1750" dirty="0"/>
              <a:t>Durch laufendes Beobachten der Terminsituation und Vergleichen der Planwerte mit den Istwerten wird die Entscheidungsgrundlage für eine wirksame terminliche Projektsteuerung geschaffen. </a:t>
            </a:r>
            <a:r>
              <a:rPr lang="de-DE" altLang="en-US" sz="1900" b="1" dirty="0">
                <a:solidFill>
                  <a:srgbClr val="594C35"/>
                </a:solidFill>
              </a:rPr>
              <a:t>Voraussetzung</a:t>
            </a:r>
            <a:r>
              <a:rPr lang="de-DE" altLang="en-US" sz="1750" dirty="0"/>
              <a:t>: konsequente Aktualisierung der Plantermine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72833" y="4178965"/>
            <a:ext cx="3672408" cy="10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100" b="1" dirty="0">
                <a:solidFill>
                  <a:srgbClr val="594C35"/>
                </a:solidFill>
              </a:rPr>
              <a:t>Kostenkontrolle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1750" dirty="0"/>
              <a:t>Überwachen der Personalaufwände und der Entwicklungskosten.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72832" y="1603370"/>
            <a:ext cx="3888655" cy="241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00"/>
              </a:spcAft>
            </a:pPr>
            <a:r>
              <a:rPr lang="de-DE" altLang="en-US" sz="2100" b="1" dirty="0">
                <a:solidFill>
                  <a:srgbClr val="594C35"/>
                </a:solidFill>
              </a:rPr>
              <a:t>Leistungskontrolle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de-DE" altLang="en-US" sz="1750" dirty="0"/>
              <a:t>Mittels der Qualitätskontrolle soll festgestellt werden, inwiefern die bisher erbrachten Leistungen im voranschreitenden Projekt den im Projektplan festgehaltenen qualitativen Anforderungen entsprechen, und ob damit die nötige Qualität des fertigen </a:t>
            </a:r>
            <a:r>
              <a:rPr lang="de-DE" altLang="en-US" sz="1900" b="1" dirty="0">
                <a:solidFill>
                  <a:srgbClr val="594C35"/>
                </a:solidFill>
              </a:rPr>
              <a:t>Produktes</a:t>
            </a:r>
            <a:r>
              <a:rPr lang="de-DE" altLang="en-US" sz="1750" dirty="0">
                <a:solidFill>
                  <a:srgbClr val="594C35"/>
                </a:solidFill>
              </a:rPr>
              <a:t> </a:t>
            </a:r>
            <a:r>
              <a:rPr lang="de-DE" altLang="en-US" sz="1750" dirty="0"/>
              <a:t>bzw. des </a:t>
            </a:r>
            <a:r>
              <a:rPr lang="de-DE" altLang="en-US" sz="1900" b="1" dirty="0">
                <a:solidFill>
                  <a:srgbClr val="594C35"/>
                </a:solidFill>
              </a:rPr>
              <a:t>Projektzieles</a:t>
            </a:r>
            <a:r>
              <a:rPr lang="de-DE" altLang="en-US" sz="1750" dirty="0">
                <a:solidFill>
                  <a:srgbClr val="594C35"/>
                </a:solidFill>
              </a:rPr>
              <a:t> </a:t>
            </a:r>
            <a:r>
              <a:rPr lang="de-DE" altLang="en-US" sz="1750" dirty="0"/>
              <a:t>gewährleistet ist.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Aspekte der Projektkontrolle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683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40" y="1575618"/>
            <a:ext cx="5466457" cy="49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83967" y="3075469"/>
            <a:ext cx="2488530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dirty="0"/>
              <a:t>Je früher man Plan-abweichungen erkennt und steuernde Maß-nahmen einleitet, desto größer sind die Chancen, dass diese Maßnahmen noch rechtzeitig, d.h. ohne Plankorrekturen, wirksam werden.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083967" y="1980109"/>
            <a:ext cx="2516658" cy="864096"/>
          </a:xfrm>
          <a:prstGeom prst="rect">
            <a:avLst/>
          </a:prstGeom>
          <a:solidFill>
            <a:srgbClr val="C6BD9E"/>
          </a:solidFill>
          <a:ln>
            <a:solidFill>
              <a:srgbClr val="594C35"/>
            </a:solidFill>
          </a:ln>
        </p:spPr>
        <p:txBody>
          <a:bodyPr wrap="square" lIns="144000" tIns="144000" rIns="108000" bIns="1080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Clr>
                <a:srgbClr val="594C35"/>
              </a:buClr>
              <a:defRPr/>
            </a:pPr>
            <a:r>
              <a:rPr lang="de-AT" altLang="en-US" sz="1950" dirty="0">
                <a:latin typeface="Arial Narrow" charset="0"/>
              </a:rPr>
              <a:t>Rechtzeitiges Erkennen einer Planabweichung</a:t>
            </a:r>
          </a:p>
          <a:p>
            <a:pPr marL="342900" indent="-342900">
              <a:spcBef>
                <a:spcPts val="1200"/>
              </a:spcBef>
              <a:buClr>
                <a:srgbClr val="2D4E75"/>
              </a:buClr>
              <a:buFont typeface="Wingdings" panose="05000000000000000000" pitchFamily="2" charset="2"/>
              <a:buChar char="§"/>
              <a:defRPr/>
            </a:pPr>
            <a:endParaRPr lang="de-AT" altLang="en-US" sz="1950" dirty="0">
              <a:latin typeface="Arial Narrow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der Projektkontrolle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746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63972" y="3924325"/>
            <a:ext cx="72612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00"/>
              </a:buClr>
              <a:buFont typeface="Wingdings" charset="2"/>
              <a:buNone/>
            </a:pPr>
            <a:r>
              <a:rPr lang="de-DE" altLang="en-US" sz="2350" b="1" dirty="0">
                <a:solidFill>
                  <a:srgbClr val="594C35"/>
                </a:solidFill>
              </a:rPr>
              <a:t>Teilbereiche der Steuerungsaufgaben</a:t>
            </a:r>
          </a:p>
          <a:p>
            <a:pPr eaLnBrk="1" hangingPunct="1">
              <a:spcBef>
                <a:spcPts val="900"/>
              </a:spcBef>
              <a:buClr>
                <a:srgbClr val="594C35"/>
              </a:buClr>
              <a:buSzPct val="110000"/>
              <a:buFont typeface="Wingdings" charset="2"/>
              <a:buChar char="§"/>
            </a:pPr>
            <a:r>
              <a:rPr lang="de-DE" altLang="en-US" sz="1900" dirty="0"/>
              <a:t>Steuerung des Projektablaufs </a:t>
            </a:r>
            <a:r>
              <a:rPr lang="de-DE" altLang="en-US" b="1" dirty="0">
                <a:solidFill>
                  <a:srgbClr val="594C35"/>
                </a:solidFill>
              </a:rPr>
              <a:t>hinsichtlich</a:t>
            </a:r>
            <a:r>
              <a:rPr lang="de-DE" altLang="en-US" sz="1900" dirty="0"/>
              <a:t> der </a:t>
            </a:r>
            <a:r>
              <a:rPr lang="de-DE" altLang="en-US" b="1" dirty="0">
                <a:solidFill>
                  <a:srgbClr val="594C35"/>
                </a:solidFill>
              </a:rPr>
              <a:t>Ziele</a:t>
            </a:r>
          </a:p>
          <a:p>
            <a:pPr eaLnBrk="1" hangingPunct="1">
              <a:spcBef>
                <a:spcPts val="900"/>
              </a:spcBef>
              <a:buClr>
                <a:srgbClr val="594C35"/>
              </a:buClr>
              <a:buSzPct val="95000"/>
              <a:buFont typeface="Wingdings" charset="2"/>
              <a:buChar char="§"/>
            </a:pPr>
            <a:r>
              <a:rPr lang="de-DE" altLang="en-US" b="1" dirty="0">
                <a:solidFill>
                  <a:srgbClr val="594C35"/>
                </a:solidFill>
              </a:rPr>
              <a:t>Anleitung</a:t>
            </a:r>
            <a:r>
              <a:rPr lang="de-DE" altLang="en-US" sz="1900" dirty="0">
                <a:solidFill>
                  <a:srgbClr val="594C35"/>
                </a:solidFill>
              </a:rPr>
              <a:t> </a:t>
            </a:r>
            <a:r>
              <a:rPr lang="de-DE" altLang="en-US" sz="1900" dirty="0"/>
              <a:t>der Projektmitarbeiter</a:t>
            </a:r>
          </a:p>
          <a:p>
            <a:pPr eaLnBrk="1" hangingPunct="1">
              <a:spcBef>
                <a:spcPts val="900"/>
              </a:spcBef>
              <a:buClr>
                <a:srgbClr val="594C35"/>
              </a:buClr>
              <a:buSzPct val="95000"/>
              <a:buFont typeface="Wingdings" charset="2"/>
              <a:buChar char="§"/>
            </a:pPr>
            <a:r>
              <a:rPr lang="de-DE" altLang="en-US" b="1" dirty="0">
                <a:solidFill>
                  <a:srgbClr val="594C35"/>
                </a:solidFill>
              </a:rPr>
              <a:t>Koordination</a:t>
            </a:r>
            <a:r>
              <a:rPr lang="de-DE" altLang="en-US" sz="1900" dirty="0"/>
              <a:t> der Zusammenarbeit</a:t>
            </a:r>
          </a:p>
          <a:p>
            <a:pPr eaLnBrk="1" hangingPunct="1">
              <a:spcBef>
                <a:spcPts val="900"/>
              </a:spcBef>
              <a:buClr>
                <a:srgbClr val="594C35"/>
              </a:buClr>
              <a:buSzPct val="110000"/>
              <a:buFont typeface="Wingdings" charset="2"/>
              <a:buChar char="§"/>
            </a:pPr>
            <a:r>
              <a:rPr lang="de-DE" altLang="en-US" sz="1900" dirty="0"/>
              <a:t>Fällen von </a:t>
            </a:r>
            <a:r>
              <a:rPr lang="de-DE" altLang="en-US" b="1" dirty="0">
                <a:solidFill>
                  <a:srgbClr val="594C35"/>
                </a:solidFill>
              </a:rPr>
              <a:t>Entscheidungen</a:t>
            </a:r>
          </a:p>
          <a:p>
            <a:pPr eaLnBrk="1" hangingPunct="1">
              <a:spcBef>
                <a:spcPts val="900"/>
              </a:spcBef>
              <a:buClr>
                <a:srgbClr val="594C35"/>
              </a:buClr>
              <a:buSzPct val="95000"/>
              <a:buFont typeface="Wingdings" charset="2"/>
              <a:buChar char="§"/>
            </a:pPr>
            <a:r>
              <a:rPr lang="de-DE" altLang="en-US" b="1" dirty="0">
                <a:solidFill>
                  <a:srgbClr val="594C35"/>
                </a:solidFill>
              </a:rPr>
              <a:t>Informieren</a:t>
            </a:r>
            <a:r>
              <a:rPr lang="de-DE" altLang="en-US" sz="1900" dirty="0"/>
              <a:t> und Bericht erstatten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63972" y="1548061"/>
            <a:ext cx="83693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00"/>
              </a:buClr>
              <a:buFont typeface="Wingdings" charset="2"/>
              <a:buNone/>
            </a:pPr>
            <a:r>
              <a:rPr lang="de-DE" altLang="en-US" sz="1900" dirty="0"/>
              <a:t>Unter Projektsteuerung versteht man alle Maßnahmen, die </a:t>
            </a:r>
            <a:br>
              <a:rPr lang="de-DE" altLang="en-US" sz="1900" dirty="0"/>
            </a:br>
            <a:r>
              <a:rPr lang="de-DE" altLang="en-US" b="1" dirty="0">
                <a:solidFill>
                  <a:srgbClr val="594C35"/>
                </a:solidFill>
              </a:rPr>
              <a:t>zur bestmöglichen Erfüllung der Projektziele </a:t>
            </a:r>
            <a:r>
              <a:rPr lang="de-DE" altLang="en-US" sz="1900" dirty="0"/>
              <a:t>erforderlich sind.</a:t>
            </a:r>
          </a:p>
          <a:p>
            <a:pPr eaLnBrk="1" hangingPunct="1">
              <a:spcBef>
                <a:spcPts val="1500"/>
              </a:spcBef>
            </a:pPr>
            <a:r>
              <a:rPr lang="de-DE" altLang="en-US" b="1" dirty="0">
                <a:solidFill>
                  <a:srgbClr val="594C35"/>
                </a:solidFill>
              </a:rPr>
              <a:t>Simple Plananpassung ist der schlechteste Weg einer Projektsteuerung</a:t>
            </a:r>
          </a:p>
          <a:p>
            <a:pPr eaLnBrk="1" hangingPunct="1">
              <a:spcBef>
                <a:spcPts val="1500"/>
              </a:spcBef>
            </a:pPr>
            <a:r>
              <a:rPr lang="de-DE" altLang="en-US" sz="1900" dirty="0"/>
              <a:t>Anzustreben sind Maßnahmen, die die Planerreichung </a:t>
            </a:r>
            <a:r>
              <a:rPr lang="de-DE" altLang="en-US" b="1" dirty="0">
                <a:solidFill>
                  <a:srgbClr val="594C35"/>
                </a:solidFill>
              </a:rPr>
              <a:t>ohne Änderung der Planeckdaten </a:t>
            </a:r>
            <a:r>
              <a:rPr lang="de-DE" altLang="en-US" sz="1900" dirty="0"/>
              <a:t>sichern, z.B. durch Motivation der Mitarbeiter.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Projektsteuerungsmaßnahmen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540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61440"/>
              </p:ext>
            </p:extLst>
          </p:nvPr>
        </p:nvGraphicFramePr>
        <p:xfrm>
          <a:off x="936329" y="1620069"/>
          <a:ext cx="8208910" cy="4629600"/>
        </p:xfrm>
        <a:graphic>
          <a:graphicData uri="http://schemas.openxmlformats.org/drawingml/2006/table">
            <a:tbl>
              <a:tblPr firstRow="1" firstCol="1"/>
              <a:tblGrid>
                <a:gridCol w="93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Problem-bereich</a:t>
                      </a:r>
                    </a:p>
                  </a:txBody>
                  <a:tcPr marL="36000" marR="0" marT="72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3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4C3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Ursache</a:t>
                      </a:r>
                    </a:p>
                  </a:txBody>
                  <a:tcPr marL="36000" marR="0" marT="72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3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4C3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Lösungs-ansatz</a:t>
                      </a:r>
                    </a:p>
                  </a:txBody>
                  <a:tcPr marL="36000" marR="0" marT="72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3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4C3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Maßnahmen</a:t>
                      </a:r>
                    </a:p>
                  </a:txBody>
                  <a:tcPr marL="36000" marR="0" marT="72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3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4C3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Bemerkung</a:t>
                      </a:r>
                    </a:p>
                  </a:txBody>
                  <a:tcPr marL="36000" marR="0" marT="72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63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3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4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Kosten-</a:t>
                      </a:r>
                      <a:b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über-schreitung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BD9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Planungs-</a:t>
                      </a:r>
                      <a:b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fehler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Überarbeitung der Projekt-planung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Projektstop und Projektsanierung einleiten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Ursachen für die mangelnde Projekt-planung analysieren. </a:t>
                      </a:r>
                      <a:b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Aus Fehlern lernen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Zusätzliche Anforderungen durch den Auftraggeber</a:t>
                      </a:r>
                      <a:b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„Change request“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Leistungs-umfang mit </a:t>
                      </a:r>
                      <a:b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dem Auftraggeber neu definieren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Zusatzaufwand </a:t>
                      </a:r>
                      <a:b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des Änderungs-wunsches kalkulieren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gravierenden Änderungswunsch des Auftraggebers wie ein eigenständiges Projekt planen und kalkulieren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zusätzliches Projektbudget für die Änderung genehmigen lassen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keine zusätzlichen Anforderungen annehmen, wenn das Projektbudget </a:t>
                      </a:r>
                      <a:b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nicht erhöht wird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Drohender Termin-</a:t>
                      </a:r>
                      <a:b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verzug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BD9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zu geringe Mitarbeiter-anzahl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Motivation der Mitarbeiter erhöhen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Motivationsanreize schaffen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„Wenn die Projektphase noch rechtzeitig abgeschlossen wird, finanziert das Unternehmen für alle Projektmitarbeiter ein Wochenende in einem Sporthotel.“</a:t>
                      </a:r>
                    </a:p>
                  </a:txBody>
                  <a:tcPr marL="36000" marR="0" marT="108000" marB="108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Reaktionsmöglichkeiten </a:t>
            </a:r>
            <a:br>
              <a:rPr lang="de-AT" sz="2800" dirty="0"/>
            </a:br>
            <a:r>
              <a:rPr lang="de-AT" sz="2800" dirty="0"/>
              <a:t>auf auftretende Probleme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de-AT" smtClean="0"/>
              <a:pPr/>
              <a:t>28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70123005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09227"/>
              </p:ext>
            </p:extLst>
          </p:nvPr>
        </p:nvGraphicFramePr>
        <p:xfrm>
          <a:off x="936329" y="1404045"/>
          <a:ext cx="8208910" cy="5125716"/>
        </p:xfrm>
        <a:graphic>
          <a:graphicData uri="http://schemas.openxmlformats.org/drawingml/2006/table">
            <a:tbl>
              <a:tblPr firstRow="1" firstCol="1"/>
              <a:tblGrid>
                <a:gridCol w="93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2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Problem-bereich</a:t>
                      </a:r>
                    </a:p>
                  </a:txBody>
                  <a:tcPr marL="36000" marR="0" marT="72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3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4C3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Ursache</a:t>
                      </a:r>
                    </a:p>
                  </a:txBody>
                  <a:tcPr marL="36000" marR="0" marT="72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3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4C3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Lösungs-ansatz</a:t>
                      </a:r>
                    </a:p>
                  </a:txBody>
                  <a:tcPr marL="36000" marR="0" marT="72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3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4C3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Maßnahmen</a:t>
                      </a:r>
                    </a:p>
                  </a:txBody>
                  <a:tcPr marL="36000" marR="0" marT="72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3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4C3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Bemerkung</a:t>
                      </a:r>
                    </a:p>
                  </a:txBody>
                  <a:tcPr marL="36000" marR="0" marT="72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3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4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75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Termin-</a:t>
                      </a:r>
                      <a:b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verzug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BD9E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zu wenig Mitarbeiter-ressourcen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Kapazität erhöhen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mehr </a:t>
                      </a:r>
                      <a:b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Projektmitarbeiter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Vorsicht: Neue Projektmitarbeiter müssen erst in das Projekt eingearbeitet werden. Mehr Mitarbeiter bedeuten nicht automatisch eine höhere Projektleistung. Zuerst geht die Projekt-leistung zurück (die bisherigen Projekt-mitarbeiter arbeiten die neuen Mitarbeiter ein).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Anordnung von Überstunden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Vorsicht: Auf die Motivation der Mitarbeiter achten!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mangelnde Planung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Ablaufplanung optimieren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Projektablaufplan </a:t>
                      </a:r>
                      <a:b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neu erarbeiten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Planungstechniken einsetzen: Netzplan, Bal-kendiagramm, Planung von Meilensteinen etc.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Qualitäts-</a:t>
                      </a:r>
                      <a:b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mängel der Projekt-ergebnisse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BD9E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unzureichende Durchführung der Leistung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bessere Qualifizierung der Projekt-mitarbeiter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Schulungsmaßnahmen für Projektmitarbeiter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Termine für Nachbesserungen in den Projektplan aufnehmen.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Hinzuziehen eines Ex-perten als Hilfestellung für die Projektmitarbeiter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Projektziel kann nicht erreicht werden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BD9E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unrealistische Projektplanung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Überdenken des Projektes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Projektstop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Kann das Projektziel nicht erreicht werden, ist ein Projektstopp ratsam. </a:t>
                      </a:r>
                      <a:br>
                        <a:rPr kumimoji="0" lang="de-AT" altLang="en-US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</a:br>
                      <a:r>
                        <a:rPr kumimoji="0" lang="de-AT" altLang="en-US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Lieber frühzeitig das Projekt stoppen und überdenken, als eine Menge Zeit und Ressourcen für ein nicht erreichbares Ziel zu verschwenden.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Kompletter Neuansatz für das Projekt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15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Verwerfung der Projektidee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4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Reaktionsmöglichkeiten </a:t>
            </a:r>
            <a:br>
              <a:rPr lang="de-AT" sz="2800" dirty="0"/>
            </a:br>
            <a:r>
              <a:rPr lang="de-AT" sz="2800" dirty="0"/>
              <a:t>auf auftretende Probleme II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03267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26090" y="2049699"/>
            <a:ext cx="502326" cy="505265"/>
            <a:chOff x="1226090" y="2049699"/>
            <a:chExt cx="502326" cy="505265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310832" y="2132971"/>
              <a:ext cx="333088" cy="33308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594C3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en-US" dirty="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375175" y="2200376"/>
              <a:ext cx="204156" cy="204156"/>
            </a:xfrm>
            <a:prstGeom prst="ellipse">
              <a:avLst/>
            </a:prstGeom>
            <a:solidFill>
              <a:srgbClr val="C6BD9E"/>
            </a:solidFill>
            <a:ln w="22225">
              <a:solidFill>
                <a:srgbClr val="594C3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en-US" dirty="0"/>
            </a:p>
          </p:txBody>
        </p:sp>
        <p:cxnSp>
          <p:nvCxnSpPr>
            <p:cNvPr id="28" name="Gerade Verbindung 27"/>
            <p:cNvCxnSpPr/>
            <p:nvPr/>
          </p:nvCxnSpPr>
          <p:spPr>
            <a:xfrm flipV="1">
              <a:off x="1226090" y="2296821"/>
              <a:ext cx="502326" cy="5633"/>
            </a:xfrm>
            <a:prstGeom prst="line">
              <a:avLst/>
            </a:prstGeom>
            <a:ln w="22225">
              <a:solidFill>
                <a:srgbClr val="594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1477375" y="2049699"/>
              <a:ext cx="0" cy="505265"/>
            </a:xfrm>
            <a:prstGeom prst="line">
              <a:avLst/>
            </a:prstGeom>
            <a:ln w="22225">
              <a:solidFill>
                <a:srgbClr val="594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1442967" y="2266454"/>
              <a:ext cx="72000" cy="72000"/>
            </a:xfrm>
            <a:prstGeom prst="ellipse">
              <a:avLst/>
            </a:prstGeom>
            <a:solidFill>
              <a:srgbClr val="594C35"/>
            </a:solidFill>
            <a:ln w="22225">
              <a:solidFill>
                <a:srgbClr val="594C3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en-US" dirty="0"/>
            </a:p>
          </p:txBody>
        </p:sp>
      </p:grpSp>
      <p:grpSp>
        <p:nvGrpSpPr>
          <p:cNvPr id="41" name="Gruppieren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26090" y="3532302"/>
            <a:ext cx="502326" cy="505265"/>
            <a:chOff x="1226090" y="2049699"/>
            <a:chExt cx="502326" cy="505265"/>
          </a:xfrm>
        </p:grpSpPr>
        <p:sp>
          <p:nvSpPr>
            <p:cNvPr id="42" name="Oval 26"/>
            <p:cNvSpPr>
              <a:spLocks noChangeArrowheads="1"/>
            </p:cNvSpPr>
            <p:nvPr/>
          </p:nvSpPr>
          <p:spPr bwMode="auto">
            <a:xfrm>
              <a:off x="1310832" y="2132971"/>
              <a:ext cx="333088" cy="33308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594C3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en-US" dirty="0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1375175" y="2200376"/>
              <a:ext cx="204156" cy="204156"/>
            </a:xfrm>
            <a:prstGeom prst="ellipse">
              <a:avLst/>
            </a:prstGeom>
            <a:solidFill>
              <a:srgbClr val="C6BD9E"/>
            </a:solidFill>
            <a:ln w="22225">
              <a:solidFill>
                <a:srgbClr val="594C3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en-US" dirty="0"/>
            </a:p>
          </p:txBody>
        </p:sp>
        <p:cxnSp>
          <p:nvCxnSpPr>
            <p:cNvPr id="44" name="Gerade Verbindung 43"/>
            <p:cNvCxnSpPr/>
            <p:nvPr/>
          </p:nvCxnSpPr>
          <p:spPr>
            <a:xfrm flipV="1">
              <a:off x="1226090" y="2296821"/>
              <a:ext cx="502326" cy="5633"/>
            </a:xfrm>
            <a:prstGeom prst="line">
              <a:avLst/>
            </a:prstGeom>
            <a:ln w="22225">
              <a:solidFill>
                <a:srgbClr val="594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1477375" y="2049699"/>
              <a:ext cx="0" cy="505265"/>
            </a:xfrm>
            <a:prstGeom prst="line">
              <a:avLst/>
            </a:prstGeom>
            <a:ln w="22225">
              <a:solidFill>
                <a:srgbClr val="594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26"/>
            <p:cNvSpPr>
              <a:spLocks noChangeArrowheads="1"/>
            </p:cNvSpPr>
            <p:nvPr/>
          </p:nvSpPr>
          <p:spPr bwMode="auto">
            <a:xfrm>
              <a:off x="1442967" y="2266454"/>
              <a:ext cx="72000" cy="72000"/>
            </a:xfrm>
            <a:prstGeom prst="ellipse">
              <a:avLst/>
            </a:prstGeom>
            <a:solidFill>
              <a:srgbClr val="594C35"/>
            </a:solidFill>
            <a:ln w="22225">
              <a:solidFill>
                <a:srgbClr val="594C3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en-US" dirty="0"/>
            </a:p>
          </p:txBody>
        </p:sp>
      </p:grpSp>
      <p:grpSp>
        <p:nvGrpSpPr>
          <p:cNvPr id="47" name="Gruppieren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26090" y="4925265"/>
            <a:ext cx="502326" cy="505265"/>
            <a:chOff x="1226090" y="2049699"/>
            <a:chExt cx="502326" cy="505265"/>
          </a:xfrm>
        </p:grpSpPr>
        <p:sp>
          <p:nvSpPr>
            <p:cNvPr id="48" name="Oval 26"/>
            <p:cNvSpPr>
              <a:spLocks noChangeArrowheads="1"/>
            </p:cNvSpPr>
            <p:nvPr/>
          </p:nvSpPr>
          <p:spPr bwMode="auto">
            <a:xfrm>
              <a:off x="1310832" y="2132971"/>
              <a:ext cx="333088" cy="33308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594C3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en-US" dirty="0"/>
            </a:p>
          </p:txBody>
        </p:sp>
        <p:sp>
          <p:nvSpPr>
            <p:cNvPr id="49" name="Oval 26"/>
            <p:cNvSpPr>
              <a:spLocks noChangeArrowheads="1"/>
            </p:cNvSpPr>
            <p:nvPr/>
          </p:nvSpPr>
          <p:spPr bwMode="auto">
            <a:xfrm>
              <a:off x="1375175" y="2200376"/>
              <a:ext cx="204156" cy="204156"/>
            </a:xfrm>
            <a:prstGeom prst="ellipse">
              <a:avLst/>
            </a:prstGeom>
            <a:solidFill>
              <a:srgbClr val="C6BD9E"/>
            </a:solidFill>
            <a:ln w="22225">
              <a:solidFill>
                <a:srgbClr val="594C3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en-US" dirty="0"/>
            </a:p>
          </p:txBody>
        </p:sp>
        <p:cxnSp>
          <p:nvCxnSpPr>
            <p:cNvPr id="50" name="Gerade Verbindung 49"/>
            <p:cNvCxnSpPr/>
            <p:nvPr/>
          </p:nvCxnSpPr>
          <p:spPr>
            <a:xfrm flipV="1">
              <a:off x="1226090" y="2296821"/>
              <a:ext cx="502326" cy="5633"/>
            </a:xfrm>
            <a:prstGeom prst="line">
              <a:avLst/>
            </a:prstGeom>
            <a:ln w="22225">
              <a:solidFill>
                <a:srgbClr val="594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>
              <a:off x="1477375" y="2049699"/>
              <a:ext cx="0" cy="505265"/>
            </a:xfrm>
            <a:prstGeom prst="line">
              <a:avLst/>
            </a:prstGeom>
            <a:ln w="22225">
              <a:solidFill>
                <a:srgbClr val="594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26"/>
            <p:cNvSpPr>
              <a:spLocks noChangeArrowheads="1"/>
            </p:cNvSpPr>
            <p:nvPr/>
          </p:nvSpPr>
          <p:spPr bwMode="auto">
            <a:xfrm>
              <a:off x="1442967" y="2266454"/>
              <a:ext cx="72000" cy="72000"/>
            </a:xfrm>
            <a:prstGeom prst="ellipse">
              <a:avLst/>
            </a:prstGeom>
            <a:solidFill>
              <a:srgbClr val="594C35"/>
            </a:solidFill>
            <a:ln w="22225">
              <a:solidFill>
                <a:srgbClr val="594C3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en-US" dirty="0"/>
            </a:p>
          </p:txBody>
        </p:sp>
      </p:grpSp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1872432" y="2001763"/>
            <a:ext cx="7200800" cy="451485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4200"/>
              </a:spcBef>
              <a:buNone/>
            </a:pPr>
            <a:r>
              <a:rPr lang="de-AT" sz="2600" dirty="0"/>
              <a:t>Verständnis für Sinnhaftigkeit, Instrumente </a:t>
            </a:r>
            <a:br>
              <a:rPr lang="de-AT" sz="2600" dirty="0"/>
            </a:br>
            <a:r>
              <a:rPr lang="de-AT" sz="2600" dirty="0"/>
              <a:t>und Funktionsweise des Projektcontrollings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de-AT" sz="2600" dirty="0"/>
              <a:t>Kenntnis von Abläufen und Maßnahmen </a:t>
            </a:r>
            <a:br>
              <a:rPr lang="de-AT" sz="2600" dirty="0"/>
            </a:br>
            <a:r>
              <a:rPr lang="de-AT" sz="2600" dirty="0"/>
              <a:t>zur Projektsteuerung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de-AT" sz="2600" dirty="0"/>
              <a:t>Einsicht in Notwendigkeit und Inhalte professioneller Dokumentation des Projektgeschehens </a:t>
            </a:r>
            <a:endParaRPr lang="en-US" sz="2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Lehr- und Lernziele – Dokumentation, </a:t>
            </a:r>
            <a:br>
              <a:rPr lang="de-AT" sz="2800" dirty="0"/>
            </a:br>
            <a:r>
              <a:rPr lang="de-AT" sz="2800" dirty="0"/>
              <a:t>Kontrolle und Steuerung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9557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b="8179"/>
          <a:stretch/>
        </p:blipFill>
        <p:spPr bwMode="auto">
          <a:xfrm>
            <a:off x="4248028" y="0"/>
            <a:ext cx="5113460" cy="166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hteck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480570"/>
            <a:ext cx="1990260" cy="296941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„Salamitaktik“</a:t>
            </a:r>
          </a:p>
        </p:txBody>
      </p:sp>
      <p:sp>
        <p:nvSpPr>
          <p:cNvPr id="53" name="Rechteck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35893"/>
            <a:ext cx="1990260" cy="296941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ungeprüfte Termine</a:t>
            </a:r>
          </a:p>
        </p:txBody>
      </p:sp>
      <p:sp>
        <p:nvSpPr>
          <p:cNvPr id="54" name="Rechteck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960145"/>
            <a:ext cx="1990260" cy="408476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keine systematische Aufwandsabschätzung</a:t>
            </a:r>
          </a:p>
        </p:txBody>
      </p:sp>
      <p:sp>
        <p:nvSpPr>
          <p:cNvPr id="55" name="Rechteck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1518261"/>
            <a:ext cx="1990260" cy="296941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Risiko-Eintritt</a:t>
            </a:r>
            <a:endParaRPr lang="de-AT" sz="1600" dirty="0"/>
          </a:p>
        </p:txBody>
      </p:sp>
      <p:sp>
        <p:nvSpPr>
          <p:cNvPr id="56" name="Rechteck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1964842"/>
            <a:ext cx="1990260" cy="296941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Aufgabe vergessen</a:t>
            </a:r>
          </a:p>
        </p:txBody>
      </p:sp>
      <p:sp>
        <p:nvSpPr>
          <p:cNvPr id="57" name="Rechteck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2417541"/>
            <a:ext cx="1990260" cy="296941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Knowhow nicht bedacht</a:t>
            </a:r>
          </a:p>
        </p:txBody>
      </p:sp>
      <p:sp>
        <p:nvSpPr>
          <p:cNvPr id="58" name="Rechteck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2873332"/>
            <a:ext cx="1990260" cy="296941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Kapazitätsausfall</a:t>
            </a:r>
          </a:p>
        </p:txBody>
      </p:sp>
      <p:sp>
        <p:nvSpPr>
          <p:cNvPr id="59" name="Rechteck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3318009"/>
            <a:ext cx="1990260" cy="409074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Kapazität temporär überlastet</a:t>
            </a:r>
          </a:p>
        </p:txBody>
      </p:sp>
      <p:sp>
        <p:nvSpPr>
          <p:cNvPr id="60" name="Rechteck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3896129"/>
            <a:ext cx="1990260" cy="296941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Auftraggeber</a:t>
            </a:r>
            <a:endParaRPr lang="de-AT" sz="1600" dirty="0"/>
          </a:p>
        </p:txBody>
      </p:sp>
      <p:sp>
        <p:nvSpPr>
          <p:cNvPr id="61" name="Rechteck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4372114"/>
            <a:ext cx="1990260" cy="409074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systembedingte Änderungen</a:t>
            </a:r>
          </a:p>
        </p:txBody>
      </p:sp>
      <p:sp>
        <p:nvSpPr>
          <p:cNvPr id="62" name="Rechteck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5532986"/>
            <a:ext cx="1990260" cy="296941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Kündigung</a:t>
            </a:r>
            <a:endParaRPr lang="de-AT" sz="1600" dirty="0"/>
          </a:p>
        </p:txBody>
      </p:sp>
      <p:sp>
        <p:nvSpPr>
          <p:cNvPr id="63" name="Rechteck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5979133"/>
            <a:ext cx="1990260" cy="296941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Personen</a:t>
            </a:r>
            <a:endParaRPr lang="de-AT" sz="1600" dirty="0"/>
          </a:p>
        </p:txBody>
      </p:sp>
      <p:sp>
        <p:nvSpPr>
          <p:cNvPr id="64" name="Rechteck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6435696"/>
            <a:ext cx="1990260" cy="296941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Sachmittel</a:t>
            </a:r>
            <a:endParaRPr lang="de-AT" sz="1600" dirty="0"/>
          </a:p>
        </p:txBody>
      </p:sp>
      <p:sp>
        <p:nvSpPr>
          <p:cNvPr id="65" name="Rechteck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797" y="200860"/>
            <a:ext cx="1485310" cy="540000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Management-termine</a:t>
            </a:r>
          </a:p>
        </p:txBody>
      </p:sp>
      <p:sp>
        <p:nvSpPr>
          <p:cNvPr id="66" name="Rechteck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797" y="1457385"/>
            <a:ext cx="1485310" cy="540000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Aufwand größer als geplant</a:t>
            </a:r>
          </a:p>
        </p:txBody>
      </p:sp>
      <p:sp>
        <p:nvSpPr>
          <p:cNvPr id="67" name="Rechteck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797" y="2814067"/>
            <a:ext cx="1485310" cy="540000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Kapazität reicht nicht aus</a:t>
            </a:r>
          </a:p>
        </p:txBody>
      </p:sp>
      <p:sp>
        <p:nvSpPr>
          <p:cNvPr id="68" name="Rechteck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797" y="4094090"/>
            <a:ext cx="1485310" cy="540000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Leistungs-änderung</a:t>
            </a:r>
          </a:p>
        </p:txBody>
      </p:sp>
      <p:sp>
        <p:nvSpPr>
          <p:cNvPr id="69" name="Rechteck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797" y="5215868"/>
            <a:ext cx="1485310" cy="540000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Know-how-ausfall</a:t>
            </a:r>
          </a:p>
        </p:txBody>
      </p:sp>
      <p:sp>
        <p:nvSpPr>
          <p:cNvPr id="70" name="Rechteck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797" y="6172679"/>
            <a:ext cx="1485310" cy="540000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Kapazitätsausfall</a:t>
            </a:r>
          </a:p>
        </p:txBody>
      </p:sp>
      <p:sp>
        <p:nvSpPr>
          <p:cNvPr id="71" name="Rechteck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3240" y="1454612"/>
            <a:ext cx="1864434" cy="540000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Termin falsch geplant</a:t>
            </a:r>
          </a:p>
        </p:txBody>
      </p:sp>
      <p:sp>
        <p:nvSpPr>
          <p:cNvPr id="72" name="Rechteck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3240" y="5220469"/>
            <a:ext cx="1864434" cy="540000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Änderung der Rahmenbedingungen</a:t>
            </a:r>
          </a:p>
        </p:txBody>
      </p:sp>
      <p:sp>
        <p:nvSpPr>
          <p:cNvPr id="73" name="Rechteck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9408" y="3289692"/>
            <a:ext cx="1320640" cy="540000"/>
          </a:xfrm>
          <a:prstGeom prst="rect">
            <a:avLst/>
          </a:prstGeom>
          <a:solidFill>
            <a:srgbClr val="594C35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bg1"/>
                </a:solidFill>
                <a:latin typeface="Arial Narrow" pitchFamily="34" charset="0"/>
              </a:rPr>
              <a:t>Termin-</a:t>
            </a:r>
            <a:br>
              <a:rPr lang="de-AT" sz="16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de-AT" sz="1600" dirty="0">
                <a:solidFill>
                  <a:schemeClr val="bg1"/>
                </a:solidFill>
                <a:latin typeface="Arial Narrow" pitchFamily="34" charset="0"/>
              </a:rPr>
              <a:t>abweichungen</a:t>
            </a:r>
          </a:p>
        </p:txBody>
      </p:sp>
      <p:cxnSp>
        <p:nvCxnSpPr>
          <p:cNvPr id="74" name="Gewinkelte Verbindung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3" idx="0"/>
            <a:endCxn id="71" idx="1"/>
          </p:cNvCxnSpPr>
          <p:nvPr/>
        </p:nvCxnSpPr>
        <p:spPr>
          <a:xfrm rot="5400000" flipH="1" flipV="1">
            <a:off x="1508944" y="2405396"/>
            <a:ext cx="1565080" cy="20351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winkelte Verbindung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3" idx="2"/>
            <a:endCxn id="72" idx="1"/>
          </p:cNvCxnSpPr>
          <p:nvPr/>
        </p:nvCxnSpPr>
        <p:spPr>
          <a:xfrm rot="16200000" flipH="1">
            <a:off x="1461096" y="4558324"/>
            <a:ext cx="1660777" cy="20351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winkelte Verbindung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5" idx="1"/>
            <a:endCxn id="71" idx="3"/>
          </p:cNvCxnSpPr>
          <p:nvPr/>
        </p:nvCxnSpPr>
        <p:spPr>
          <a:xfrm rot="10800000" flipV="1">
            <a:off x="4257675" y="470860"/>
            <a:ext cx="379123" cy="12537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winkelte Verbindung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6" idx="1"/>
            <a:endCxn id="71" idx="3"/>
          </p:cNvCxnSpPr>
          <p:nvPr/>
        </p:nvCxnSpPr>
        <p:spPr>
          <a:xfrm rot="10800000">
            <a:off x="4257675" y="1724613"/>
            <a:ext cx="379123" cy="27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winkelte Verbindung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7" idx="1"/>
            <a:endCxn id="71" idx="3"/>
          </p:cNvCxnSpPr>
          <p:nvPr/>
        </p:nvCxnSpPr>
        <p:spPr>
          <a:xfrm rot="10800000">
            <a:off x="4257675" y="1724613"/>
            <a:ext cx="379123" cy="135945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winkelte Verbindung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8" idx="1"/>
            <a:endCxn id="72" idx="3"/>
          </p:cNvCxnSpPr>
          <p:nvPr/>
        </p:nvCxnSpPr>
        <p:spPr>
          <a:xfrm rot="10800000" flipV="1">
            <a:off x="4257675" y="4364089"/>
            <a:ext cx="379123" cy="112637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winkelte Verbindung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9" idx="1"/>
            <a:endCxn id="72" idx="3"/>
          </p:cNvCxnSpPr>
          <p:nvPr/>
        </p:nvCxnSpPr>
        <p:spPr>
          <a:xfrm rot="10800000" flipV="1">
            <a:off x="4257675" y="5485867"/>
            <a:ext cx="379123" cy="46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winkelte Verbindung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2" idx="3"/>
            <a:endCxn id="70" idx="1"/>
          </p:cNvCxnSpPr>
          <p:nvPr/>
        </p:nvCxnSpPr>
        <p:spPr>
          <a:xfrm>
            <a:off x="4257674" y="5490469"/>
            <a:ext cx="379123" cy="95221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winkelte Verbindung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2" idx="1"/>
            <a:endCxn id="65" idx="3"/>
          </p:cNvCxnSpPr>
          <p:nvPr/>
        </p:nvCxnSpPr>
        <p:spPr>
          <a:xfrm rot="10800000">
            <a:off x="6122108" y="470861"/>
            <a:ext cx="456809" cy="15818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winkelte Verbindung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3" idx="1"/>
            <a:endCxn id="65" idx="3"/>
          </p:cNvCxnSpPr>
          <p:nvPr/>
        </p:nvCxnSpPr>
        <p:spPr>
          <a:xfrm rot="10800000" flipV="1">
            <a:off x="6122108" y="184364"/>
            <a:ext cx="456809" cy="28649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winkelte Verbindung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5" idx="1"/>
            <a:endCxn id="66" idx="3"/>
          </p:cNvCxnSpPr>
          <p:nvPr/>
        </p:nvCxnSpPr>
        <p:spPr>
          <a:xfrm rot="10800000" flipV="1">
            <a:off x="6122108" y="1666731"/>
            <a:ext cx="456809" cy="6065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winkelte Verbindung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4" idx="1"/>
            <a:endCxn id="66" idx="3"/>
          </p:cNvCxnSpPr>
          <p:nvPr/>
        </p:nvCxnSpPr>
        <p:spPr>
          <a:xfrm rot="10800000" flipV="1">
            <a:off x="6122108" y="1164383"/>
            <a:ext cx="456809" cy="56300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winkelte Verbindung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6" idx="1"/>
            <a:endCxn id="66" idx="3"/>
          </p:cNvCxnSpPr>
          <p:nvPr/>
        </p:nvCxnSpPr>
        <p:spPr>
          <a:xfrm rot="10800000">
            <a:off x="6122108" y="1727385"/>
            <a:ext cx="456809" cy="38592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winkelte Verbindung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7" idx="1"/>
            <a:endCxn id="67" idx="3"/>
          </p:cNvCxnSpPr>
          <p:nvPr/>
        </p:nvCxnSpPr>
        <p:spPr>
          <a:xfrm rot="10800000" flipV="1">
            <a:off x="6122108" y="2566011"/>
            <a:ext cx="456809" cy="51805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winkelte Verbindung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8" idx="1"/>
            <a:endCxn id="67" idx="3"/>
          </p:cNvCxnSpPr>
          <p:nvPr/>
        </p:nvCxnSpPr>
        <p:spPr>
          <a:xfrm rot="10800000" flipV="1">
            <a:off x="6122108" y="3021803"/>
            <a:ext cx="456809" cy="6226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winkelte Verbindung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9" idx="1"/>
            <a:endCxn id="67" idx="3"/>
          </p:cNvCxnSpPr>
          <p:nvPr/>
        </p:nvCxnSpPr>
        <p:spPr>
          <a:xfrm rot="10800000">
            <a:off x="6122108" y="3084068"/>
            <a:ext cx="456809" cy="43847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winkelte Verbindung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0" idx="1"/>
            <a:endCxn id="68" idx="3"/>
          </p:cNvCxnSpPr>
          <p:nvPr/>
        </p:nvCxnSpPr>
        <p:spPr>
          <a:xfrm rot="10800000" flipV="1">
            <a:off x="6122108" y="4044600"/>
            <a:ext cx="456809" cy="31949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winkelte Verbindung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1" idx="1"/>
            <a:endCxn id="68" idx="3"/>
          </p:cNvCxnSpPr>
          <p:nvPr/>
        </p:nvCxnSpPr>
        <p:spPr>
          <a:xfrm rot="10800000">
            <a:off x="6122108" y="4364091"/>
            <a:ext cx="456809" cy="21256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16" y="4934689"/>
            <a:ext cx="1990260" cy="409074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ts val="1600"/>
              </a:lnSpc>
            </a:pP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Schulung nicht durchgeführt</a:t>
            </a:r>
          </a:p>
        </p:txBody>
      </p:sp>
      <p:cxnSp>
        <p:nvCxnSpPr>
          <p:cNvPr id="93" name="Gewinkelte Verbindung 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92" idx="1"/>
            <a:endCxn id="69" idx="3"/>
          </p:cNvCxnSpPr>
          <p:nvPr/>
        </p:nvCxnSpPr>
        <p:spPr>
          <a:xfrm rot="10800000" flipV="1">
            <a:off x="6122108" y="5139226"/>
            <a:ext cx="456809" cy="34664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winkelte Verbindung 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2" idx="1"/>
            <a:endCxn id="69" idx="3"/>
          </p:cNvCxnSpPr>
          <p:nvPr/>
        </p:nvCxnSpPr>
        <p:spPr>
          <a:xfrm rot="10800000">
            <a:off x="6122108" y="5485869"/>
            <a:ext cx="456809" cy="19558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winkelte Verbindung 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3" idx="1"/>
            <a:endCxn id="70" idx="3"/>
          </p:cNvCxnSpPr>
          <p:nvPr/>
        </p:nvCxnSpPr>
        <p:spPr>
          <a:xfrm rot="10800000" flipV="1">
            <a:off x="6122108" y="6127603"/>
            <a:ext cx="456809" cy="3150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winkelte Verbindung 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4" idx="1"/>
            <a:endCxn id="70" idx="3"/>
          </p:cNvCxnSpPr>
          <p:nvPr/>
        </p:nvCxnSpPr>
        <p:spPr>
          <a:xfrm rot="10800000">
            <a:off x="6122108" y="6442679"/>
            <a:ext cx="456809" cy="14148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65" y="396430"/>
            <a:ext cx="3672408" cy="8636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Reaktionen bei Terminabweichungen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de-AT" smtClean="0"/>
              <a:pPr/>
              <a:t>30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750645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8BA0623-D51F-4A8B-B023-420571A4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7"/>
          <a:stretch/>
        </p:blipFill>
        <p:spPr>
          <a:xfrm>
            <a:off x="981668" y="1346053"/>
            <a:ext cx="7875540" cy="5572712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9A8370C8-E85C-40BE-B0CA-408746BC4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153" y="6516613"/>
            <a:ext cx="93632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AT" sz="900" b="0" noProof="0" dirty="0">
                <a:solidFill>
                  <a:schemeClr val="tx1"/>
                </a:solidFill>
                <a:latin typeface="+mn-lt"/>
              </a:rPr>
              <a:t>© Wytrzens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Maßnahmen zur </a:t>
            </a:r>
            <a:br>
              <a:rPr lang="de-AT" sz="2800" dirty="0"/>
            </a:br>
            <a:r>
              <a:rPr lang="de-AT" sz="2800" dirty="0"/>
              <a:t>Kosten- und Terminsteuerung 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21390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AD53AC-1881-4221-BE59-9C9790184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43"/>
          <a:stretch/>
        </p:blipFill>
        <p:spPr>
          <a:xfrm>
            <a:off x="1621160" y="1802450"/>
            <a:ext cx="6804000" cy="50380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18A8894-AD42-44FE-A044-0835ED002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8"/>
          <a:stretch/>
        </p:blipFill>
        <p:spPr>
          <a:xfrm>
            <a:off x="1621160" y="1465611"/>
            <a:ext cx="6822000" cy="3377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328149-8F4A-438B-8C54-74899DA96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1160" y="1246619"/>
            <a:ext cx="6804000" cy="2324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Maßnahmen zur </a:t>
            </a:r>
            <a:br>
              <a:rPr lang="de-AT" sz="2800" dirty="0"/>
            </a:br>
            <a:r>
              <a:rPr lang="de-AT" sz="2800" dirty="0"/>
              <a:t>Kosten- und Terminsteuerung 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22086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92" y="1293116"/>
            <a:ext cx="796341" cy="9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93" y="1766878"/>
            <a:ext cx="796341" cy="9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92" y="2217790"/>
            <a:ext cx="796341" cy="9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2808535" y="1908098"/>
            <a:ext cx="5616625" cy="3959301"/>
          </a:xfrm>
          <a:prstGeom prst="rect">
            <a:avLst/>
          </a:prstGeom>
          <a:solidFill>
            <a:srgbClr val="594C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2880552" y="2001783"/>
            <a:ext cx="5544611" cy="329088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9537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9537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537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537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chemeClr val="bg1"/>
              </a:buClr>
              <a:buSzPct val="100000"/>
              <a:buNone/>
              <a:tabLst>
                <a:tab pos="541338" algn="l"/>
              </a:tabLst>
            </a:pPr>
            <a:r>
              <a:rPr lang="de-AT" altLang="en-US" sz="2400" kern="0" dirty="0">
                <a:solidFill>
                  <a:schemeClr val="bg1"/>
                </a:solidFill>
                <a:ea typeface="ＭＳ Ｐゴシック" pitchFamily="34" charset="-128"/>
              </a:rPr>
              <a:t>Erstellen Sie ein Template (= Formularvorlage) für einen Projektfortschrittsbericht.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Clr>
                <a:schemeClr val="bg1"/>
              </a:buClr>
              <a:buSzPct val="100000"/>
              <a:buNone/>
              <a:tabLst>
                <a:tab pos="541338" algn="l"/>
              </a:tabLst>
            </a:pPr>
            <a:r>
              <a:rPr lang="de-AT" altLang="en-US" sz="2400" kern="0" dirty="0">
                <a:solidFill>
                  <a:schemeClr val="bg1"/>
                </a:solidFill>
                <a:ea typeface="ＭＳ Ｐゴシック" pitchFamily="34" charset="-128"/>
              </a:rPr>
              <a:t>Passen Sie den Berichtsbogen dem von Ihnen schon bisher bearbeiteten Vorhaben an. 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Clr>
                <a:schemeClr val="bg1"/>
              </a:buClr>
              <a:buSzPct val="100000"/>
              <a:buNone/>
              <a:tabLst>
                <a:tab pos="541338" algn="l"/>
              </a:tabLst>
            </a:pPr>
            <a:r>
              <a:rPr lang="de-AT" altLang="en-US" sz="2400" kern="0" dirty="0">
                <a:solidFill>
                  <a:schemeClr val="bg1"/>
                </a:solidFill>
                <a:ea typeface="ＭＳ Ｐゴシック" pitchFamily="34" charset="-128"/>
              </a:rPr>
              <a:t>Füllen Sie dieses Template exemplarisch </a:t>
            </a:r>
            <a:br>
              <a:rPr lang="de-AT" altLang="en-US" sz="2400" kern="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de-AT" altLang="en-US" sz="2400" kern="0" dirty="0">
                <a:solidFill>
                  <a:schemeClr val="bg1"/>
                </a:solidFill>
                <a:ea typeface="ＭＳ Ｐゴシック" pitchFamily="34" charset="-128"/>
              </a:rPr>
              <a:t>(mit simulierten Annahmen) aus.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Clr>
                <a:schemeClr val="bg1"/>
              </a:buClr>
              <a:buSzPct val="100000"/>
              <a:buNone/>
              <a:tabLst>
                <a:tab pos="541338" algn="l"/>
              </a:tabLst>
            </a:pPr>
            <a:r>
              <a:rPr lang="de-AT" altLang="en-US" sz="2400" kern="0" dirty="0">
                <a:solidFill>
                  <a:schemeClr val="bg1"/>
                </a:solidFill>
                <a:ea typeface="ＭＳ Ｐゴシック" pitchFamily="34" charset="-128"/>
              </a:rPr>
              <a:t>Zeitrahmen: 20 Minuten</a:t>
            </a:r>
          </a:p>
          <a:p>
            <a:pPr marL="0" indent="0">
              <a:buFont typeface="Wingdings" pitchFamily="2" charset="2"/>
              <a:buNone/>
            </a:pPr>
            <a:endParaRPr lang="en-US" sz="2400" kern="0" dirty="0">
              <a:solidFill>
                <a:srgbClr val="953735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Übung – Projektfortschrittsüberprüfung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5750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haltsplatzhalter 2"/>
          <p:cNvSpPr txBox="1">
            <a:spLocks/>
          </p:cNvSpPr>
          <p:nvPr/>
        </p:nvSpPr>
        <p:spPr>
          <a:xfrm>
            <a:off x="1069887" y="1857747"/>
            <a:ext cx="7787321" cy="45148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9537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9537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537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537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537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lnSpc>
                <a:spcPct val="114000"/>
              </a:lnSpc>
              <a:spcBef>
                <a:spcPts val="4200"/>
              </a:spcBef>
              <a:buClr>
                <a:srgbClr val="594C35"/>
              </a:buClr>
              <a:buFont typeface="Wingdings" panose="05000000000000000000" pitchFamily="2" charset="2"/>
              <a:buChar char=""/>
            </a:pPr>
            <a:r>
              <a:rPr lang="de-AT" sz="2500" kern="0" dirty="0"/>
              <a:t>in der Lage sein, eigene Projektfortschrittsberichte aussage-kräftig abzufassen und fremde kritisch zu hinterfragen</a:t>
            </a:r>
          </a:p>
          <a:p>
            <a:pPr marL="533400" indent="-533400">
              <a:lnSpc>
                <a:spcPct val="114000"/>
              </a:lnSpc>
              <a:spcBef>
                <a:spcPts val="4200"/>
              </a:spcBef>
              <a:buClr>
                <a:srgbClr val="594C35"/>
              </a:buClr>
              <a:buFont typeface="Wingdings" panose="05000000000000000000" pitchFamily="2" charset="2"/>
              <a:buChar char=""/>
            </a:pPr>
            <a:r>
              <a:rPr lang="de-AT" sz="2500" kern="0" dirty="0"/>
              <a:t>Überwachung und Kontrolle des Projektverlaufes organisieren, Symptome für kritische Situationen richtig erkennen können und zu adäquaten Reaktionen fähig sein</a:t>
            </a:r>
          </a:p>
          <a:p>
            <a:pPr marL="533400" indent="-533400">
              <a:lnSpc>
                <a:spcPct val="114000"/>
              </a:lnSpc>
              <a:spcBef>
                <a:spcPts val="4200"/>
              </a:spcBef>
              <a:buClr>
                <a:srgbClr val="594C35"/>
              </a:buClr>
              <a:buFont typeface="Wingdings" panose="05000000000000000000" pitchFamily="2" charset="2"/>
              <a:buChar char=""/>
            </a:pPr>
            <a:r>
              <a:rPr lang="de-AT" sz="2500" kern="0" dirty="0"/>
              <a:t>Maßnahmen der Projektsteuerung ursachen- und situationsadäquat entwickeln und umsetzen können</a:t>
            </a:r>
            <a:endParaRPr lang="en-US" sz="2500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320" y="396429"/>
            <a:ext cx="6336704" cy="8636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Learning Outcomes – Dokumentation, </a:t>
            </a:r>
            <a:br>
              <a:rPr lang="de-AT" sz="2800" dirty="0"/>
            </a:br>
            <a:r>
              <a:rPr lang="de-AT" sz="2800" dirty="0"/>
              <a:t>Kontrolle und Steuerung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637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2196133"/>
            <a:ext cx="7848872" cy="3456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Prozess der Projektsteuerung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5713910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690494" y="3029919"/>
            <a:ext cx="1386001" cy="111043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 anchorCtr="0"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2700"/>
              </a:lnSpc>
              <a:spcBef>
                <a:spcPts val="800"/>
              </a:spcBef>
              <a:buFont typeface="Wingdings" pitchFamily="2" charset="2"/>
              <a:buNone/>
            </a:pPr>
            <a:endParaRPr lang="en-US" sz="2400" kern="0" dirty="0"/>
          </a:p>
        </p:txBody>
      </p:sp>
      <p:sp>
        <p:nvSpPr>
          <p:cNvPr id="14" name="Inhaltsplatzhalt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076494" y="3029919"/>
            <a:ext cx="1386001" cy="111043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 anchorCtr="0"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2700"/>
              </a:lnSpc>
              <a:spcBef>
                <a:spcPts val="800"/>
              </a:spcBef>
              <a:buFont typeface="Wingdings" pitchFamily="2" charset="2"/>
              <a:buNone/>
            </a:pPr>
            <a:endParaRPr lang="en-US" sz="2400" kern="0" dirty="0"/>
          </a:p>
        </p:txBody>
      </p:sp>
      <p:cxnSp>
        <p:nvCxnSpPr>
          <p:cNvPr id="9" name="Gerade Verbindung mit Pfei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" idx="2"/>
            <a:endCxn id="6" idx="0"/>
          </p:cNvCxnSpPr>
          <p:nvPr/>
        </p:nvCxnSpPr>
        <p:spPr bwMode="auto">
          <a:xfrm flipH="1">
            <a:off x="2754375" y="4140349"/>
            <a:ext cx="1629120" cy="1121818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" idx="2"/>
            <a:endCxn id="7" idx="0"/>
          </p:cNvCxnSpPr>
          <p:nvPr/>
        </p:nvCxnSpPr>
        <p:spPr bwMode="auto">
          <a:xfrm>
            <a:off x="5769495" y="4140349"/>
            <a:ext cx="1629121" cy="1121818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" idx="1"/>
            <a:endCxn id="6" idx="3"/>
          </p:cNvCxnSpPr>
          <p:nvPr/>
        </p:nvCxnSpPr>
        <p:spPr bwMode="auto">
          <a:xfrm flipH="1">
            <a:off x="4140375" y="5817382"/>
            <a:ext cx="1872241" cy="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Inhaltsplatzhalt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12616" y="5262167"/>
            <a:ext cx="2772000" cy="1110430"/>
          </a:xfrm>
          <a:prstGeom prst="rect">
            <a:avLst/>
          </a:prstGeom>
          <a:solidFill>
            <a:srgbClr val="C6BD9E"/>
          </a:solidFill>
          <a:ln>
            <a:solidFill>
              <a:srgbClr val="594C35"/>
            </a:solidFill>
          </a:ln>
        </p:spPr>
        <p:txBody>
          <a:bodyPr lIns="36000" tIns="36000" rIns="36000" bIns="36000" anchor="ctr" anchorCtr="0"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27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de-AT" sz="2000" kern="0" dirty="0"/>
              <a:t>Buchhaltung &amp; Finanzreports</a:t>
            </a:r>
          </a:p>
          <a:p>
            <a:pPr marL="0" indent="0" algn="ctr">
              <a:lnSpc>
                <a:spcPts val="27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de-AT" sz="2000" kern="0" dirty="0"/>
              <a:t>Kostenplan</a:t>
            </a:r>
            <a:endParaRPr lang="en-US" sz="2000" kern="0" dirty="0"/>
          </a:p>
        </p:txBody>
      </p:sp>
      <p:sp>
        <p:nvSpPr>
          <p:cNvPr id="6" name="Inhaltsplatzhalt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368375" y="5262167"/>
            <a:ext cx="2772000" cy="1110430"/>
          </a:xfrm>
          <a:prstGeom prst="rect">
            <a:avLst/>
          </a:prstGeom>
          <a:solidFill>
            <a:srgbClr val="C6BD9E"/>
          </a:solidFill>
          <a:ln>
            <a:solidFill>
              <a:srgbClr val="594C35"/>
            </a:solidFill>
          </a:ln>
        </p:spPr>
        <p:txBody>
          <a:bodyPr lIns="36000" tIns="36000" rIns="36000" bIns="36000" anchor="ctr" anchorCtr="0"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27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de-AT" sz="2000" kern="0" dirty="0"/>
              <a:t>Zeitaufzeichnungen</a:t>
            </a:r>
          </a:p>
          <a:p>
            <a:pPr marL="0" indent="0" algn="ctr">
              <a:lnSpc>
                <a:spcPts val="27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de-AT" sz="2000" kern="0" dirty="0"/>
              <a:t>Terminplan</a:t>
            </a:r>
            <a:endParaRPr lang="en-US" sz="2000" kern="0" dirty="0"/>
          </a:p>
        </p:txBody>
      </p:sp>
      <p:sp>
        <p:nvSpPr>
          <p:cNvPr id="5" name="Inhaltsplatzhalt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690495" y="3029919"/>
            <a:ext cx="2772000" cy="1110430"/>
          </a:xfrm>
          <a:prstGeom prst="rect">
            <a:avLst/>
          </a:prstGeom>
          <a:solidFill>
            <a:srgbClr val="C6BD9E"/>
          </a:solidFill>
          <a:ln>
            <a:solidFill>
              <a:srgbClr val="594C35"/>
            </a:solidFill>
          </a:ln>
        </p:spPr>
        <p:txBody>
          <a:bodyPr lIns="36000" tIns="36000" rIns="36000" bIns="36000" anchor="ctr" anchorCtr="0"/>
          <a:lstStyle>
            <a:lvl1pPr marL="342900" indent="-34290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Arial Narrow" panose="020B0606020202030204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94C3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27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de-AT" sz="2000" kern="0" dirty="0"/>
              <a:t>Projektstrukturplan</a:t>
            </a:r>
          </a:p>
          <a:p>
            <a:pPr marL="0" indent="0" algn="ctr">
              <a:lnSpc>
                <a:spcPts val="27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de-AT" sz="2000" kern="0" dirty="0"/>
              <a:t>Fortschrittsberichte</a:t>
            </a:r>
            <a:endParaRPr lang="en-US" sz="2000" kern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4360" y="1739454"/>
            <a:ext cx="7668814" cy="1032743"/>
          </a:xfrm>
        </p:spPr>
        <p:txBody>
          <a:bodyPr/>
          <a:lstStyle/>
          <a:p>
            <a:pPr marL="0" indent="0">
              <a:buNone/>
            </a:pPr>
            <a:r>
              <a:rPr lang="de-AT" sz="2400" dirty="0"/>
              <a:t>Projekte kann nur steuern, wer systematisch und konsequent geplant hat und sich über den Arbeitsfortschritt laufend informiert.</a:t>
            </a:r>
            <a:endParaRPr lang="en-US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Voraussetzungen </a:t>
            </a:r>
            <a:br>
              <a:rPr lang="de-AT" sz="2800" dirty="0"/>
            </a:br>
            <a:r>
              <a:rPr lang="de-AT" sz="2800" dirty="0"/>
              <a:t>effizienter Projektsteuerung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55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 animBg="1"/>
      <p:bldP spid="6" grpId="0" animBg="1"/>
      <p:bldP spid="5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6BD9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32" y="2340148"/>
            <a:ext cx="3030953" cy="30674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40384" y="1738362"/>
            <a:ext cx="5040559" cy="420218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de-AT" dirty="0"/>
              <a:t>Projekt auf Kurs halten</a:t>
            </a:r>
          </a:p>
          <a:p>
            <a:pPr>
              <a:spcBef>
                <a:spcPts val="3000"/>
              </a:spcBef>
            </a:pPr>
            <a:r>
              <a:rPr lang="de-AT" dirty="0"/>
              <a:t>Planabweichungen </a:t>
            </a:r>
            <a:br>
              <a:rPr lang="de-AT" dirty="0"/>
            </a:br>
            <a:r>
              <a:rPr lang="de-AT" dirty="0"/>
              <a:t>feststellen</a:t>
            </a:r>
          </a:p>
          <a:p>
            <a:pPr>
              <a:spcBef>
                <a:spcPts val="3000"/>
              </a:spcBef>
            </a:pPr>
            <a:r>
              <a:rPr lang="de-AT" dirty="0"/>
              <a:t>Ursachen von Plan-</a:t>
            </a:r>
            <a:br>
              <a:rPr lang="de-AT" dirty="0"/>
            </a:br>
            <a:r>
              <a:rPr lang="de-AT" dirty="0"/>
              <a:t>abweichungen ergründen</a:t>
            </a:r>
          </a:p>
          <a:p>
            <a:pPr>
              <a:spcBef>
                <a:spcPts val="3000"/>
              </a:spcBef>
            </a:pPr>
            <a:r>
              <a:rPr lang="de-AT" dirty="0"/>
              <a:t>ursachenadäquat </a:t>
            </a:r>
            <a:br>
              <a:rPr lang="de-AT" dirty="0"/>
            </a:br>
            <a:r>
              <a:rPr lang="de-AT" dirty="0"/>
              <a:t>Konsequenzen ziehen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Zentrale Aufgaben </a:t>
            </a:r>
            <a:br>
              <a:rPr lang="de-AT" sz="2800" dirty="0"/>
            </a:br>
            <a:r>
              <a:rPr lang="de-AT" sz="2800" dirty="0"/>
              <a:t>der Projektsteuerung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703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winkelte Verbindung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V="1">
            <a:off x="5102282" y="2467584"/>
            <a:ext cx="1827308" cy="522000"/>
          </a:xfrm>
          <a:prstGeom prst="bentConnector2">
            <a:avLst/>
          </a:prstGeom>
          <a:ln w="34925">
            <a:solidFill>
              <a:srgbClr val="594C3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0684" y="3620917"/>
            <a:ext cx="2239078" cy="438155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Ergründen von Ursachen </a:t>
            </a:r>
          </a:p>
        </p:txBody>
      </p:sp>
      <p:sp>
        <p:nvSpPr>
          <p:cNvPr id="8" name="Rechtec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8577" y="4248361"/>
            <a:ext cx="2239078" cy="474669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Entwickeln von Optionen</a:t>
            </a:r>
          </a:p>
        </p:txBody>
      </p:sp>
      <p:sp>
        <p:nvSpPr>
          <p:cNvPr id="9" name="Rechtec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6122" y="4896432"/>
            <a:ext cx="2239078" cy="546061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Ausführen von Steuerungsmaßnahmen</a:t>
            </a:r>
          </a:p>
        </p:txBody>
      </p:sp>
      <p:sp>
        <p:nvSpPr>
          <p:cNvPr id="10" name="Rechtec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6122" y="5616513"/>
            <a:ext cx="2239078" cy="504056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Messen von Effekten </a:t>
            </a:r>
            <a:br>
              <a:rPr lang="de-AT" sz="16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der Maßnahmen</a:t>
            </a:r>
          </a:p>
        </p:txBody>
      </p:sp>
      <p:sp>
        <p:nvSpPr>
          <p:cNvPr id="11" name="Rechteck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6707" y="6192577"/>
            <a:ext cx="1710400" cy="408875"/>
          </a:xfrm>
          <a:prstGeom prst="rect">
            <a:avLst/>
          </a:prstGeom>
          <a:solidFill>
            <a:srgbClr val="594C35"/>
          </a:solidFill>
          <a:ln w="47625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700" dirty="0">
                <a:solidFill>
                  <a:schemeClr val="bg1"/>
                </a:solidFill>
                <a:latin typeface="Arial Narrow" pitchFamily="34" charset="0"/>
              </a:rPr>
              <a:t>Fortschrittsbericht</a:t>
            </a:r>
          </a:p>
        </p:txBody>
      </p:sp>
      <p:cxnSp>
        <p:nvCxnSpPr>
          <p:cNvPr id="14" name="Gewinkelte Verbindung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3"/>
            <a:endCxn id="12" idx="0"/>
          </p:cNvCxnSpPr>
          <p:nvPr/>
        </p:nvCxnSpPr>
        <p:spPr>
          <a:xfrm rot="5400000">
            <a:off x="2781752" y="3148033"/>
            <a:ext cx="635084" cy="184422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" idx="2"/>
            <a:endCxn id="11" idx="0"/>
          </p:cNvCxnSpPr>
          <p:nvPr/>
        </p:nvCxnSpPr>
        <p:spPr>
          <a:xfrm rot="16200000" flipH="1">
            <a:off x="3227821" y="4578490"/>
            <a:ext cx="563445" cy="266472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0" idx="1"/>
            <a:endCxn id="12" idx="3"/>
          </p:cNvCxnSpPr>
          <p:nvPr/>
        </p:nvCxnSpPr>
        <p:spPr>
          <a:xfrm rot="10800000">
            <a:off x="3221178" y="5008411"/>
            <a:ext cx="3324944" cy="860130"/>
          </a:xfrm>
          <a:prstGeom prst="bentConnector3">
            <a:avLst>
              <a:gd name="adj1" fmla="val 13933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For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0" idx="2"/>
            <a:endCxn id="11" idx="3"/>
          </p:cNvCxnSpPr>
          <p:nvPr/>
        </p:nvCxnSpPr>
        <p:spPr>
          <a:xfrm rot="5400000">
            <a:off x="6543161" y="5274515"/>
            <a:ext cx="276446" cy="1968554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6"/>
            <a:endCxn id="7" idx="0"/>
          </p:cNvCxnSpPr>
          <p:nvPr/>
        </p:nvCxnSpPr>
        <p:spPr>
          <a:xfrm>
            <a:off x="5957481" y="3429873"/>
            <a:ext cx="1702742" cy="191044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7658116" y="4059072"/>
            <a:ext cx="2107" cy="1892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7658116" y="4723030"/>
            <a:ext cx="7545" cy="17340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7665661" y="5442493"/>
            <a:ext cx="0" cy="1740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" idx="3"/>
            <a:endCxn id="26" idx="0"/>
          </p:cNvCxnSpPr>
          <p:nvPr/>
        </p:nvCxnSpPr>
        <p:spPr>
          <a:xfrm>
            <a:off x="3221178" y="2467584"/>
            <a:ext cx="1316624" cy="520637"/>
          </a:xfrm>
          <a:prstGeom prst="bentConnector2">
            <a:avLst/>
          </a:prstGeom>
          <a:ln w="34925">
            <a:solidFill>
              <a:srgbClr val="594C3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8161" y="2988221"/>
            <a:ext cx="2119281" cy="912824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Ellips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2641" y="2988221"/>
            <a:ext cx="2119281" cy="912824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Rechtec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3179" y="4387689"/>
            <a:ext cx="2087999" cy="1241443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Aktualisieren der Planaufzeichnungen zum Anzeigen des</a:t>
            </a:r>
          </a:p>
          <a:p>
            <a:pPr algn="ctr"/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tatsächlichen Status</a:t>
            </a:r>
          </a:p>
        </p:txBody>
      </p:sp>
      <p:sp>
        <p:nvSpPr>
          <p:cNvPr id="13" name="Ellips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9230" y="2973461"/>
            <a:ext cx="2268251" cy="912824"/>
          </a:xfrm>
          <a:prstGeom prst="ellipse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700" dirty="0">
                <a:solidFill>
                  <a:schemeClr val="tx1"/>
                </a:solidFill>
                <a:latin typeface="Arial Narrow" pitchFamily="34" charset="0"/>
              </a:rPr>
              <a:t>Vergleich zur</a:t>
            </a:r>
            <a:br>
              <a:rPr lang="de-AT" sz="17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de-AT" sz="1700" dirty="0">
                <a:solidFill>
                  <a:schemeClr val="tx1"/>
                </a:solidFill>
                <a:latin typeface="Arial Narrow" pitchFamily="34" charset="0"/>
              </a:rPr>
              <a:t>Identifikation von Abweichungen</a:t>
            </a:r>
          </a:p>
        </p:txBody>
      </p:sp>
      <p:sp>
        <p:nvSpPr>
          <p:cNvPr id="23" name="Rechteck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7942" y="1851016"/>
            <a:ext cx="2019713" cy="1353229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erledigte Arbeiten </a:t>
            </a:r>
          </a:p>
          <a:p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erreichte Qualität</a:t>
            </a:r>
          </a:p>
          <a:p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Meilensteine</a:t>
            </a:r>
          </a:p>
          <a:p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aufgelaufene Kosten</a:t>
            </a:r>
          </a:p>
          <a:p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Änderungsprobleme</a:t>
            </a:r>
          </a:p>
        </p:txBody>
      </p:sp>
      <p:sp>
        <p:nvSpPr>
          <p:cNvPr id="24" name="Rechteck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7942" y="1524138"/>
            <a:ext cx="2019713" cy="326879"/>
          </a:xfrm>
          <a:prstGeom prst="rect">
            <a:avLst/>
          </a:prstGeom>
          <a:solidFill>
            <a:srgbClr val="594C35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700" b="1" dirty="0">
                <a:solidFill>
                  <a:schemeClr val="bg1"/>
                </a:solidFill>
                <a:latin typeface="Arial Narrow" pitchFamily="34" charset="0"/>
              </a:rPr>
              <a:t>Aktuelle Ergebnisse</a:t>
            </a:r>
          </a:p>
        </p:txBody>
      </p:sp>
      <p:sp>
        <p:nvSpPr>
          <p:cNvPr id="6" name="Rechtec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2946" y="1874939"/>
            <a:ext cx="2088232" cy="1185290"/>
          </a:xfrm>
          <a:prstGeom prst="rect">
            <a:avLst/>
          </a:prstGeom>
          <a:solidFill>
            <a:srgbClr val="C6BD9E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Aktivitäten</a:t>
            </a:r>
          </a:p>
          <a:p>
            <a:r>
              <a:rPr lang="de-AT" sz="1600" spc="-10" dirty="0">
                <a:solidFill>
                  <a:schemeClr val="tx1"/>
                </a:solidFill>
                <a:latin typeface="Arial Narrow" pitchFamily="34" charset="0"/>
              </a:rPr>
              <a:t>Ressourcenfestlegungen</a:t>
            </a:r>
          </a:p>
          <a:p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Kosten</a:t>
            </a:r>
          </a:p>
          <a:p>
            <a:r>
              <a:rPr lang="de-AT" sz="1600" dirty="0">
                <a:solidFill>
                  <a:schemeClr val="tx1"/>
                </a:solidFill>
                <a:latin typeface="Arial Narrow" pitchFamily="34" charset="0"/>
              </a:rPr>
              <a:t>Risken</a:t>
            </a:r>
          </a:p>
        </p:txBody>
      </p:sp>
      <p:sp>
        <p:nvSpPr>
          <p:cNvPr id="22" name="Rechteck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3179" y="1548061"/>
            <a:ext cx="2087999" cy="326879"/>
          </a:xfrm>
          <a:prstGeom prst="rect">
            <a:avLst/>
          </a:prstGeom>
          <a:solidFill>
            <a:srgbClr val="594C35"/>
          </a:solidFill>
          <a:ln w="6350">
            <a:solidFill>
              <a:srgbClr val="594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700" b="1" dirty="0">
                <a:solidFill>
                  <a:schemeClr val="bg1"/>
                </a:solidFill>
                <a:latin typeface="Arial Narrow" pitchFamily="34" charset="0"/>
              </a:rPr>
              <a:t>Pläne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Prinzipieller Ablauf von Projektkontrolle und -steuerung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05253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4361" y="1692077"/>
            <a:ext cx="7668814" cy="4274194"/>
          </a:xfrm>
        </p:spPr>
        <p:txBody>
          <a:bodyPr/>
          <a:lstStyle/>
          <a:p>
            <a:r>
              <a:rPr lang="de-AT" sz="2700" b="1" dirty="0">
                <a:solidFill>
                  <a:srgbClr val="594C35"/>
                </a:solidFill>
              </a:rPr>
              <a:t>graphische</a:t>
            </a:r>
            <a:r>
              <a:rPr lang="de-AT" sz="2500" dirty="0"/>
              <a:t> </a:t>
            </a:r>
            <a:r>
              <a:rPr lang="de-AT" sz="2700" b="1" dirty="0">
                <a:solidFill>
                  <a:srgbClr val="594C35"/>
                </a:solidFill>
              </a:rPr>
              <a:t>Berichtsinstrumente</a:t>
            </a:r>
          </a:p>
          <a:p>
            <a:pPr lvl="1">
              <a:spcBef>
                <a:spcPts val="1400"/>
              </a:spcBef>
            </a:pPr>
            <a:r>
              <a:rPr lang="de-AT" dirty="0"/>
              <a:t>Evaluationsquadrat</a:t>
            </a:r>
          </a:p>
          <a:p>
            <a:pPr lvl="1">
              <a:spcBef>
                <a:spcPts val="1400"/>
              </a:spcBef>
            </a:pPr>
            <a:r>
              <a:rPr lang="de-AT" dirty="0"/>
              <a:t>Percent complete chart</a:t>
            </a:r>
          </a:p>
          <a:p>
            <a:pPr lvl="1">
              <a:spcBef>
                <a:spcPts val="1400"/>
              </a:spcBef>
            </a:pPr>
            <a:r>
              <a:rPr lang="de-AT" dirty="0"/>
              <a:t>Projektstatus-Ampeln</a:t>
            </a:r>
          </a:p>
          <a:p>
            <a:pPr lvl="1">
              <a:spcBef>
                <a:spcPts val="1400"/>
              </a:spcBef>
            </a:pPr>
            <a:r>
              <a:rPr lang="de-AT" dirty="0"/>
              <a:t>Meilenstein-Trend-Darstellung</a:t>
            </a:r>
          </a:p>
          <a:p>
            <a:pPr lvl="1">
              <a:spcBef>
                <a:spcPts val="1400"/>
              </a:spcBef>
            </a:pPr>
            <a:r>
              <a:rPr lang="de-AT" dirty="0"/>
              <a:t>Kostengang- und -summenlinien</a:t>
            </a:r>
          </a:p>
          <a:p>
            <a:pPr>
              <a:spcBef>
                <a:spcPts val="3600"/>
              </a:spcBef>
            </a:pPr>
            <a:r>
              <a:rPr lang="de-AT" sz="2700" b="1" dirty="0">
                <a:solidFill>
                  <a:srgbClr val="594C35"/>
                </a:solidFill>
              </a:rPr>
              <a:t>verbaler Projektfortschrittsbericht</a:t>
            </a:r>
            <a:endParaRPr lang="en-US" sz="2700" b="1" dirty="0">
              <a:solidFill>
                <a:srgbClr val="594C35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de-AT" sz="2800" dirty="0"/>
              <a:t>Elemente und Techniken der Projektfortschrittsberichterstattung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257E5-75A0-4F46-BAAD-A8D9FF434F2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981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KU-Marketing">
  <a:themeElements>
    <a:clrScheme name="">
      <a:dk1>
        <a:srgbClr val="000000"/>
      </a:dk1>
      <a:lt1>
        <a:srgbClr val="FFFFFF"/>
      </a:lt1>
      <a:dk2>
        <a:srgbClr val="A6173B"/>
      </a:dk2>
      <a:lt2>
        <a:srgbClr val="666369"/>
      </a:lt2>
      <a:accent1>
        <a:srgbClr val="DBDADC"/>
      </a:accent1>
      <a:accent2>
        <a:srgbClr val="D49486"/>
      </a:accent2>
      <a:accent3>
        <a:srgbClr val="FFFFFF"/>
      </a:accent3>
      <a:accent4>
        <a:srgbClr val="000000"/>
      </a:accent4>
      <a:accent5>
        <a:srgbClr val="EAEAEB"/>
      </a:accent5>
      <a:accent6>
        <a:srgbClr val="C08679"/>
      </a:accent6>
      <a:hlink>
        <a:srgbClr val="CCCCFF"/>
      </a:hlink>
      <a:folHlink>
        <a:srgbClr val="B5B3B7"/>
      </a:folHlink>
    </a:clrScheme>
    <a:fontScheme name="BOKU-Marketi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KU-Market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KU-Marke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8">
        <a:dk1>
          <a:srgbClr val="000000"/>
        </a:dk1>
        <a:lt1>
          <a:srgbClr val="FFFFFF"/>
        </a:lt1>
        <a:dk2>
          <a:srgbClr val="CE0025"/>
        </a:dk2>
        <a:lt2>
          <a:srgbClr val="464646"/>
        </a:lt2>
        <a:accent1>
          <a:srgbClr val="E1E1E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G:\UL\ULU\daten\martin\_atexte\boku\Vizerektorat\CD\BOKU-Marketing.ppt</Template>
  <TotalTime>0</TotalTime>
  <Words>3511</Words>
  <Application>Microsoft Office PowerPoint</Application>
  <PresentationFormat>Benutzerdefiniert</PresentationFormat>
  <Paragraphs>434</Paragraphs>
  <Slides>33</Slides>
  <Notes>33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Arial Black</vt:lpstr>
      <vt:lpstr>Arial Narrow</vt:lpstr>
      <vt:lpstr>Corbel</vt:lpstr>
      <vt:lpstr>Wingdings</vt:lpstr>
      <vt:lpstr>Wingdings 3</vt:lpstr>
      <vt:lpstr>BOKU-Marketing</vt:lpstr>
      <vt:lpstr>Präsentation</vt:lpstr>
      <vt:lpstr>Projektmanagement</vt:lpstr>
      <vt:lpstr>Übersicht – Dokumentation,  Kontrolle und Steuerung</vt:lpstr>
      <vt:lpstr>Lehr- und Lernziele – Dokumentation,  Kontrolle und Steuerung</vt:lpstr>
      <vt:lpstr>Learning Outcomes – Dokumentation,  Kontrolle und Steuerung</vt:lpstr>
      <vt:lpstr>Prozess der Projektsteuerung </vt:lpstr>
      <vt:lpstr>Voraussetzungen  effizienter Projektsteuerung</vt:lpstr>
      <vt:lpstr>Zentrale Aufgaben  der Projektsteuerung</vt:lpstr>
      <vt:lpstr>Prinzipieller Ablauf von Projektkontrolle und -steuerung </vt:lpstr>
      <vt:lpstr>Elemente und Techniken der Projektfortschrittsberichterstattung</vt:lpstr>
      <vt:lpstr>Evaluationsquadrat</vt:lpstr>
      <vt:lpstr>Diagrammdarstellung  des Fertigstellungsgrades</vt:lpstr>
      <vt:lpstr>Ampeln zur  Kennzeichnung des Projektstatus</vt:lpstr>
      <vt:lpstr>Meilenstein-Trend-Darstellung </vt:lpstr>
      <vt:lpstr>Kostengang- und Kostensummenlinie</vt:lpstr>
      <vt:lpstr>Tabellarisches Schema zur Erfassung der Kostenentwicklung im Projekt</vt:lpstr>
      <vt:lpstr>Projektfortschritts- bericht</vt:lpstr>
      <vt:lpstr>Problembericht</vt:lpstr>
      <vt:lpstr>Ansatzpunkte für Projektkontrolle</vt:lpstr>
      <vt:lpstr>Wesen der Projektdokumentation</vt:lpstr>
      <vt:lpstr>Entwicklungsdokumentation  und Projektakte</vt:lpstr>
      <vt:lpstr>Projektberichte und -berichtswesen</vt:lpstr>
      <vt:lpstr>Graphische Projektdokumentation</vt:lpstr>
      <vt:lpstr>Projekthandbuch</vt:lpstr>
      <vt:lpstr>Projektcontrolling</vt:lpstr>
      <vt:lpstr>Aspekte der Projektkontrolle</vt:lpstr>
      <vt:lpstr>Timing der Projektkontrolle</vt:lpstr>
      <vt:lpstr>Projektsteuerungsmaßnahmen</vt:lpstr>
      <vt:lpstr>Reaktionsmöglichkeiten  auf auftretende Probleme I</vt:lpstr>
      <vt:lpstr>Reaktionsmöglichkeiten  auf auftretende Probleme II</vt:lpstr>
      <vt:lpstr>Reaktionen bei Terminabweichungen </vt:lpstr>
      <vt:lpstr>Maßnahmen zur  Kosten- und Terminsteuerung </vt:lpstr>
      <vt:lpstr>Maßnahmen zur  Kosten- und Terminsteuerung </vt:lpstr>
      <vt:lpstr>Übung – Projektfortschrittsüberprüfung</vt:lpstr>
    </vt:vector>
  </TitlesOfParts>
  <Company>ARC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Begleitende Folien (Einheit 15) zum Lehrbuch Projektmanagement. Der erfolgreiche Einstieg. 6. Auflage, 2023, Facultas, Wien, Österreich</dc:title>
  <dc:creator>Hans Karl Wytrzens</dc:creator>
  <cp:lastModifiedBy>Roder C</cp:lastModifiedBy>
  <cp:revision>784</cp:revision>
  <cp:lastPrinted>2014-09-19T12:12:04Z</cp:lastPrinted>
  <dcterms:created xsi:type="dcterms:W3CDTF">2003-09-23T06:28:36Z</dcterms:created>
  <dcterms:modified xsi:type="dcterms:W3CDTF">2023-06-02T18:35:56Z</dcterms:modified>
</cp:coreProperties>
</file>