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pptx" ContentType="application/vnd.openxmlformats-officedocument.presentationml.presentation"/>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0"/>
  </p:notesMasterIdLst>
  <p:handoutMasterIdLst>
    <p:handoutMasterId r:id="rId31"/>
  </p:handoutMasterIdLst>
  <p:sldIdLst>
    <p:sldId id="260" r:id="rId2"/>
    <p:sldId id="334" r:id="rId3"/>
    <p:sldId id="427" r:id="rId4"/>
    <p:sldId id="428" r:id="rId5"/>
    <p:sldId id="430" r:id="rId6"/>
    <p:sldId id="431" r:id="rId7"/>
    <p:sldId id="422" r:id="rId8"/>
    <p:sldId id="433" r:id="rId9"/>
    <p:sldId id="434" r:id="rId10"/>
    <p:sldId id="432" r:id="rId11"/>
    <p:sldId id="435" r:id="rId12"/>
    <p:sldId id="407" r:id="rId13"/>
    <p:sldId id="436" r:id="rId14"/>
    <p:sldId id="438" r:id="rId15"/>
    <p:sldId id="437" r:id="rId16"/>
    <p:sldId id="408" r:id="rId17"/>
    <p:sldId id="423" r:id="rId18"/>
    <p:sldId id="409" r:id="rId19"/>
    <p:sldId id="410" r:id="rId20"/>
    <p:sldId id="425" r:id="rId21"/>
    <p:sldId id="439" r:id="rId22"/>
    <p:sldId id="426" r:id="rId23"/>
    <p:sldId id="440" r:id="rId24"/>
    <p:sldId id="441" r:id="rId25"/>
    <p:sldId id="442" r:id="rId26"/>
    <p:sldId id="443" r:id="rId27"/>
    <p:sldId id="444" r:id="rId28"/>
    <p:sldId id="429" r:id="rId29"/>
  </p:sldIdLst>
  <p:sldSz cx="9361488" cy="6840538"/>
  <p:notesSz cx="6797675" cy="9926638"/>
  <p:defaultTextStyle>
    <a:defPPr>
      <a:defRPr lang="de-AT"/>
    </a:defPPr>
    <a:lvl1pPr algn="l" rtl="0" fontAlgn="base">
      <a:spcBef>
        <a:spcPct val="0"/>
      </a:spcBef>
      <a:spcAft>
        <a:spcPct val="0"/>
      </a:spcAft>
      <a:defRPr sz="3600" kern="1200">
        <a:solidFill>
          <a:schemeClr val="tx1"/>
        </a:solidFill>
        <a:latin typeface="Arial Narrow" pitchFamily="34" charset="0"/>
        <a:ea typeface="+mn-ea"/>
        <a:cs typeface="+mn-cs"/>
      </a:defRPr>
    </a:lvl1pPr>
    <a:lvl2pPr marL="457200" algn="l" rtl="0" fontAlgn="base">
      <a:spcBef>
        <a:spcPct val="0"/>
      </a:spcBef>
      <a:spcAft>
        <a:spcPct val="0"/>
      </a:spcAft>
      <a:defRPr sz="3600" kern="1200">
        <a:solidFill>
          <a:schemeClr val="tx1"/>
        </a:solidFill>
        <a:latin typeface="Arial Narrow" pitchFamily="34" charset="0"/>
        <a:ea typeface="+mn-ea"/>
        <a:cs typeface="+mn-cs"/>
      </a:defRPr>
    </a:lvl2pPr>
    <a:lvl3pPr marL="914400" algn="l" rtl="0" fontAlgn="base">
      <a:spcBef>
        <a:spcPct val="0"/>
      </a:spcBef>
      <a:spcAft>
        <a:spcPct val="0"/>
      </a:spcAft>
      <a:defRPr sz="3600" kern="1200">
        <a:solidFill>
          <a:schemeClr val="tx1"/>
        </a:solidFill>
        <a:latin typeface="Arial Narrow" pitchFamily="34" charset="0"/>
        <a:ea typeface="+mn-ea"/>
        <a:cs typeface="+mn-cs"/>
      </a:defRPr>
    </a:lvl3pPr>
    <a:lvl4pPr marL="1371600" algn="l" rtl="0" fontAlgn="base">
      <a:spcBef>
        <a:spcPct val="0"/>
      </a:spcBef>
      <a:spcAft>
        <a:spcPct val="0"/>
      </a:spcAft>
      <a:defRPr sz="3600" kern="1200">
        <a:solidFill>
          <a:schemeClr val="tx1"/>
        </a:solidFill>
        <a:latin typeface="Arial Narrow" pitchFamily="34" charset="0"/>
        <a:ea typeface="+mn-ea"/>
        <a:cs typeface="+mn-cs"/>
      </a:defRPr>
    </a:lvl4pPr>
    <a:lvl5pPr marL="1828800" algn="l" rtl="0" fontAlgn="base">
      <a:spcBef>
        <a:spcPct val="0"/>
      </a:spcBef>
      <a:spcAft>
        <a:spcPct val="0"/>
      </a:spcAft>
      <a:defRPr sz="3600" kern="1200">
        <a:solidFill>
          <a:schemeClr val="tx1"/>
        </a:solidFill>
        <a:latin typeface="Arial Narrow" pitchFamily="34" charset="0"/>
        <a:ea typeface="+mn-ea"/>
        <a:cs typeface="+mn-cs"/>
      </a:defRPr>
    </a:lvl5pPr>
    <a:lvl6pPr marL="2286000" algn="l" defTabSz="914400" rtl="0" eaLnBrk="1" latinLnBrk="0" hangingPunct="1">
      <a:defRPr sz="3600" kern="1200">
        <a:solidFill>
          <a:schemeClr val="tx1"/>
        </a:solidFill>
        <a:latin typeface="Arial Narrow" pitchFamily="34" charset="0"/>
        <a:ea typeface="+mn-ea"/>
        <a:cs typeface="+mn-cs"/>
      </a:defRPr>
    </a:lvl6pPr>
    <a:lvl7pPr marL="2743200" algn="l" defTabSz="914400" rtl="0" eaLnBrk="1" latinLnBrk="0" hangingPunct="1">
      <a:defRPr sz="3600" kern="1200">
        <a:solidFill>
          <a:schemeClr val="tx1"/>
        </a:solidFill>
        <a:latin typeface="Arial Narrow" pitchFamily="34" charset="0"/>
        <a:ea typeface="+mn-ea"/>
        <a:cs typeface="+mn-cs"/>
      </a:defRPr>
    </a:lvl7pPr>
    <a:lvl8pPr marL="3200400" algn="l" defTabSz="914400" rtl="0" eaLnBrk="1" latinLnBrk="0" hangingPunct="1">
      <a:defRPr sz="3600" kern="1200">
        <a:solidFill>
          <a:schemeClr val="tx1"/>
        </a:solidFill>
        <a:latin typeface="Arial Narrow" pitchFamily="34" charset="0"/>
        <a:ea typeface="+mn-ea"/>
        <a:cs typeface="+mn-cs"/>
      </a:defRPr>
    </a:lvl8pPr>
    <a:lvl9pPr marL="3657600" algn="l" defTabSz="914400" rtl="0" eaLnBrk="1" latinLnBrk="0" hangingPunct="1">
      <a:defRPr sz="3600"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793">
          <p15:clr>
            <a:srgbClr val="A4A3A4"/>
          </p15:clr>
        </p15:guide>
        <p15:guide id="2" pos="1043">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631F"/>
    <a:srgbClr val="DFF4DC"/>
    <a:srgbClr val="C6BD9E"/>
    <a:srgbClr val="594C35"/>
    <a:srgbClr val="CEEAB0"/>
    <a:srgbClr val="5A8B25"/>
    <a:srgbClr val="CC0000"/>
    <a:srgbClr val="FFDDDD"/>
    <a:srgbClr val="E1F7FF"/>
    <a:srgbClr val="BDE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07" autoAdjust="0"/>
    <p:restoredTop sz="86896" autoAdjust="0"/>
  </p:normalViewPr>
  <p:slideViewPr>
    <p:cSldViewPr>
      <p:cViewPr>
        <p:scale>
          <a:sx n="30" d="100"/>
          <a:sy n="30" d="100"/>
        </p:scale>
        <p:origin x="2030" y="439"/>
      </p:cViewPr>
      <p:guideLst>
        <p:guide orient="horz" pos="793"/>
        <p:guide pos="10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368"/>
    </p:cViewPr>
  </p:sorterViewPr>
  <p:notesViewPr>
    <p:cSldViewPr>
      <p:cViewPr>
        <p:scale>
          <a:sx n="70" d="100"/>
          <a:sy n="70" d="100"/>
        </p:scale>
        <p:origin x="1683" y="-1347"/>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16387" name="Rectangle 3"/>
          <p:cNvSpPr>
            <a:spLocks noGrp="1" noChangeArrowheads="1"/>
          </p:cNvSpPr>
          <p:nvPr>
            <p:ph type="dt" sz="quarter"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dirty="0"/>
          </a:p>
        </p:txBody>
      </p:sp>
      <p:sp>
        <p:nvSpPr>
          <p:cNvPr id="16388"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dirty="0"/>
          </a:p>
        </p:txBody>
      </p:sp>
      <p:sp>
        <p:nvSpPr>
          <p:cNvPr id="16389" name="Rectangle 5"/>
          <p:cNvSpPr>
            <a:spLocks noGrp="1" noChangeArrowheads="1"/>
          </p:cNvSpPr>
          <p:nvPr>
            <p:ph type="sldNum" sz="quarter" idx="3"/>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C90508D-DE0F-4D09-B693-73E2DC2DC1D6}" type="slidenum">
              <a:rPr lang="de-DE"/>
              <a:pPr/>
              <a:t>‹Nr.›</a:t>
            </a:fld>
            <a:endParaRPr lang="de-DE" dirty="0"/>
          </a:p>
        </p:txBody>
      </p:sp>
    </p:spTree>
    <p:extLst>
      <p:ext uri="{BB962C8B-B14F-4D97-AF65-F5344CB8AC3E}">
        <p14:creationId xmlns:p14="http://schemas.microsoft.com/office/powerpoint/2010/main" val="41035558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5123" name="Rectangle 3"/>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dirty="0"/>
          </a:p>
        </p:txBody>
      </p:sp>
      <p:sp>
        <p:nvSpPr>
          <p:cNvPr id="5124" name="Rectangle 4"/>
          <p:cNvSpPr>
            <a:spLocks noGrp="1" noRot="1" noChangeAspect="1" noChangeArrowheads="1" noTextEdit="1"/>
          </p:cNvSpPr>
          <p:nvPr>
            <p:ph type="sldImg" idx="2"/>
          </p:nvPr>
        </p:nvSpPr>
        <p:spPr bwMode="auto">
          <a:xfrm>
            <a:off x="850900" y="744538"/>
            <a:ext cx="509587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734541" y="4714875"/>
            <a:ext cx="5256584"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a:t>Klicken Sie, um die Formate des Vorlagentextes zu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126" name="Rectangle 6"/>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dirty="0"/>
          </a:p>
        </p:txBody>
      </p:sp>
      <p:sp>
        <p:nvSpPr>
          <p:cNvPr id="5127" name="Rectangle 7"/>
          <p:cNvSpPr>
            <a:spLocks noGrp="1" noChangeArrowheads="1"/>
          </p:cNvSpPr>
          <p:nvPr>
            <p:ph type="sldNum" sz="quarter" idx="5"/>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050"/>
            </a:lvl1pPr>
          </a:lstStyle>
          <a:p>
            <a:fld id="{8F4A2D7C-1F6E-46F1-B0EA-93B973014C5E}" type="slidenum">
              <a:rPr lang="de-DE" smtClean="0"/>
              <a:pPr/>
              <a:t>‹Nr.›</a:t>
            </a:fld>
            <a:endParaRPr lang="de-DE" dirty="0"/>
          </a:p>
        </p:txBody>
      </p:sp>
    </p:spTree>
    <p:extLst>
      <p:ext uri="{BB962C8B-B14F-4D97-AF65-F5344CB8AC3E}">
        <p14:creationId xmlns:p14="http://schemas.microsoft.com/office/powerpoint/2010/main" val="2646043023"/>
      </p:ext>
    </p:extLst>
  </p:cSld>
  <p:clrMap bg1="lt1" tx1="dk1" bg2="lt2" tx2="dk2" accent1="accent1" accent2="accent2" accent3="accent3" accent4="accent4" accent5="accent5" accent6="accent6" hlink="hlink" folHlink="folHlink"/>
  <p:hf hdr="0" ftr="0" dt="0"/>
  <p:notesStyle>
    <a:lvl1pPr algn="l" rtl="0" fontAlgn="base">
      <a:spcBef>
        <a:spcPts val="600"/>
      </a:spcBef>
      <a:spcAft>
        <a:spcPct val="0"/>
      </a:spcAft>
      <a:defRPr sz="1100" kern="1200" baseline="0">
        <a:solidFill>
          <a:schemeClr val="tx1"/>
        </a:solidFill>
        <a:latin typeface="Arial Narrow" panose="020B0606020202030204" pitchFamily="34" charset="0"/>
        <a:ea typeface="+mn-ea"/>
        <a:cs typeface="+mn-cs"/>
      </a:defRPr>
    </a:lvl1pPr>
    <a:lvl2pPr marL="457200" algn="l" rtl="0" fontAlgn="base">
      <a:spcBef>
        <a:spcPts val="600"/>
      </a:spcBef>
      <a:spcAft>
        <a:spcPct val="0"/>
      </a:spcAft>
      <a:defRPr sz="1100" kern="1200">
        <a:solidFill>
          <a:schemeClr val="tx1"/>
        </a:solidFill>
        <a:latin typeface="Arial Narrow" panose="020B0606020202030204" pitchFamily="34" charset="0"/>
        <a:ea typeface="+mn-ea"/>
        <a:cs typeface="+mn-cs"/>
      </a:defRPr>
    </a:lvl2pPr>
    <a:lvl3pPr marL="914400" algn="l" rtl="0" fontAlgn="base">
      <a:spcBef>
        <a:spcPts val="600"/>
      </a:spcBef>
      <a:spcAft>
        <a:spcPct val="0"/>
      </a:spcAft>
      <a:defRPr sz="1100" kern="1200">
        <a:solidFill>
          <a:schemeClr val="tx1"/>
        </a:solidFill>
        <a:latin typeface="Arial Narrow" panose="020B0606020202030204" pitchFamily="34" charset="0"/>
        <a:ea typeface="+mn-ea"/>
        <a:cs typeface="+mn-cs"/>
      </a:defRPr>
    </a:lvl3pPr>
    <a:lvl4pPr marL="1371600" algn="l" rtl="0" fontAlgn="base">
      <a:spcBef>
        <a:spcPts val="600"/>
      </a:spcBef>
      <a:spcAft>
        <a:spcPct val="0"/>
      </a:spcAft>
      <a:defRPr sz="1100" kern="1200">
        <a:solidFill>
          <a:schemeClr val="tx1"/>
        </a:solidFill>
        <a:latin typeface="Arial Narrow" panose="020B0606020202030204" pitchFamily="34" charset="0"/>
        <a:ea typeface="+mn-ea"/>
        <a:cs typeface="+mn-cs"/>
      </a:defRPr>
    </a:lvl4pPr>
    <a:lvl5pPr marL="1828800" algn="l" rtl="0" fontAlgn="base">
      <a:spcBef>
        <a:spcPts val="600"/>
      </a:spcBef>
      <a:spcAft>
        <a:spcPct val="0"/>
      </a:spcAft>
      <a:defRPr sz="1100" kern="1200">
        <a:solidFill>
          <a:schemeClr val="tx1"/>
        </a:solidFill>
        <a:latin typeface="Arial Narrow" panose="020B06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4538"/>
            <a:ext cx="5092700" cy="3722687"/>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a:t>
            </a:fld>
            <a:endParaRPr lang="de-DE" dirty="0"/>
          </a:p>
        </p:txBody>
      </p:sp>
    </p:spTree>
    <p:extLst>
      <p:ext uri="{BB962C8B-B14F-4D97-AF65-F5344CB8AC3E}">
        <p14:creationId xmlns:p14="http://schemas.microsoft.com/office/powerpoint/2010/main" val="1983469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Als Ereignis interpretiert kennzeichnet der Begriff Projektabnahme das </a:t>
            </a:r>
            <a:r>
              <a:rPr lang="de-DE" b="1" dirty="0"/>
              <a:t>Vorliegen einer Bestätigung </a:t>
            </a:r>
            <a:r>
              <a:rPr lang="de-DE" b="0" dirty="0"/>
              <a:t>des Auftraggebers, dass das Projekt zu seiner Zufriedenheit durchgeführt wurde.</a:t>
            </a:r>
            <a:endParaRPr lang="en-US" b="0"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10</a:t>
            </a:fld>
            <a:endParaRPr lang="de-DE" dirty="0"/>
          </a:p>
        </p:txBody>
      </p:sp>
    </p:spTree>
    <p:extLst>
      <p:ext uri="{BB962C8B-B14F-4D97-AF65-F5344CB8AC3E}">
        <p14:creationId xmlns:p14="http://schemas.microsoft.com/office/powerpoint/2010/main" val="2373302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Abnahmekriterien</a:t>
            </a:r>
            <a:r>
              <a:rPr lang="de-AT" baseline="0" dirty="0"/>
              <a:t> und </a:t>
            </a:r>
            <a:r>
              <a:rPr lang="de-AT" i="1" baseline="0" dirty="0"/>
              <a:t>Verifikationsmethoden</a:t>
            </a:r>
            <a:r>
              <a:rPr lang="de-AT" baseline="0" dirty="0"/>
              <a:t> sollten schon zum Projektstart festgelegt worden sein!</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11</a:t>
            </a:fld>
            <a:endParaRPr lang="de-DE" dirty="0"/>
          </a:p>
        </p:txBody>
      </p:sp>
    </p:spTree>
    <p:extLst>
      <p:ext uri="{BB962C8B-B14F-4D97-AF65-F5344CB8AC3E}">
        <p14:creationId xmlns:p14="http://schemas.microsoft.com/office/powerpoint/2010/main" val="2373302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AT" spc="-10" dirty="0"/>
              <a:t>Bei der Projektnachbereitung geht man von den im Projektauftrag festgelegten Eckpunkten aus – </a:t>
            </a:r>
            <a:r>
              <a:rPr lang="de-AT" dirty="0"/>
              <a:t>insbesondere von den dort fixierten Zielen und beurteilt, wieweit die erbrachten Leistungen und Resultate den vereinbarten Zielen entsprechen.</a:t>
            </a:r>
          </a:p>
          <a:p>
            <a:pPr marL="171450" indent="-171450">
              <a:buFont typeface="Arial" panose="020B0604020202020204" pitchFamily="34" charset="0"/>
              <a:buChar char="•"/>
            </a:pPr>
            <a:r>
              <a:rPr lang="de-AT" dirty="0"/>
              <a:t>Für das systematische Festhalten von Erfahrungen lassen sich Fragebögen oder Checklisten heranziehen.</a:t>
            </a:r>
          </a:p>
          <a:p>
            <a:pPr marL="171450" indent="-171450">
              <a:buFont typeface="Arial" panose="020B0604020202020204" pitchFamily="34" charset="0"/>
              <a:buChar char="•"/>
            </a:pPr>
            <a:r>
              <a:rPr lang="de-AT" dirty="0"/>
              <a:t>Wenn Feedback gegeben wird, sollte man selbiges nicht extra kommentieren, sondern einfach dankbar annehmen. D.h. die Rückmeldungen der anderen darüber, wie sie das Verhalten empfinden, sollte einen nicht zu Rechtfertigungsversuchen veranlassen, sonst könnten eventuell Diskussion und Streitereien entstehen. Das wäre dann kein guter Projektabschluss!</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12</a:t>
            </a:fld>
            <a:endParaRPr lang="de-DE" dirty="0"/>
          </a:p>
        </p:txBody>
      </p:sp>
    </p:spTree>
    <p:extLst>
      <p:ext uri="{BB962C8B-B14F-4D97-AF65-F5344CB8AC3E}">
        <p14:creationId xmlns:p14="http://schemas.microsoft.com/office/powerpoint/2010/main" val="3357532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a:t>
            </a:r>
            <a:r>
              <a:rPr lang="de-DE" baseline="0" dirty="0"/>
              <a:t> Touch-down Meeting dient während der Projektabschlussphase der </a:t>
            </a:r>
            <a:r>
              <a:rPr lang="de-DE" b="1" baseline="0" dirty="0"/>
              <a:t>Rückschau </a:t>
            </a:r>
            <a:r>
              <a:rPr lang="de-DE" baseline="0" dirty="0"/>
              <a:t>auf das Projektgeschehen. Diese Abschlusssitzung bildet gleichsam das Gegenstück zum Kick-off Meeting, welches spätestens zu Beginn  der Durchführungsarbeiten stattgefunden haben sollte und seinerzeit der Projektvorschau gedient hatte. </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13</a:t>
            </a:fld>
            <a:endParaRPr lang="de-DE" dirty="0"/>
          </a:p>
        </p:txBody>
      </p:sp>
    </p:spTree>
    <p:extLst>
      <p:ext uri="{BB962C8B-B14F-4D97-AF65-F5344CB8AC3E}">
        <p14:creationId xmlns:p14="http://schemas.microsoft.com/office/powerpoint/2010/main" val="4185308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Während des Touch-down Meetings </a:t>
            </a:r>
            <a:r>
              <a:rPr lang="de-AT" b="1" dirty="0"/>
              <a:t>reflektiert</a:t>
            </a:r>
            <a:r>
              <a:rPr lang="de-AT" baseline="0" dirty="0"/>
              <a:t> das Projektteam darüber, </a:t>
            </a:r>
          </a:p>
          <a:p>
            <a:pPr marL="171450" indent="-171450">
              <a:buFont typeface="Arial" panose="020B0604020202020204" pitchFamily="34" charset="0"/>
              <a:buChar char="•"/>
            </a:pPr>
            <a:r>
              <a:rPr lang="de-AT" baseline="0" dirty="0"/>
              <a:t>wie die </a:t>
            </a:r>
            <a:r>
              <a:rPr lang="de-AT" i="1" baseline="0" dirty="0"/>
              <a:t>Zusammenarbeit</a:t>
            </a:r>
            <a:r>
              <a:rPr lang="de-AT" baseline="0" dirty="0"/>
              <a:t> funktioniert hat, </a:t>
            </a:r>
          </a:p>
          <a:p>
            <a:pPr marL="171450" indent="-171450">
              <a:buFont typeface="Arial" panose="020B0604020202020204" pitchFamily="34" charset="0"/>
              <a:buChar char="•"/>
            </a:pPr>
            <a:r>
              <a:rPr lang="de-AT" baseline="0" dirty="0"/>
              <a:t>welche </a:t>
            </a:r>
            <a:r>
              <a:rPr lang="de-AT" i="1" baseline="0" dirty="0"/>
              <a:t>Verbesserungsmöglichkeiten</a:t>
            </a:r>
            <a:r>
              <a:rPr lang="de-AT" baseline="0" dirty="0"/>
              <a:t> sich für künftige Vorhaben abzeichnen, </a:t>
            </a:r>
          </a:p>
          <a:p>
            <a:pPr marL="171450" indent="-171450">
              <a:buFont typeface="Arial" panose="020B0604020202020204" pitchFamily="34" charset="0"/>
              <a:buChar char="•"/>
            </a:pPr>
            <a:r>
              <a:rPr lang="de-AT" baseline="0" dirty="0"/>
              <a:t>wie sich aufgetretene </a:t>
            </a:r>
            <a:r>
              <a:rPr lang="de-AT" i="1" baseline="0" dirty="0"/>
              <a:t>Probleme</a:t>
            </a:r>
            <a:r>
              <a:rPr lang="de-AT" baseline="0" dirty="0"/>
              <a:t> und Spannungen lösen lassen, </a:t>
            </a:r>
          </a:p>
          <a:p>
            <a:pPr marL="171450" indent="-171450">
              <a:buFont typeface="Arial" panose="020B0604020202020204" pitchFamily="34" charset="0"/>
              <a:buChar char="•"/>
            </a:pPr>
            <a:r>
              <a:rPr lang="de-AT" baseline="0" dirty="0"/>
              <a:t>was gelungen ist und Anlass zu Freude sowie Anerkennung gibt.</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14</a:t>
            </a:fld>
            <a:endParaRPr lang="de-DE" dirty="0"/>
          </a:p>
        </p:txBody>
      </p:sp>
    </p:spTree>
    <p:extLst>
      <p:ext uri="{BB962C8B-B14F-4D97-AF65-F5344CB8AC3E}">
        <p14:creationId xmlns:p14="http://schemas.microsoft.com/office/powerpoint/2010/main" val="4185308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 </a:t>
            </a:r>
            <a:r>
              <a:rPr lang="de-AT" b="1" dirty="0"/>
              <a:t>Evaluation </a:t>
            </a:r>
            <a:r>
              <a:rPr lang="de-AT" dirty="0"/>
              <a:t>der Arbeiten</a:t>
            </a:r>
            <a:r>
              <a:rPr lang="de-AT" baseline="0" dirty="0"/>
              <a:t> am abzuschließenden Projekt setzt sich selbstkritisch auseinander mit </a:t>
            </a:r>
          </a:p>
          <a:p>
            <a:pPr marL="171450" indent="-171450">
              <a:buFont typeface="Arial" panose="020B0604020202020204" pitchFamily="34" charset="0"/>
              <a:buChar char="•"/>
            </a:pPr>
            <a:r>
              <a:rPr lang="de-AT" baseline="0" dirty="0"/>
              <a:t>der Qualität der </a:t>
            </a:r>
            <a:r>
              <a:rPr lang="de-AT" i="1" baseline="0" dirty="0"/>
              <a:t>Pläne</a:t>
            </a:r>
            <a:r>
              <a:rPr lang="de-AT" baseline="0" dirty="0"/>
              <a:t>, </a:t>
            </a:r>
          </a:p>
          <a:p>
            <a:pPr marL="171450" indent="-171450">
              <a:buFont typeface="Arial" panose="020B0604020202020204" pitchFamily="34" charset="0"/>
              <a:buChar char="•"/>
            </a:pPr>
            <a:r>
              <a:rPr lang="de-AT" baseline="0" dirty="0"/>
              <a:t>der </a:t>
            </a:r>
            <a:r>
              <a:rPr lang="de-AT" i="1" baseline="0" dirty="0"/>
              <a:t>Termin- und Kostentreue</a:t>
            </a:r>
            <a:r>
              <a:rPr lang="de-AT" baseline="0" dirty="0"/>
              <a:t>, </a:t>
            </a:r>
          </a:p>
          <a:p>
            <a:pPr marL="171450" indent="-171450">
              <a:buFont typeface="Arial" panose="020B0604020202020204" pitchFamily="34" charset="0"/>
              <a:buChar char="•"/>
            </a:pPr>
            <a:r>
              <a:rPr lang="de-AT" baseline="0" dirty="0"/>
              <a:t>dem Funktionieren der </a:t>
            </a:r>
            <a:r>
              <a:rPr lang="de-AT" i="1" baseline="0" dirty="0"/>
              <a:t>Teamzusammenarbeit,</a:t>
            </a:r>
          </a:p>
          <a:p>
            <a:pPr marL="171450" indent="-171450">
              <a:buFont typeface="Arial" panose="020B0604020202020204" pitchFamily="34" charset="0"/>
              <a:buChar char="•"/>
            </a:pPr>
            <a:r>
              <a:rPr lang="de-AT" baseline="0" dirty="0"/>
              <a:t>den Gründen und der Bewältigung aufgetretener Probleme.</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15</a:t>
            </a:fld>
            <a:endParaRPr lang="de-DE" dirty="0"/>
          </a:p>
        </p:txBody>
      </p:sp>
    </p:spTree>
    <p:extLst>
      <p:ext uri="{BB962C8B-B14F-4D97-AF65-F5344CB8AC3E}">
        <p14:creationId xmlns:p14="http://schemas.microsoft.com/office/powerpoint/2010/main" val="4185308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altLang="en-US" baseline="0" dirty="0"/>
              <a:t>Eine effiziente Abschlusssitzung knüpft an den Projektzielen an und </a:t>
            </a:r>
            <a:r>
              <a:rPr lang="de-AT" altLang="en-US" b="1" baseline="0" dirty="0"/>
              <a:t>hinterfragt</a:t>
            </a:r>
            <a:r>
              <a:rPr lang="de-AT" altLang="en-US" baseline="0" dirty="0"/>
              <a:t> deren Erreichen genauso wie die Zufriedenheit des Auftraggebers.</a:t>
            </a:r>
            <a:endParaRPr lang="de-AT" altLang="en-US" dirty="0"/>
          </a:p>
          <a:p>
            <a:r>
              <a:rPr lang="de-AT" altLang="en-US" dirty="0"/>
              <a:t>Die Entlastung des Projektteams und Projektleiters ist eine abschließende Obliegenheit des Projektauftraggebers. </a:t>
            </a:r>
          </a:p>
          <a:p>
            <a:r>
              <a:rPr lang="de-AT" altLang="en-US" dirty="0"/>
              <a:t>Mit einer Abschlussfeier beginnt häufig eine Verklärung der Projektarbeit.</a:t>
            </a:r>
          </a:p>
        </p:txBody>
      </p:sp>
      <p:sp>
        <p:nvSpPr>
          <p:cNvPr id="4" name="Foliennummernplatzhalter 3"/>
          <p:cNvSpPr>
            <a:spLocks noGrp="1"/>
          </p:cNvSpPr>
          <p:nvPr>
            <p:ph type="sldNum" sz="quarter" idx="10"/>
          </p:nvPr>
        </p:nvSpPr>
        <p:spPr/>
        <p:txBody>
          <a:bodyPr/>
          <a:lstStyle/>
          <a:p>
            <a:fld id="{8F4A2D7C-1F6E-46F1-B0EA-93B973014C5E}" type="slidenum">
              <a:rPr lang="de-DE" smtClean="0"/>
              <a:pPr/>
              <a:t>16</a:t>
            </a:fld>
            <a:endParaRPr lang="de-DE" dirty="0"/>
          </a:p>
        </p:txBody>
      </p:sp>
    </p:spTree>
    <p:extLst>
      <p:ext uri="{BB962C8B-B14F-4D97-AF65-F5344CB8AC3E}">
        <p14:creationId xmlns:p14="http://schemas.microsoft.com/office/powerpoint/2010/main" val="2444451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Als ein Hilfsmittel für eine </a:t>
            </a:r>
            <a:r>
              <a:rPr lang="de-AT" i="1" dirty="0"/>
              <a:t>strukturierte Projektrückschau </a:t>
            </a:r>
            <a:r>
              <a:rPr lang="de-AT" dirty="0"/>
              <a:t>eignet sich ein Tabellenraster.</a:t>
            </a:r>
            <a:r>
              <a:rPr lang="de-AT" baseline="0" dirty="0"/>
              <a:t> Er listet Beurteilungskriterien auf, die einem wichtig erscheinen und er gibt die drei Ausprägungsgrade ‚gut‘, ‚mäßig‘ und ‚schlecht‘ vor.</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17</a:t>
            </a:fld>
            <a:endParaRPr lang="de-DE" dirty="0"/>
          </a:p>
        </p:txBody>
      </p:sp>
    </p:spTree>
    <p:extLst>
      <p:ext uri="{BB962C8B-B14F-4D97-AF65-F5344CB8AC3E}">
        <p14:creationId xmlns:p14="http://schemas.microsoft.com/office/powerpoint/2010/main" val="3832266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200"/>
              </a:spcAft>
            </a:pPr>
            <a:r>
              <a:rPr lang="de-AT" i="0" kern="1200" baseline="0" dirty="0">
                <a:solidFill>
                  <a:schemeClr val="tx1"/>
                </a:solidFill>
                <a:effectLst/>
              </a:rPr>
              <a:t>(nach </a:t>
            </a:r>
            <a:r>
              <a:rPr lang="de-AT" i="0" kern="1200" cap="small" baseline="0" dirty="0">
                <a:solidFill>
                  <a:schemeClr val="tx1"/>
                </a:solidFill>
                <a:effectLst/>
              </a:rPr>
              <a:t>Schelle</a:t>
            </a:r>
            <a:r>
              <a:rPr lang="de-AT" i="0" kern="1200" baseline="0" dirty="0">
                <a:solidFill>
                  <a:schemeClr val="tx1"/>
                </a:solidFill>
                <a:effectLst/>
              </a:rPr>
              <a:t> 1999, 163)</a:t>
            </a:r>
            <a:endParaRPr lang="de-AT" altLang="en-US" i="0" dirty="0"/>
          </a:p>
          <a:p>
            <a:pPr>
              <a:spcBef>
                <a:spcPts val="0"/>
              </a:spcBef>
            </a:pPr>
            <a:r>
              <a:rPr lang="de-AT" altLang="en-US" b="0" dirty="0"/>
              <a:t>Als Analyseinstrument lässt sich das </a:t>
            </a:r>
            <a:r>
              <a:rPr lang="de-AT" altLang="en-US" b="1" dirty="0"/>
              <a:t>Fishbone-Diagramm </a:t>
            </a:r>
            <a:r>
              <a:rPr lang="de-AT" altLang="en-US" b="0" dirty="0"/>
              <a:t>heranziehen.</a:t>
            </a:r>
          </a:p>
          <a:p>
            <a:pPr>
              <a:spcBef>
                <a:spcPts val="400"/>
              </a:spcBef>
            </a:pPr>
            <a:r>
              <a:rPr lang="de-AT" altLang="en-US" dirty="0"/>
              <a:t>Die Darstellung dient als Hilfsmittel, um Projektmisserfolge zu analysieren.</a:t>
            </a:r>
          </a:p>
          <a:p>
            <a:pPr>
              <a:spcBef>
                <a:spcPts val="400"/>
              </a:spcBef>
            </a:pPr>
            <a:r>
              <a:rPr lang="de-AT" altLang="en-US" dirty="0"/>
              <a:t>Indem verschiedene Klassen möglicher Problemursachen vorgegeben werden, sollten Impulse zum Nachdenken gegeben werden, was zu gravierenden Schwierigkeiten in der Projektarbeit geführt haben könnte.</a:t>
            </a:r>
          </a:p>
        </p:txBody>
      </p:sp>
      <p:sp>
        <p:nvSpPr>
          <p:cNvPr id="4" name="Foliennummernplatzhalter 3"/>
          <p:cNvSpPr>
            <a:spLocks noGrp="1"/>
          </p:cNvSpPr>
          <p:nvPr>
            <p:ph type="sldNum" sz="quarter" idx="10"/>
          </p:nvPr>
        </p:nvSpPr>
        <p:spPr/>
        <p:txBody>
          <a:bodyPr/>
          <a:lstStyle/>
          <a:p>
            <a:fld id="{8F4A2D7C-1F6E-46F1-B0EA-93B973014C5E}" type="slidenum">
              <a:rPr lang="de-DE" smtClean="0"/>
              <a:pPr/>
              <a:t>18</a:t>
            </a:fld>
            <a:endParaRPr lang="de-DE" dirty="0"/>
          </a:p>
        </p:txBody>
      </p:sp>
    </p:spTree>
    <p:extLst>
      <p:ext uri="{BB962C8B-B14F-4D97-AF65-F5344CB8AC3E}">
        <p14:creationId xmlns:p14="http://schemas.microsoft.com/office/powerpoint/2010/main" val="2030529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defTabSz="914400" rtl="0" eaLnBrk="1" fontAlgn="base" latinLnBrk="0" hangingPunct="1">
              <a:lnSpc>
                <a:spcPct val="100000"/>
              </a:lnSpc>
              <a:spcBef>
                <a:spcPct val="30000"/>
              </a:spcBef>
              <a:spcAft>
                <a:spcPct val="0"/>
              </a:spcAft>
              <a:buClrTx/>
              <a:buSzTx/>
              <a:buFontTx/>
              <a:buNone/>
              <a:tabLst/>
              <a:defRPr/>
            </a:pPr>
            <a:r>
              <a:rPr lang="de-AT" altLang="en-US" dirty="0"/>
              <a:t>Auch als </a:t>
            </a:r>
            <a:r>
              <a:rPr lang="de-AT" altLang="en-US" b="1" dirty="0"/>
              <a:t>Radarbild</a:t>
            </a:r>
            <a:r>
              <a:rPr lang="de-AT" altLang="en-US" dirty="0"/>
              <a:t> bezeichnetes Diagramm zur Visualisierung der Beurteilung verschiedener Facetten der Projektarbeit.</a:t>
            </a:r>
          </a:p>
          <a:p>
            <a:r>
              <a:rPr lang="de-AT" dirty="0"/>
              <a:t>Zum Zeichnen solcher Bilder muss man als erstes </a:t>
            </a:r>
            <a:r>
              <a:rPr lang="de-AT" i="1" dirty="0"/>
              <a:t>Kriterien festlegen</a:t>
            </a:r>
            <a:r>
              <a:rPr lang="de-AT" dirty="0"/>
              <a:t>, anhand derer die Projektarbeit beurteilt werden soll; dann legt man auch Bewertungsmaßstäbe fest (z.B. Punkte oder Prozentwerte); schließlich trägt man die Bewertungsergebnisse in die Grafik ein.</a:t>
            </a:r>
          </a:p>
          <a:p>
            <a:r>
              <a:rPr lang="de-AT" dirty="0"/>
              <a:t>Wenn mehrere Projektbeteiligte zunächst jeweils für sich Bewertungen vornehmen, kann man die subjektiven Urteile durch Übereinanderlegen einfach optisch vergleichen. Wenn die gleichen Kriterien und Skalierungen verwendet wurden, kann man auch Beurteilungen verschiedener Projekte vergleichend gegenüberstellen.</a:t>
            </a:r>
          </a:p>
          <a:p>
            <a:r>
              <a:rPr lang="de-AT" dirty="0"/>
              <a:t>Aus solchen Diagrammen lassen sich für die künftige Projektarbeit Schlüsse ziehen. Wenn etwa bei mehreren Projekten die Führung schlecht beurteilt wird, könnte das einen Anstoß geben, dem Projektleiter speziell</a:t>
            </a:r>
            <a:r>
              <a:rPr lang="de-AT" baseline="0" dirty="0"/>
              <a:t> schulen zu lassen oder ihn nicht mehr mit dieser Rolle zu betrauen.</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19</a:t>
            </a:fld>
            <a:endParaRPr lang="de-DE" dirty="0"/>
          </a:p>
        </p:txBody>
      </p:sp>
    </p:spTree>
    <p:extLst>
      <p:ext uri="{BB962C8B-B14F-4D97-AF65-F5344CB8AC3E}">
        <p14:creationId xmlns:p14="http://schemas.microsoft.com/office/powerpoint/2010/main" val="2709449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4538"/>
            <a:ext cx="5092700" cy="3722687"/>
          </a:xfrm>
        </p:spPr>
      </p:sp>
      <p:sp>
        <p:nvSpPr>
          <p:cNvPr id="3" name="Notizenplatzhalter 2"/>
          <p:cNvSpPr>
            <a:spLocks noGrp="1"/>
          </p:cNvSpPr>
          <p:nvPr>
            <p:ph type="body" idx="1"/>
          </p:nvPr>
        </p:nvSpPr>
        <p:spPr/>
        <p:txBody>
          <a:bodyPr/>
          <a:lstStyle/>
          <a:p>
            <a:pPr eaLnBrk="1" hangingPunct="1"/>
            <a:r>
              <a:rPr lang="de-AT" altLang="en-US" noProof="0" dirty="0"/>
              <a:t>Nach den Durchführungsarbeiten stellt der </a:t>
            </a:r>
            <a:r>
              <a:rPr lang="de-AT" altLang="en-US" b="1" noProof="0" dirty="0"/>
              <a:t>Projektabschluss</a:t>
            </a:r>
            <a:r>
              <a:rPr lang="de-AT" altLang="en-US" noProof="0" dirty="0"/>
              <a:t> eine </a:t>
            </a:r>
            <a:r>
              <a:rPr lang="de-AT" altLang="en-US" b="1" noProof="0" dirty="0"/>
              <a:t>eigene</a:t>
            </a:r>
            <a:r>
              <a:rPr lang="de-AT" altLang="en-US" noProof="0" dirty="0"/>
              <a:t> – bisweilen ignorierte – Projekt</a:t>
            </a:r>
            <a:r>
              <a:rPr lang="de-AT" altLang="en-US" b="1" noProof="0" dirty="0"/>
              <a:t>phase</a:t>
            </a:r>
            <a:r>
              <a:rPr lang="de-AT" altLang="en-US" noProof="0" dirty="0"/>
              <a:t> mit spezifischen Herausforderungen </a:t>
            </a:r>
            <a:r>
              <a:rPr lang="de-AT" altLang="en-US" baseline="0" noProof="0" dirty="0"/>
              <a:t>dar. </a:t>
            </a:r>
            <a:endParaRPr lang="de-AT" altLang="en-US" noProof="0"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a:t>
            </a:fld>
            <a:endParaRPr lang="de-DE" dirty="0"/>
          </a:p>
        </p:txBody>
      </p:sp>
    </p:spTree>
    <p:extLst>
      <p:ext uri="{BB962C8B-B14F-4D97-AF65-F5344CB8AC3E}">
        <p14:creationId xmlns:p14="http://schemas.microsoft.com/office/powerpoint/2010/main" val="2493733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 Ermittlung verschiedener Projektkennzahlen erlaubt Vergleiche mit anderen Projekten (</a:t>
            </a:r>
            <a:r>
              <a:rPr lang="de-AT" b="1" dirty="0"/>
              <a:t>Benchmarking</a:t>
            </a:r>
            <a:r>
              <a:rPr lang="de-AT" dirty="0"/>
              <a:t>) auf einer objektivierten Basis. </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20</a:t>
            </a:fld>
            <a:endParaRPr lang="de-DE" dirty="0"/>
          </a:p>
        </p:txBody>
      </p:sp>
    </p:spTree>
    <p:extLst>
      <p:ext uri="{BB962C8B-B14F-4D97-AF65-F5344CB8AC3E}">
        <p14:creationId xmlns:p14="http://schemas.microsoft.com/office/powerpoint/2010/main" val="3101074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Um Lessons learned auszuloten, kann das Team u.a.</a:t>
            </a:r>
          </a:p>
          <a:p>
            <a:pPr marL="171450" indent="-171450">
              <a:buFont typeface="Arial" panose="020B0604020202020204" pitchFamily="34" charset="0"/>
              <a:buChar char="•"/>
            </a:pPr>
            <a:r>
              <a:rPr lang="de-AT" dirty="0"/>
              <a:t>Erwartungen an nächste Projekte</a:t>
            </a:r>
            <a:r>
              <a:rPr lang="de-AT" baseline="0" dirty="0"/>
              <a:t> artikulieren,</a:t>
            </a:r>
          </a:p>
          <a:p>
            <a:pPr marL="171450" indent="-171450">
              <a:buFont typeface="Arial" panose="020B0604020202020204" pitchFamily="34" charset="0"/>
              <a:buChar char="•"/>
            </a:pPr>
            <a:r>
              <a:rPr lang="de-AT" baseline="0" dirty="0"/>
              <a:t>gemeinsam besprechen „Worüber denken wir im Zusammenhang mit dem Projekt noch immer nach?“.</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21</a:t>
            </a:fld>
            <a:endParaRPr lang="de-DE" dirty="0"/>
          </a:p>
        </p:txBody>
      </p:sp>
    </p:spTree>
    <p:extLst>
      <p:ext uri="{BB962C8B-B14F-4D97-AF65-F5344CB8AC3E}">
        <p14:creationId xmlns:p14="http://schemas.microsoft.com/office/powerpoint/2010/main" val="3023161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100" i="0" kern="1200" baseline="0" dirty="0">
                <a:solidFill>
                  <a:schemeClr val="tx1"/>
                </a:solidFill>
                <a:effectLst/>
                <a:latin typeface="Arial Narrow" panose="020B0606020202030204" pitchFamily="34" charset="0"/>
                <a:ea typeface="+mn-ea"/>
                <a:cs typeface="+mn-cs"/>
              </a:rPr>
              <a:t>(nach </a:t>
            </a:r>
            <a:r>
              <a:rPr lang="de-AT" sz="1100" i="0" kern="1200" cap="small" baseline="0" dirty="0">
                <a:solidFill>
                  <a:schemeClr val="tx1"/>
                </a:solidFill>
                <a:effectLst/>
                <a:latin typeface="Arial Narrow" panose="020B0606020202030204" pitchFamily="34" charset="0"/>
                <a:ea typeface="+mn-ea"/>
                <a:cs typeface="+mn-cs"/>
              </a:rPr>
              <a:t>Kilian</a:t>
            </a:r>
            <a:r>
              <a:rPr lang="de-AT" sz="1100" i="0" kern="1200" baseline="0" dirty="0">
                <a:solidFill>
                  <a:schemeClr val="tx1"/>
                </a:solidFill>
                <a:effectLst/>
                <a:latin typeface="Arial Narrow" panose="020B0606020202030204" pitchFamily="34" charset="0"/>
                <a:ea typeface="+mn-ea"/>
                <a:cs typeface="+mn-cs"/>
              </a:rPr>
              <a:t> et al. 2008, 154)</a:t>
            </a:r>
          </a:p>
          <a:p>
            <a:pPr>
              <a:spcBef>
                <a:spcPts val="1200"/>
              </a:spcBef>
            </a:pPr>
            <a:r>
              <a:rPr lang="de-AT" sz="1100" i="0" kern="1200" baseline="0" dirty="0">
                <a:solidFill>
                  <a:schemeClr val="tx1"/>
                </a:solidFill>
                <a:effectLst/>
                <a:latin typeface="Arial Narrow" panose="020B0606020202030204" pitchFamily="34" charset="0"/>
                <a:ea typeface="+mn-ea"/>
                <a:cs typeface="+mn-cs"/>
              </a:rPr>
              <a:t>Die Lessons learned sollten </a:t>
            </a:r>
            <a:r>
              <a:rPr lang="de-AT" sz="1100" b="1" i="0" kern="1200" baseline="0" dirty="0">
                <a:solidFill>
                  <a:schemeClr val="tx1"/>
                </a:solidFill>
                <a:effectLst/>
                <a:latin typeface="Arial Narrow" panose="020B0606020202030204" pitchFamily="34" charset="0"/>
                <a:ea typeface="+mn-ea"/>
                <a:cs typeface="+mn-cs"/>
              </a:rPr>
              <a:t>schriftlich</a:t>
            </a:r>
            <a:r>
              <a:rPr lang="de-AT" sz="1100" i="0" kern="1200" baseline="0" dirty="0">
                <a:solidFill>
                  <a:schemeClr val="tx1"/>
                </a:solidFill>
                <a:effectLst/>
                <a:latin typeface="Arial Narrow" panose="020B0606020202030204" pitchFamily="34" charset="0"/>
                <a:ea typeface="+mn-ea"/>
                <a:cs typeface="+mn-cs"/>
              </a:rPr>
              <a:t> festgehalten werden. </a:t>
            </a:r>
          </a:p>
          <a:p>
            <a:pPr marL="171450" indent="-171450">
              <a:spcBef>
                <a:spcPts val="400"/>
              </a:spcBef>
              <a:buFont typeface="Arial" panose="020B0604020202020204" pitchFamily="34" charset="0"/>
              <a:buChar char="•"/>
            </a:pPr>
            <a:r>
              <a:rPr lang="de-AT" sz="1100" i="0" kern="1200" baseline="0" dirty="0">
                <a:solidFill>
                  <a:schemeClr val="tx1"/>
                </a:solidFill>
                <a:effectLst/>
                <a:latin typeface="Arial Narrow" panose="020B0606020202030204" pitchFamily="34" charset="0"/>
                <a:ea typeface="+mn-ea"/>
                <a:cs typeface="+mn-cs"/>
              </a:rPr>
              <a:t>Das zwingt einmal zur </a:t>
            </a:r>
            <a:r>
              <a:rPr lang="de-AT" sz="1100" i="1" kern="1200" baseline="0" dirty="0">
                <a:solidFill>
                  <a:schemeClr val="tx1"/>
                </a:solidFill>
                <a:effectLst/>
                <a:latin typeface="Arial Narrow" panose="020B0606020202030204" pitchFamily="34" charset="0"/>
                <a:ea typeface="+mn-ea"/>
                <a:cs typeface="+mn-cs"/>
              </a:rPr>
              <a:t>Präzision</a:t>
            </a:r>
            <a:r>
              <a:rPr lang="de-AT" sz="1100" i="0" kern="1200" baseline="0" dirty="0">
                <a:solidFill>
                  <a:schemeClr val="tx1"/>
                </a:solidFill>
                <a:effectLst/>
                <a:latin typeface="Arial Narrow" panose="020B0606020202030204" pitchFamily="34" charset="0"/>
                <a:ea typeface="+mn-ea"/>
                <a:cs typeface="+mn-cs"/>
              </a:rPr>
              <a:t>; </a:t>
            </a:r>
          </a:p>
          <a:p>
            <a:pPr marL="171450" indent="-171450">
              <a:spcBef>
                <a:spcPts val="400"/>
              </a:spcBef>
              <a:buFont typeface="Arial" panose="020B0604020202020204" pitchFamily="34" charset="0"/>
              <a:buChar char="•"/>
            </a:pPr>
            <a:r>
              <a:rPr lang="de-AT" sz="1100" i="1" kern="1200" baseline="0" dirty="0">
                <a:solidFill>
                  <a:schemeClr val="tx1"/>
                </a:solidFill>
                <a:effectLst/>
                <a:latin typeface="Arial Narrow" panose="020B0606020202030204" pitchFamily="34" charset="0"/>
                <a:ea typeface="+mn-ea"/>
                <a:cs typeface="+mn-cs"/>
              </a:rPr>
              <a:t>verhindert</a:t>
            </a:r>
            <a:r>
              <a:rPr lang="de-AT" sz="1100" i="0" kern="1200" baseline="0" dirty="0">
                <a:solidFill>
                  <a:schemeClr val="tx1"/>
                </a:solidFill>
                <a:effectLst/>
                <a:latin typeface="Arial Narrow" panose="020B0606020202030204" pitchFamily="34" charset="0"/>
                <a:ea typeface="+mn-ea"/>
                <a:cs typeface="+mn-cs"/>
              </a:rPr>
              <a:t> des weiteren das </a:t>
            </a:r>
            <a:r>
              <a:rPr lang="de-AT" sz="1100" i="1" kern="1200" baseline="0" dirty="0">
                <a:solidFill>
                  <a:schemeClr val="tx1"/>
                </a:solidFill>
                <a:effectLst/>
                <a:latin typeface="Arial Narrow" panose="020B0606020202030204" pitchFamily="34" charset="0"/>
                <a:ea typeface="+mn-ea"/>
                <a:cs typeface="+mn-cs"/>
              </a:rPr>
              <a:t>Vergessen</a:t>
            </a:r>
            <a:r>
              <a:rPr lang="de-AT" sz="1100" i="0" kern="1200" baseline="0" dirty="0">
                <a:solidFill>
                  <a:schemeClr val="tx1"/>
                </a:solidFill>
                <a:effectLst/>
                <a:latin typeface="Arial Narrow" panose="020B0606020202030204" pitchFamily="34" charset="0"/>
                <a:ea typeface="+mn-ea"/>
                <a:cs typeface="+mn-cs"/>
              </a:rPr>
              <a:t> (speziell negative Erfahrungen werden sonst womöglich rasch verdrängt) und </a:t>
            </a:r>
          </a:p>
          <a:p>
            <a:pPr marL="171450" indent="-171450">
              <a:spcBef>
                <a:spcPts val="400"/>
              </a:spcBef>
              <a:buFont typeface="Arial" panose="020B0604020202020204" pitchFamily="34" charset="0"/>
              <a:buChar char="•"/>
            </a:pPr>
            <a:r>
              <a:rPr lang="de-AT" sz="1100" i="0" kern="1200" baseline="0" dirty="0">
                <a:solidFill>
                  <a:schemeClr val="tx1"/>
                </a:solidFill>
                <a:effectLst/>
                <a:latin typeface="Arial Narrow" panose="020B0606020202030204" pitchFamily="34" charset="0"/>
                <a:ea typeface="+mn-ea"/>
                <a:cs typeface="+mn-cs"/>
              </a:rPr>
              <a:t>zum anderen </a:t>
            </a:r>
            <a:r>
              <a:rPr lang="de-AT" sz="1100" i="1" kern="1200" baseline="0" dirty="0">
                <a:solidFill>
                  <a:schemeClr val="tx1"/>
                </a:solidFill>
                <a:effectLst/>
                <a:latin typeface="Arial Narrow" panose="020B0606020202030204" pitchFamily="34" charset="0"/>
                <a:ea typeface="+mn-ea"/>
                <a:cs typeface="+mn-cs"/>
              </a:rPr>
              <a:t>erleichtert</a:t>
            </a:r>
            <a:r>
              <a:rPr lang="de-AT" sz="1100" i="0" kern="1200" baseline="0" dirty="0">
                <a:solidFill>
                  <a:schemeClr val="tx1"/>
                </a:solidFill>
                <a:effectLst/>
                <a:latin typeface="Arial Narrow" panose="020B0606020202030204" pitchFamily="34" charset="0"/>
                <a:ea typeface="+mn-ea"/>
                <a:cs typeface="+mn-cs"/>
              </a:rPr>
              <a:t> es, eigene Erfahrungen an andere </a:t>
            </a:r>
            <a:r>
              <a:rPr lang="de-AT" sz="1100" i="1" kern="1200" baseline="0" dirty="0">
                <a:solidFill>
                  <a:schemeClr val="tx1"/>
                </a:solidFill>
                <a:effectLst/>
                <a:latin typeface="Arial Narrow" panose="020B0606020202030204" pitchFamily="34" charset="0"/>
                <a:ea typeface="+mn-ea"/>
                <a:cs typeface="+mn-cs"/>
              </a:rPr>
              <a:t>weiterzugeben.</a:t>
            </a:r>
            <a:endParaRPr lang="en-US" sz="1050" i="1"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22</a:t>
            </a:fld>
            <a:endParaRPr lang="de-DE" dirty="0"/>
          </a:p>
        </p:txBody>
      </p:sp>
    </p:spTree>
    <p:extLst>
      <p:ext uri="{BB962C8B-B14F-4D97-AF65-F5344CB8AC3E}">
        <p14:creationId xmlns:p14="http://schemas.microsoft.com/office/powerpoint/2010/main" val="1521941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Zu einem ordnungsgemäßen Projektende gehört schließlich,</a:t>
            </a:r>
            <a:r>
              <a:rPr lang="de-AT" baseline="0" dirty="0"/>
              <a:t> einen Projektabschlussbericht zusammenzustellen.</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23</a:t>
            </a:fld>
            <a:endParaRPr lang="de-DE" dirty="0"/>
          </a:p>
        </p:txBody>
      </p:sp>
    </p:spTree>
    <p:extLst>
      <p:ext uri="{BB962C8B-B14F-4D97-AF65-F5344CB8AC3E}">
        <p14:creationId xmlns:p14="http://schemas.microsoft.com/office/powerpoint/2010/main" val="2665129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Ferner sind</a:t>
            </a:r>
            <a:r>
              <a:rPr lang="de-AT" baseline="0" dirty="0"/>
              <a:t> zum Abschluss alle wichtigen zum Projekt gehörigen </a:t>
            </a:r>
            <a:r>
              <a:rPr lang="de-AT" i="1" baseline="0" dirty="0"/>
              <a:t>Schriftstücke</a:t>
            </a:r>
            <a:r>
              <a:rPr lang="de-AT" baseline="0" dirty="0"/>
              <a:t> (wie sie in der Projektdokumentation gesammelt sind) geordnet </a:t>
            </a:r>
            <a:r>
              <a:rPr lang="de-AT" i="1" baseline="0" dirty="0"/>
              <a:t>abzulegen.</a:t>
            </a:r>
            <a:endParaRPr lang="en-US" i="1"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24</a:t>
            </a:fld>
            <a:endParaRPr lang="de-DE" dirty="0"/>
          </a:p>
        </p:txBody>
      </p:sp>
    </p:spTree>
    <p:extLst>
      <p:ext uri="{BB962C8B-B14F-4D97-AF65-F5344CB8AC3E}">
        <p14:creationId xmlns:p14="http://schemas.microsoft.com/office/powerpoint/2010/main" val="4226928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Eine spezielle Herausforderung</a:t>
            </a:r>
            <a:r>
              <a:rPr lang="de-AT" baseline="0" dirty="0"/>
              <a:t> gegen Projektende besteht darin, die Erledigung unattraktiver </a:t>
            </a:r>
            <a:r>
              <a:rPr lang="de-AT" b="1" baseline="0" dirty="0"/>
              <a:t>Restaufgaben</a:t>
            </a:r>
            <a:r>
              <a:rPr lang="de-AT" baseline="0" dirty="0"/>
              <a:t> sicherzustellen.</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25</a:t>
            </a:fld>
            <a:endParaRPr lang="de-DE" dirty="0"/>
          </a:p>
        </p:txBody>
      </p:sp>
    </p:spTree>
    <p:extLst>
      <p:ext uri="{BB962C8B-B14F-4D97-AF65-F5344CB8AC3E}">
        <p14:creationId xmlns:p14="http://schemas.microsoft.com/office/powerpoint/2010/main" val="30231614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Da</a:t>
            </a:r>
            <a:r>
              <a:rPr lang="de-AT" baseline="0" dirty="0"/>
              <a:t> ein Projekt eine auf begrenzte Zeit angelegte Organisation darstellt, endet mit dem Projektabschluss auch die Beschäftigung der Projektteammitglieder. Wenn sich den Leuten nicht rechtzeitig eine </a:t>
            </a:r>
            <a:r>
              <a:rPr lang="de-AT" b="1" baseline="0" dirty="0"/>
              <a:t>Post-Projektperspektive</a:t>
            </a:r>
            <a:r>
              <a:rPr lang="de-AT" baseline="0" dirty="0"/>
              <a:t> eröffnet, kann das zu Verzögerungen führen, weswegen einer geordneten Personalrückführung  beizeiten entsprechende Aufmerksamkeit zu schenken ist.</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26</a:t>
            </a:fld>
            <a:endParaRPr lang="de-DE" dirty="0"/>
          </a:p>
        </p:txBody>
      </p:sp>
    </p:spTree>
    <p:extLst>
      <p:ext uri="{BB962C8B-B14F-4D97-AF65-F5344CB8AC3E}">
        <p14:creationId xmlns:p14="http://schemas.microsoft.com/office/powerpoint/2010/main" val="30231614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Da das Projektteam ein soziales</a:t>
            </a:r>
            <a:r>
              <a:rPr lang="de-AT" baseline="0" dirty="0"/>
              <a:t> Gefüge bildet, dessen Mitglieder sich im besten Fall mit dem Projekt identifiziert und Gefühle entwickelt haben, sollte auch auf</a:t>
            </a:r>
            <a:r>
              <a:rPr lang="de-AT" dirty="0"/>
              <a:t> </a:t>
            </a:r>
            <a:r>
              <a:rPr lang="de-AT" b="1" dirty="0"/>
              <a:t>emotionaler</a:t>
            </a:r>
            <a:r>
              <a:rPr lang="de-AT" dirty="0"/>
              <a:t> Ebene ein </a:t>
            </a:r>
            <a:r>
              <a:rPr lang="de-AT" b="1" dirty="0"/>
              <a:t>Schlusspunkt</a:t>
            </a:r>
            <a:r>
              <a:rPr lang="de-AT" dirty="0"/>
              <a:t> – etwa in Form einer Feier – gesetzt werden.</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27</a:t>
            </a:fld>
            <a:endParaRPr lang="de-DE" dirty="0"/>
          </a:p>
        </p:txBody>
      </p:sp>
    </p:spTree>
    <p:extLst>
      <p:ext uri="{BB962C8B-B14F-4D97-AF65-F5344CB8AC3E}">
        <p14:creationId xmlns:p14="http://schemas.microsoft.com/office/powerpoint/2010/main" val="37949390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en-US" b="0" dirty="0"/>
              <a:t>Als Rückmeldung</a:t>
            </a:r>
            <a:r>
              <a:rPr lang="de-DE" altLang="en-US" b="0" baseline="0" dirty="0"/>
              <a:t> bleibt nur, den </a:t>
            </a:r>
            <a:r>
              <a:rPr lang="de-DE" altLang="en-US" b="1" baseline="0" dirty="0"/>
              <a:t>Dank für gegebenes Feedback </a:t>
            </a:r>
            <a:r>
              <a:rPr lang="de-DE" altLang="en-US" b="0" baseline="0" dirty="0"/>
              <a:t>auszusprechen.</a:t>
            </a:r>
          </a:p>
          <a:p>
            <a:r>
              <a:rPr lang="de-DE" altLang="en-US" b="0" baseline="0" dirty="0"/>
              <a:t>Keinesfalls sollte man die Rückmeldungen kommentieren oder gar Rechtfertigungen für allenfalls geäußerte Kritik einfordern, denn dann wird man künftig mit keinem ehrlichen Feedback mehr rechnen dürften.</a:t>
            </a:r>
          </a:p>
          <a:p>
            <a:r>
              <a:rPr lang="de-DE" altLang="en-US" b="0" baseline="0" dirty="0"/>
              <a:t>Schließlich exponiert sich jeder, der den Mut aufbringt, Stellung zu nehmen. Das sollte man anerkennen, die vorgebrachten Anmerkungen im Stillen für sich bedenken und daraus Schlüsse für das eigene künftige Handeln ziehen. </a:t>
            </a:r>
            <a:endParaRPr lang="de-DE" altLang="en-US" b="0"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28</a:t>
            </a:fld>
            <a:endParaRPr lang="de-DE" dirty="0"/>
          </a:p>
        </p:txBody>
      </p:sp>
    </p:spTree>
    <p:extLst>
      <p:ext uri="{BB962C8B-B14F-4D97-AF65-F5344CB8AC3E}">
        <p14:creationId xmlns:p14="http://schemas.microsoft.com/office/powerpoint/2010/main" val="912100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3</a:t>
            </a:fld>
            <a:endParaRPr lang="de-DE" dirty="0"/>
          </a:p>
        </p:txBody>
      </p:sp>
    </p:spTree>
    <p:extLst>
      <p:ext uri="{BB962C8B-B14F-4D97-AF65-F5344CB8AC3E}">
        <p14:creationId xmlns:p14="http://schemas.microsoft.com/office/powerpoint/2010/main" val="2801264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4</a:t>
            </a:fld>
            <a:endParaRPr lang="de-DE" dirty="0"/>
          </a:p>
        </p:txBody>
      </p:sp>
    </p:spTree>
    <p:extLst>
      <p:ext uri="{BB962C8B-B14F-4D97-AF65-F5344CB8AC3E}">
        <p14:creationId xmlns:p14="http://schemas.microsoft.com/office/powerpoint/2010/main" val="3507965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a:t>
            </a:r>
            <a:r>
              <a:rPr lang="de-DE" b="1" dirty="0"/>
              <a:t>letzte Phase </a:t>
            </a:r>
            <a:r>
              <a:rPr lang="de-DE" dirty="0"/>
              <a:t>eines Projektes </a:t>
            </a:r>
          </a:p>
          <a:p>
            <a:pPr marL="171450" indent="-171450">
              <a:spcBef>
                <a:spcPts val="400"/>
              </a:spcBef>
              <a:buFont typeface="Arial" panose="020B0604020202020204" pitchFamily="34" charset="0"/>
              <a:buChar char="•"/>
            </a:pPr>
            <a:r>
              <a:rPr lang="de-DE" dirty="0"/>
              <a:t>beginnt mit der </a:t>
            </a:r>
            <a:r>
              <a:rPr lang="de-DE" i="1" dirty="0"/>
              <a:t>Abnahme</a:t>
            </a:r>
            <a:r>
              <a:rPr lang="de-DE" dirty="0"/>
              <a:t> des Endproduktes</a:t>
            </a:r>
            <a:r>
              <a:rPr lang="de-DE" baseline="0" dirty="0"/>
              <a:t> bzw. der erbrachten Leistung </a:t>
            </a:r>
            <a:r>
              <a:rPr lang="de-DE" dirty="0"/>
              <a:t>und umfasst darüber hinaus, </a:t>
            </a:r>
          </a:p>
          <a:p>
            <a:pPr marL="171450" indent="-171450">
              <a:spcBef>
                <a:spcPts val="400"/>
              </a:spcBef>
              <a:buFont typeface="Arial" panose="020B0604020202020204" pitchFamily="34" charset="0"/>
              <a:buChar char="•"/>
            </a:pPr>
            <a:r>
              <a:rPr lang="de-DE" dirty="0"/>
              <a:t>allenfalls notwendige Arbeiten</a:t>
            </a:r>
            <a:r>
              <a:rPr lang="de-DE" baseline="0" dirty="0"/>
              <a:t> zur </a:t>
            </a:r>
            <a:r>
              <a:rPr lang="de-DE" i="1" baseline="0" dirty="0"/>
              <a:t>Nachbesserung</a:t>
            </a:r>
            <a:r>
              <a:rPr lang="de-DE" baseline="0" dirty="0"/>
              <a:t>, </a:t>
            </a:r>
          </a:p>
          <a:p>
            <a:pPr marL="171450" indent="-171450">
              <a:spcBef>
                <a:spcPts val="400"/>
              </a:spcBef>
              <a:buFont typeface="Arial" panose="020B0604020202020204" pitchFamily="34" charset="0"/>
              <a:buChar char="•"/>
            </a:pPr>
            <a:r>
              <a:rPr lang="de-DE" dirty="0"/>
              <a:t>eine Projekt</a:t>
            </a:r>
            <a:r>
              <a:rPr lang="de-DE" i="1" dirty="0"/>
              <a:t>abschlussanalyse</a:t>
            </a:r>
            <a:r>
              <a:rPr lang="de-DE" dirty="0"/>
              <a:t>, </a:t>
            </a:r>
          </a:p>
          <a:p>
            <a:pPr marL="171450" indent="-171450">
              <a:spcBef>
                <a:spcPts val="400"/>
              </a:spcBef>
              <a:buFont typeface="Arial" panose="020B0604020202020204" pitchFamily="34" charset="0"/>
              <a:buChar char="•"/>
            </a:pPr>
            <a:r>
              <a:rPr lang="de-DE" dirty="0"/>
              <a:t>die Sicherung während der Projektbearbeitung gemachter </a:t>
            </a:r>
            <a:r>
              <a:rPr lang="de-DE" i="1" dirty="0"/>
              <a:t>Erfahrungen,</a:t>
            </a:r>
          </a:p>
          <a:p>
            <a:pPr marL="171450" indent="-171450">
              <a:spcBef>
                <a:spcPts val="400"/>
              </a:spcBef>
              <a:buFont typeface="Arial" panose="020B0604020202020204" pitchFamily="34" charset="0"/>
              <a:buChar char="•"/>
            </a:pPr>
            <a:r>
              <a:rPr lang="de-DE" dirty="0"/>
              <a:t>internes </a:t>
            </a:r>
            <a:r>
              <a:rPr lang="de-DE" i="1" dirty="0"/>
              <a:t>Feedback </a:t>
            </a:r>
            <a:r>
              <a:rPr lang="de-DE" dirty="0"/>
              <a:t>sowie </a:t>
            </a:r>
          </a:p>
          <a:p>
            <a:pPr marL="171450" indent="-171450">
              <a:spcBef>
                <a:spcPts val="400"/>
              </a:spcBef>
              <a:buFont typeface="Arial" panose="020B0604020202020204" pitchFamily="34" charset="0"/>
              <a:buChar char="•"/>
            </a:pPr>
            <a:r>
              <a:rPr lang="de-DE" dirty="0"/>
              <a:t>die </a:t>
            </a:r>
            <a:r>
              <a:rPr lang="de-DE" i="1" dirty="0"/>
              <a:t>Auflösung</a:t>
            </a:r>
            <a:r>
              <a:rPr lang="de-DE" dirty="0"/>
              <a:t> der Projektorganisation samt Rückstellung von Ressourcen.</a:t>
            </a:r>
          </a:p>
          <a:p>
            <a:pPr>
              <a:spcBef>
                <a:spcPts val="800"/>
              </a:spcBef>
            </a:pPr>
            <a:r>
              <a:rPr lang="de-DE" dirty="0"/>
              <a:t>Wird das Projekt vorzeitig beendet, weil sich abzeichnet, dass die Projektziele unerreichbar bleiben, so spricht man von </a:t>
            </a:r>
            <a:r>
              <a:rPr lang="de-DE" b="1" dirty="0"/>
              <a:t>Projektabbruch</a:t>
            </a:r>
            <a:r>
              <a:rPr lang="de-DE" dirty="0"/>
              <a:t> – dieser sollte sich nicht als ein völlig abruptes Einstellen jeglicher Befassung mit dem Projekt gestalten, sondern</a:t>
            </a:r>
            <a:r>
              <a:rPr lang="de-DE" baseline="0" dirty="0"/>
              <a:t> zumindest eine </a:t>
            </a:r>
            <a:r>
              <a:rPr lang="de-DE" i="1" baseline="0" dirty="0"/>
              <a:t>Analyse der Ursachen </a:t>
            </a:r>
            <a:r>
              <a:rPr lang="de-DE" baseline="0" dirty="0"/>
              <a:t>für den Fehlschlag genauso wie eine systematische </a:t>
            </a:r>
            <a:r>
              <a:rPr lang="de-DE" i="1" baseline="0" dirty="0"/>
              <a:t>Erfahrungssicherung</a:t>
            </a:r>
            <a:r>
              <a:rPr lang="de-DE" baseline="0" dirty="0"/>
              <a:t> und </a:t>
            </a:r>
            <a:r>
              <a:rPr lang="de-DE" i="1" baseline="0" dirty="0"/>
              <a:t>geordnete Auflösung </a:t>
            </a:r>
            <a:r>
              <a:rPr lang="de-DE" baseline="0" dirty="0"/>
              <a:t>der Projektorganisation umfassen.</a:t>
            </a:r>
          </a:p>
          <a:p>
            <a:r>
              <a:rPr lang="de-DE" b="0" dirty="0"/>
              <a:t>Mit dem geordneten Projektabschluss ist also eine Menge an Aktivitäten verbunden, welche</a:t>
            </a:r>
            <a:r>
              <a:rPr lang="de-DE" b="0" baseline="0" dirty="0"/>
              <a:t> </a:t>
            </a:r>
            <a:r>
              <a:rPr lang="de-DE" b="0" dirty="0"/>
              <a:t>genauso wie alle anderen Projektarbeiten zu planen und zu steuern sind.</a:t>
            </a:r>
          </a:p>
        </p:txBody>
      </p:sp>
      <p:sp>
        <p:nvSpPr>
          <p:cNvPr id="4" name="Foliennummernplatzhalter 3"/>
          <p:cNvSpPr>
            <a:spLocks noGrp="1"/>
          </p:cNvSpPr>
          <p:nvPr>
            <p:ph type="sldNum" sz="quarter" idx="10"/>
          </p:nvPr>
        </p:nvSpPr>
        <p:spPr/>
        <p:txBody>
          <a:bodyPr/>
          <a:lstStyle/>
          <a:p>
            <a:fld id="{8F4A2D7C-1F6E-46F1-B0EA-93B973014C5E}" type="slidenum">
              <a:rPr lang="de-DE" smtClean="0"/>
              <a:pPr/>
              <a:t>5</a:t>
            </a:fld>
            <a:endParaRPr lang="de-DE" dirty="0"/>
          </a:p>
        </p:txBody>
      </p:sp>
    </p:spTree>
    <p:extLst>
      <p:ext uri="{BB962C8B-B14F-4D97-AF65-F5344CB8AC3E}">
        <p14:creationId xmlns:p14="http://schemas.microsoft.com/office/powerpoint/2010/main" val="3728410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Hauptzweck der Projektabschlussphase</a:t>
            </a:r>
            <a:r>
              <a:rPr lang="de-DE" baseline="0" dirty="0"/>
              <a:t> besteht darin, ein laufendes Vorhaben ordnungsgemäße zu Ende zu führen, den Miss-/Erfolg festzustellen, </a:t>
            </a:r>
            <a:r>
              <a:rPr lang="de-DE" i="1" baseline="0" dirty="0"/>
              <a:t>Lessons learned </a:t>
            </a:r>
            <a:r>
              <a:rPr lang="de-DE" baseline="0" dirty="0"/>
              <a:t>festzuhalten sowie </a:t>
            </a:r>
            <a:r>
              <a:rPr lang="de-DE" i="1" baseline="0" dirty="0"/>
              <a:t>emotional</a:t>
            </a:r>
            <a:r>
              <a:rPr lang="de-DE" baseline="0" dirty="0"/>
              <a:t> einen </a:t>
            </a:r>
            <a:r>
              <a:rPr lang="de-DE" i="1" baseline="0" dirty="0"/>
              <a:t>Schlussstrich</a:t>
            </a:r>
            <a:r>
              <a:rPr lang="de-DE" baseline="0" dirty="0"/>
              <a:t> zu ziehen.</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6</a:t>
            </a:fld>
            <a:endParaRPr lang="de-DE" dirty="0"/>
          </a:p>
        </p:txBody>
      </p:sp>
    </p:spTree>
    <p:extLst>
      <p:ext uri="{BB962C8B-B14F-4D97-AF65-F5344CB8AC3E}">
        <p14:creationId xmlns:p14="http://schemas.microsoft.com/office/powerpoint/2010/main" val="2572562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200"/>
              </a:spcAft>
            </a:pPr>
            <a:r>
              <a:rPr lang="de-AT" sz="1100" i="0" kern="1200" baseline="0" dirty="0">
                <a:solidFill>
                  <a:schemeClr val="tx1"/>
                </a:solidFill>
                <a:effectLst/>
                <a:latin typeface="Arial Narrow" panose="020B0606020202030204" pitchFamily="34" charset="0"/>
                <a:ea typeface="+mn-ea"/>
                <a:cs typeface="+mn-cs"/>
              </a:rPr>
              <a:t>(nach </a:t>
            </a:r>
            <a:r>
              <a:rPr lang="de-AT" sz="1100" i="0" kern="1200" cap="small" baseline="0" dirty="0">
                <a:solidFill>
                  <a:schemeClr val="tx1"/>
                </a:solidFill>
                <a:effectLst/>
                <a:latin typeface="Arial Narrow" panose="020B0606020202030204" pitchFamily="34" charset="0"/>
                <a:ea typeface="+mn-ea"/>
                <a:cs typeface="+mn-cs"/>
              </a:rPr>
              <a:t>Bellut</a:t>
            </a:r>
            <a:r>
              <a:rPr lang="de-AT" sz="1100" i="0" kern="1200" baseline="0" dirty="0">
                <a:solidFill>
                  <a:schemeClr val="tx1"/>
                </a:solidFill>
                <a:effectLst/>
                <a:latin typeface="Arial Narrow" panose="020B0606020202030204" pitchFamily="34" charset="0"/>
                <a:ea typeface="+mn-ea"/>
                <a:cs typeface="+mn-cs"/>
              </a:rPr>
              <a:t> 2003, 435)</a:t>
            </a:r>
          </a:p>
          <a:p>
            <a:r>
              <a:rPr lang="de-AT" sz="1100" i="0" kern="1200" baseline="0" dirty="0">
                <a:solidFill>
                  <a:schemeClr val="tx1"/>
                </a:solidFill>
                <a:effectLst/>
                <a:latin typeface="Arial Narrow" panose="020B0606020202030204" pitchFamily="34" charset="0"/>
                <a:ea typeface="+mn-ea"/>
                <a:cs typeface="+mn-cs"/>
              </a:rPr>
              <a:t>Der Projektabschluss hält ein ganzes </a:t>
            </a:r>
            <a:r>
              <a:rPr lang="de-AT" sz="1100" i="1" kern="1200" baseline="0" dirty="0">
                <a:solidFill>
                  <a:schemeClr val="tx1"/>
                </a:solidFill>
                <a:effectLst/>
                <a:latin typeface="Arial Narrow" panose="020B0606020202030204" pitchFamily="34" charset="0"/>
                <a:ea typeface="+mn-ea"/>
                <a:cs typeface="+mn-cs"/>
              </a:rPr>
              <a:t>Bündel an Herausforderungen </a:t>
            </a:r>
            <a:r>
              <a:rPr lang="de-AT" sz="1100" i="0" kern="1200" baseline="0" dirty="0">
                <a:solidFill>
                  <a:schemeClr val="tx1"/>
                </a:solidFill>
                <a:effectLst/>
                <a:latin typeface="Arial Narrow" panose="020B0606020202030204" pitchFamily="34" charset="0"/>
                <a:ea typeface="+mn-ea"/>
                <a:cs typeface="+mn-cs"/>
              </a:rPr>
              <a:t>bereit. </a:t>
            </a:r>
            <a:endParaRPr lang="en-US" sz="1050" i="0"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7</a:t>
            </a:fld>
            <a:endParaRPr lang="de-DE" dirty="0"/>
          </a:p>
        </p:txBody>
      </p:sp>
    </p:spTree>
    <p:extLst>
      <p:ext uri="{BB962C8B-B14F-4D97-AF65-F5344CB8AC3E}">
        <p14:creationId xmlns:p14="http://schemas.microsoft.com/office/powerpoint/2010/main" val="1466495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dirty="0"/>
              <a:t>Die Abschlusspräsentation soll dem </a:t>
            </a:r>
            <a:r>
              <a:rPr lang="de-DE" b="0" i="1" dirty="0"/>
              <a:t>Auftraggeber</a:t>
            </a:r>
            <a:r>
              <a:rPr lang="de-DE" b="0" dirty="0"/>
              <a:t> die P</a:t>
            </a:r>
            <a:r>
              <a:rPr lang="de-DE" dirty="0"/>
              <a:t>rojektresultate vorstellen und so die Projektabnahme und die </a:t>
            </a:r>
            <a:r>
              <a:rPr lang="de-DE" i="1" dirty="0"/>
              <a:t>Entlastung</a:t>
            </a:r>
            <a:r>
              <a:rPr lang="de-DE" dirty="0"/>
              <a:t> des </a:t>
            </a:r>
            <a:r>
              <a:rPr lang="de-DE" i="1" dirty="0"/>
              <a:t>Projektleiters und </a:t>
            </a:r>
            <a:r>
              <a:rPr lang="de-DE" dirty="0"/>
              <a:t>des </a:t>
            </a:r>
            <a:r>
              <a:rPr lang="de-DE" i="1" dirty="0"/>
              <a:t>Teams</a:t>
            </a:r>
            <a:r>
              <a:rPr lang="de-DE" dirty="0"/>
              <a:t> vorbereiten. </a:t>
            </a:r>
          </a:p>
          <a:p>
            <a:r>
              <a:rPr lang="de-DE" dirty="0"/>
              <a:t>Nach der Abschlusspräsentation wird der Auftraggeber die </a:t>
            </a:r>
            <a:r>
              <a:rPr lang="de-DE" i="1" dirty="0"/>
              <a:t>Projektergebnisse überprüfen </a:t>
            </a:r>
            <a:r>
              <a:rPr lang="de-DE" dirty="0"/>
              <a:t>und die vorliegenden Outputs mit den im Projektauftrag vereinbarten Deliverables</a:t>
            </a:r>
            <a:r>
              <a:rPr lang="de-DE" baseline="0" dirty="0"/>
              <a:t> </a:t>
            </a:r>
            <a:r>
              <a:rPr lang="de-DE" dirty="0"/>
              <a:t>abgleichen. Bei allfälligen Diskrepanzen kommt es vermutlich zu </a:t>
            </a:r>
            <a:r>
              <a:rPr lang="de-DE" i="1" dirty="0"/>
              <a:t>Reklamationen</a:t>
            </a:r>
            <a:r>
              <a:rPr lang="de-DE" dirty="0"/>
              <a:t>, die </a:t>
            </a:r>
            <a:r>
              <a:rPr lang="de-DE" i="1" dirty="0"/>
              <a:t>Nachbesserungsarbeiten</a:t>
            </a:r>
            <a:r>
              <a:rPr lang="de-DE" dirty="0"/>
              <a:t> erforderlich machen können. </a:t>
            </a:r>
          </a:p>
          <a:p>
            <a:r>
              <a:rPr lang="de-DE" dirty="0"/>
              <a:t>Während der Abschlusspräsentation kann man einen Termin vereinbaren, wann mit einer offizielle Abnahme zu rechnen ist.</a:t>
            </a:r>
          </a:p>
          <a:p>
            <a:r>
              <a:rPr lang="de-DE" b="0" dirty="0"/>
              <a:t>Wie sich der Prozess der </a:t>
            </a:r>
            <a:r>
              <a:rPr lang="de-DE" b="0" i="1" dirty="0"/>
              <a:t>Abnahme</a:t>
            </a:r>
            <a:r>
              <a:rPr lang="de-DE" b="0" dirty="0"/>
              <a:t> ausgestaltet und wie lange er dauert, </a:t>
            </a:r>
            <a:r>
              <a:rPr lang="de-DE" b="0" i="1" dirty="0"/>
              <a:t>variiert projektspezifisch</a:t>
            </a:r>
            <a:r>
              <a:rPr lang="de-DE" b="0" dirty="0"/>
              <a:t>.</a:t>
            </a:r>
          </a:p>
          <a:p>
            <a:r>
              <a:rPr lang="de-DE" b="0" dirty="0"/>
              <a:t>Üblich ist es, das Projekt mit der Unterschrift des Auftraggebers am Projektabschlussbericht abzunehmen</a:t>
            </a:r>
            <a:r>
              <a:rPr lang="de-DE" dirty="0"/>
              <a:t>. Damit bestätigt der Auftraggeber offiziell, dass Projektleiter und Projektteam ihren Auftrag erledigt haben. Die</a:t>
            </a:r>
            <a:r>
              <a:rPr lang="de-DE" baseline="0" dirty="0"/>
              <a:t> offizielle Abnahme kann auch </a:t>
            </a:r>
            <a:r>
              <a:rPr lang="de-DE" i="1" baseline="0" dirty="0"/>
              <a:t>rechtliche Konsequenzen </a:t>
            </a:r>
            <a:r>
              <a:rPr lang="de-DE" baseline="0" dirty="0"/>
              <a:t>nach sich ziehen (etwa, dass vereinbarte Abschlusszahlungen fällig werden oder den Risikoübergang).</a:t>
            </a:r>
            <a:endParaRPr lang="de-DE"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8</a:t>
            </a:fld>
            <a:endParaRPr lang="de-DE" dirty="0"/>
          </a:p>
        </p:txBody>
      </p:sp>
    </p:spTree>
    <p:extLst>
      <p:ext uri="{BB962C8B-B14F-4D97-AF65-F5344CB8AC3E}">
        <p14:creationId xmlns:p14="http://schemas.microsoft.com/office/powerpoint/2010/main" val="667223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a:t>
            </a:r>
            <a:r>
              <a:rPr lang="de-DE" baseline="0" dirty="0"/>
              <a:t> Begriff Projektabnahme wird sowohl als Bezeichnung eines </a:t>
            </a:r>
            <a:r>
              <a:rPr lang="de-DE" i="1" baseline="0" dirty="0"/>
              <a:t>Vorgang</a:t>
            </a:r>
            <a:r>
              <a:rPr lang="de-DE" baseline="0" dirty="0"/>
              <a:t>es verwendet (Entgegennahme der Projektresultate durch den Auftraggeber mit anschließenden Überprüfungsaktivitäten und gegebenenfalls Vorbringen von Reklamationen sowie Ausstellen einer Bestätigung zur Entlastung von Projektleiter und -team) als auch als Terminus, welcher ein </a:t>
            </a:r>
            <a:r>
              <a:rPr lang="de-DE" i="1" baseline="0" dirty="0"/>
              <a:t>Ereignis</a:t>
            </a:r>
            <a:r>
              <a:rPr lang="de-DE" baseline="0" dirty="0"/>
              <a:t> benennt.</a:t>
            </a:r>
          </a:p>
          <a:p>
            <a:r>
              <a:rPr lang="de-DE" dirty="0"/>
              <a:t>Während des</a:t>
            </a:r>
            <a:r>
              <a:rPr lang="de-DE" baseline="0" dirty="0"/>
              <a:t> Prozesses der Projektabnahme </a:t>
            </a:r>
            <a:r>
              <a:rPr lang="de-DE" i="1" baseline="0" dirty="0"/>
              <a:t>überprüft</a:t>
            </a:r>
            <a:r>
              <a:rPr lang="de-DE" baseline="0" dirty="0"/>
              <a:t> der Auftraggeber die </a:t>
            </a:r>
            <a:r>
              <a:rPr lang="de-DE" i="1" baseline="0" dirty="0"/>
              <a:t>Erfüllung</a:t>
            </a:r>
            <a:r>
              <a:rPr lang="de-DE" baseline="0" dirty="0"/>
              <a:t> jener </a:t>
            </a:r>
            <a:r>
              <a:rPr lang="de-DE" i="1" dirty="0"/>
              <a:t>Abnahmekriterien</a:t>
            </a:r>
            <a:r>
              <a:rPr lang="de-DE" dirty="0"/>
              <a:t>, die sich meist an Leistungsumfang und Projektzielen orientieren.</a:t>
            </a:r>
            <a:r>
              <a:rPr lang="de-DE" baseline="0" dirty="0"/>
              <a:t> Dokumentiert werden diese Ü</a:t>
            </a:r>
            <a:r>
              <a:rPr lang="de-DE" dirty="0"/>
              <a:t>berprüfungen  und deren Ergebnisse in einem </a:t>
            </a:r>
            <a:r>
              <a:rPr lang="de-DE" b="1" dirty="0"/>
              <a:t>Abnahmeprotokoll</a:t>
            </a:r>
            <a:r>
              <a:rPr lang="de-DE" b="0" dirty="0"/>
              <a:t>,</a:t>
            </a:r>
            <a:r>
              <a:rPr lang="de-DE" b="1" dirty="0"/>
              <a:t> </a:t>
            </a:r>
            <a:r>
              <a:rPr lang="de-DE" dirty="0"/>
              <a:t>dessen Erstellung ebenfalls</a:t>
            </a:r>
            <a:r>
              <a:rPr lang="de-DE" baseline="0" dirty="0"/>
              <a:t> zum Abnahmeprozess dazugehört.</a:t>
            </a:r>
          </a:p>
          <a:p>
            <a:r>
              <a:rPr lang="de-DE" baseline="0" dirty="0"/>
              <a:t>Im </a:t>
            </a:r>
            <a:r>
              <a:rPr lang="de-DE" i="1" baseline="0" dirty="0"/>
              <a:t>klassisch</a:t>
            </a:r>
            <a:r>
              <a:rPr lang="de-DE" baseline="0" dirty="0"/>
              <a:t>en Projektmanagement erfolgt die Abnahme als </a:t>
            </a:r>
            <a:r>
              <a:rPr lang="de-DE" i="1" baseline="0" dirty="0"/>
              <a:t>einmalig</a:t>
            </a:r>
            <a:r>
              <a:rPr lang="de-DE" baseline="0" dirty="0"/>
              <a:t>er, finaler Akt. Beim </a:t>
            </a:r>
            <a:r>
              <a:rPr lang="de-DE" i="1" baseline="0" dirty="0"/>
              <a:t>agil</a:t>
            </a:r>
            <a:r>
              <a:rPr lang="de-DE" baseline="0" dirty="0"/>
              <a:t>en Projektmanagement mit seinem iterativen Vorgehen finden </a:t>
            </a:r>
            <a:r>
              <a:rPr lang="de-DE" i="1" baseline="0" dirty="0"/>
              <a:t>regelmäßig</a:t>
            </a:r>
            <a:r>
              <a:rPr lang="de-DE" baseline="0" dirty="0"/>
              <a:t> Abnahmeschritte für jedes Inkrement am Ende jeder Iteration statt.</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9</a:t>
            </a:fld>
            <a:endParaRPr lang="de-DE" dirty="0"/>
          </a:p>
        </p:txBody>
      </p:sp>
    </p:spTree>
    <p:extLst>
      <p:ext uri="{BB962C8B-B14F-4D97-AF65-F5344CB8AC3E}">
        <p14:creationId xmlns:p14="http://schemas.microsoft.com/office/powerpoint/2010/main" val="2373302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2" y="2125663"/>
            <a:ext cx="9361487" cy="1465262"/>
          </a:xfrm>
        </p:spPr>
        <p:txBody>
          <a:bodyPr/>
          <a:lstStyle>
            <a:lvl1pPr algn="ctr">
              <a:defRPr>
                <a:solidFill>
                  <a:schemeClr val="tx1"/>
                </a:solidFill>
                <a:latin typeface="+mn-lt"/>
              </a:defRPr>
            </a:lvl1pPr>
          </a:lstStyle>
          <a:p>
            <a:r>
              <a:rPr lang="de-DE" dirty="0"/>
              <a:t>Titelmasterformat durch Klicken bearbeiten</a:t>
            </a:r>
            <a:endParaRPr lang="en-US" dirty="0"/>
          </a:p>
        </p:txBody>
      </p:sp>
      <p:sp>
        <p:nvSpPr>
          <p:cNvPr id="3" name="Untertitel 2"/>
          <p:cNvSpPr>
            <a:spLocks noGrp="1"/>
          </p:cNvSpPr>
          <p:nvPr>
            <p:ph type="subTitle" idx="1"/>
          </p:nvPr>
        </p:nvSpPr>
        <p:spPr>
          <a:xfrm>
            <a:off x="0" y="3876675"/>
            <a:ext cx="9361488" cy="1747838"/>
          </a:xfrm>
          <a:prstGeom prst="rect">
            <a:avLst/>
          </a:prstGeom>
        </p:spPr>
        <p:txBody>
          <a:bodyPr/>
          <a:lstStyle>
            <a:lvl1pPr marL="0" indent="0" algn="ctr">
              <a:buNone/>
              <a:defRPr>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a:t>Formatvorlage des Untertitelmasters durch Klicken bearbeiten</a:t>
            </a:r>
            <a:endParaRPr lang="en-US" dirty="0"/>
          </a:p>
        </p:txBody>
      </p:sp>
      <p:sp>
        <p:nvSpPr>
          <p:cNvPr id="5" name="Foliennummernplatzhalter 4"/>
          <p:cNvSpPr>
            <a:spLocks noGrp="1"/>
          </p:cNvSpPr>
          <p:nvPr>
            <p:ph type="sldNum" sz="quarter" idx="11"/>
          </p:nvPr>
        </p:nvSpPr>
        <p:spPr/>
        <p:txBody>
          <a:bodyPr/>
          <a:lstStyle>
            <a:lvl1pPr>
              <a:defRPr>
                <a:latin typeface="Corbel" panose="020B0503020204020204" pitchFamily="34" charset="0"/>
              </a:defRPr>
            </a:lvl1pPr>
          </a:lstStyle>
          <a:p>
            <a:fld id="{8D8BD725-ED66-4BBE-B172-1E05E7BAC320}" type="slidenum">
              <a:rPr lang="en-US" smtClean="0"/>
              <a:pPr/>
              <a:t>‹Nr.›</a:t>
            </a:fld>
            <a:endParaRPr lang="en-US" dirty="0"/>
          </a:p>
        </p:txBody>
      </p:sp>
    </p:spTree>
    <p:extLst>
      <p:ext uri="{BB962C8B-B14F-4D97-AF65-F5344CB8AC3E}">
        <p14:creationId xmlns:p14="http://schemas.microsoft.com/office/powerpoint/2010/main" val="1787979777"/>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224361" y="1595438"/>
            <a:ext cx="7668814" cy="4514850"/>
          </a:xfrm>
          <a:prstGeom prst="rect">
            <a:avLst/>
          </a:prstGeom>
        </p:spPr>
        <p:txBody>
          <a:bodyPr/>
          <a:lstStyle>
            <a:lvl1pPr>
              <a:lnSpc>
                <a:spcPct val="120000"/>
              </a:lnSpc>
              <a:spcBef>
                <a:spcPts val="1200"/>
              </a:spcBef>
              <a:buClr>
                <a:srgbClr val="27631F"/>
              </a:buClr>
              <a:defRPr sz="2600">
                <a:latin typeface="+mn-lt"/>
              </a:defRPr>
            </a:lvl1pPr>
            <a:lvl2pPr marL="742950" indent="-285750">
              <a:lnSpc>
                <a:spcPct val="120000"/>
              </a:lnSpc>
              <a:spcBef>
                <a:spcPts val="1200"/>
              </a:spcBef>
              <a:buClr>
                <a:srgbClr val="27631F"/>
              </a:buClr>
              <a:buFont typeface="Arial Narrow" panose="020B0606020202030204" pitchFamily="34" charset="0"/>
              <a:buChar char="–"/>
              <a:defRPr sz="2400">
                <a:latin typeface="+mn-lt"/>
              </a:defRPr>
            </a:lvl2pPr>
            <a:lvl3pPr>
              <a:lnSpc>
                <a:spcPct val="120000"/>
              </a:lnSpc>
              <a:spcBef>
                <a:spcPts val="600"/>
              </a:spcBef>
              <a:buClr>
                <a:srgbClr val="27631F"/>
              </a:buClr>
              <a:defRPr sz="2200">
                <a:latin typeface="+mn-lt"/>
              </a:defRPr>
            </a:lvl3pPr>
            <a:lvl4pPr>
              <a:lnSpc>
                <a:spcPct val="120000"/>
              </a:lnSpc>
              <a:spcBef>
                <a:spcPts val="600"/>
              </a:spcBef>
              <a:buClr>
                <a:srgbClr val="27631F"/>
              </a:buClr>
              <a:defRPr sz="2000">
                <a:latin typeface="+mn-lt"/>
              </a:defRPr>
            </a:lvl4pPr>
            <a:lvl5pPr>
              <a:lnSpc>
                <a:spcPct val="120000"/>
              </a:lnSpc>
              <a:buClr>
                <a:srgbClr val="27631F"/>
              </a:buClr>
              <a:defRPr sz="1600">
                <a:latin typeface="+mn-lt"/>
              </a:defRPr>
            </a:lvl5pPr>
          </a:lstStyle>
          <a:p>
            <a:pPr lvl="0"/>
            <a:r>
              <a:rPr lang="de-AT" noProof="0" dirty="0"/>
              <a:t>Textmasterformat bearbeiten</a:t>
            </a:r>
          </a:p>
          <a:p>
            <a:pPr lvl="1"/>
            <a:r>
              <a:rPr lang="de-AT" noProof="0" dirty="0"/>
              <a:t>Zweite Ebene</a:t>
            </a:r>
          </a:p>
          <a:p>
            <a:pPr lvl="2"/>
            <a:r>
              <a:rPr lang="de-AT" noProof="0" dirty="0"/>
              <a:t>Dritte Ebene</a:t>
            </a:r>
          </a:p>
          <a:p>
            <a:pPr lvl="3"/>
            <a:r>
              <a:rPr lang="de-AT" noProof="0" dirty="0"/>
              <a:t>Vierte Ebene</a:t>
            </a:r>
          </a:p>
          <a:p>
            <a:pPr lvl="4"/>
            <a:r>
              <a:rPr lang="de-AT" noProof="0" dirty="0"/>
              <a:t>Fünfte Ebene</a:t>
            </a:r>
          </a:p>
        </p:txBody>
      </p:sp>
      <p:sp>
        <p:nvSpPr>
          <p:cNvPr id="2" name="Titel 1"/>
          <p:cNvSpPr>
            <a:spLocks noGrp="1"/>
          </p:cNvSpPr>
          <p:nvPr>
            <p:ph type="title"/>
          </p:nvPr>
        </p:nvSpPr>
        <p:spPr>
          <a:xfrm>
            <a:off x="864321" y="396430"/>
            <a:ext cx="6336703" cy="863600"/>
          </a:xfrm>
        </p:spPr>
        <p:txBody>
          <a:bodyPr/>
          <a:lstStyle>
            <a:lvl1pPr>
              <a:defRPr>
                <a:latin typeface="Corbel" panose="020B0503020204020204" pitchFamily="34" charset="0"/>
              </a:defRPr>
            </a:lvl1pPr>
          </a:lstStyle>
          <a:p>
            <a:r>
              <a:rPr lang="de-AT" noProof="0" dirty="0"/>
              <a:t>Titelmasterformat durch Klicken bearbeiten</a:t>
            </a:r>
          </a:p>
        </p:txBody>
      </p:sp>
      <p:sp>
        <p:nvSpPr>
          <p:cNvPr id="5" name="Foliennummernplatzhalter 4"/>
          <p:cNvSpPr>
            <a:spLocks noGrp="1"/>
          </p:cNvSpPr>
          <p:nvPr>
            <p:ph type="sldNum" sz="quarter" idx="11"/>
          </p:nvPr>
        </p:nvSpPr>
        <p:spPr/>
        <p:txBody>
          <a:bodyPr/>
          <a:lstStyle>
            <a:lvl1pPr>
              <a:defRPr>
                <a:latin typeface="+mn-lt"/>
              </a:defRPr>
            </a:lvl1pPr>
          </a:lstStyle>
          <a:p>
            <a:fld id="{1B0257E5-75A0-4F46-BAAD-A8D9FF434F26}" type="slidenum">
              <a:rPr lang="de-AT" noProof="0" smtClean="0"/>
              <a:pPr/>
              <a:t>‹Nr.›</a:t>
            </a:fld>
            <a:endParaRPr lang="de-AT" noProof="0" dirty="0"/>
          </a:p>
        </p:txBody>
      </p:sp>
    </p:spTree>
    <p:extLst>
      <p:ext uri="{BB962C8B-B14F-4D97-AF65-F5344CB8AC3E}">
        <p14:creationId xmlns:p14="http://schemas.microsoft.com/office/powerpoint/2010/main" val="3661622901"/>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39775" y="4395789"/>
            <a:ext cx="7956550" cy="1358900"/>
          </a:xfrm>
        </p:spPr>
        <p:txBody>
          <a:bodyPr anchor="t"/>
          <a:lstStyle>
            <a:lvl1pPr algn="l">
              <a:defRPr sz="4000" b="1" cap="all">
                <a:latin typeface="+mj-lt"/>
              </a:defRPr>
            </a:lvl1pPr>
          </a:lstStyle>
          <a:p>
            <a:r>
              <a:rPr lang="de-DE"/>
              <a:t>Titelmasterformat durch Klicken bearbeiten</a:t>
            </a:r>
            <a:endParaRPr lang="en-US"/>
          </a:p>
        </p:txBody>
      </p:sp>
      <p:sp>
        <p:nvSpPr>
          <p:cNvPr id="3" name="Textplatzhalter 2"/>
          <p:cNvSpPr>
            <a:spLocks noGrp="1"/>
          </p:cNvSpPr>
          <p:nvPr>
            <p:ph type="body" idx="1"/>
          </p:nvPr>
        </p:nvSpPr>
        <p:spPr>
          <a:xfrm>
            <a:off x="1080343" y="2898776"/>
            <a:ext cx="7615982" cy="1497013"/>
          </a:xfrm>
          <a:prstGeom prst="rect">
            <a:avLst/>
          </a:prstGeom>
        </p:spPr>
        <p:txBody>
          <a:bodyPr anchor="b"/>
          <a:lstStyle>
            <a:lvl1pPr marL="0" indent="0">
              <a:buNone/>
              <a:defRPr sz="2000">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5" name="Foliennummernplatzhalter 4"/>
          <p:cNvSpPr>
            <a:spLocks noGrp="1"/>
          </p:cNvSpPr>
          <p:nvPr>
            <p:ph type="sldNum" sz="quarter" idx="11"/>
          </p:nvPr>
        </p:nvSpPr>
        <p:spPr/>
        <p:txBody>
          <a:bodyPr/>
          <a:lstStyle>
            <a:lvl1pPr>
              <a:defRPr>
                <a:latin typeface="Corbel" panose="020B0503020204020204" pitchFamily="34" charset="0"/>
              </a:defRPr>
            </a:lvl1pPr>
          </a:lstStyle>
          <a:p>
            <a:fld id="{FD0C0AE2-3105-42D0-AD1A-FEE4F8F86952}" type="slidenum">
              <a:rPr lang="en-US" smtClean="0"/>
              <a:pPr/>
              <a:t>‹Nr.›</a:t>
            </a:fld>
            <a:endParaRPr lang="en-US" dirty="0"/>
          </a:p>
        </p:txBody>
      </p:sp>
    </p:spTree>
    <p:extLst>
      <p:ext uri="{BB962C8B-B14F-4D97-AF65-F5344CB8AC3E}">
        <p14:creationId xmlns:p14="http://schemas.microsoft.com/office/powerpoint/2010/main" val="2633304684"/>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orbel" panose="020B0503020204020204" pitchFamily="34" charset="0"/>
              </a:defRPr>
            </a:lvl1pPr>
          </a:lstStyle>
          <a:p>
            <a:r>
              <a:rPr lang="de-DE"/>
              <a:t>Titelmasterformat durch Klicken bearbeiten</a:t>
            </a:r>
            <a:endParaRPr lang="en-US"/>
          </a:p>
        </p:txBody>
      </p:sp>
      <p:sp>
        <p:nvSpPr>
          <p:cNvPr id="3" name="Inhaltsplatzhalter 2"/>
          <p:cNvSpPr>
            <a:spLocks noGrp="1"/>
          </p:cNvSpPr>
          <p:nvPr>
            <p:ph sz="half" idx="1"/>
          </p:nvPr>
        </p:nvSpPr>
        <p:spPr>
          <a:xfrm>
            <a:off x="1013322" y="1595438"/>
            <a:ext cx="3811438" cy="4514850"/>
          </a:xfrm>
          <a:prstGeom prst="rect">
            <a:avLst/>
          </a:prstGeom>
        </p:spPr>
        <p:txBody>
          <a:bodyPr/>
          <a:lstStyle>
            <a:lvl1pPr>
              <a:buClr>
                <a:srgbClr val="594C35"/>
              </a:buClr>
              <a:defRPr sz="2600">
                <a:latin typeface="+mj-lt"/>
              </a:defRPr>
            </a:lvl1pPr>
            <a:lvl2pPr marL="742950" indent="-285750">
              <a:buClr>
                <a:srgbClr val="594C35"/>
              </a:buClr>
              <a:buFont typeface="Arial Narrow" panose="020B0606020202030204" pitchFamily="34" charset="0"/>
              <a:buChar char="–"/>
              <a:defRPr sz="2400">
                <a:latin typeface="+mj-lt"/>
              </a:defRPr>
            </a:lvl2pPr>
            <a:lvl3pPr>
              <a:buClr>
                <a:srgbClr val="594C35"/>
              </a:buClr>
              <a:defRPr sz="2000">
                <a:latin typeface="+mj-lt"/>
              </a:defRPr>
            </a:lvl3pPr>
            <a:lvl4pPr>
              <a:buClr>
                <a:srgbClr val="594C35"/>
              </a:buClr>
              <a:defRPr sz="1800">
                <a:latin typeface="+mj-lt"/>
              </a:defRPr>
            </a:lvl4pPr>
            <a:lvl5pPr>
              <a:buClr>
                <a:srgbClr val="594C35"/>
              </a:buClr>
              <a:defRPr sz="1800">
                <a:latin typeface="+mj-lt"/>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Inhaltsplatzhalter 3"/>
          <p:cNvSpPr>
            <a:spLocks noGrp="1"/>
          </p:cNvSpPr>
          <p:nvPr>
            <p:ph sz="half" idx="2"/>
          </p:nvPr>
        </p:nvSpPr>
        <p:spPr>
          <a:xfrm>
            <a:off x="5184801" y="1595438"/>
            <a:ext cx="3708375" cy="4514850"/>
          </a:xfrm>
          <a:prstGeom prst="rect">
            <a:avLst/>
          </a:prstGeom>
        </p:spPr>
        <p:txBody>
          <a:bodyPr/>
          <a:lstStyle>
            <a:lvl1pPr>
              <a:buClr>
                <a:srgbClr val="594C35"/>
              </a:buClr>
              <a:defRPr sz="2600">
                <a:latin typeface="+mj-lt"/>
              </a:defRPr>
            </a:lvl1pPr>
            <a:lvl2pPr marL="742950" indent="-285750">
              <a:buClr>
                <a:srgbClr val="594C35"/>
              </a:buClr>
              <a:buFont typeface="Arial Narrow" panose="020B0606020202030204" pitchFamily="34" charset="0"/>
              <a:buChar char="–"/>
              <a:defRPr sz="2400">
                <a:latin typeface="+mj-lt"/>
              </a:defRPr>
            </a:lvl2pPr>
            <a:lvl3pPr>
              <a:buClr>
                <a:srgbClr val="594C35"/>
              </a:buClr>
              <a:defRPr sz="2000">
                <a:latin typeface="+mj-lt"/>
              </a:defRPr>
            </a:lvl3pPr>
            <a:lvl4pPr>
              <a:buClr>
                <a:srgbClr val="594C35"/>
              </a:buClr>
              <a:defRPr sz="1800">
                <a:latin typeface="+mj-lt"/>
              </a:defRPr>
            </a:lvl4pPr>
            <a:lvl5pPr>
              <a:buClr>
                <a:srgbClr val="594C35"/>
              </a:buClr>
              <a:defRPr sz="1800">
                <a:latin typeface="+mj-lt"/>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Foliennummernplatzhalter 5"/>
          <p:cNvSpPr>
            <a:spLocks noGrp="1"/>
          </p:cNvSpPr>
          <p:nvPr>
            <p:ph type="sldNum" sz="quarter" idx="11"/>
          </p:nvPr>
        </p:nvSpPr>
        <p:spPr/>
        <p:txBody>
          <a:bodyPr/>
          <a:lstStyle>
            <a:lvl1pPr>
              <a:defRPr>
                <a:latin typeface="Corbel" panose="020B0503020204020204" pitchFamily="34" charset="0"/>
              </a:defRPr>
            </a:lvl1pPr>
          </a:lstStyle>
          <a:p>
            <a:fld id="{60820D0C-BEAC-4E7E-9AA1-122991109C25}" type="slidenum">
              <a:rPr lang="en-US" smtClean="0"/>
              <a:pPr/>
              <a:t>‹Nr.›</a:t>
            </a:fld>
            <a:endParaRPr lang="en-US" dirty="0"/>
          </a:p>
        </p:txBody>
      </p:sp>
    </p:spTree>
    <p:extLst>
      <p:ext uri="{BB962C8B-B14F-4D97-AF65-F5344CB8AC3E}">
        <p14:creationId xmlns:p14="http://schemas.microsoft.com/office/powerpoint/2010/main" val="213397655"/>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008410" y="1260029"/>
            <a:ext cx="3780000" cy="638175"/>
          </a:xfrm>
          <a:prstGeom prst="rect">
            <a:avLst/>
          </a:prstGeo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1008410" y="1898205"/>
            <a:ext cx="3780000" cy="3940175"/>
          </a:xfrm>
          <a:prstGeom prst="rect">
            <a:avLst/>
          </a:prstGeom>
        </p:spPr>
        <p:txBody>
          <a:bodyPr/>
          <a:lstStyle>
            <a:lvl1pPr>
              <a:buClr>
                <a:srgbClr val="594C35"/>
              </a:buClr>
              <a:defRPr sz="2400">
                <a:latin typeface="+mn-lt"/>
              </a:defRPr>
            </a:lvl1pPr>
            <a:lvl2pPr marL="742950" indent="-285750">
              <a:buClr>
                <a:srgbClr val="594C35"/>
              </a:buClr>
              <a:buFont typeface="Arial Narrow" panose="020B0606020202030204" pitchFamily="34" charset="0"/>
              <a:buChar char="–"/>
              <a:defRPr sz="2000">
                <a:latin typeface="+mn-lt"/>
              </a:defRPr>
            </a:lvl2pPr>
            <a:lvl3pPr>
              <a:buClr>
                <a:srgbClr val="594C35"/>
              </a:buClr>
              <a:defRPr sz="1800">
                <a:latin typeface="+mn-lt"/>
              </a:defRPr>
            </a:lvl3pPr>
            <a:lvl4pPr>
              <a:buClr>
                <a:srgbClr val="594C35"/>
              </a:buClr>
              <a:defRPr sz="1600">
                <a:latin typeface="+mn-lt"/>
              </a:defRPr>
            </a:lvl4pPr>
            <a:lvl5pPr>
              <a:buClr>
                <a:srgbClr val="594C35"/>
              </a:buClr>
              <a:defRPr sz="1600">
                <a:latin typeface="+mn-lt"/>
              </a:defRPr>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platzhalter 4"/>
          <p:cNvSpPr>
            <a:spLocks noGrp="1"/>
          </p:cNvSpPr>
          <p:nvPr>
            <p:ph type="body" sz="quarter" idx="3"/>
          </p:nvPr>
        </p:nvSpPr>
        <p:spPr>
          <a:xfrm>
            <a:off x="5296246" y="1260029"/>
            <a:ext cx="3780000" cy="638175"/>
          </a:xfrm>
          <a:prstGeom prst="rect">
            <a:avLst/>
          </a:prstGeo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5296246" y="1898205"/>
            <a:ext cx="3780000" cy="3940175"/>
          </a:xfrm>
          <a:prstGeom prst="rect">
            <a:avLst/>
          </a:prstGeom>
        </p:spPr>
        <p:txBody>
          <a:bodyPr/>
          <a:lstStyle>
            <a:lvl1pPr>
              <a:buClr>
                <a:srgbClr val="594C35"/>
              </a:buClr>
              <a:defRPr sz="2400">
                <a:latin typeface="+mn-lt"/>
              </a:defRPr>
            </a:lvl1pPr>
            <a:lvl2pPr marL="742950" indent="-285750">
              <a:buClr>
                <a:srgbClr val="594C35"/>
              </a:buClr>
              <a:buFont typeface="Arial Narrow" panose="020B0606020202030204" pitchFamily="34" charset="0"/>
              <a:buChar char="–"/>
              <a:defRPr sz="2000">
                <a:latin typeface="+mn-lt"/>
              </a:defRPr>
            </a:lvl2pPr>
            <a:lvl3pPr>
              <a:buClr>
                <a:srgbClr val="594C35"/>
              </a:buClr>
              <a:defRPr sz="1800">
                <a:latin typeface="+mn-lt"/>
              </a:defRPr>
            </a:lvl3pPr>
            <a:lvl4pPr>
              <a:buClr>
                <a:srgbClr val="594C35"/>
              </a:buClr>
              <a:defRPr sz="1600">
                <a:latin typeface="+mn-lt"/>
              </a:defRPr>
            </a:lvl4pPr>
            <a:lvl5pPr>
              <a:buClr>
                <a:srgbClr val="594C35"/>
              </a:buClr>
              <a:defRPr sz="1600">
                <a:latin typeface="+mn-lt"/>
              </a:defRPr>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Foliennummernplatzhalter 7"/>
          <p:cNvSpPr>
            <a:spLocks noGrp="1"/>
          </p:cNvSpPr>
          <p:nvPr>
            <p:ph type="sldNum" sz="quarter" idx="11"/>
          </p:nvPr>
        </p:nvSpPr>
        <p:spPr>
          <a:xfrm>
            <a:off x="-2" y="6516613"/>
            <a:ext cx="720308" cy="360363"/>
          </a:xfrm>
        </p:spPr>
        <p:txBody>
          <a:bodyPr/>
          <a:lstStyle>
            <a:lvl1pPr>
              <a:defRPr>
                <a:latin typeface="Corbel" panose="020B0503020204020204" pitchFamily="34" charset="0"/>
              </a:defRPr>
            </a:lvl1pPr>
          </a:lstStyle>
          <a:p>
            <a:fld id="{8B2FED04-6A23-49A4-B121-667DB33F685A}" type="slidenum">
              <a:rPr lang="en-US" smtClean="0"/>
              <a:pPr/>
              <a:t>‹Nr.›</a:t>
            </a:fld>
            <a:endParaRPr lang="en-US" dirty="0"/>
          </a:p>
        </p:txBody>
      </p:sp>
      <p:sp>
        <p:nvSpPr>
          <p:cNvPr id="9" name="Titel 1"/>
          <p:cNvSpPr>
            <a:spLocks noGrp="1"/>
          </p:cNvSpPr>
          <p:nvPr>
            <p:ph type="title"/>
          </p:nvPr>
        </p:nvSpPr>
        <p:spPr>
          <a:xfrm>
            <a:off x="864321" y="396430"/>
            <a:ext cx="6336703" cy="863600"/>
          </a:xfrm>
        </p:spPr>
        <p:txBody>
          <a:bodyPr/>
          <a:lstStyle/>
          <a:p>
            <a:r>
              <a:rPr lang="de-DE" dirty="0"/>
              <a:t>Titelmasterformat durch Klicken bearbeiten</a:t>
            </a:r>
            <a:endParaRPr lang="en-US" dirty="0"/>
          </a:p>
        </p:txBody>
      </p:sp>
    </p:spTree>
    <p:extLst>
      <p:ext uri="{BB962C8B-B14F-4D97-AF65-F5344CB8AC3E}">
        <p14:creationId xmlns:p14="http://schemas.microsoft.com/office/powerpoint/2010/main" val="624637006"/>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en-US" dirty="0"/>
          </a:p>
        </p:txBody>
      </p:sp>
      <p:sp>
        <p:nvSpPr>
          <p:cNvPr id="4" name="Foliennummernplatzhalter 3"/>
          <p:cNvSpPr>
            <a:spLocks noGrp="1"/>
          </p:cNvSpPr>
          <p:nvPr>
            <p:ph type="sldNum" sz="quarter" idx="11"/>
          </p:nvPr>
        </p:nvSpPr>
        <p:spPr/>
        <p:txBody>
          <a:bodyPr/>
          <a:lstStyle>
            <a:lvl1pPr>
              <a:defRPr/>
            </a:lvl1pPr>
          </a:lstStyle>
          <a:p>
            <a:fld id="{1C3BBF09-B2D9-42C4-8A20-AB48CF10CE8C}" type="slidenum">
              <a:rPr lang="en-US"/>
              <a:pPr/>
              <a:t>‹Nr.›</a:t>
            </a:fld>
            <a:endParaRPr lang="en-US" dirty="0"/>
          </a:p>
        </p:txBody>
      </p:sp>
    </p:spTree>
    <p:extLst>
      <p:ext uri="{BB962C8B-B14F-4D97-AF65-F5344CB8AC3E}">
        <p14:creationId xmlns:p14="http://schemas.microsoft.com/office/powerpoint/2010/main" val="2947310933"/>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Foliennummernplatzhalter 2"/>
          <p:cNvSpPr>
            <a:spLocks noGrp="1"/>
          </p:cNvSpPr>
          <p:nvPr>
            <p:ph type="sldNum" sz="quarter" idx="10"/>
          </p:nvPr>
        </p:nvSpPr>
        <p:spPr/>
        <p:txBody>
          <a:bodyPr/>
          <a:lstStyle/>
          <a:p>
            <a:fld id="{0291044B-A642-4523-8418-EF5C5E3C3C1D}" type="slidenum">
              <a:rPr lang="en-US" smtClean="0"/>
              <a:pPr/>
              <a:t>‹Nr.›</a:t>
            </a:fld>
            <a:endParaRPr lang="en-US" dirty="0"/>
          </a:p>
        </p:txBody>
      </p:sp>
    </p:spTree>
    <p:extLst>
      <p:ext uri="{BB962C8B-B14F-4D97-AF65-F5344CB8AC3E}">
        <p14:creationId xmlns:p14="http://schemas.microsoft.com/office/powerpoint/2010/main" val="602030280"/>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hteck 20">
            <a:extLst>
              <a:ext uri="{C183D7F6-B498-43B3-948B-1728B52AA6E4}">
                <adec:decorative xmlns:adec="http://schemas.microsoft.com/office/drawing/2017/decorative" val="1"/>
              </a:ext>
            </a:extLst>
          </p:cNvPr>
          <p:cNvSpPr/>
          <p:nvPr userDrawn="1"/>
        </p:nvSpPr>
        <p:spPr bwMode="auto">
          <a:xfrm rot="10800000">
            <a:off x="-1" y="1044005"/>
            <a:ext cx="720306" cy="5811523"/>
          </a:xfrm>
          <a:prstGeom prst="rect">
            <a:avLst/>
          </a:prstGeom>
          <a:solidFill>
            <a:srgbClr val="27631F"/>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3600" b="1" i="0" u="none" strike="noStrike" cap="none" normalizeH="0" baseline="0" noProof="0" dirty="0">
              <a:ln>
                <a:noFill/>
              </a:ln>
              <a:solidFill>
                <a:schemeClr val="bg1"/>
              </a:solidFill>
              <a:effectLst/>
              <a:latin typeface="Corbel" panose="020B0503020204020204" pitchFamily="34" charset="0"/>
            </a:endParaRPr>
          </a:p>
        </p:txBody>
      </p:sp>
      <p:pic>
        <p:nvPicPr>
          <p:cNvPr id="12" name="Grafik 11">
            <a:extLs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5118"/>
            <a:ext cx="9361488" cy="1542788"/>
          </a:xfrm>
          <a:prstGeom prst="rect">
            <a:avLst/>
          </a:prstGeom>
        </p:spPr>
      </p:pic>
      <p:sp>
        <p:nvSpPr>
          <p:cNvPr id="3104" name="Line 32">
            <a:extLst>
              <a:ext uri="{C183D7F6-B498-43B3-948B-1728B52AA6E4}">
                <adec:decorative xmlns:adec="http://schemas.microsoft.com/office/drawing/2017/decorative" val="1"/>
              </a:ext>
            </a:extLst>
          </p:cNvPr>
          <p:cNvSpPr>
            <a:spLocks noChangeShapeType="1"/>
          </p:cNvSpPr>
          <p:nvPr/>
        </p:nvSpPr>
        <p:spPr bwMode="auto">
          <a:xfrm>
            <a:off x="1" y="5580063"/>
            <a:ext cx="68405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AT" noProof="0" dirty="0">
              <a:latin typeface="Corbel" panose="020B0503020204020204" pitchFamily="34" charset="0"/>
            </a:endParaRPr>
          </a:p>
        </p:txBody>
      </p:sp>
      <p:sp>
        <p:nvSpPr>
          <p:cNvPr id="3105" name="Line 33">
            <a:extLst>
              <a:ext uri="{C183D7F6-B498-43B3-948B-1728B52AA6E4}">
                <adec:decorative xmlns:adec="http://schemas.microsoft.com/office/drawing/2017/decorative" val="1"/>
              </a:ext>
            </a:extLst>
          </p:cNvPr>
          <p:cNvSpPr>
            <a:spLocks noChangeShapeType="1"/>
          </p:cNvSpPr>
          <p:nvPr/>
        </p:nvSpPr>
        <p:spPr bwMode="auto">
          <a:xfrm>
            <a:off x="1" y="5580063"/>
            <a:ext cx="67691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AT" noProof="0" dirty="0">
              <a:latin typeface="Corbel" panose="020B0503020204020204" pitchFamily="34" charset="0"/>
            </a:endParaRPr>
          </a:p>
        </p:txBody>
      </p:sp>
      <p:sp>
        <p:nvSpPr>
          <p:cNvPr id="3114" name="Line 42">
            <a:extLst>
              <a:ext uri="{C183D7F6-B498-43B3-948B-1728B52AA6E4}">
                <adec:decorative xmlns:adec="http://schemas.microsoft.com/office/drawing/2017/decorative" val="1"/>
              </a:ext>
            </a:extLst>
          </p:cNvPr>
          <p:cNvSpPr>
            <a:spLocks noChangeShapeType="1"/>
          </p:cNvSpPr>
          <p:nvPr userDrawn="1"/>
        </p:nvSpPr>
        <p:spPr bwMode="auto">
          <a:xfrm>
            <a:off x="1" y="5580063"/>
            <a:ext cx="68405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AT" noProof="0" dirty="0">
              <a:latin typeface="Corbel" panose="020B0503020204020204" pitchFamily="34" charset="0"/>
            </a:endParaRPr>
          </a:p>
        </p:txBody>
      </p:sp>
      <p:sp>
        <p:nvSpPr>
          <p:cNvPr id="3115" name="Line 43">
            <a:extLst>
              <a:ext uri="{C183D7F6-B498-43B3-948B-1728B52AA6E4}">
                <adec:decorative xmlns:adec="http://schemas.microsoft.com/office/drawing/2017/decorative" val="1"/>
              </a:ext>
            </a:extLst>
          </p:cNvPr>
          <p:cNvSpPr>
            <a:spLocks noChangeShapeType="1"/>
          </p:cNvSpPr>
          <p:nvPr userDrawn="1"/>
        </p:nvSpPr>
        <p:spPr bwMode="auto">
          <a:xfrm>
            <a:off x="1" y="5580063"/>
            <a:ext cx="67691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AT" noProof="0" dirty="0">
              <a:latin typeface="Corbel" panose="020B0503020204020204" pitchFamily="34" charset="0"/>
            </a:endParaRPr>
          </a:p>
        </p:txBody>
      </p:sp>
      <p:sp>
        <p:nvSpPr>
          <p:cNvPr id="27" name="Rectangle 5">
            <a:extLst>
              <a:ext uri="{C183D7F6-B498-43B3-948B-1728B52AA6E4}">
                <adec:decorative xmlns:adec="http://schemas.microsoft.com/office/drawing/2017/decorative" val="1"/>
              </a:ext>
            </a:extLst>
          </p:cNvPr>
          <p:cNvSpPr txBox="1">
            <a:spLocks noChangeArrowheads="1"/>
          </p:cNvSpPr>
          <p:nvPr userDrawn="1"/>
        </p:nvSpPr>
        <p:spPr bwMode="auto">
          <a:xfrm>
            <a:off x="8353153" y="6516613"/>
            <a:ext cx="93632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AT"/>
            </a:defPPr>
            <a:lvl1pPr algn="ctr" rtl="0" fontAlgn="base">
              <a:spcBef>
                <a:spcPct val="0"/>
              </a:spcBef>
              <a:spcAft>
                <a:spcPct val="0"/>
              </a:spcAft>
              <a:defRPr sz="1000" b="1" kern="1200">
                <a:solidFill>
                  <a:schemeClr val="bg1"/>
                </a:solidFill>
                <a:latin typeface="+mn-lt"/>
                <a:ea typeface="+mn-ea"/>
                <a:cs typeface="+mn-cs"/>
              </a:defRPr>
            </a:lvl1pPr>
            <a:lvl2pPr marL="457200" algn="l" rtl="0" fontAlgn="base">
              <a:spcBef>
                <a:spcPct val="0"/>
              </a:spcBef>
              <a:spcAft>
                <a:spcPct val="0"/>
              </a:spcAft>
              <a:defRPr sz="3600" kern="1200">
                <a:solidFill>
                  <a:schemeClr val="tx1"/>
                </a:solidFill>
                <a:latin typeface="Arial Narrow" pitchFamily="34" charset="0"/>
                <a:ea typeface="+mn-ea"/>
                <a:cs typeface="+mn-cs"/>
              </a:defRPr>
            </a:lvl2pPr>
            <a:lvl3pPr marL="914400" algn="l" rtl="0" fontAlgn="base">
              <a:spcBef>
                <a:spcPct val="0"/>
              </a:spcBef>
              <a:spcAft>
                <a:spcPct val="0"/>
              </a:spcAft>
              <a:defRPr sz="3600" kern="1200">
                <a:solidFill>
                  <a:schemeClr val="tx1"/>
                </a:solidFill>
                <a:latin typeface="Arial Narrow" pitchFamily="34" charset="0"/>
                <a:ea typeface="+mn-ea"/>
                <a:cs typeface="+mn-cs"/>
              </a:defRPr>
            </a:lvl3pPr>
            <a:lvl4pPr marL="1371600" algn="l" rtl="0" fontAlgn="base">
              <a:spcBef>
                <a:spcPct val="0"/>
              </a:spcBef>
              <a:spcAft>
                <a:spcPct val="0"/>
              </a:spcAft>
              <a:defRPr sz="3600" kern="1200">
                <a:solidFill>
                  <a:schemeClr val="tx1"/>
                </a:solidFill>
                <a:latin typeface="Arial Narrow" pitchFamily="34" charset="0"/>
                <a:ea typeface="+mn-ea"/>
                <a:cs typeface="+mn-cs"/>
              </a:defRPr>
            </a:lvl4pPr>
            <a:lvl5pPr marL="1828800" algn="l" rtl="0" fontAlgn="base">
              <a:spcBef>
                <a:spcPct val="0"/>
              </a:spcBef>
              <a:spcAft>
                <a:spcPct val="0"/>
              </a:spcAft>
              <a:defRPr sz="3600" kern="1200">
                <a:solidFill>
                  <a:schemeClr val="tx1"/>
                </a:solidFill>
                <a:latin typeface="Arial Narrow" pitchFamily="34" charset="0"/>
                <a:ea typeface="+mn-ea"/>
                <a:cs typeface="+mn-cs"/>
              </a:defRPr>
            </a:lvl5pPr>
            <a:lvl6pPr marL="2286000" algn="l" defTabSz="914400" rtl="0" eaLnBrk="1" latinLnBrk="0" hangingPunct="1">
              <a:defRPr sz="3600" kern="1200">
                <a:solidFill>
                  <a:schemeClr val="tx1"/>
                </a:solidFill>
                <a:latin typeface="Arial Narrow" pitchFamily="34" charset="0"/>
                <a:ea typeface="+mn-ea"/>
                <a:cs typeface="+mn-cs"/>
              </a:defRPr>
            </a:lvl6pPr>
            <a:lvl7pPr marL="2743200" algn="l" defTabSz="914400" rtl="0" eaLnBrk="1" latinLnBrk="0" hangingPunct="1">
              <a:defRPr sz="3600" kern="1200">
                <a:solidFill>
                  <a:schemeClr val="tx1"/>
                </a:solidFill>
                <a:latin typeface="Arial Narrow" pitchFamily="34" charset="0"/>
                <a:ea typeface="+mn-ea"/>
                <a:cs typeface="+mn-cs"/>
              </a:defRPr>
            </a:lvl7pPr>
            <a:lvl8pPr marL="3200400" algn="l" defTabSz="914400" rtl="0" eaLnBrk="1" latinLnBrk="0" hangingPunct="1">
              <a:defRPr sz="3600" kern="1200">
                <a:solidFill>
                  <a:schemeClr val="tx1"/>
                </a:solidFill>
                <a:latin typeface="Arial Narrow" pitchFamily="34" charset="0"/>
                <a:ea typeface="+mn-ea"/>
                <a:cs typeface="+mn-cs"/>
              </a:defRPr>
            </a:lvl8pPr>
            <a:lvl9pPr marL="3657600" algn="l" defTabSz="914400" rtl="0" eaLnBrk="1" latinLnBrk="0" hangingPunct="1">
              <a:defRPr sz="3600" kern="1200">
                <a:solidFill>
                  <a:schemeClr val="tx1"/>
                </a:solidFill>
                <a:latin typeface="Arial Narrow" pitchFamily="34" charset="0"/>
                <a:ea typeface="+mn-ea"/>
                <a:cs typeface="+mn-cs"/>
              </a:defRPr>
            </a:lvl9pPr>
          </a:lstStyle>
          <a:p>
            <a:pPr algn="r"/>
            <a:r>
              <a:rPr lang="de-AT" sz="900" b="0" noProof="0" dirty="0">
                <a:solidFill>
                  <a:schemeClr val="tx1"/>
                </a:solidFill>
                <a:latin typeface="+mn-lt"/>
              </a:rPr>
              <a:t>© Wytrzens</a:t>
            </a:r>
          </a:p>
        </p:txBody>
      </p:sp>
      <p:sp>
        <p:nvSpPr>
          <p:cNvPr id="14" name="Rectangle 4">
            <a:extLst>
              <a:ext uri="{C183D7F6-B498-43B3-948B-1728B52AA6E4}">
                <adec:decorative xmlns:adec="http://schemas.microsoft.com/office/drawing/2017/decorative" val="1"/>
              </a:ext>
            </a:extLst>
          </p:cNvPr>
          <p:cNvSpPr txBox="1">
            <a:spLocks noChangeArrowheads="1"/>
          </p:cNvSpPr>
          <p:nvPr userDrawn="1"/>
        </p:nvSpPr>
        <p:spPr bwMode="auto">
          <a:xfrm rot="16200000">
            <a:off x="-2144771" y="3651539"/>
            <a:ext cx="513052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AT"/>
            </a:defPPr>
            <a:lvl1pPr algn="l" rtl="0" fontAlgn="base">
              <a:spcBef>
                <a:spcPct val="0"/>
              </a:spcBef>
              <a:spcAft>
                <a:spcPct val="0"/>
              </a:spcAft>
              <a:defRPr sz="1000" b="0" kern="1200">
                <a:solidFill>
                  <a:schemeClr val="tx1"/>
                </a:solidFill>
                <a:latin typeface="+mn-lt"/>
                <a:ea typeface="+mn-ea"/>
                <a:cs typeface="+mn-cs"/>
              </a:defRPr>
            </a:lvl1pPr>
            <a:lvl2pPr marL="457200" algn="l" rtl="0" fontAlgn="base">
              <a:spcBef>
                <a:spcPct val="0"/>
              </a:spcBef>
              <a:spcAft>
                <a:spcPct val="0"/>
              </a:spcAft>
              <a:defRPr sz="3600" kern="1200">
                <a:solidFill>
                  <a:schemeClr val="tx1"/>
                </a:solidFill>
                <a:latin typeface="Arial Narrow" pitchFamily="34" charset="0"/>
                <a:ea typeface="+mn-ea"/>
                <a:cs typeface="+mn-cs"/>
              </a:defRPr>
            </a:lvl2pPr>
            <a:lvl3pPr marL="914400" algn="l" rtl="0" fontAlgn="base">
              <a:spcBef>
                <a:spcPct val="0"/>
              </a:spcBef>
              <a:spcAft>
                <a:spcPct val="0"/>
              </a:spcAft>
              <a:defRPr sz="3600" kern="1200">
                <a:solidFill>
                  <a:schemeClr val="tx1"/>
                </a:solidFill>
                <a:latin typeface="Arial Narrow" pitchFamily="34" charset="0"/>
                <a:ea typeface="+mn-ea"/>
                <a:cs typeface="+mn-cs"/>
              </a:defRPr>
            </a:lvl3pPr>
            <a:lvl4pPr marL="1371600" algn="l" rtl="0" fontAlgn="base">
              <a:spcBef>
                <a:spcPct val="0"/>
              </a:spcBef>
              <a:spcAft>
                <a:spcPct val="0"/>
              </a:spcAft>
              <a:defRPr sz="3600" kern="1200">
                <a:solidFill>
                  <a:schemeClr val="tx1"/>
                </a:solidFill>
                <a:latin typeface="Arial Narrow" pitchFamily="34" charset="0"/>
                <a:ea typeface="+mn-ea"/>
                <a:cs typeface="+mn-cs"/>
              </a:defRPr>
            </a:lvl4pPr>
            <a:lvl5pPr marL="1828800" algn="l" rtl="0" fontAlgn="base">
              <a:spcBef>
                <a:spcPct val="0"/>
              </a:spcBef>
              <a:spcAft>
                <a:spcPct val="0"/>
              </a:spcAft>
              <a:defRPr sz="3600" kern="1200">
                <a:solidFill>
                  <a:schemeClr val="tx1"/>
                </a:solidFill>
                <a:latin typeface="Arial Narrow" pitchFamily="34" charset="0"/>
                <a:ea typeface="+mn-ea"/>
                <a:cs typeface="+mn-cs"/>
              </a:defRPr>
            </a:lvl5pPr>
            <a:lvl6pPr marL="2286000" algn="l" defTabSz="914400" rtl="0" eaLnBrk="1" latinLnBrk="0" hangingPunct="1">
              <a:defRPr sz="3600" kern="1200">
                <a:solidFill>
                  <a:schemeClr val="tx1"/>
                </a:solidFill>
                <a:latin typeface="Arial Narrow" pitchFamily="34" charset="0"/>
                <a:ea typeface="+mn-ea"/>
                <a:cs typeface="+mn-cs"/>
              </a:defRPr>
            </a:lvl6pPr>
            <a:lvl7pPr marL="2743200" algn="l" defTabSz="914400" rtl="0" eaLnBrk="1" latinLnBrk="0" hangingPunct="1">
              <a:defRPr sz="3600" kern="1200">
                <a:solidFill>
                  <a:schemeClr val="tx1"/>
                </a:solidFill>
                <a:latin typeface="Arial Narrow" pitchFamily="34" charset="0"/>
                <a:ea typeface="+mn-ea"/>
                <a:cs typeface="+mn-cs"/>
              </a:defRPr>
            </a:lvl7pPr>
            <a:lvl8pPr marL="3200400" algn="l" defTabSz="914400" rtl="0" eaLnBrk="1" latinLnBrk="0" hangingPunct="1">
              <a:defRPr sz="3600" kern="1200">
                <a:solidFill>
                  <a:schemeClr val="tx1"/>
                </a:solidFill>
                <a:latin typeface="Arial Narrow" pitchFamily="34" charset="0"/>
                <a:ea typeface="+mn-ea"/>
                <a:cs typeface="+mn-cs"/>
              </a:defRPr>
            </a:lvl8pPr>
            <a:lvl9pPr marL="3657600" algn="l" defTabSz="914400" rtl="0" eaLnBrk="1" latinLnBrk="0" hangingPunct="1">
              <a:defRPr sz="3600" kern="1200">
                <a:solidFill>
                  <a:schemeClr val="tx1"/>
                </a:solidFill>
                <a:latin typeface="Arial Narrow" pitchFamily="34" charset="0"/>
                <a:ea typeface="+mn-ea"/>
                <a:cs typeface="+mn-cs"/>
              </a:defRPr>
            </a:lvl9pPr>
          </a:lstStyle>
          <a:p>
            <a:pPr algn="l"/>
            <a:r>
              <a:rPr lang="de-AT" sz="1800" b="0" noProof="0" dirty="0">
                <a:solidFill>
                  <a:schemeClr val="bg1"/>
                </a:solidFill>
                <a:latin typeface="Corbel" panose="020B0503020204020204" pitchFamily="34" charset="0"/>
                <a:ea typeface="+mj-ea"/>
                <a:cs typeface="+mj-cs"/>
              </a:rPr>
              <a:t>Projektabschluss</a:t>
            </a:r>
          </a:p>
        </p:txBody>
      </p:sp>
      <p:sp>
        <p:nvSpPr>
          <p:cNvPr id="3128" name="Rectangle 56"/>
          <p:cNvSpPr>
            <a:spLocks noGrp="1" noChangeArrowheads="1"/>
          </p:cNvSpPr>
          <p:nvPr>
            <p:ph type="title"/>
          </p:nvPr>
        </p:nvSpPr>
        <p:spPr bwMode="auto">
          <a:xfrm>
            <a:off x="1008337" y="396430"/>
            <a:ext cx="6192687"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AT" noProof="0" dirty="0"/>
              <a:t>Titelmasterformat durch Klicken bearbeiten</a:t>
            </a:r>
          </a:p>
        </p:txBody>
      </p:sp>
      <p:sp>
        <p:nvSpPr>
          <p:cNvPr id="3077" name="Rectangle 5"/>
          <p:cNvSpPr>
            <a:spLocks noGrp="1" noChangeArrowheads="1"/>
          </p:cNvSpPr>
          <p:nvPr>
            <p:ph type="sldNum" sz="quarter" idx="4"/>
          </p:nvPr>
        </p:nvSpPr>
        <p:spPr bwMode="auto">
          <a:xfrm>
            <a:off x="-2" y="6516613"/>
            <a:ext cx="72030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mn-lt"/>
              </a:defRPr>
            </a:lvl1pPr>
          </a:lstStyle>
          <a:p>
            <a:fld id="{0291044B-A642-4523-8418-EF5C5E3C3C1D}" type="slidenum">
              <a:rPr lang="de-AT" noProof="0" smtClean="0"/>
              <a:pPr/>
              <a:t>‹Nr.›</a:t>
            </a:fld>
            <a:endParaRPr lang="de-AT" noProof="0"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Lst>
  <p:transition>
    <p:zoom/>
  </p:transition>
  <p:hf hdr="0" ftr="0"/>
  <p:txStyles>
    <p:titleStyle>
      <a:lvl1pPr algn="l" rtl="0" fontAlgn="base">
        <a:spcBef>
          <a:spcPct val="0"/>
        </a:spcBef>
        <a:spcAft>
          <a:spcPct val="0"/>
        </a:spcAft>
        <a:defRPr sz="3000" b="1">
          <a:solidFill>
            <a:schemeClr val="bg1"/>
          </a:solidFill>
          <a:latin typeface="Corbel" panose="020B0503020204020204" pitchFamily="34" charset="0"/>
          <a:ea typeface="+mj-ea"/>
          <a:cs typeface="+mj-cs"/>
        </a:defRPr>
      </a:lvl1pPr>
      <a:lvl2pPr algn="l" rtl="0" fontAlgn="base">
        <a:spcBef>
          <a:spcPct val="0"/>
        </a:spcBef>
        <a:spcAft>
          <a:spcPct val="0"/>
        </a:spcAft>
        <a:defRPr sz="3200" b="1">
          <a:solidFill>
            <a:srgbClr val="007E00"/>
          </a:solidFill>
          <a:latin typeface="Arial Narrow" pitchFamily="34" charset="0"/>
        </a:defRPr>
      </a:lvl2pPr>
      <a:lvl3pPr algn="l" rtl="0" fontAlgn="base">
        <a:spcBef>
          <a:spcPct val="0"/>
        </a:spcBef>
        <a:spcAft>
          <a:spcPct val="0"/>
        </a:spcAft>
        <a:defRPr sz="3200" b="1">
          <a:solidFill>
            <a:srgbClr val="007E00"/>
          </a:solidFill>
          <a:latin typeface="Arial Narrow" pitchFamily="34" charset="0"/>
        </a:defRPr>
      </a:lvl3pPr>
      <a:lvl4pPr algn="l" rtl="0" fontAlgn="base">
        <a:spcBef>
          <a:spcPct val="0"/>
        </a:spcBef>
        <a:spcAft>
          <a:spcPct val="0"/>
        </a:spcAft>
        <a:defRPr sz="3200" b="1">
          <a:solidFill>
            <a:srgbClr val="007E00"/>
          </a:solidFill>
          <a:latin typeface="Arial Narrow" pitchFamily="34" charset="0"/>
        </a:defRPr>
      </a:lvl4pPr>
      <a:lvl5pPr algn="l" rtl="0" fontAlgn="base">
        <a:spcBef>
          <a:spcPct val="0"/>
        </a:spcBef>
        <a:spcAft>
          <a:spcPct val="0"/>
        </a:spcAft>
        <a:defRPr sz="3200" b="1">
          <a:solidFill>
            <a:srgbClr val="007E00"/>
          </a:solidFill>
          <a:latin typeface="Arial Narrow" pitchFamily="34" charset="0"/>
        </a:defRPr>
      </a:lvl5pPr>
      <a:lvl6pPr marL="457200" algn="l" rtl="0" fontAlgn="base">
        <a:spcBef>
          <a:spcPct val="0"/>
        </a:spcBef>
        <a:spcAft>
          <a:spcPct val="0"/>
        </a:spcAft>
        <a:defRPr sz="3200" b="1">
          <a:solidFill>
            <a:srgbClr val="007E00"/>
          </a:solidFill>
          <a:latin typeface="Arial Narrow" pitchFamily="34" charset="0"/>
        </a:defRPr>
      </a:lvl6pPr>
      <a:lvl7pPr marL="914400" algn="l" rtl="0" fontAlgn="base">
        <a:spcBef>
          <a:spcPct val="0"/>
        </a:spcBef>
        <a:spcAft>
          <a:spcPct val="0"/>
        </a:spcAft>
        <a:defRPr sz="3200" b="1">
          <a:solidFill>
            <a:srgbClr val="007E00"/>
          </a:solidFill>
          <a:latin typeface="Arial Narrow" pitchFamily="34" charset="0"/>
        </a:defRPr>
      </a:lvl7pPr>
      <a:lvl8pPr marL="1371600" algn="l" rtl="0" fontAlgn="base">
        <a:spcBef>
          <a:spcPct val="0"/>
        </a:spcBef>
        <a:spcAft>
          <a:spcPct val="0"/>
        </a:spcAft>
        <a:defRPr sz="3200" b="1">
          <a:solidFill>
            <a:srgbClr val="007E00"/>
          </a:solidFill>
          <a:latin typeface="Arial Narrow" pitchFamily="34" charset="0"/>
        </a:defRPr>
      </a:lvl8pPr>
      <a:lvl9pPr marL="1828800" algn="l" rtl="0" fontAlgn="base">
        <a:spcBef>
          <a:spcPct val="0"/>
        </a:spcBef>
        <a:spcAft>
          <a:spcPct val="0"/>
        </a:spcAft>
        <a:defRPr sz="3200" b="1">
          <a:solidFill>
            <a:srgbClr val="007E00"/>
          </a:solidFill>
          <a:latin typeface="Arial Narrow" pitchFamily="34" charset="0"/>
        </a:defRPr>
      </a:lvl9pPr>
    </p:titleStyle>
    <p:bodyStyle>
      <a:lvl1pPr marL="342900" indent="-342900" algn="l" rtl="0" fontAlgn="base">
        <a:spcBef>
          <a:spcPct val="20000"/>
        </a:spcBef>
        <a:spcAft>
          <a:spcPct val="0"/>
        </a:spcAft>
        <a:buClr>
          <a:srgbClr val="009900"/>
        </a:buClr>
        <a:buSzPct val="110000"/>
        <a:buFont typeface="Wingdings" pitchFamily="2" charset="2"/>
        <a:buChar char="§"/>
        <a:defRPr sz="2400">
          <a:solidFill>
            <a:schemeClr val="tx1"/>
          </a:solidFill>
          <a:latin typeface="+mn-lt"/>
          <a:ea typeface="+mn-ea"/>
          <a:cs typeface="+mn-cs"/>
        </a:defRPr>
      </a:lvl1pPr>
      <a:lvl2pPr marL="742950" indent="-285750" algn="l" rtl="0" fontAlgn="base">
        <a:spcBef>
          <a:spcPct val="20000"/>
        </a:spcBef>
        <a:spcAft>
          <a:spcPct val="0"/>
        </a:spcAft>
        <a:buClr>
          <a:srgbClr val="007E00"/>
        </a:buClr>
        <a:buSzPct val="110000"/>
        <a:buFont typeface="Wingdings" pitchFamily="2" charset="2"/>
        <a:buChar char="§"/>
        <a:defRPr sz="2400">
          <a:solidFill>
            <a:schemeClr val="tx1"/>
          </a:solidFill>
          <a:latin typeface="+mn-lt"/>
        </a:defRPr>
      </a:lvl2pPr>
      <a:lvl3pPr marL="1143000" indent="-228600" algn="l" rtl="0" fontAlgn="base">
        <a:spcBef>
          <a:spcPct val="20000"/>
        </a:spcBef>
        <a:spcAft>
          <a:spcPct val="0"/>
        </a:spcAft>
        <a:buClr>
          <a:srgbClr val="007E00"/>
        </a:buClr>
        <a:buSzPct val="110000"/>
        <a:buFont typeface="Wingdings" pitchFamily="2" charset="2"/>
        <a:buChar char="§"/>
        <a:defRPr sz="2000">
          <a:solidFill>
            <a:schemeClr val="tx1"/>
          </a:solidFill>
          <a:latin typeface="+mn-lt"/>
        </a:defRPr>
      </a:lvl3pPr>
      <a:lvl4pPr marL="1600200" indent="-228600" algn="l" rtl="0" fontAlgn="base">
        <a:spcBef>
          <a:spcPct val="20000"/>
        </a:spcBef>
        <a:spcAft>
          <a:spcPct val="0"/>
        </a:spcAft>
        <a:buClr>
          <a:srgbClr val="007E00"/>
        </a:buClr>
        <a:buSzPct val="110000"/>
        <a:buFont typeface="Wingdings" pitchFamily="2" charset="2"/>
        <a:buChar char="§"/>
        <a:defRPr sz="1600">
          <a:solidFill>
            <a:schemeClr val="tx1"/>
          </a:solidFill>
          <a:latin typeface="+mn-lt"/>
        </a:defRPr>
      </a:lvl4pPr>
      <a:lvl5pPr marL="20574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Microsoft_PowerPoint_Presentation.pptx"/></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9916B2C0-66D3-4C47-A010-4299539DB9B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9989"/>
            <a:ext cx="9361488" cy="1542788"/>
          </a:xfrm>
          <a:prstGeom prst="rect">
            <a:avLst/>
          </a:prstGeom>
        </p:spPr>
      </p:pic>
      <p:sp>
        <p:nvSpPr>
          <p:cNvPr id="4" name="Foliennummernplatzhalt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1B0257E5-75A0-4F46-BAAD-A8D9FF434F26}" type="slidenum">
              <a:rPr lang="en-US" smtClean="0"/>
              <a:pPr/>
              <a:t>1</a:t>
            </a:fld>
            <a:endParaRPr lang="en-US" dirty="0"/>
          </a:p>
        </p:txBody>
      </p:sp>
      <p:pic>
        <p:nvPicPr>
          <p:cNvPr id="23" name="Grafik 22">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124125"/>
            <a:ext cx="792312" cy="4688572"/>
          </a:xfrm>
          <a:prstGeom prst="rect">
            <a:avLst/>
          </a:prstGeom>
        </p:spPr>
      </p:pic>
      <p:sp>
        <p:nvSpPr>
          <p:cNvPr id="7" name="Rechteck 6">
            <a:extLst>
              <a:ext uri="{C183D7F6-B498-43B3-948B-1728B52AA6E4}">
                <adec:decorative xmlns:adec="http://schemas.microsoft.com/office/drawing/2017/decorative" val="1"/>
              </a:ext>
            </a:extLst>
          </p:cNvPr>
          <p:cNvSpPr/>
          <p:nvPr/>
        </p:nvSpPr>
        <p:spPr bwMode="auto">
          <a:xfrm rot="5400000">
            <a:off x="2520344" y="35830"/>
            <a:ext cx="4320803" cy="9361488"/>
          </a:xfrm>
          <a:prstGeom prst="rect">
            <a:avLst/>
          </a:prstGeom>
          <a:solidFill>
            <a:srgbClr val="27631F"/>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bg1"/>
              </a:solidFill>
              <a:effectLst/>
              <a:latin typeface="Arial Narrow" pitchFamily="34" charset="0"/>
            </a:endParaRPr>
          </a:p>
        </p:txBody>
      </p:sp>
      <p:pic>
        <p:nvPicPr>
          <p:cNvPr id="26" name="Grafik 2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 y="1"/>
            <a:ext cx="9361491" cy="1044004"/>
          </a:xfrm>
          <a:prstGeom prst="rect">
            <a:avLst/>
          </a:prstGeom>
        </p:spPr>
      </p:pic>
      <p:sp>
        <p:nvSpPr>
          <p:cNvPr id="29" name="Rectangle 5">
            <a:extLst>
              <a:ext uri="{C183D7F6-B498-43B3-948B-1728B52AA6E4}">
                <adec:decorative xmlns:adec="http://schemas.microsoft.com/office/drawing/2017/decorative" val="1"/>
              </a:ext>
            </a:extLst>
          </p:cNvPr>
          <p:cNvSpPr txBox="1">
            <a:spLocks noChangeArrowheads="1"/>
          </p:cNvSpPr>
          <p:nvPr/>
        </p:nvSpPr>
        <p:spPr bwMode="auto">
          <a:xfrm>
            <a:off x="8353153" y="6516613"/>
            <a:ext cx="93632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AT"/>
            </a:defPPr>
            <a:lvl1pPr algn="ctr" rtl="0" fontAlgn="base">
              <a:spcBef>
                <a:spcPct val="0"/>
              </a:spcBef>
              <a:spcAft>
                <a:spcPct val="0"/>
              </a:spcAft>
              <a:defRPr sz="1000" b="1" kern="1200">
                <a:solidFill>
                  <a:schemeClr val="bg1"/>
                </a:solidFill>
                <a:latin typeface="+mn-lt"/>
                <a:ea typeface="+mn-ea"/>
                <a:cs typeface="+mn-cs"/>
              </a:defRPr>
            </a:lvl1pPr>
            <a:lvl2pPr marL="457200" algn="l" rtl="0" fontAlgn="base">
              <a:spcBef>
                <a:spcPct val="0"/>
              </a:spcBef>
              <a:spcAft>
                <a:spcPct val="0"/>
              </a:spcAft>
              <a:defRPr sz="3600" kern="1200">
                <a:solidFill>
                  <a:schemeClr val="tx1"/>
                </a:solidFill>
                <a:latin typeface="Arial Narrow" pitchFamily="34" charset="0"/>
                <a:ea typeface="+mn-ea"/>
                <a:cs typeface="+mn-cs"/>
              </a:defRPr>
            </a:lvl2pPr>
            <a:lvl3pPr marL="914400" algn="l" rtl="0" fontAlgn="base">
              <a:spcBef>
                <a:spcPct val="0"/>
              </a:spcBef>
              <a:spcAft>
                <a:spcPct val="0"/>
              </a:spcAft>
              <a:defRPr sz="3600" kern="1200">
                <a:solidFill>
                  <a:schemeClr val="tx1"/>
                </a:solidFill>
                <a:latin typeface="Arial Narrow" pitchFamily="34" charset="0"/>
                <a:ea typeface="+mn-ea"/>
                <a:cs typeface="+mn-cs"/>
              </a:defRPr>
            </a:lvl3pPr>
            <a:lvl4pPr marL="1371600" algn="l" rtl="0" fontAlgn="base">
              <a:spcBef>
                <a:spcPct val="0"/>
              </a:spcBef>
              <a:spcAft>
                <a:spcPct val="0"/>
              </a:spcAft>
              <a:defRPr sz="3600" kern="1200">
                <a:solidFill>
                  <a:schemeClr val="tx1"/>
                </a:solidFill>
                <a:latin typeface="Arial Narrow" pitchFamily="34" charset="0"/>
                <a:ea typeface="+mn-ea"/>
                <a:cs typeface="+mn-cs"/>
              </a:defRPr>
            </a:lvl4pPr>
            <a:lvl5pPr marL="1828800" algn="l" rtl="0" fontAlgn="base">
              <a:spcBef>
                <a:spcPct val="0"/>
              </a:spcBef>
              <a:spcAft>
                <a:spcPct val="0"/>
              </a:spcAft>
              <a:defRPr sz="3600" kern="1200">
                <a:solidFill>
                  <a:schemeClr val="tx1"/>
                </a:solidFill>
                <a:latin typeface="Arial Narrow" pitchFamily="34" charset="0"/>
                <a:ea typeface="+mn-ea"/>
                <a:cs typeface="+mn-cs"/>
              </a:defRPr>
            </a:lvl5pPr>
            <a:lvl6pPr marL="2286000" algn="l" defTabSz="914400" rtl="0" eaLnBrk="1" latinLnBrk="0" hangingPunct="1">
              <a:defRPr sz="3600" kern="1200">
                <a:solidFill>
                  <a:schemeClr val="tx1"/>
                </a:solidFill>
                <a:latin typeface="Arial Narrow" pitchFamily="34" charset="0"/>
                <a:ea typeface="+mn-ea"/>
                <a:cs typeface="+mn-cs"/>
              </a:defRPr>
            </a:lvl6pPr>
            <a:lvl7pPr marL="2743200" algn="l" defTabSz="914400" rtl="0" eaLnBrk="1" latinLnBrk="0" hangingPunct="1">
              <a:defRPr sz="3600" kern="1200">
                <a:solidFill>
                  <a:schemeClr val="tx1"/>
                </a:solidFill>
                <a:latin typeface="Arial Narrow" pitchFamily="34" charset="0"/>
                <a:ea typeface="+mn-ea"/>
                <a:cs typeface="+mn-cs"/>
              </a:defRPr>
            </a:lvl7pPr>
            <a:lvl8pPr marL="3200400" algn="l" defTabSz="914400" rtl="0" eaLnBrk="1" latinLnBrk="0" hangingPunct="1">
              <a:defRPr sz="3600" kern="1200">
                <a:solidFill>
                  <a:schemeClr val="tx1"/>
                </a:solidFill>
                <a:latin typeface="Arial Narrow" pitchFamily="34" charset="0"/>
                <a:ea typeface="+mn-ea"/>
                <a:cs typeface="+mn-cs"/>
              </a:defRPr>
            </a:lvl8pPr>
            <a:lvl9pPr marL="3657600" algn="l" defTabSz="914400" rtl="0" eaLnBrk="1" latinLnBrk="0" hangingPunct="1">
              <a:defRPr sz="3600" kern="1200">
                <a:solidFill>
                  <a:schemeClr val="tx1"/>
                </a:solidFill>
                <a:latin typeface="Arial Narrow" pitchFamily="34" charset="0"/>
                <a:ea typeface="+mn-ea"/>
                <a:cs typeface="+mn-cs"/>
              </a:defRPr>
            </a:lvl9pPr>
          </a:lstStyle>
          <a:p>
            <a:pPr algn="r"/>
            <a:r>
              <a:rPr lang="en-US" sz="900" b="0" dirty="0"/>
              <a:t>© Wytrzens</a:t>
            </a:r>
          </a:p>
        </p:txBody>
      </p:sp>
      <p:sp>
        <p:nvSpPr>
          <p:cNvPr id="14" name="Untertitel 5"/>
          <p:cNvSpPr txBox="1">
            <a:spLocks/>
          </p:cNvSpPr>
          <p:nvPr/>
        </p:nvSpPr>
        <p:spPr>
          <a:xfrm>
            <a:off x="2" y="4068229"/>
            <a:ext cx="8137128" cy="720192"/>
          </a:xfrm>
          <a:prstGeom prst="rect">
            <a:avLst/>
          </a:prstGeom>
        </p:spPr>
        <p:txBody>
          <a:bodyPr/>
          <a:lstStyle>
            <a:lvl1pPr marL="0" indent="0" algn="ctr" rtl="0" fontAlgn="base">
              <a:spcBef>
                <a:spcPct val="20000"/>
              </a:spcBef>
              <a:spcAft>
                <a:spcPct val="0"/>
              </a:spcAft>
              <a:buClr>
                <a:srgbClr val="009900"/>
              </a:buClr>
              <a:buSzPct val="110000"/>
              <a:buFont typeface="Wingdings" pitchFamily="2" charset="2"/>
              <a:buNone/>
              <a:defRPr sz="2400">
                <a:solidFill>
                  <a:schemeClr val="tx1"/>
                </a:solidFill>
                <a:latin typeface="+mn-lt"/>
                <a:ea typeface="+mn-ea"/>
                <a:cs typeface="+mn-cs"/>
              </a:defRPr>
            </a:lvl1pPr>
            <a:lvl2pPr marL="457200" indent="0" algn="ctr" rtl="0" fontAlgn="base">
              <a:spcBef>
                <a:spcPct val="20000"/>
              </a:spcBef>
              <a:spcAft>
                <a:spcPct val="0"/>
              </a:spcAft>
              <a:buClr>
                <a:srgbClr val="007E00"/>
              </a:buClr>
              <a:buSzPct val="110000"/>
              <a:buFont typeface="Wingdings" pitchFamily="2" charset="2"/>
              <a:buNone/>
              <a:defRPr sz="2400">
                <a:solidFill>
                  <a:schemeClr val="tx1"/>
                </a:solidFill>
                <a:latin typeface="+mn-lt"/>
              </a:defRPr>
            </a:lvl2pPr>
            <a:lvl3pPr marL="914400" indent="0" algn="ctr" rtl="0" fontAlgn="base">
              <a:spcBef>
                <a:spcPct val="20000"/>
              </a:spcBef>
              <a:spcAft>
                <a:spcPct val="0"/>
              </a:spcAft>
              <a:buClr>
                <a:srgbClr val="007E00"/>
              </a:buClr>
              <a:buSzPct val="110000"/>
              <a:buFont typeface="Wingdings" pitchFamily="2" charset="2"/>
              <a:buNone/>
              <a:defRPr sz="2000">
                <a:solidFill>
                  <a:schemeClr val="tx1"/>
                </a:solidFill>
                <a:latin typeface="+mn-lt"/>
              </a:defRPr>
            </a:lvl3pPr>
            <a:lvl4pPr marL="1371600" indent="0" algn="ctr" rtl="0" fontAlgn="base">
              <a:spcBef>
                <a:spcPct val="20000"/>
              </a:spcBef>
              <a:spcAft>
                <a:spcPct val="0"/>
              </a:spcAft>
              <a:buClr>
                <a:srgbClr val="007E00"/>
              </a:buClr>
              <a:buSzPct val="110000"/>
              <a:buFont typeface="Wingdings" pitchFamily="2" charset="2"/>
              <a:buNone/>
              <a:defRPr sz="1600">
                <a:solidFill>
                  <a:schemeClr val="tx1"/>
                </a:solidFill>
                <a:latin typeface="+mn-lt"/>
              </a:defRPr>
            </a:lvl4pPr>
            <a:lvl5pPr marL="18288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5pPr>
            <a:lvl6pPr marL="22860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6pPr>
            <a:lvl7pPr marL="27432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7pPr>
            <a:lvl8pPr marL="32004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8pPr>
            <a:lvl9pPr marL="36576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9pPr>
          </a:lstStyle>
          <a:p>
            <a:pPr algn="r"/>
            <a:r>
              <a:rPr lang="de-AT" sz="5500" dirty="0">
                <a:solidFill>
                  <a:schemeClr val="bg1"/>
                </a:solidFill>
                <a:latin typeface="Corbel" panose="020B0503020204020204" pitchFamily="34" charset="0"/>
                <a:ea typeface="+mj-ea"/>
                <a:cs typeface="+mj-cs"/>
              </a:rPr>
              <a:t>Projektabschluss</a:t>
            </a:r>
            <a:endParaRPr lang="en-US" sz="5500" dirty="0">
              <a:solidFill>
                <a:schemeClr val="bg1"/>
              </a:solidFill>
              <a:latin typeface="Corbel" panose="020B0503020204020204" pitchFamily="34" charset="0"/>
              <a:ea typeface="+mj-ea"/>
              <a:cs typeface="+mj-cs"/>
            </a:endParaRPr>
          </a:p>
        </p:txBody>
      </p:sp>
      <p:sp>
        <p:nvSpPr>
          <p:cNvPr id="11" name="Untertitel 5"/>
          <p:cNvSpPr txBox="1">
            <a:spLocks/>
          </p:cNvSpPr>
          <p:nvPr/>
        </p:nvSpPr>
        <p:spPr>
          <a:xfrm>
            <a:off x="1656408" y="2124126"/>
            <a:ext cx="5112569" cy="601200"/>
          </a:xfrm>
          <a:prstGeom prst="rect">
            <a:avLst/>
          </a:prstGeom>
        </p:spPr>
        <p:txBody>
          <a:bodyPr/>
          <a:lstStyle>
            <a:lvl1pPr marL="0" indent="0" algn="ctr" rtl="0" fontAlgn="base">
              <a:spcBef>
                <a:spcPct val="20000"/>
              </a:spcBef>
              <a:spcAft>
                <a:spcPct val="0"/>
              </a:spcAft>
              <a:buClr>
                <a:srgbClr val="009900"/>
              </a:buClr>
              <a:buSzPct val="110000"/>
              <a:buFont typeface="Wingdings" pitchFamily="2" charset="2"/>
              <a:buNone/>
              <a:defRPr sz="2400">
                <a:solidFill>
                  <a:schemeClr val="tx1"/>
                </a:solidFill>
                <a:latin typeface="+mn-lt"/>
                <a:ea typeface="+mn-ea"/>
                <a:cs typeface="+mn-cs"/>
              </a:defRPr>
            </a:lvl1pPr>
            <a:lvl2pPr marL="457200" indent="0" algn="ctr" rtl="0" fontAlgn="base">
              <a:spcBef>
                <a:spcPct val="20000"/>
              </a:spcBef>
              <a:spcAft>
                <a:spcPct val="0"/>
              </a:spcAft>
              <a:buClr>
                <a:srgbClr val="007E00"/>
              </a:buClr>
              <a:buSzPct val="110000"/>
              <a:buFont typeface="Wingdings" pitchFamily="2" charset="2"/>
              <a:buNone/>
              <a:defRPr sz="2400">
                <a:solidFill>
                  <a:schemeClr val="tx1"/>
                </a:solidFill>
                <a:latin typeface="+mn-lt"/>
              </a:defRPr>
            </a:lvl2pPr>
            <a:lvl3pPr marL="914400" indent="0" algn="ctr" rtl="0" fontAlgn="base">
              <a:spcBef>
                <a:spcPct val="20000"/>
              </a:spcBef>
              <a:spcAft>
                <a:spcPct val="0"/>
              </a:spcAft>
              <a:buClr>
                <a:srgbClr val="007E00"/>
              </a:buClr>
              <a:buSzPct val="110000"/>
              <a:buFont typeface="Wingdings" pitchFamily="2" charset="2"/>
              <a:buNone/>
              <a:defRPr sz="2000">
                <a:solidFill>
                  <a:schemeClr val="tx1"/>
                </a:solidFill>
                <a:latin typeface="+mn-lt"/>
              </a:defRPr>
            </a:lvl3pPr>
            <a:lvl4pPr marL="1371600" indent="0" algn="ctr" rtl="0" fontAlgn="base">
              <a:spcBef>
                <a:spcPct val="20000"/>
              </a:spcBef>
              <a:spcAft>
                <a:spcPct val="0"/>
              </a:spcAft>
              <a:buClr>
                <a:srgbClr val="007E00"/>
              </a:buClr>
              <a:buSzPct val="110000"/>
              <a:buFont typeface="Wingdings" pitchFamily="2" charset="2"/>
              <a:buNone/>
              <a:defRPr sz="1600">
                <a:solidFill>
                  <a:schemeClr val="tx1"/>
                </a:solidFill>
                <a:latin typeface="+mn-lt"/>
              </a:defRPr>
            </a:lvl4pPr>
            <a:lvl5pPr marL="18288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5pPr>
            <a:lvl6pPr marL="22860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6pPr>
            <a:lvl7pPr marL="27432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7pPr>
            <a:lvl8pPr marL="32004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8pPr>
            <a:lvl9pPr marL="36576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9pPr>
          </a:lstStyle>
          <a:p>
            <a:pPr algn="r"/>
            <a:r>
              <a:rPr lang="de-AT" sz="1600" kern="0" dirty="0">
                <a:latin typeface="Corbel" panose="020B0503020204020204" pitchFamily="34" charset="0"/>
              </a:rPr>
              <a:t>begleitende Folien zum Lehrbuch von Hans Karl Wytrzens</a:t>
            </a:r>
            <a:endParaRPr lang="en-US" sz="1600" kern="0" dirty="0">
              <a:latin typeface="Corbel" panose="020B0503020204020204" pitchFamily="34" charset="0"/>
            </a:endParaRPr>
          </a:p>
        </p:txBody>
      </p:sp>
      <p:sp>
        <p:nvSpPr>
          <p:cNvPr id="8" name="Untertitel 5"/>
          <p:cNvSpPr txBox="1">
            <a:spLocks/>
          </p:cNvSpPr>
          <p:nvPr/>
        </p:nvSpPr>
        <p:spPr>
          <a:xfrm>
            <a:off x="2448496" y="1404045"/>
            <a:ext cx="5760639" cy="548060"/>
          </a:xfrm>
          <a:prstGeom prst="rect">
            <a:avLst/>
          </a:prstGeom>
        </p:spPr>
        <p:txBody>
          <a:bodyPr/>
          <a:lstStyle>
            <a:lvl1pPr marL="0" indent="0" algn="ctr" rtl="0" fontAlgn="base">
              <a:spcBef>
                <a:spcPct val="20000"/>
              </a:spcBef>
              <a:spcAft>
                <a:spcPct val="0"/>
              </a:spcAft>
              <a:buClr>
                <a:srgbClr val="009900"/>
              </a:buClr>
              <a:buSzPct val="110000"/>
              <a:buFont typeface="Wingdings" pitchFamily="2" charset="2"/>
              <a:buNone/>
              <a:defRPr sz="2400">
                <a:solidFill>
                  <a:schemeClr val="tx1"/>
                </a:solidFill>
                <a:latin typeface="+mn-lt"/>
                <a:ea typeface="+mn-ea"/>
                <a:cs typeface="+mn-cs"/>
              </a:defRPr>
            </a:lvl1pPr>
            <a:lvl2pPr marL="457200" indent="0" algn="ctr" rtl="0" fontAlgn="base">
              <a:spcBef>
                <a:spcPct val="20000"/>
              </a:spcBef>
              <a:spcAft>
                <a:spcPct val="0"/>
              </a:spcAft>
              <a:buClr>
                <a:srgbClr val="007E00"/>
              </a:buClr>
              <a:buSzPct val="110000"/>
              <a:buFont typeface="Wingdings" pitchFamily="2" charset="2"/>
              <a:buNone/>
              <a:defRPr sz="2400">
                <a:solidFill>
                  <a:schemeClr val="tx1"/>
                </a:solidFill>
                <a:latin typeface="+mn-lt"/>
              </a:defRPr>
            </a:lvl2pPr>
            <a:lvl3pPr marL="914400" indent="0" algn="ctr" rtl="0" fontAlgn="base">
              <a:spcBef>
                <a:spcPct val="20000"/>
              </a:spcBef>
              <a:spcAft>
                <a:spcPct val="0"/>
              </a:spcAft>
              <a:buClr>
                <a:srgbClr val="007E00"/>
              </a:buClr>
              <a:buSzPct val="110000"/>
              <a:buFont typeface="Wingdings" pitchFamily="2" charset="2"/>
              <a:buNone/>
              <a:defRPr sz="2000">
                <a:solidFill>
                  <a:schemeClr val="tx1"/>
                </a:solidFill>
                <a:latin typeface="+mn-lt"/>
              </a:defRPr>
            </a:lvl3pPr>
            <a:lvl4pPr marL="1371600" indent="0" algn="ctr" rtl="0" fontAlgn="base">
              <a:spcBef>
                <a:spcPct val="20000"/>
              </a:spcBef>
              <a:spcAft>
                <a:spcPct val="0"/>
              </a:spcAft>
              <a:buClr>
                <a:srgbClr val="007E00"/>
              </a:buClr>
              <a:buSzPct val="110000"/>
              <a:buFont typeface="Wingdings" pitchFamily="2" charset="2"/>
              <a:buNone/>
              <a:defRPr sz="1600">
                <a:solidFill>
                  <a:schemeClr val="tx1"/>
                </a:solidFill>
                <a:latin typeface="+mn-lt"/>
              </a:defRPr>
            </a:lvl4pPr>
            <a:lvl5pPr marL="18288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5pPr>
            <a:lvl6pPr marL="22860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6pPr>
            <a:lvl7pPr marL="27432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7pPr>
            <a:lvl8pPr marL="32004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8pPr>
            <a:lvl9pPr marL="36576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9pPr>
          </a:lstStyle>
          <a:p>
            <a:pPr algn="r"/>
            <a:r>
              <a:rPr lang="de-AT" sz="3200" b="1" kern="0" dirty="0">
                <a:solidFill>
                  <a:schemeClr val="bg1"/>
                </a:solidFill>
                <a:latin typeface="Corbel" panose="020B0503020204020204" pitchFamily="34" charset="0"/>
              </a:rPr>
              <a:t>Der erfolgreiche Einstieg</a:t>
            </a:r>
            <a:endParaRPr lang="en-US" sz="3200" b="1" kern="0" dirty="0">
              <a:solidFill>
                <a:schemeClr val="bg1"/>
              </a:solidFill>
              <a:latin typeface="Corbel" panose="020B0503020204020204" pitchFamily="34" charset="0"/>
            </a:endParaRPr>
          </a:p>
        </p:txBody>
      </p:sp>
      <p:sp>
        <p:nvSpPr>
          <p:cNvPr id="5" name="Titel 4"/>
          <p:cNvSpPr>
            <a:spLocks noGrp="1"/>
          </p:cNvSpPr>
          <p:nvPr>
            <p:ph type="ctrTitle"/>
          </p:nvPr>
        </p:nvSpPr>
        <p:spPr>
          <a:xfrm>
            <a:off x="216249" y="35893"/>
            <a:ext cx="7992887" cy="1465262"/>
          </a:xfrm>
        </p:spPr>
        <p:txBody>
          <a:bodyPr/>
          <a:lstStyle/>
          <a:p>
            <a:pPr algn="r"/>
            <a:r>
              <a:rPr lang="de-AT" sz="5580" dirty="0">
                <a:solidFill>
                  <a:srgbClr val="002060"/>
                </a:solidFill>
                <a:latin typeface="Corbel" panose="020B0503020204020204" pitchFamily="34" charset="0"/>
              </a:rPr>
              <a:t>Projektmanagement</a:t>
            </a:r>
            <a:endParaRPr lang="en-US" sz="5580" dirty="0">
              <a:solidFill>
                <a:srgbClr val="002060"/>
              </a:solidFill>
              <a:latin typeface="Corbel" panose="020B0503020204020204" pitchFamily="34" charset="0"/>
            </a:endParaRPr>
          </a:p>
        </p:txBody>
      </p:sp>
    </p:spTree>
    <p:extLst>
      <p:ext uri="{BB962C8B-B14F-4D97-AF65-F5344CB8AC3E}">
        <p14:creationId xmlns:p14="http://schemas.microsoft.com/office/powerpoint/2010/main" val="673464083"/>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24361" y="2124125"/>
            <a:ext cx="6552727" cy="3600400"/>
          </a:xfrm>
        </p:spPr>
        <p:txBody>
          <a:bodyPr/>
          <a:lstStyle/>
          <a:p>
            <a:pPr>
              <a:lnSpc>
                <a:spcPct val="105000"/>
              </a:lnSpc>
              <a:spcBef>
                <a:spcPts val="3600"/>
              </a:spcBef>
            </a:pPr>
            <a:r>
              <a:rPr lang="de-AT" dirty="0"/>
              <a:t>als </a:t>
            </a:r>
            <a:r>
              <a:rPr lang="de-AT" sz="2900" b="1" dirty="0">
                <a:solidFill>
                  <a:srgbClr val="27631F"/>
                </a:solidFill>
              </a:rPr>
              <a:t>Meilenstein</a:t>
            </a:r>
            <a:r>
              <a:rPr lang="de-AT" b="1" dirty="0">
                <a:solidFill>
                  <a:srgbClr val="27631F"/>
                </a:solidFill>
              </a:rPr>
              <a:t> </a:t>
            </a:r>
            <a:r>
              <a:rPr lang="de-AT" dirty="0"/>
              <a:t>umfasst die Projektabnahme:</a:t>
            </a:r>
          </a:p>
          <a:p>
            <a:pPr marL="361950" lvl="1" indent="0">
              <a:spcBef>
                <a:spcPts val="2400"/>
              </a:spcBef>
              <a:buNone/>
            </a:pPr>
            <a:r>
              <a:rPr lang="de-AT" sz="2600" dirty="0"/>
              <a:t>Die Bestätigung des Auftraggebers, dass der Auftragnehmer das vereinbarte Werk erstellt hat, wie es im Vertrag spezifiziert war </a:t>
            </a:r>
            <a:br>
              <a:rPr lang="de-AT" sz="2600" dirty="0"/>
            </a:br>
            <a:r>
              <a:rPr lang="de-AT" sz="2600" dirty="0"/>
              <a:t>(= Billigung der Ergebnisse)</a:t>
            </a:r>
            <a:endParaRPr lang="en-US" sz="2600" dirty="0"/>
          </a:p>
        </p:txBody>
      </p:sp>
      <p:sp>
        <p:nvSpPr>
          <p:cNvPr id="2" name="Titel 1"/>
          <p:cNvSpPr>
            <a:spLocks noGrp="1"/>
          </p:cNvSpPr>
          <p:nvPr>
            <p:ph type="title"/>
          </p:nvPr>
        </p:nvSpPr>
        <p:spPr/>
        <p:txBody>
          <a:bodyPr/>
          <a:lstStyle/>
          <a:p>
            <a:r>
              <a:rPr lang="de-AT" dirty="0"/>
              <a:t>Projektabnahme</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de-AT" noProof="0" smtClean="0"/>
              <a:pPr/>
              <a:t>10</a:t>
            </a:fld>
            <a:endParaRPr lang="de-AT" noProof="0" dirty="0"/>
          </a:p>
        </p:txBody>
      </p:sp>
    </p:spTree>
    <p:extLst>
      <p:ext uri="{BB962C8B-B14F-4D97-AF65-F5344CB8AC3E}">
        <p14:creationId xmlns:p14="http://schemas.microsoft.com/office/powerpoint/2010/main" val="143351432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24361" y="1594346"/>
            <a:ext cx="7344815" cy="4130179"/>
          </a:xfrm>
        </p:spPr>
        <p:txBody>
          <a:bodyPr/>
          <a:lstStyle/>
          <a:p>
            <a:pPr>
              <a:lnSpc>
                <a:spcPct val="105000"/>
              </a:lnSpc>
              <a:spcBef>
                <a:spcPts val="3600"/>
              </a:spcBef>
            </a:pPr>
            <a:r>
              <a:rPr lang="de-AT" sz="2350" dirty="0"/>
              <a:t>als </a:t>
            </a:r>
            <a:r>
              <a:rPr lang="de-AT" b="1" dirty="0">
                <a:solidFill>
                  <a:srgbClr val="27631F"/>
                </a:solidFill>
              </a:rPr>
              <a:t>Prozess</a:t>
            </a:r>
            <a:r>
              <a:rPr lang="de-AT" sz="2350" dirty="0"/>
              <a:t> umfasst die Projektabnahme:</a:t>
            </a:r>
          </a:p>
          <a:p>
            <a:pPr lvl="1">
              <a:lnSpc>
                <a:spcPct val="105000"/>
              </a:lnSpc>
              <a:spcBef>
                <a:spcPts val="1800"/>
              </a:spcBef>
            </a:pPr>
            <a:r>
              <a:rPr lang="de-AT" sz="2250" dirty="0"/>
              <a:t>Übergabe der vereinbarten Leistungen </a:t>
            </a:r>
            <a:br>
              <a:rPr lang="de-AT" sz="2250" dirty="0"/>
            </a:br>
            <a:r>
              <a:rPr lang="de-AT" sz="2250" dirty="0"/>
              <a:t>(Ergebnisse, Resultate) an den Auftraggeber</a:t>
            </a:r>
          </a:p>
          <a:p>
            <a:pPr lvl="1">
              <a:lnSpc>
                <a:spcPct val="105000"/>
              </a:lnSpc>
              <a:spcBef>
                <a:spcPts val="2400"/>
              </a:spcBef>
            </a:pPr>
            <a:r>
              <a:rPr lang="de-AT" sz="2250" dirty="0"/>
              <a:t>Übernahme der Leistungen (= körperliche Entgegennahme der Ergebnisse) durch den Auftragnehmer</a:t>
            </a:r>
          </a:p>
          <a:p>
            <a:pPr lvl="1">
              <a:lnSpc>
                <a:spcPct val="105000"/>
              </a:lnSpc>
              <a:spcBef>
                <a:spcPts val="2400"/>
              </a:spcBef>
            </a:pPr>
            <a:r>
              <a:rPr lang="de-AT" sz="2250" dirty="0"/>
              <a:t>je nach Art und Inhalt des Projektes allfällige Abnahmetests (z.B. bei IT-Projekten) oder Begehungen (etwa bei Bau-projekten), Ergebnisüberprüfungen samt Feststellung allfälliger Mängel sowie Einfordern von Nachbesserungen</a:t>
            </a:r>
          </a:p>
          <a:p>
            <a:pPr lvl="1">
              <a:lnSpc>
                <a:spcPct val="105000"/>
              </a:lnSpc>
              <a:spcBef>
                <a:spcPts val="2400"/>
              </a:spcBef>
            </a:pPr>
            <a:r>
              <a:rPr lang="de-AT" sz="2250" dirty="0"/>
              <a:t>Abfassung und Unterfertigung eines Abnahmeprotokolls</a:t>
            </a:r>
            <a:endParaRPr lang="en-US" sz="2250" dirty="0"/>
          </a:p>
        </p:txBody>
      </p:sp>
      <p:sp>
        <p:nvSpPr>
          <p:cNvPr id="2" name="Titel 1"/>
          <p:cNvSpPr>
            <a:spLocks noGrp="1"/>
          </p:cNvSpPr>
          <p:nvPr>
            <p:ph type="title"/>
          </p:nvPr>
        </p:nvSpPr>
        <p:spPr/>
        <p:txBody>
          <a:bodyPr/>
          <a:lstStyle/>
          <a:p>
            <a:r>
              <a:rPr lang="de-AT" dirty="0"/>
              <a:t>Projektabnahme</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de-AT" noProof="0" smtClean="0"/>
              <a:pPr/>
              <a:t>11</a:t>
            </a:fld>
            <a:endParaRPr lang="de-AT" noProof="0" dirty="0"/>
          </a:p>
        </p:txBody>
      </p:sp>
    </p:spTree>
    <p:extLst>
      <p:ext uri="{BB962C8B-B14F-4D97-AF65-F5344CB8AC3E}">
        <p14:creationId xmlns:p14="http://schemas.microsoft.com/office/powerpoint/2010/main" val="57227366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1189508" y="4582557"/>
            <a:ext cx="7187613"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200">
                <a:solidFill>
                  <a:schemeClr val="tx1"/>
                </a:solidFill>
                <a:latin typeface="Arial Narrow" charset="0"/>
                <a:ea typeface="ＭＳ Ｐゴシック" charset="-128"/>
              </a:defRPr>
            </a:lvl1pPr>
            <a:lvl2pPr marL="742950" indent="-285750" eaLnBrk="0" hangingPunct="0">
              <a:defRPr sz="2200">
                <a:solidFill>
                  <a:schemeClr val="tx1"/>
                </a:solidFill>
                <a:latin typeface="Arial Narrow" charset="0"/>
                <a:ea typeface="ＭＳ Ｐゴシック" charset="-128"/>
              </a:defRPr>
            </a:lvl2pPr>
            <a:lvl3pPr marL="1143000" indent="-228600" eaLnBrk="0" hangingPunct="0">
              <a:defRPr sz="2200">
                <a:solidFill>
                  <a:schemeClr val="tx1"/>
                </a:solidFill>
                <a:latin typeface="Arial Narrow" charset="0"/>
                <a:ea typeface="ＭＳ Ｐゴシック" charset="-128"/>
              </a:defRPr>
            </a:lvl3pPr>
            <a:lvl4pPr marL="1600200" indent="-228600" eaLnBrk="0" hangingPunct="0">
              <a:defRPr sz="2200">
                <a:solidFill>
                  <a:schemeClr val="tx1"/>
                </a:solidFill>
                <a:latin typeface="Arial Narrow" charset="0"/>
                <a:ea typeface="ＭＳ Ｐゴシック" charset="-128"/>
              </a:defRPr>
            </a:lvl4pPr>
            <a:lvl5pPr marL="2057400" indent="-228600" eaLnBrk="0" hangingPunct="0">
              <a:defRPr sz="22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2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2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2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200">
                <a:solidFill>
                  <a:schemeClr val="tx1"/>
                </a:solidFill>
                <a:latin typeface="Arial Narrow" charset="0"/>
                <a:ea typeface="ＭＳ Ｐゴシック" charset="-128"/>
              </a:defRPr>
            </a:lvl9pPr>
          </a:lstStyle>
          <a:p>
            <a:pPr eaLnBrk="1" hangingPunct="1">
              <a:spcBef>
                <a:spcPct val="50000"/>
              </a:spcBef>
            </a:pPr>
            <a:r>
              <a:rPr lang="de-DE" altLang="en-US" sz="2400" b="1" dirty="0">
                <a:solidFill>
                  <a:srgbClr val="27631F"/>
                </a:solidFill>
              </a:rPr>
              <a:t>Ziel der Nachbereitung</a:t>
            </a:r>
            <a:endParaRPr lang="de-DE" altLang="en-US" sz="2400" b="1" dirty="0">
              <a:solidFill>
                <a:srgbClr val="FF8307"/>
              </a:solidFill>
            </a:endParaRPr>
          </a:p>
          <a:p>
            <a:pPr eaLnBrk="1" hangingPunct="1">
              <a:spcBef>
                <a:spcPts val="1500"/>
              </a:spcBef>
              <a:buClr>
                <a:srgbClr val="27631F"/>
              </a:buClr>
              <a:buSzPct val="100000"/>
              <a:buFontTx/>
              <a:buAutoNum type="arabicPeriod"/>
            </a:pPr>
            <a:r>
              <a:rPr lang="de-DE" altLang="en-US" dirty="0"/>
              <a:t>Ergründung von Erfolgs-/Misserfolgsfaktoren</a:t>
            </a:r>
          </a:p>
          <a:p>
            <a:pPr eaLnBrk="1" hangingPunct="1">
              <a:spcBef>
                <a:spcPts val="1500"/>
              </a:spcBef>
              <a:buClr>
                <a:srgbClr val="27631F"/>
              </a:buClr>
              <a:buSzPct val="100000"/>
              <a:buFontTx/>
              <a:buAutoNum type="arabicPeriod"/>
            </a:pPr>
            <a:r>
              <a:rPr lang="de-DE" altLang="en-US" dirty="0"/>
              <a:t>Systematische Auswertung und Festhalten der gewonnenen Erfahrungen</a:t>
            </a:r>
          </a:p>
        </p:txBody>
      </p:sp>
      <p:sp>
        <p:nvSpPr>
          <p:cNvPr id="5" name="Text Box 4"/>
          <p:cNvSpPr txBox="1">
            <a:spLocks noChangeArrowheads="1"/>
          </p:cNvSpPr>
          <p:nvPr/>
        </p:nvSpPr>
        <p:spPr bwMode="auto">
          <a:xfrm>
            <a:off x="1189508" y="1692077"/>
            <a:ext cx="7667700" cy="2556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Arial Narrow" charset="0"/>
                <a:ea typeface="ＭＳ Ｐゴシック" charset="-128"/>
              </a:defRPr>
            </a:lvl1pPr>
            <a:lvl2pPr marL="742950" indent="-285750" eaLnBrk="0" hangingPunct="0">
              <a:defRPr sz="2200">
                <a:solidFill>
                  <a:schemeClr val="tx1"/>
                </a:solidFill>
                <a:latin typeface="Arial Narrow" charset="0"/>
                <a:ea typeface="ＭＳ Ｐゴシック" charset="-128"/>
              </a:defRPr>
            </a:lvl2pPr>
            <a:lvl3pPr marL="1143000" indent="-228600" eaLnBrk="0" hangingPunct="0">
              <a:defRPr sz="2200">
                <a:solidFill>
                  <a:schemeClr val="tx1"/>
                </a:solidFill>
                <a:latin typeface="Arial Narrow" charset="0"/>
                <a:ea typeface="ＭＳ Ｐゴシック" charset="-128"/>
              </a:defRPr>
            </a:lvl3pPr>
            <a:lvl4pPr marL="1600200" indent="-228600" eaLnBrk="0" hangingPunct="0">
              <a:defRPr sz="2200">
                <a:solidFill>
                  <a:schemeClr val="tx1"/>
                </a:solidFill>
                <a:latin typeface="Arial Narrow" charset="0"/>
                <a:ea typeface="ＭＳ Ｐゴシック" charset="-128"/>
              </a:defRPr>
            </a:lvl4pPr>
            <a:lvl5pPr marL="2057400" indent="-228600" eaLnBrk="0" hangingPunct="0">
              <a:defRPr sz="22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2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2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2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200">
                <a:solidFill>
                  <a:schemeClr val="tx1"/>
                </a:solidFill>
                <a:latin typeface="Arial Narrow" charset="0"/>
                <a:ea typeface="ＭＳ Ｐゴシック" charset="-128"/>
              </a:defRPr>
            </a:lvl9pPr>
          </a:lstStyle>
          <a:p>
            <a:pPr marL="342900" indent="-342900" eaLnBrk="1" hangingPunct="1">
              <a:lnSpc>
                <a:spcPct val="110000"/>
              </a:lnSpc>
              <a:spcBef>
                <a:spcPts val="1800"/>
              </a:spcBef>
              <a:buClr>
                <a:srgbClr val="27631F"/>
              </a:buClr>
              <a:buSzPct val="110000"/>
              <a:buFont typeface="Wingdings" panose="05000000000000000000" pitchFamily="2" charset="2"/>
              <a:buChar char="§"/>
            </a:pPr>
            <a:r>
              <a:rPr lang="de-DE" altLang="en-US" dirty="0"/>
              <a:t>Die Analyse abgeschlossener Projekte liefert </a:t>
            </a:r>
            <a:r>
              <a:rPr lang="de-DE" altLang="en-US" sz="2350" b="1" dirty="0">
                <a:solidFill>
                  <a:srgbClr val="27631F"/>
                </a:solidFill>
              </a:rPr>
              <a:t>Hinweise für Folgevorhaben</a:t>
            </a:r>
            <a:endParaRPr lang="de-DE" altLang="en-US" sz="2350" dirty="0"/>
          </a:p>
          <a:p>
            <a:pPr marL="342900" indent="-342900" eaLnBrk="1" hangingPunct="1">
              <a:lnSpc>
                <a:spcPct val="110000"/>
              </a:lnSpc>
              <a:spcBef>
                <a:spcPts val="1200"/>
              </a:spcBef>
              <a:buClr>
                <a:srgbClr val="27631F"/>
              </a:buClr>
              <a:buSzPct val="110000"/>
              <a:buFont typeface="Wingdings" panose="05000000000000000000" pitchFamily="2" charset="2"/>
              <a:buChar char="§"/>
            </a:pPr>
            <a:r>
              <a:rPr lang="de-DE" altLang="en-US" dirty="0"/>
              <a:t>Die retrospektive Überprüfung ursprünglicher Aufwandsschätzungen führt zu Verbesserungen bisheriger Prognoseverfahren. Aber auch die Dokumentation von Höhen und Tiefen in der Zusammenarbeit kann </a:t>
            </a:r>
            <a:r>
              <a:rPr lang="de-DE" altLang="en-US" sz="2350" b="1" dirty="0">
                <a:solidFill>
                  <a:srgbClr val="27631F"/>
                </a:solidFill>
              </a:rPr>
              <a:t>Lerneffekte</a:t>
            </a:r>
            <a:r>
              <a:rPr lang="de-DE" altLang="en-US" dirty="0"/>
              <a:t> bei allen Beteiligten auslösen.</a:t>
            </a:r>
          </a:p>
        </p:txBody>
      </p:sp>
      <p:sp>
        <p:nvSpPr>
          <p:cNvPr id="2" name="Titel 1"/>
          <p:cNvSpPr>
            <a:spLocks noGrp="1"/>
          </p:cNvSpPr>
          <p:nvPr>
            <p:ph type="title"/>
          </p:nvPr>
        </p:nvSpPr>
        <p:spPr/>
        <p:txBody>
          <a:bodyPr/>
          <a:lstStyle/>
          <a:p>
            <a:r>
              <a:rPr lang="de-AT" dirty="0"/>
              <a:t>Projektnachbereitung</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12</a:t>
            </a:fld>
            <a:endParaRPr lang="en-US" dirty="0"/>
          </a:p>
        </p:txBody>
      </p:sp>
    </p:spTree>
    <p:extLst>
      <p:ext uri="{BB962C8B-B14F-4D97-AF65-F5344CB8AC3E}">
        <p14:creationId xmlns:p14="http://schemas.microsoft.com/office/powerpoint/2010/main" val="290159726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80344" y="1476053"/>
            <a:ext cx="8281144" cy="4514850"/>
          </a:xfrm>
        </p:spPr>
        <p:txBody>
          <a:bodyPr/>
          <a:lstStyle/>
          <a:p>
            <a:r>
              <a:rPr lang="de-AT" sz="2230" dirty="0"/>
              <a:t>Zusammenkunft aller Projektbeteiligten</a:t>
            </a:r>
          </a:p>
          <a:p>
            <a:pPr>
              <a:spcBef>
                <a:spcPts val="1800"/>
              </a:spcBef>
            </a:pPr>
            <a:r>
              <a:rPr lang="de-AT" sz="2230" dirty="0"/>
              <a:t>Gegenstück zum Kick-off: offizielles Ende der Projektdurchführung</a:t>
            </a:r>
          </a:p>
          <a:p>
            <a:pPr>
              <a:spcBef>
                <a:spcPts val="1800"/>
              </a:spcBef>
            </a:pPr>
            <a:r>
              <a:rPr lang="de-AT" sz="2230" dirty="0"/>
              <a:t>Rückschau auf Leistungen und Arbeitsprozesse der Durchführungsphase</a:t>
            </a:r>
          </a:p>
          <a:p>
            <a:pPr>
              <a:spcBef>
                <a:spcPts val="1800"/>
              </a:spcBef>
            </a:pPr>
            <a:r>
              <a:rPr lang="de-AT" sz="2230" dirty="0"/>
              <a:t>Würdigung von Projektverlauf und -ergebnissen</a:t>
            </a:r>
          </a:p>
          <a:p>
            <a:pPr>
              <a:spcBef>
                <a:spcPts val="1800"/>
              </a:spcBef>
            </a:pPr>
            <a:r>
              <a:rPr lang="de-AT" sz="2230" dirty="0"/>
              <a:t>Schwierigkeiten während der Projektrealisierung</a:t>
            </a:r>
          </a:p>
          <a:p>
            <a:pPr>
              <a:spcBef>
                <a:spcPts val="1800"/>
              </a:spcBef>
            </a:pPr>
            <a:r>
              <a:rPr lang="de-AT" sz="2230" dirty="0"/>
              <a:t>Gegenseitiges Feedback</a:t>
            </a:r>
          </a:p>
          <a:p>
            <a:pPr>
              <a:spcBef>
                <a:spcPts val="1800"/>
              </a:spcBef>
            </a:pPr>
            <a:r>
              <a:rPr lang="de-AT" sz="2230" dirty="0"/>
              <a:t>Festhalten von Erfahrungen und Lehre für Folgeprojekte (Lessons learned)</a:t>
            </a:r>
          </a:p>
          <a:p>
            <a:pPr>
              <a:spcBef>
                <a:spcPts val="1800"/>
              </a:spcBef>
            </a:pPr>
            <a:r>
              <a:rPr lang="de-AT" sz="2230" dirty="0"/>
              <a:t>Identifikation von Restaufgaben und Regelung für deren Erledigung</a:t>
            </a:r>
            <a:endParaRPr lang="en-US" sz="2230" dirty="0"/>
          </a:p>
        </p:txBody>
      </p:sp>
      <p:sp>
        <p:nvSpPr>
          <p:cNvPr id="2" name="Titel 1"/>
          <p:cNvSpPr>
            <a:spLocks noGrp="1"/>
          </p:cNvSpPr>
          <p:nvPr>
            <p:ph type="title"/>
          </p:nvPr>
        </p:nvSpPr>
        <p:spPr/>
        <p:txBody>
          <a:bodyPr/>
          <a:lstStyle/>
          <a:p>
            <a:r>
              <a:rPr lang="de-AT" dirty="0"/>
              <a:t>Touch-down Meeting</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de-AT" noProof="0" smtClean="0"/>
              <a:pPr/>
              <a:t>13</a:t>
            </a:fld>
            <a:endParaRPr lang="de-AT" noProof="0" dirty="0"/>
          </a:p>
        </p:txBody>
      </p:sp>
    </p:spTree>
    <p:extLst>
      <p:ext uri="{BB962C8B-B14F-4D97-AF65-F5344CB8AC3E}">
        <p14:creationId xmlns:p14="http://schemas.microsoft.com/office/powerpoint/2010/main" val="268303000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96368" y="1785739"/>
            <a:ext cx="8281144" cy="4154810"/>
          </a:xfrm>
        </p:spPr>
        <p:txBody>
          <a:bodyPr/>
          <a:lstStyle/>
          <a:p>
            <a:pPr>
              <a:lnSpc>
                <a:spcPct val="100000"/>
              </a:lnSpc>
              <a:spcBef>
                <a:spcPts val="2500"/>
              </a:spcBef>
            </a:pPr>
            <a:r>
              <a:rPr lang="de-AT" sz="2400" dirty="0"/>
              <a:t>Projektgeschichte Revue passieren lassen</a:t>
            </a:r>
          </a:p>
          <a:p>
            <a:pPr>
              <a:lnSpc>
                <a:spcPct val="100000"/>
              </a:lnSpc>
              <a:spcBef>
                <a:spcPts val="2500"/>
              </a:spcBef>
            </a:pPr>
            <a:r>
              <a:rPr lang="de-AT" sz="2400" dirty="0"/>
              <a:t>Anerkennung aussprechen</a:t>
            </a:r>
          </a:p>
          <a:p>
            <a:pPr>
              <a:lnSpc>
                <a:spcPct val="100000"/>
              </a:lnSpc>
              <a:spcBef>
                <a:spcPts val="2500"/>
              </a:spcBef>
            </a:pPr>
            <a:r>
              <a:rPr lang="de-AT" sz="2400" dirty="0"/>
              <a:t>Lehren aus Fehlern ziehen</a:t>
            </a:r>
          </a:p>
          <a:p>
            <a:pPr>
              <a:lnSpc>
                <a:spcPct val="100000"/>
              </a:lnSpc>
              <a:spcBef>
                <a:spcPts val="2500"/>
              </a:spcBef>
            </a:pPr>
            <a:r>
              <a:rPr lang="de-AT" sz="2400" dirty="0"/>
              <a:t>sachlich, konstruktiv Kritik üben</a:t>
            </a:r>
          </a:p>
          <a:p>
            <a:pPr>
              <a:lnSpc>
                <a:spcPct val="100000"/>
              </a:lnSpc>
              <a:spcBef>
                <a:spcPts val="2500"/>
              </a:spcBef>
            </a:pPr>
            <a:r>
              <a:rPr lang="de-AT" sz="2400" dirty="0"/>
              <a:t>allfällige Schäden am Team reparieren</a:t>
            </a:r>
          </a:p>
          <a:p>
            <a:pPr>
              <a:lnSpc>
                <a:spcPct val="100000"/>
              </a:lnSpc>
              <a:spcBef>
                <a:spcPts val="2500"/>
              </a:spcBef>
            </a:pPr>
            <a:r>
              <a:rPr lang="de-AT" sz="2400" dirty="0"/>
              <a:t>ungeklärte Konflikte lösen</a:t>
            </a:r>
          </a:p>
          <a:p>
            <a:pPr>
              <a:lnSpc>
                <a:spcPct val="100000"/>
              </a:lnSpc>
              <a:spcBef>
                <a:spcPts val="2500"/>
              </a:spcBef>
            </a:pPr>
            <a:r>
              <a:rPr lang="de-AT" sz="2400" dirty="0"/>
              <a:t>sich am Erreichten freuen</a:t>
            </a:r>
            <a:endParaRPr lang="en-US" sz="2400" dirty="0"/>
          </a:p>
        </p:txBody>
      </p:sp>
      <p:sp>
        <p:nvSpPr>
          <p:cNvPr id="2" name="Titel 1"/>
          <p:cNvSpPr>
            <a:spLocks noGrp="1"/>
          </p:cNvSpPr>
          <p:nvPr>
            <p:ph type="title"/>
          </p:nvPr>
        </p:nvSpPr>
        <p:spPr/>
        <p:txBody>
          <a:bodyPr/>
          <a:lstStyle/>
          <a:p>
            <a:r>
              <a:rPr lang="de-AT" dirty="0"/>
              <a:t>Ziele von Touch-down Meetings</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de-AT" noProof="0" smtClean="0"/>
              <a:pPr/>
              <a:t>14</a:t>
            </a:fld>
            <a:endParaRPr lang="de-AT" noProof="0" dirty="0"/>
          </a:p>
        </p:txBody>
      </p:sp>
    </p:spTree>
    <p:extLst>
      <p:ext uri="{BB962C8B-B14F-4D97-AF65-F5344CB8AC3E}">
        <p14:creationId xmlns:p14="http://schemas.microsoft.com/office/powerpoint/2010/main" val="269667234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80344" y="1548061"/>
            <a:ext cx="8281144" cy="4514850"/>
          </a:xfrm>
        </p:spPr>
        <p:txBody>
          <a:bodyPr/>
          <a:lstStyle/>
          <a:p>
            <a:pPr>
              <a:lnSpc>
                <a:spcPct val="100000"/>
              </a:lnSpc>
              <a:spcBef>
                <a:spcPts val="600"/>
              </a:spcBef>
            </a:pPr>
            <a:r>
              <a:rPr lang="de-AT" sz="2400" b="1" dirty="0">
                <a:solidFill>
                  <a:srgbClr val="27631F"/>
                </a:solidFill>
              </a:rPr>
              <a:t>fokussiert</a:t>
            </a:r>
            <a:r>
              <a:rPr lang="de-AT" sz="2400" dirty="0"/>
              <a:t> </a:t>
            </a:r>
            <a:r>
              <a:rPr lang="de-AT" sz="2200" dirty="0"/>
              <a:t>auf</a:t>
            </a:r>
          </a:p>
          <a:p>
            <a:pPr lvl="1">
              <a:lnSpc>
                <a:spcPct val="100000"/>
              </a:lnSpc>
            </a:pPr>
            <a:r>
              <a:rPr lang="de-AT" sz="2050" dirty="0"/>
              <a:t>Organisation</a:t>
            </a:r>
          </a:p>
          <a:p>
            <a:pPr lvl="1">
              <a:lnSpc>
                <a:spcPct val="100000"/>
              </a:lnSpc>
            </a:pPr>
            <a:r>
              <a:rPr lang="de-AT" sz="2050" dirty="0"/>
              <a:t>Pläne und ihre Einhaltung</a:t>
            </a:r>
          </a:p>
          <a:p>
            <a:pPr lvl="1">
              <a:lnSpc>
                <a:spcPct val="100000"/>
              </a:lnSpc>
            </a:pPr>
            <a:r>
              <a:rPr lang="de-AT" sz="2050" dirty="0"/>
              <a:t>Termin-, Kosten- und Leistungsabweichungen</a:t>
            </a:r>
          </a:p>
          <a:p>
            <a:pPr lvl="1">
              <a:lnSpc>
                <a:spcPct val="100000"/>
              </a:lnSpc>
            </a:pPr>
            <a:r>
              <a:rPr lang="de-AT" sz="2050" dirty="0"/>
              <a:t>Arbeitsklima und Führungsverhalten</a:t>
            </a:r>
          </a:p>
          <a:p>
            <a:pPr lvl="1">
              <a:lnSpc>
                <a:spcPct val="100000"/>
              </a:lnSpc>
            </a:pPr>
            <a:r>
              <a:rPr lang="de-AT" sz="2050" dirty="0"/>
              <a:t>Kommunikation</a:t>
            </a:r>
          </a:p>
          <a:p>
            <a:pPr>
              <a:lnSpc>
                <a:spcPct val="100000"/>
              </a:lnSpc>
              <a:spcBef>
                <a:spcPts val="2900"/>
              </a:spcBef>
            </a:pPr>
            <a:r>
              <a:rPr lang="de-AT" sz="2400" b="1" dirty="0">
                <a:solidFill>
                  <a:srgbClr val="27631F"/>
                </a:solidFill>
              </a:rPr>
              <a:t>spezielle Abweichungsanalysen</a:t>
            </a:r>
          </a:p>
          <a:p>
            <a:pPr lvl="1">
              <a:lnSpc>
                <a:spcPct val="100000"/>
              </a:lnSpc>
            </a:pPr>
            <a:r>
              <a:rPr lang="de-AT" sz="2050" dirty="0"/>
              <a:t>bezogen auf Projektverlauf und Projektergebnisse</a:t>
            </a:r>
          </a:p>
          <a:p>
            <a:pPr lvl="1">
              <a:lnSpc>
                <a:spcPct val="100000"/>
              </a:lnSpc>
            </a:pPr>
            <a:r>
              <a:rPr lang="de-AT" sz="2050" dirty="0"/>
              <a:t>ergründend personelle, technische und organisatorische Ursachen</a:t>
            </a:r>
          </a:p>
          <a:p>
            <a:pPr lvl="1">
              <a:lnSpc>
                <a:spcPct val="100000"/>
              </a:lnSpc>
            </a:pPr>
            <a:r>
              <a:rPr lang="de-AT" sz="2050" dirty="0"/>
              <a:t>differenzierend nach vermeidbaren und unvermeidlichen Ursachen</a:t>
            </a:r>
            <a:endParaRPr lang="en-US" sz="2050" dirty="0"/>
          </a:p>
        </p:txBody>
      </p:sp>
      <p:sp>
        <p:nvSpPr>
          <p:cNvPr id="2" name="Titel 1"/>
          <p:cNvSpPr>
            <a:spLocks noGrp="1"/>
          </p:cNvSpPr>
          <p:nvPr>
            <p:ph type="title"/>
          </p:nvPr>
        </p:nvSpPr>
        <p:spPr/>
        <p:txBody>
          <a:bodyPr/>
          <a:lstStyle/>
          <a:p>
            <a:pPr>
              <a:lnSpc>
                <a:spcPts val="2800"/>
              </a:lnSpc>
            </a:pPr>
            <a:r>
              <a:rPr lang="de-AT" sz="2800" dirty="0"/>
              <a:t>Beurteilung des Projektabwicklungsprozesses</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de-AT" noProof="0" smtClean="0"/>
              <a:pPr/>
              <a:t>15</a:t>
            </a:fld>
            <a:endParaRPr lang="de-AT" noProof="0" dirty="0"/>
          </a:p>
        </p:txBody>
      </p:sp>
    </p:spTree>
    <p:extLst>
      <p:ext uri="{BB962C8B-B14F-4D97-AF65-F5344CB8AC3E}">
        <p14:creationId xmlns:p14="http://schemas.microsoft.com/office/powerpoint/2010/main" val="119732333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28"/>
          <p:cNvSpPr txBox="1">
            <a:spLocks noChangeArrowheads="1"/>
          </p:cNvSpPr>
          <p:nvPr/>
        </p:nvSpPr>
        <p:spPr bwMode="auto">
          <a:xfrm>
            <a:off x="936328" y="1476053"/>
            <a:ext cx="7182123" cy="5220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Arial Narrow" charset="0"/>
                <a:ea typeface="ＭＳ Ｐゴシック" charset="-128"/>
              </a:defRPr>
            </a:lvl1pPr>
            <a:lvl2pPr eaLnBrk="0" hangingPunct="0">
              <a:defRPr sz="2200">
                <a:solidFill>
                  <a:schemeClr val="tx1"/>
                </a:solidFill>
                <a:latin typeface="Arial Narrow" charset="0"/>
                <a:ea typeface="ＭＳ Ｐゴシック" charset="-128"/>
              </a:defRPr>
            </a:lvl2pPr>
            <a:lvl3pPr marL="1143000" indent="-228600" eaLnBrk="0" hangingPunct="0">
              <a:defRPr sz="2200">
                <a:solidFill>
                  <a:schemeClr val="tx1"/>
                </a:solidFill>
                <a:latin typeface="Arial Narrow" charset="0"/>
                <a:ea typeface="ＭＳ Ｐゴシック" charset="-128"/>
              </a:defRPr>
            </a:lvl3pPr>
            <a:lvl4pPr marL="1600200" indent="-228600" eaLnBrk="0" hangingPunct="0">
              <a:defRPr sz="2200">
                <a:solidFill>
                  <a:schemeClr val="tx1"/>
                </a:solidFill>
                <a:latin typeface="Arial Narrow" charset="0"/>
                <a:ea typeface="ＭＳ Ｐゴシック" charset="-128"/>
              </a:defRPr>
            </a:lvl4pPr>
            <a:lvl5pPr marL="2057400" indent="-228600" eaLnBrk="0" hangingPunct="0">
              <a:defRPr sz="22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2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2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2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200">
                <a:solidFill>
                  <a:schemeClr val="tx1"/>
                </a:solidFill>
                <a:latin typeface="Arial Narrow" charset="0"/>
                <a:ea typeface="ＭＳ Ｐゴシック" charset="-128"/>
              </a:defRPr>
            </a:lvl9pPr>
          </a:lstStyle>
          <a:p>
            <a:pPr marL="342900" indent="-342900" eaLnBrk="1" hangingPunct="1">
              <a:lnSpc>
                <a:spcPct val="110000"/>
              </a:lnSpc>
              <a:spcBef>
                <a:spcPts val="1200"/>
              </a:spcBef>
              <a:buClr>
                <a:srgbClr val="27631F"/>
              </a:buClr>
              <a:buSzPct val="110000"/>
              <a:buFont typeface="Wingdings" panose="05000000000000000000" pitchFamily="2" charset="2"/>
              <a:buChar char="§"/>
            </a:pPr>
            <a:r>
              <a:rPr lang="de-DE" altLang="en-US" sz="1900" dirty="0"/>
              <a:t>Wurden die gesetzten </a:t>
            </a:r>
            <a:r>
              <a:rPr lang="de-DE" altLang="en-US" sz="2150" b="1" dirty="0">
                <a:solidFill>
                  <a:srgbClr val="27631F"/>
                </a:solidFill>
              </a:rPr>
              <a:t>Ziele</a:t>
            </a:r>
            <a:r>
              <a:rPr lang="de-DE" altLang="en-US" sz="1900" dirty="0">
                <a:solidFill>
                  <a:srgbClr val="27631F"/>
                </a:solidFill>
              </a:rPr>
              <a:t> </a:t>
            </a:r>
            <a:r>
              <a:rPr lang="de-DE" altLang="en-US" sz="1900" dirty="0"/>
              <a:t>(Termine, Kosten, Output) erreicht?</a:t>
            </a:r>
            <a:br>
              <a:rPr lang="de-DE" altLang="en-US" sz="1900" dirty="0"/>
            </a:br>
            <a:r>
              <a:rPr lang="de-DE" altLang="en-US" sz="1900" dirty="0">
                <a:solidFill>
                  <a:schemeClr val="bg2"/>
                </a:solidFill>
              </a:rPr>
              <a:t>Wenn nein, aus welchen Gründen nicht?</a:t>
            </a:r>
          </a:p>
          <a:p>
            <a:pPr marL="342900" indent="-342900" eaLnBrk="1" hangingPunct="1">
              <a:lnSpc>
                <a:spcPct val="110000"/>
              </a:lnSpc>
              <a:spcBef>
                <a:spcPts val="1200"/>
              </a:spcBef>
              <a:buClr>
                <a:srgbClr val="27631F"/>
              </a:buClr>
              <a:buSzPct val="110000"/>
              <a:buFont typeface="Wingdings" panose="05000000000000000000" pitchFamily="2" charset="2"/>
              <a:buChar char="§"/>
            </a:pPr>
            <a:r>
              <a:rPr lang="de-DE" altLang="en-US" sz="1900" dirty="0"/>
              <a:t>Ist der </a:t>
            </a:r>
            <a:r>
              <a:rPr lang="de-DE" altLang="en-US" sz="2150" b="1" dirty="0">
                <a:solidFill>
                  <a:srgbClr val="27631F"/>
                </a:solidFill>
              </a:rPr>
              <a:t>Auftraggeber</a:t>
            </a:r>
            <a:r>
              <a:rPr lang="de-DE" altLang="en-US" sz="1900" dirty="0"/>
              <a:t> zufrieden? </a:t>
            </a:r>
            <a:br>
              <a:rPr lang="de-DE" altLang="en-US" sz="1900" dirty="0"/>
            </a:br>
            <a:r>
              <a:rPr lang="de-DE" altLang="en-US" sz="1900" dirty="0">
                <a:solidFill>
                  <a:schemeClr val="bg2"/>
                </a:solidFill>
              </a:rPr>
              <a:t>Wenn nein, was gab Anlass zu Unzufriedenheit?</a:t>
            </a:r>
          </a:p>
          <a:p>
            <a:pPr marL="342900" indent="-342900" eaLnBrk="1" hangingPunct="1">
              <a:lnSpc>
                <a:spcPct val="110000"/>
              </a:lnSpc>
              <a:spcBef>
                <a:spcPts val="1200"/>
              </a:spcBef>
              <a:buClr>
                <a:srgbClr val="27631F"/>
              </a:buClr>
              <a:buSzPct val="110000"/>
              <a:buFont typeface="Wingdings" panose="05000000000000000000" pitchFamily="2" charset="2"/>
              <a:buChar char="§"/>
            </a:pPr>
            <a:r>
              <a:rPr lang="de-DE" altLang="en-US" sz="1900" dirty="0"/>
              <a:t>Was lief </a:t>
            </a:r>
            <a:r>
              <a:rPr lang="de-DE" altLang="en-US" sz="2150" b="1" dirty="0">
                <a:solidFill>
                  <a:srgbClr val="27631F"/>
                </a:solidFill>
              </a:rPr>
              <a:t>gut</a:t>
            </a:r>
            <a:r>
              <a:rPr lang="de-DE" altLang="en-US" sz="1900" dirty="0"/>
              <a:t> und was </a:t>
            </a:r>
            <a:r>
              <a:rPr lang="de-DE" altLang="en-US" sz="2150" b="1" dirty="0">
                <a:solidFill>
                  <a:srgbClr val="27631F"/>
                </a:solidFill>
              </a:rPr>
              <a:t>schlecht</a:t>
            </a:r>
            <a:r>
              <a:rPr lang="de-DE" altLang="en-US" sz="1900" dirty="0"/>
              <a:t> im Projekt? Wie war das </a:t>
            </a:r>
            <a:r>
              <a:rPr lang="de-DE" altLang="en-US" sz="2150" b="1" dirty="0">
                <a:solidFill>
                  <a:srgbClr val="27631F"/>
                </a:solidFill>
              </a:rPr>
              <a:t>Klima</a:t>
            </a:r>
            <a:r>
              <a:rPr lang="de-DE" altLang="en-US" sz="1900" dirty="0"/>
              <a:t> im Team?</a:t>
            </a:r>
          </a:p>
          <a:p>
            <a:pPr marL="342900" indent="-342900" eaLnBrk="1" hangingPunct="1">
              <a:lnSpc>
                <a:spcPct val="110000"/>
              </a:lnSpc>
              <a:spcBef>
                <a:spcPts val="1200"/>
              </a:spcBef>
              <a:buClr>
                <a:srgbClr val="27631F"/>
              </a:buClr>
              <a:buSzPct val="110000"/>
              <a:buFont typeface="Wingdings" panose="05000000000000000000" pitchFamily="2" charset="2"/>
              <a:buChar char="§"/>
            </a:pPr>
            <a:r>
              <a:rPr lang="de-DE" altLang="en-US" sz="1900" dirty="0"/>
              <a:t>Welche </a:t>
            </a:r>
            <a:r>
              <a:rPr lang="de-DE" altLang="en-US" sz="2150" b="1" dirty="0">
                <a:solidFill>
                  <a:srgbClr val="27631F"/>
                </a:solidFill>
              </a:rPr>
              <a:t>Konsequenzen</a:t>
            </a:r>
            <a:r>
              <a:rPr lang="de-DE" altLang="en-US" sz="1900" dirty="0"/>
              <a:t> werden aus den gewonnenen Erfahrungen für künftige Projekte zu ziehen sein?</a:t>
            </a:r>
          </a:p>
          <a:p>
            <a:pPr marL="342900" indent="-342900" eaLnBrk="1" hangingPunct="1">
              <a:lnSpc>
                <a:spcPct val="110000"/>
              </a:lnSpc>
              <a:spcBef>
                <a:spcPts val="1200"/>
              </a:spcBef>
              <a:buClr>
                <a:srgbClr val="27631F"/>
              </a:buClr>
              <a:buSzPct val="110000"/>
              <a:buFont typeface="Wingdings" panose="05000000000000000000" pitchFamily="2" charset="2"/>
              <a:buChar char="§"/>
            </a:pPr>
            <a:r>
              <a:rPr lang="de-DE" altLang="en-US" sz="1900" dirty="0"/>
              <a:t>Wie war die </a:t>
            </a:r>
            <a:r>
              <a:rPr lang="de-DE" altLang="en-US" sz="2150" b="1" dirty="0">
                <a:solidFill>
                  <a:srgbClr val="27631F"/>
                </a:solidFill>
              </a:rPr>
              <a:t>Zusammenarbeit</a:t>
            </a:r>
            <a:r>
              <a:rPr lang="de-DE" altLang="en-US" sz="1900" dirty="0"/>
              <a:t> mit </a:t>
            </a:r>
            <a:r>
              <a:rPr lang="de-DE" altLang="en-US" sz="2150" b="1" dirty="0">
                <a:solidFill>
                  <a:srgbClr val="27631F"/>
                </a:solidFill>
              </a:rPr>
              <a:t>Auftraggeber</a:t>
            </a:r>
            <a:r>
              <a:rPr lang="de-DE" altLang="en-US" sz="1900" dirty="0"/>
              <a:t> und Projektumfeld?</a:t>
            </a:r>
          </a:p>
          <a:p>
            <a:pPr marL="342900" indent="-342900" eaLnBrk="1" hangingPunct="1">
              <a:lnSpc>
                <a:spcPct val="110000"/>
              </a:lnSpc>
              <a:spcBef>
                <a:spcPts val="1200"/>
              </a:spcBef>
              <a:buClr>
                <a:srgbClr val="27631F"/>
              </a:buClr>
              <a:buSzPct val="110000"/>
              <a:buFont typeface="Wingdings" panose="05000000000000000000" pitchFamily="2" charset="2"/>
              <a:buChar char="§"/>
            </a:pPr>
            <a:r>
              <a:rPr lang="de-DE" altLang="en-US" sz="1900" dirty="0"/>
              <a:t>Welche </a:t>
            </a:r>
            <a:r>
              <a:rPr lang="de-DE" altLang="en-US" sz="2150" b="1" dirty="0">
                <a:solidFill>
                  <a:srgbClr val="27631F"/>
                </a:solidFill>
              </a:rPr>
              <a:t>Nach-Arbeiten</a:t>
            </a:r>
            <a:r>
              <a:rPr lang="de-DE" altLang="en-US" sz="1900" dirty="0"/>
              <a:t> sind bis wann noch zu erledigen?</a:t>
            </a:r>
          </a:p>
          <a:p>
            <a:pPr marL="542925" eaLnBrk="1" hangingPunct="1">
              <a:lnSpc>
                <a:spcPct val="90000"/>
              </a:lnSpc>
              <a:spcBef>
                <a:spcPts val="2400"/>
              </a:spcBef>
            </a:pPr>
            <a:r>
              <a:rPr lang="de-DE" altLang="en-US" sz="2400" b="1" dirty="0">
                <a:solidFill>
                  <a:srgbClr val="27631F"/>
                </a:solidFill>
                <a:latin typeface="Arial Narrow"/>
                <a:sym typeface="Wingdings 3" charset="2"/>
              </a:rPr>
              <a:t>→</a:t>
            </a:r>
            <a:r>
              <a:rPr lang="de-DE" altLang="en-US" sz="1900" b="1" dirty="0">
                <a:solidFill>
                  <a:srgbClr val="27631F"/>
                </a:solidFill>
                <a:sym typeface="Wingdings 3" charset="2"/>
              </a:rPr>
              <a:t>  </a:t>
            </a:r>
            <a:r>
              <a:rPr lang="de-DE" altLang="en-US" b="1" dirty="0">
                <a:solidFill>
                  <a:srgbClr val="27631F"/>
                </a:solidFill>
              </a:rPr>
              <a:t>Entlastung des Projektteams und des Projektleiters</a:t>
            </a:r>
          </a:p>
          <a:p>
            <a:pPr marL="542925" eaLnBrk="1" hangingPunct="1">
              <a:lnSpc>
                <a:spcPct val="90000"/>
              </a:lnSpc>
              <a:spcBef>
                <a:spcPts val="1200"/>
              </a:spcBef>
            </a:pPr>
            <a:r>
              <a:rPr lang="de-DE" altLang="en-US" sz="2000" b="1" dirty="0">
                <a:solidFill>
                  <a:srgbClr val="27631F"/>
                </a:solidFill>
                <a:latin typeface="Arial Narrow"/>
                <a:sym typeface="Wingdings 3" charset="2"/>
              </a:rPr>
              <a:t>→</a:t>
            </a:r>
            <a:r>
              <a:rPr lang="de-DE" altLang="en-US" b="1" i="1" dirty="0">
                <a:solidFill>
                  <a:srgbClr val="27631F"/>
                </a:solidFill>
                <a:latin typeface="Arial" charset="0"/>
                <a:sym typeface="Wingdings 3" charset="2"/>
              </a:rPr>
              <a:t>  </a:t>
            </a:r>
            <a:r>
              <a:rPr lang="de-DE" altLang="en-US" b="1" dirty="0">
                <a:solidFill>
                  <a:srgbClr val="27631F"/>
                </a:solidFill>
              </a:rPr>
              <a:t>emotionaler Schlusspunkt („Feier“)</a:t>
            </a:r>
          </a:p>
        </p:txBody>
      </p:sp>
      <p:sp>
        <p:nvSpPr>
          <p:cNvPr id="2" name="Titel 1"/>
          <p:cNvSpPr>
            <a:spLocks noGrp="1"/>
          </p:cNvSpPr>
          <p:nvPr>
            <p:ph type="title"/>
          </p:nvPr>
        </p:nvSpPr>
        <p:spPr/>
        <p:txBody>
          <a:bodyPr/>
          <a:lstStyle/>
          <a:p>
            <a:pPr>
              <a:lnSpc>
                <a:spcPts val="2800"/>
              </a:lnSpc>
            </a:pPr>
            <a:r>
              <a:rPr lang="de-AT" sz="2800" dirty="0"/>
              <a:t>Leitfragen zur Projektnachbereitung – Abschlusssitzung</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16</a:t>
            </a:fld>
            <a:endParaRPr lang="en-US" dirty="0"/>
          </a:p>
        </p:txBody>
      </p:sp>
    </p:spTree>
    <p:extLst>
      <p:ext uri="{BB962C8B-B14F-4D97-AF65-F5344CB8AC3E}">
        <p14:creationId xmlns:p14="http://schemas.microsoft.com/office/powerpoint/2010/main" val="241455547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8336" y="2268141"/>
            <a:ext cx="10657184" cy="343227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pPr>
              <a:lnSpc>
                <a:spcPts val="3000"/>
              </a:lnSpc>
            </a:pPr>
            <a:r>
              <a:rPr lang="de-AT" sz="2800" dirty="0"/>
              <a:t>Tabellenraster zur gemeinschaftlichen Projektnachbetrachtung im Team</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17</a:t>
            </a:fld>
            <a:endParaRPr lang="en-US" dirty="0"/>
          </a:p>
        </p:txBody>
      </p:sp>
    </p:spTree>
    <p:extLst>
      <p:ext uri="{BB962C8B-B14F-4D97-AF65-F5344CB8AC3E}">
        <p14:creationId xmlns:p14="http://schemas.microsoft.com/office/powerpoint/2010/main" val="1523464965"/>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344" y="1757207"/>
            <a:ext cx="7920880" cy="4759406"/>
          </a:xfrm>
          <a:prstGeom prst="rect">
            <a:avLst/>
          </a:prstGeom>
        </p:spPr>
      </p:pic>
      <p:sp>
        <p:nvSpPr>
          <p:cNvPr id="2" name="Titel 1"/>
          <p:cNvSpPr>
            <a:spLocks noGrp="1"/>
          </p:cNvSpPr>
          <p:nvPr>
            <p:ph type="title"/>
          </p:nvPr>
        </p:nvSpPr>
        <p:spPr>
          <a:xfrm>
            <a:off x="864321" y="395933"/>
            <a:ext cx="6336703" cy="863600"/>
          </a:xfrm>
        </p:spPr>
        <p:txBody>
          <a:bodyPr/>
          <a:lstStyle/>
          <a:p>
            <a:r>
              <a:rPr lang="de-AT" dirty="0"/>
              <a:t>Analyse von Projektfehlschlägen</a:t>
            </a:r>
          </a:p>
        </p:txBody>
      </p:sp>
      <p:sp>
        <p:nvSpPr>
          <p:cNvPr id="4" name="Foliennummernplatzhalter 3"/>
          <p:cNvSpPr>
            <a:spLocks noGrp="1"/>
          </p:cNvSpPr>
          <p:nvPr>
            <p:ph type="sldNum" sz="quarter" idx="11"/>
          </p:nvPr>
        </p:nvSpPr>
        <p:spPr>
          <a:xfrm>
            <a:off x="-2" y="6516116"/>
            <a:ext cx="720308" cy="360363"/>
          </a:xfrm>
        </p:spPr>
        <p:txBody>
          <a:bodyPr/>
          <a:lstStyle/>
          <a:p>
            <a:fld id="{1B0257E5-75A0-4F46-BAAD-A8D9FF434F26}" type="slidenum">
              <a:rPr lang="de-AT" smtClean="0"/>
              <a:pPr/>
              <a:t>18</a:t>
            </a:fld>
            <a:endParaRPr lang="de-AT" dirty="0"/>
          </a:p>
        </p:txBody>
      </p:sp>
    </p:spTree>
    <p:extLst>
      <p:ext uri="{BB962C8B-B14F-4D97-AF65-F5344CB8AC3E}">
        <p14:creationId xmlns:p14="http://schemas.microsoft.com/office/powerpoint/2010/main" val="3202962243"/>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C183D7F6-B498-43B3-948B-1728B52AA6E4}">
                <adec:decorative xmlns:adec="http://schemas.microsoft.com/office/drawing/2017/decorative" val="1"/>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152352" y="1692077"/>
            <a:ext cx="7776864" cy="4640165"/>
          </a:xfrm>
          <a:prstGeom prst="rect">
            <a:avLst/>
          </a:prstGeom>
        </p:spPr>
      </p:pic>
      <p:sp>
        <p:nvSpPr>
          <p:cNvPr id="2" name="Titel 1"/>
          <p:cNvSpPr>
            <a:spLocks noGrp="1"/>
          </p:cNvSpPr>
          <p:nvPr>
            <p:ph type="title"/>
          </p:nvPr>
        </p:nvSpPr>
        <p:spPr/>
        <p:txBody>
          <a:bodyPr/>
          <a:lstStyle/>
          <a:p>
            <a:pPr>
              <a:lnSpc>
                <a:spcPts val="2800"/>
              </a:lnSpc>
            </a:pPr>
            <a:r>
              <a:rPr lang="de-AT" sz="2800" dirty="0"/>
              <a:t>Spiderchart für Feedback im </a:t>
            </a:r>
            <a:br>
              <a:rPr lang="de-AT" sz="2800" dirty="0"/>
            </a:br>
            <a:r>
              <a:rPr lang="de-AT" sz="2800" dirty="0"/>
              <a:t>Rahmen der Projektnachbereitung </a:t>
            </a:r>
          </a:p>
        </p:txBody>
      </p:sp>
      <p:sp>
        <p:nvSpPr>
          <p:cNvPr id="4" name="Foliennummernplatzhalter 3"/>
          <p:cNvSpPr>
            <a:spLocks noGrp="1"/>
          </p:cNvSpPr>
          <p:nvPr>
            <p:ph type="sldNum" sz="quarter" idx="11"/>
          </p:nvPr>
        </p:nvSpPr>
        <p:spPr/>
        <p:txBody>
          <a:bodyPr/>
          <a:lstStyle/>
          <a:p>
            <a:fld id="{1B0257E5-75A0-4F46-BAAD-A8D9FF434F26}" type="slidenum">
              <a:rPr lang="de-AT" smtClean="0"/>
              <a:pPr/>
              <a:t>19</a:t>
            </a:fld>
            <a:endParaRPr lang="de-AT" dirty="0"/>
          </a:p>
        </p:txBody>
      </p:sp>
    </p:spTree>
    <p:extLst>
      <p:ext uri="{BB962C8B-B14F-4D97-AF65-F5344CB8AC3E}">
        <p14:creationId xmlns:p14="http://schemas.microsoft.com/office/powerpoint/2010/main" val="1638460193"/>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023" y="1398660"/>
            <a:ext cx="984850" cy="1121022"/>
          </a:xfrm>
          <a:prstGeom prst="rect">
            <a:avLst/>
          </a:prstGeom>
        </p:spPr>
      </p:pic>
      <p:sp>
        <p:nvSpPr>
          <p:cNvPr id="3" name="Inhaltsplatzhalter 2"/>
          <p:cNvSpPr>
            <a:spLocks noGrp="1"/>
          </p:cNvSpPr>
          <p:nvPr>
            <p:ph idx="1"/>
          </p:nvPr>
        </p:nvSpPr>
        <p:spPr>
          <a:xfrm>
            <a:off x="2592513" y="2124125"/>
            <a:ext cx="5472607" cy="4248472"/>
          </a:xfrm>
        </p:spPr>
        <p:txBody>
          <a:bodyPr/>
          <a:lstStyle/>
          <a:p>
            <a:pPr>
              <a:spcBef>
                <a:spcPts val="2400"/>
              </a:spcBef>
            </a:pPr>
            <a:r>
              <a:rPr lang="de-AT" sz="2700" dirty="0"/>
              <a:t>Endabnahme der Projektergebnisse und Restmängelbehebung </a:t>
            </a:r>
          </a:p>
          <a:p>
            <a:pPr>
              <a:spcBef>
                <a:spcPts val="3600"/>
              </a:spcBef>
            </a:pPr>
            <a:r>
              <a:rPr lang="de-AT" sz="2700" dirty="0"/>
              <a:t>Projektendabrechnung, </a:t>
            </a:r>
            <a:br>
              <a:rPr lang="de-AT" sz="2700" dirty="0"/>
            </a:br>
            <a:r>
              <a:rPr lang="de-AT" sz="2700" dirty="0"/>
              <a:t>Rückschau und Feedback</a:t>
            </a:r>
          </a:p>
          <a:p>
            <a:pPr>
              <a:spcBef>
                <a:spcPts val="3600"/>
              </a:spcBef>
            </a:pPr>
            <a:r>
              <a:rPr lang="de-AT" sz="2700" dirty="0"/>
              <a:t>Auflösung der Projektorganisation</a:t>
            </a:r>
          </a:p>
        </p:txBody>
      </p:sp>
      <p:sp>
        <p:nvSpPr>
          <p:cNvPr id="2" name="Titel 1"/>
          <p:cNvSpPr>
            <a:spLocks noGrp="1"/>
          </p:cNvSpPr>
          <p:nvPr>
            <p:ph type="title"/>
          </p:nvPr>
        </p:nvSpPr>
        <p:spPr/>
        <p:txBody>
          <a:bodyPr/>
          <a:lstStyle/>
          <a:p>
            <a:r>
              <a:rPr lang="de-AT" dirty="0"/>
              <a:t>Übersicht – Projektabschluss</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a:t>
            </a:fld>
            <a:endParaRPr lang="en-US" dirty="0"/>
          </a:p>
        </p:txBody>
      </p:sp>
    </p:spTree>
    <p:extLst>
      <p:ext uri="{BB962C8B-B14F-4D97-AF65-F5344CB8AC3E}">
        <p14:creationId xmlns:p14="http://schemas.microsoft.com/office/powerpoint/2010/main" val="252364545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pieren 17">
            <a:extLst>
              <a:ext uri="{C183D7F6-B498-43B3-948B-1728B52AA6E4}">
                <adec:decorative xmlns:adec="http://schemas.microsoft.com/office/drawing/2017/decorative" val="1"/>
              </a:ext>
            </a:extLst>
          </p:cNvPr>
          <p:cNvGrpSpPr/>
          <p:nvPr/>
        </p:nvGrpSpPr>
        <p:grpSpPr>
          <a:xfrm>
            <a:off x="941209" y="-163286"/>
            <a:ext cx="12812543" cy="7333622"/>
            <a:chOff x="941209" y="-163286"/>
            <a:chExt cx="12812543" cy="7333622"/>
          </a:xfrm>
        </p:grpSpPr>
        <p:pic>
          <p:nvPicPr>
            <p:cNvPr id="13313"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314" r="-3836"/>
            <a:stretch/>
          </p:blipFill>
          <p:spPr bwMode="auto">
            <a:xfrm>
              <a:off x="941209" y="-163286"/>
              <a:ext cx="8708087" cy="7333622"/>
            </a:xfrm>
            <a:prstGeom prst="rect">
              <a:avLst/>
            </a:prstGeom>
            <a:solidFill>
              <a:schemeClr val="bg1"/>
            </a:solidFill>
            <a:ln>
              <a:noFill/>
            </a:ln>
            <a:effectLst/>
          </p:spPr>
        </p:pic>
        <p:pic>
          <p:nvPicPr>
            <p:cNvPr id="133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1063" y="72008"/>
              <a:ext cx="8362689" cy="6576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7853" y="5652517"/>
              <a:ext cx="2340000" cy="1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9877" y="3114000"/>
              <a:ext cx="2412000" cy="1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9877" y="4366800"/>
              <a:ext cx="2016000" cy="1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9877" y="1202400"/>
              <a:ext cx="2016000" cy="1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9877" y="2142000"/>
              <a:ext cx="2412000" cy="1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0464" y="2257200"/>
              <a:ext cx="2412000" cy="1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0464" y="3564293"/>
              <a:ext cx="2412000" cy="1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0464" y="4860437"/>
              <a:ext cx="2412000" cy="1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0464" y="1274400"/>
              <a:ext cx="2412000" cy="1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Gerade Verbindung 7"/>
            <p:cNvCxnSpPr/>
            <p:nvPr/>
          </p:nvCxnSpPr>
          <p:spPr bwMode="auto">
            <a:xfrm>
              <a:off x="2278909" y="2329200"/>
              <a:ext cx="2257819"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 Verbindung 8"/>
            <p:cNvCxnSpPr/>
            <p:nvPr/>
          </p:nvCxnSpPr>
          <p:spPr bwMode="auto">
            <a:xfrm>
              <a:off x="2278909" y="3636293"/>
              <a:ext cx="2257819"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2278909" y="4932437"/>
              <a:ext cx="2257819"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 name="Gerade Verbindung 2"/>
            <p:cNvCxnSpPr/>
            <p:nvPr/>
          </p:nvCxnSpPr>
          <p:spPr bwMode="auto">
            <a:xfrm>
              <a:off x="2278909" y="1312890"/>
              <a:ext cx="2257819"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6696967" y="4438800"/>
              <a:ext cx="1800201"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a:off x="6696967" y="3186000"/>
              <a:ext cx="2257819"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6696967" y="2214000"/>
              <a:ext cx="2257819"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6696967" y="1274400"/>
              <a:ext cx="1800201"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Gerade Verbindung 36"/>
            <p:cNvCxnSpPr/>
            <p:nvPr/>
          </p:nvCxnSpPr>
          <p:spPr bwMode="auto">
            <a:xfrm>
              <a:off x="6696967" y="5724525"/>
              <a:ext cx="2257819"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9" name="Titel 1">
            <a:extLst>
              <a:ext uri="{FF2B5EF4-FFF2-40B4-BE49-F238E27FC236}">
                <a16:creationId xmlns:a16="http://schemas.microsoft.com/office/drawing/2014/main" id="{C6F1202C-4166-497F-965C-EBBB3CF7FBDF}"/>
              </a:ext>
            </a:extLst>
          </p:cNvPr>
          <p:cNvSpPr>
            <a:spLocks noGrp="1"/>
          </p:cNvSpPr>
          <p:nvPr>
            <p:ph type="title"/>
          </p:nvPr>
        </p:nvSpPr>
        <p:spPr>
          <a:xfrm>
            <a:off x="864321" y="-1597054"/>
            <a:ext cx="6336703" cy="863600"/>
          </a:xfrm>
        </p:spPr>
        <p:txBody>
          <a:bodyPr/>
          <a:lstStyle/>
          <a:p>
            <a:pPr>
              <a:lnSpc>
                <a:spcPts val="2800"/>
              </a:lnSpc>
            </a:pPr>
            <a:r>
              <a:rPr lang="de-AT" sz="2800" dirty="0"/>
              <a:t>Kennzahlen</a:t>
            </a:r>
          </a:p>
        </p:txBody>
      </p:sp>
      <p:sp>
        <p:nvSpPr>
          <p:cNvPr id="4" name="Foliennummernplatzhalter 3"/>
          <p:cNvSpPr>
            <a:spLocks noGrp="1"/>
          </p:cNvSpPr>
          <p:nvPr>
            <p:ph type="sldNum" sz="quarter" idx="11"/>
          </p:nvPr>
        </p:nvSpPr>
        <p:spPr/>
        <p:txBody>
          <a:bodyPr/>
          <a:lstStyle/>
          <a:p>
            <a:fld id="{1B0257E5-75A0-4F46-BAAD-A8D9FF434F26}" type="slidenum">
              <a:rPr lang="en-US" smtClean="0"/>
              <a:pPr/>
              <a:t>20</a:t>
            </a:fld>
            <a:endParaRPr lang="en-US" dirty="0"/>
          </a:p>
        </p:txBody>
      </p:sp>
    </p:spTree>
    <p:extLst>
      <p:ext uri="{BB962C8B-B14F-4D97-AF65-F5344CB8AC3E}">
        <p14:creationId xmlns:p14="http://schemas.microsoft.com/office/powerpoint/2010/main" val="3728894646"/>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64320" y="1404045"/>
            <a:ext cx="8497168" cy="4514850"/>
          </a:xfrm>
        </p:spPr>
        <p:txBody>
          <a:bodyPr/>
          <a:lstStyle/>
          <a:p>
            <a:pPr>
              <a:lnSpc>
                <a:spcPct val="100000"/>
              </a:lnSpc>
            </a:pPr>
            <a:r>
              <a:rPr lang="de-AT" sz="2300" b="1" dirty="0">
                <a:solidFill>
                  <a:srgbClr val="27631F"/>
                </a:solidFill>
              </a:rPr>
              <a:t>Hauptziel</a:t>
            </a:r>
            <a:r>
              <a:rPr lang="de-AT" sz="2150" dirty="0">
                <a:solidFill>
                  <a:srgbClr val="27631F"/>
                </a:solidFill>
              </a:rPr>
              <a:t>:  </a:t>
            </a:r>
            <a:r>
              <a:rPr lang="de-AT" sz="2150" dirty="0"/>
              <a:t>Erfahrungssicherung</a:t>
            </a:r>
          </a:p>
          <a:p>
            <a:pPr>
              <a:lnSpc>
                <a:spcPct val="100000"/>
              </a:lnSpc>
              <a:spcBef>
                <a:spcPts val="1500"/>
              </a:spcBef>
              <a:tabLst>
                <a:tab pos="1165225" algn="l"/>
              </a:tabLst>
            </a:pPr>
            <a:r>
              <a:rPr lang="de-AT" sz="2300" b="1" dirty="0">
                <a:solidFill>
                  <a:srgbClr val="27631F"/>
                </a:solidFill>
              </a:rPr>
              <a:t>Basis</a:t>
            </a:r>
            <a:r>
              <a:rPr lang="de-AT" sz="2150" dirty="0">
                <a:solidFill>
                  <a:srgbClr val="27631F"/>
                </a:solidFill>
              </a:rPr>
              <a:t>:</a:t>
            </a:r>
            <a:r>
              <a:rPr lang="de-AT" sz="2150" dirty="0"/>
              <a:t>	Datensammlung zur Bildung von Kennzahlen und </a:t>
            </a:r>
            <a:br>
              <a:rPr lang="de-AT" sz="2150" dirty="0"/>
            </a:br>
            <a:r>
              <a:rPr lang="de-AT" sz="2150" dirty="0"/>
              <a:t>	als Voraussetzung für das Kalibrieren von Aufwandsschätzverfahren</a:t>
            </a:r>
          </a:p>
          <a:p>
            <a:pPr>
              <a:lnSpc>
                <a:spcPct val="100000"/>
              </a:lnSpc>
              <a:spcBef>
                <a:spcPts val="1000"/>
              </a:spcBef>
            </a:pPr>
            <a:r>
              <a:rPr lang="de-AT" sz="2300" b="1" dirty="0">
                <a:solidFill>
                  <a:srgbClr val="27631F"/>
                </a:solidFill>
              </a:rPr>
              <a:t>Intention</a:t>
            </a:r>
            <a:r>
              <a:rPr lang="de-AT" sz="2150" dirty="0"/>
              <a:t>: </a:t>
            </a:r>
          </a:p>
          <a:p>
            <a:pPr lvl="1">
              <a:lnSpc>
                <a:spcPct val="100000"/>
              </a:lnSpc>
              <a:spcBef>
                <a:spcPts val="600"/>
              </a:spcBef>
            </a:pPr>
            <a:r>
              <a:rPr lang="de-AT" sz="2000" dirty="0"/>
              <a:t>Optimierung des Managements künftiger Projekte</a:t>
            </a:r>
          </a:p>
          <a:p>
            <a:pPr lvl="1">
              <a:lnSpc>
                <a:spcPct val="100000"/>
              </a:lnSpc>
              <a:spcBef>
                <a:spcPts val="600"/>
              </a:spcBef>
            </a:pPr>
            <a:r>
              <a:rPr lang="de-AT" sz="2000" dirty="0"/>
              <a:t>Verbesserung von Projektmanagementhilfsmitteln wie Checklisten und Templates</a:t>
            </a:r>
          </a:p>
          <a:p>
            <a:pPr>
              <a:lnSpc>
                <a:spcPct val="100000"/>
              </a:lnSpc>
              <a:spcBef>
                <a:spcPts val="1500"/>
              </a:spcBef>
            </a:pPr>
            <a:r>
              <a:rPr lang="de-AT" sz="2300" b="1" dirty="0">
                <a:solidFill>
                  <a:srgbClr val="27631F"/>
                </a:solidFill>
              </a:rPr>
              <a:t>Motto</a:t>
            </a:r>
            <a:r>
              <a:rPr lang="de-AT" sz="2150" dirty="0">
                <a:solidFill>
                  <a:srgbClr val="27631F"/>
                </a:solidFill>
              </a:rPr>
              <a:t>:  </a:t>
            </a:r>
            <a:r>
              <a:rPr lang="de-AT" sz="2150" dirty="0"/>
              <a:t>Herausarbeiten der Potentiale für künftige Projekte</a:t>
            </a:r>
          </a:p>
          <a:p>
            <a:pPr>
              <a:lnSpc>
                <a:spcPct val="100000"/>
              </a:lnSpc>
              <a:spcBef>
                <a:spcPts val="1500"/>
              </a:spcBef>
            </a:pPr>
            <a:r>
              <a:rPr lang="de-AT" sz="2300" b="1" dirty="0">
                <a:solidFill>
                  <a:srgbClr val="27631F"/>
                </a:solidFill>
              </a:rPr>
              <a:t>Devise</a:t>
            </a:r>
            <a:r>
              <a:rPr lang="de-AT" sz="2150" dirty="0">
                <a:solidFill>
                  <a:srgbClr val="27631F"/>
                </a:solidFill>
              </a:rPr>
              <a:t>:  </a:t>
            </a:r>
            <a:r>
              <a:rPr lang="de-AT" sz="2150" dirty="0"/>
              <a:t>prinzipiell verschriftlichen:</a:t>
            </a:r>
          </a:p>
          <a:p>
            <a:pPr lvl="1">
              <a:lnSpc>
                <a:spcPct val="100000"/>
              </a:lnSpc>
              <a:spcBef>
                <a:spcPts val="600"/>
              </a:spcBef>
            </a:pPr>
            <a:r>
              <a:rPr lang="de-AT" sz="2000" dirty="0"/>
              <a:t>zwingt die Dinge auf den Punkt zu bringen</a:t>
            </a:r>
          </a:p>
          <a:p>
            <a:pPr lvl="1">
              <a:lnSpc>
                <a:spcPct val="100000"/>
              </a:lnSpc>
              <a:spcBef>
                <a:spcPts val="600"/>
              </a:spcBef>
            </a:pPr>
            <a:r>
              <a:rPr lang="de-AT" sz="2000" dirty="0"/>
              <a:t>erleichtert die Weitergabe der Schlussfolgerungen</a:t>
            </a:r>
          </a:p>
          <a:p>
            <a:pPr>
              <a:lnSpc>
                <a:spcPct val="100000"/>
              </a:lnSpc>
              <a:spcBef>
                <a:spcPts val="1500"/>
              </a:spcBef>
              <a:tabLst>
                <a:tab pos="2328863" algn="l"/>
              </a:tabLst>
            </a:pPr>
            <a:r>
              <a:rPr lang="de-AT" sz="2300" b="1" dirty="0">
                <a:solidFill>
                  <a:srgbClr val="27631F"/>
                </a:solidFill>
              </a:rPr>
              <a:t>Terminisierung</a:t>
            </a:r>
            <a:r>
              <a:rPr lang="de-AT" sz="2150" dirty="0">
                <a:solidFill>
                  <a:srgbClr val="27631F"/>
                </a:solidFill>
              </a:rPr>
              <a:t>: </a:t>
            </a:r>
            <a:r>
              <a:rPr lang="de-AT" sz="2150" dirty="0"/>
              <a:t>	möglichst bald nach Projektabnahme, Erfahrungen </a:t>
            </a:r>
            <a:br>
              <a:rPr lang="de-AT" sz="2150" dirty="0"/>
            </a:br>
            <a:r>
              <a:rPr lang="de-AT" sz="2150" dirty="0"/>
              <a:t>	sind noch „frisch“</a:t>
            </a:r>
            <a:endParaRPr lang="en-US" sz="2150" dirty="0"/>
          </a:p>
        </p:txBody>
      </p:sp>
      <p:sp>
        <p:nvSpPr>
          <p:cNvPr id="2" name="Titel 1"/>
          <p:cNvSpPr>
            <a:spLocks noGrp="1"/>
          </p:cNvSpPr>
          <p:nvPr>
            <p:ph type="title"/>
          </p:nvPr>
        </p:nvSpPr>
        <p:spPr/>
        <p:txBody>
          <a:bodyPr/>
          <a:lstStyle/>
          <a:p>
            <a:r>
              <a:rPr lang="de-AT" dirty="0"/>
              <a:t>Lessons learned</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de-AT" noProof="0" smtClean="0"/>
              <a:pPr/>
              <a:t>21</a:t>
            </a:fld>
            <a:endParaRPr lang="de-AT" noProof="0" dirty="0"/>
          </a:p>
        </p:txBody>
      </p:sp>
    </p:spTree>
    <p:extLst>
      <p:ext uri="{BB962C8B-B14F-4D97-AF65-F5344CB8AC3E}">
        <p14:creationId xmlns:p14="http://schemas.microsoft.com/office/powerpoint/2010/main" val="68089002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328" y="1476053"/>
            <a:ext cx="7984343" cy="5112568"/>
          </a:xfrm>
          <a:prstGeom prst="rect">
            <a:avLst/>
          </a:prstGeom>
        </p:spPr>
      </p:pic>
      <p:sp>
        <p:nvSpPr>
          <p:cNvPr id="2" name="Titel 1"/>
          <p:cNvSpPr>
            <a:spLocks noGrp="1"/>
          </p:cNvSpPr>
          <p:nvPr>
            <p:ph type="title"/>
          </p:nvPr>
        </p:nvSpPr>
        <p:spPr/>
        <p:txBody>
          <a:bodyPr/>
          <a:lstStyle/>
          <a:p>
            <a:pPr>
              <a:lnSpc>
                <a:spcPts val="2800"/>
              </a:lnSpc>
            </a:pPr>
            <a:r>
              <a:rPr lang="de-AT" sz="2800" dirty="0"/>
              <a:t>Prozess zur Aufarbeitung </a:t>
            </a:r>
            <a:br>
              <a:rPr lang="de-AT" sz="2800" dirty="0"/>
            </a:br>
            <a:r>
              <a:rPr lang="de-AT" sz="2800" dirty="0"/>
              <a:t>der Lessons learned </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22</a:t>
            </a:fld>
            <a:endParaRPr lang="en-US" dirty="0"/>
          </a:p>
        </p:txBody>
      </p:sp>
    </p:spTree>
    <p:extLst>
      <p:ext uri="{BB962C8B-B14F-4D97-AF65-F5344CB8AC3E}">
        <p14:creationId xmlns:p14="http://schemas.microsoft.com/office/powerpoint/2010/main" val="95599526"/>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C183D7F6-B498-43B3-948B-1728B52AA6E4}">
                <adec:decorative xmlns:adec="http://schemas.microsoft.com/office/drawing/2017/decorative" val="1"/>
              </a:ext>
            </a:extLst>
          </p:cNvPr>
          <p:cNvSpPr/>
          <p:nvPr/>
        </p:nvSpPr>
        <p:spPr bwMode="auto">
          <a:xfrm rot="10800000">
            <a:off x="1008334" y="1404034"/>
            <a:ext cx="6336706" cy="1306508"/>
          </a:xfrm>
          <a:prstGeom prst="rect">
            <a:avLst/>
          </a:prstGeom>
          <a:solidFill>
            <a:srgbClr val="27631F"/>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spcBef>
                <a:spcPts val="0"/>
              </a:spcBef>
              <a:spcAft>
                <a:spcPct val="0"/>
              </a:spcAft>
              <a:buClrTx/>
              <a:buSzTx/>
              <a:buFontTx/>
              <a:buNone/>
              <a:tabLst/>
            </a:pPr>
            <a:endParaRPr kumimoji="0" lang="en-US" sz="2350" b="1" i="0" u="none" strike="noStrike" cap="none" normalizeH="0" baseline="0" dirty="0">
              <a:ln>
                <a:noFill/>
              </a:ln>
              <a:solidFill>
                <a:schemeClr val="bg1"/>
              </a:solidFill>
              <a:effectLst/>
              <a:latin typeface="Corbel" panose="020B0503020204020204" pitchFamily="34" charset="0"/>
            </a:endParaRPr>
          </a:p>
        </p:txBody>
      </p:sp>
      <p:sp>
        <p:nvSpPr>
          <p:cNvPr id="3" name="Inhaltsplatzhalter 2"/>
          <p:cNvSpPr>
            <a:spLocks noGrp="1"/>
          </p:cNvSpPr>
          <p:nvPr>
            <p:ph idx="1"/>
          </p:nvPr>
        </p:nvSpPr>
        <p:spPr>
          <a:xfrm>
            <a:off x="1008336" y="2844205"/>
            <a:ext cx="8353152" cy="2978051"/>
          </a:xfrm>
        </p:spPr>
        <p:txBody>
          <a:bodyPr/>
          <a:lstStyle/>
          <a:p>
            <a:pPr marL="0" indent="0">
              <a:lnSpc>
                <a:spcPct val="100000"/>
              </a:lnSpc>
              <a:buNone/>
            </a:pPr>
            <a:r>
              <a:rPr lang="de-AT" sz="2400" b="1" dirty="0">
                <a:solidFill>
                  <a:srgbClr val="27631F"/>
                </a:solidFill>
              </a:rPr>
              <a:t>Inhalte</a:t>
            </a:r>
          </a:p>
          <a:p>
            <a:pPr>
              <a:lnSpc>
                <a:spcPct val="100000"/>
              </a:lnSpc>
              <a:spcBef>
                <a:spcPts val="800"/>
              </a:spcBef>
            </a:pPr>
            <a:r>
              <a:rPr lang="de-AT" sz="2000" dirty="0"/>
              <a:t>ursprüngliche Ziele und Eckwerte der Leistungs-, Kosten- und Terminplanung</a:t>
            </a:r>
          </a:p>
          <a:p>
            <a:pPr>
              <a:lnSpc>
                <a:spcPct val="100000"/>
              </a:lnSpc>
              <a:spcBef>
                <a:spcPts val="1000"/>
              </a:spcBef>
            </a:pPr>
            <a:r>
              <a:rPr lang="de-AT" sz="2000" dirty="0"/>
              <a:t>Leistungsdaten und erstellte Ergebnisse</a:t>
            </a:r>
          </a:p>
          <a:p>
            <a:pPr>
              <a:lnSpc>
                <a:spcPct val="100000"/>
              </a:lnSpc>
              <a:spcBef>
                <a:spcPts val="1000"/>
              </a:spcBef>
            </a:pPr>
            <a:r>
              <a:rPr lang="de-AT" sz="2000" dirty="0"/>
              <a:t>Schilderung und Bewertung von Abläufen und Arbeitsprozessen</a:t>
            </a:r>
          </a:p>
          <a:p>
            <a:pPr>
              <a:lnSpc>
                <a:spcPct val="100000"/>
              </a:lnSpc>
              <a:spcBef>
                <a:spcPts val="1000"/>
              </a:spcBef>
            </a:pPr>
            <a:r>
              <a:rPr lang="de-AT" sz="2000" dirty="0"/>
              <a:t>Nachkalkulation (Ist-Kostenübersicht)</a:t>
            </a:r>
          </a:p>
          <a:p>
            <a:pPr>
              <a:lnSpc>
                <a:spcPct val="100000"/>
              </a:lnSpc>
              <a:spcBef>
                <a:spcPts val="1000"/>
              </a:spcBef>
            </a:pPr>
            <a:r>
              <a:rPr lang="de-AT" sz="2000" dirty="0"/>
              <a:t>Beurteilung von Termintreue und Zeitdisziplin (anhand von Zeitaufzeichnungen)</a:t>
            </a:r>
          </a:p>
          <a:p>
            <a:pPr>
              <a:lnSpc>
                <a:spcPct val="100000"/>
              </a:lnSpc>
              <a:spcBef>
                <a:spcPts val="1000"/>
              </a:spcBef>
            </a:pPr>
            <a:r>
              <a:rPr lang="de-AT" sz="2000" dirty="0"/>
              <a:t>Rückstellungen für Gewährleistungen</a:t>
            </a:r>
          </a:p>
          <a:p>
            <a:pPr>
              <a:lnSpc>
                <a:spcPct val="100000"/>
              </a:lnSpc>
              <a:spcBef>
                <a:spcPts val="1000"/>
              </a:spcBef>
            </a:pPr>
            <a:r>
              <a:rPr lang="de-AT" sz="2000" dirty="0"/>
              <a:t>Ursachenanalyse von Planabweichungen</a:t>
            </a:r>
          </a:p>
          <a:p>
            <a:pPr>
              <a:lnSpc>
                <a:spcPct val="100000"/>
              </a:lnSpc>
              <a:spcBef>
                <a:spcPts val="1000"/>
              </a:spcBef>
            </a:pPr>
            <a:r>
              <a:rPr lang="de-AT" sz="2000" dirty="0"/>
              <a:t>Schlussfolgerungen (Lessons learned)</a:t>
            </a:r>
            <a:endParaRPr lang="en-US" sz="2000" dirty="0"/>
          </a:p>
        </p:txBody>
      </p:sp>
      <p:sp>
        <p:nvSpPr>
          <p:cNvPr id="6" name="Inhaltsplatzhalter 2"/>
          <p:cNvSpPr txBox="1">
            <a:spLocks/>
          </p:cNvSpPr>
          <p:nvPr/>
        </p:nvSpPr>
        <p:spPr>
          <a:xfrm>
            <a:off x="1080344" y="1497720"/>
            <a:ext cx="6548601" cy="1058466"/>
          </a:xfrm>
          <a:prstGeom prst="rect">
            <a:avLst/>
          </a:prstGeom>
        </p:spPr>
        <p:txBody>
          <a:bodyPr/>
          <a:lstStyle>
            <a:lvl1pPr marL="342900" indent="-342900" algn="l" rtl="0" fontAlgn="base">
              <a:lnSpc>
                <a:spcPct val="120000"/>
              </a:lnSpc>
              <a:spcBef>
                <a:spcPts val="1200"/>
              </a:spcBef>
              <a:spcAft>
                <a:spcPct val="0"/>
              </a:spcAft>
              <a:buClr>
                <a:srgbClr val="953735"/>
              </a:buClr>
              <a:buSzPct val="110000"/>
              <a:buFont typeface="Wingdings" pitchFamily="2" charset="2"/>
              <a:buChar char="§"/>
              <a:defRPr sz="2600">
                <a:solidFill>
                  <a:schemeClr val="tx1"/>
                </a:solidFill>
                <a:latin typeface="+mn-lt"/>
                <a:ea typeface="+mn-ea"/>
                <a:cs typeface="+mn-cs"/>
              </a:defRPr>
            </a:lvl1pPr>
            <a:lvl2pPr marL="742950" indent="-285750" algn="l" rtl="0" fontAlgn="base">
              <a:lnSpc>
                <a:spcPct val="120000"/>
              </a:lnSpc>
              <a:spcBef>
                <a:spcPts val="1200"/>
              </a:spcBef>
              <a:spcAft>
                <a:spcPct val="0"/>
              </a:spcAft>
              <a:buClr>
                <a:srgbClr val="953735"/>
              </a:buClr>
              <a:buSzPct val="110000"/>
              <a:buFont typeface="Arial Narrow" panose="020B0606020202030204" pitchFamily="34" charset="0"/>
              <a:buChar char="–"/>
              <a:defRPr sz="2400">
                <a:solidFill>
                  <a:schemeClr val="tx1"/>
                </a:solidFill>
                <a:latin typeface="+mn-lt"/>
              </a:defRPr>
            </a:lvl2pPr>
            <a:lvl3pPr marL="1143000" indent="-228600" algn="l" rtl="0" fontAlgn="base">
              <a:lnSpc>
                <a:spcPct val="120000"/>
              </a:lnSpc>
              <a:spcBef>
                <a:spcPts val="600"/>
              </a:spcBef>
              <a:spcAft>
                <a:spcPct val="0"/>
              </a:spcAft>
              <a:buClr>
                <a:srgbClr val="953735"/>
              </a:buClr>
              <a:buSzPct val="110000"/>
              <a:buFont typeface="Wingdings" pitchFamily="2" charset="2"/>
              <a:buChar char="§"/>
              <a:defRPr sz="2200">
                <a:solidFill>
                  <a:schemeClr val="tx1"/>
                </a:solidFill>
                <a:latin typeface="+mn-lt"/>
              </a:defRPr>
            </a:lvl3pPr>
            <a:lvl4pPr marL="1600200" indent="-228600" algn="l" rtl="0" fontAlgn="base">
              <a:lnSpc>
                <a:spcPct val="120000"/>
              </a:lnSpc>
              <a:spcBef>
                <a:spcPts val="600"/>
              </a:spcBef>
              <a:spcAft>
                <a:spcPct val="0"/>
              </a:spcAft>
              <a:buClr>
                <a:srgbClr val="953735"/>
              </a:buClr>
              <a:buSzPct val="110000"/>
              <a:buFont typeface="Wingdings" pitchFamily="2" charset="2"/>
              <a:buChar char="§"/>
              <a:defRPr sz="2000">
                <a:solidFill>
                  <a:schemeClr val="tx1"/>
                </a:solidFill>
                <a:latin typeface="+mn-lt"/>
              </a:defRPr>
            </a:lvl4pPr>
            <a:lvl5pPr marL="2057400" indent="-228600" algn="l" rtl="0" fontAlgn="base">
              <a:lnSpc>
                <a:spcPct val="120000"/>
              </a:lnSpc>
              <a:spcBef>
                <a:spcPct val="20000"/>
              </a:spcBef>
              <a:spcAft>
                <a:spcPct val="0"/>
              </a:spcAft>
              <a:buClr>
                <a:srgbClr val="953735"/>
              </a:buClr>
              <a:buSzPct val="11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pPr marL="0" indent="0">
              <a:lnSpc>
                <a:spcPct val="100000"/>
              </a:lnSpc>
              <a:spcBef>
                <a:spcPts val="0"/>
              </a:spcBef>
              <a:buNone/>
            </a:pPr>
            <a:r>
              <a:rPr lang="de-AT" sz="2200" dirty="0">
                <a:solidFill>
                  <a:schemeClr val="bg1"/>
                </a:solidFill>
              </a:rPr>
              <a:t>Zusammenstellung  ausgewählter, wesentlicher Daten über Konfiguration, Organisation, Mitteleinsatz, Lösungswege, Ablauf und erreichte Ziele des Projektes</a:t>
            </a:r>
          </a:p>
        </p:txBody>
      </p:sp>
      <p:sp>
        <p:nvSpPr>
          <p:cNvPr id="2" name="Titel 1"/>
          <p:cNvSpPr>
            <a:spLocks noGrp="1"/>
          </p:cNvSpPr>
          <p:nvPr>
            <p:ph type="title"/>
          </p:nvPr>
        </p:nvSpPr>
        <p:spPr/>
        <p:txBody>
          <a:bodyPr/>
          <a:lstStyle/>
          <a:p>
            <a:r>
              <a:rPr lang="de-AT" dirty="0"/>
              <a:t>Projektabschlussbericht</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de-AT" noProof="0" smtClean="0"/>
              <a:pPr/>
              <a:t>23</a:t>
            </a:fld>
            <a:endParaRPr lang="de-AT" noProof="0" dirty="0"/>
          </a:p>
        </p:txBody>
      </p:sp>
    </p:spTree>
    <p:extLst>
      <p:ext uri="{BB962C8B-B14F-4D97-AF65-F5344CB8AC3E}">
        <p14:creationId xmlns:p14="http://schemas.microsoft.com/office/powerpoint/2010/main" val="293015597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uiExpand="1" build="p"/>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24361" y="1713731"/>
            <a:ext cx="5904655" cy="4514850"/>
          </a:xfrm>
        </p:spPr>
        <p:txBody>
          <a:bodyPr/>
          <a:lstStyle/>
          <a:p>
            <a:pPr>
              <a:lnSpc>
                <a:spcPct val="110000"/>
              </a:lnSpc>
              <a:spcBef>
                <a:spcPts val="3000"/>
              </a:spcBef>
            </a:pPr>
            <a:r>
              <a:rPr lang="de-AT" dirty="0"/>
              <a:t>strukturierte Sammlung von zum Projekt gehörigen Schriftstücken</a:t>
            </a:r>
          </a:p>
          <a:p>
            <a:pPr>
              <a:lnSpc>
                <a:spcPct val="110000"/>
              </a:lnSpc>
              <a:spcBef>
                <a:spcPts val="3000"/>
              </a:spcBef>
            </a:pPr>
            <a:r>
              <a:rPr lang="de-AT" dirty="0"/>
              <a:t>kontinuierlich während des gesamten Projektes zu führen</a:t>
            </a:r>
          </a:p>
          <a:p>
            <a:pPr>
              <a:lnSpc>
                <a:spcPct val="110000"/>
              </a:lnSpc>
              <a:spcBef>
                <a:spcPts val="3000"/>
              </a:spcBef>
            </a:pPr>
            <a:r>
              <a:rPr lang="de-AT" dirty="0"/>
              <a:t>Ausmisten „überholter“ Dokumente </a:t>
            </a:r>
            <a:br>
              <a:rPr lang="de-AT" dirty="0"/>
            </a:br>
            <a:r>
              <a:rPr lang="de-AT" dirty="0"/>
              <a:t>am Projektende</a:t>
            </a:r>
          </a:p>
          <a:p>
            <a:pPr>
              <a:lnSpc>
                <a:spcPct val="110000"/>
              </a:lnSpc>
              <a:spcBef>
                <a:spcPts val="3000"/>
              </a:spcBef>
            </a:pPr>
            <a:r>
              <a:rPr lang="de-AT" dirty="0"/>
              <a:t>Archivierung sämtlicher wichtiger Unterlagen </a:t>
            </a:r>
            <a:br>
              <a:rPr lang="de-AT" dirty="0"/>
            </a:br>
            <a:r>
              <a:rPr lang="de-AT" dirty="0"/>
              <a:t>(u.a. aus Haftungs- und Beweisgründen)</a:t>
            </a:r>
            <a:endParaRPr lang="en-US" dirty="0"/>
          </a:p>
        </p:txBody>
      </p:sp>
      <p:sp>
        <p:nvSpPr>
          <p:cNvPr id="2" name="Titel 1"/>
          <p:cNvSpPr>
            <a:spLocks noGrp="1"/>
          </p:cNvSpPr>
          <p:nvPr>
            <p:ph type="title"/>
          </p:nvPr>
        </p:nvSpPr>
        <p:spPr/>
        <p:txBody>
          <a:bodyPr/>
          <a:lstStyle/>
          <a:p>
            <a:r>
              <a:rPr lang="de-AT" dirty="0"/>
              <a:t>Projektdokumentation</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de-AT" noProof="0" smtClean="0"/>
              <a:pPr/>
              <a:t>24</a:t>
            </a:fld>
            <a:endParaRPr lang="de-AT" noProof="0" dirty="0"/>
          </a:p>
        </p:txBody>
      </p:sp>
    </p:spTree>
    <p:extLst>
      <p:ext uri="{BB962C8B-B14F-4D97-AF65-F5344CB8AC3E}">
        <p14:creationId xmlns:p14="http://schemas.microsoft.com/office/powerpoint/2010/main" val="10481610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24136" y="1497707"/>
            <a:ext cx="8497168" cy="4514850"/>
          </a:xfrm>
        </p:spPr>
        <p:txBody>
          <a:bodyPr/>
          <a:lstStyle/>
          <a:p>
            <a:pPr>
              <a:lnSpc>
                <a:spcPct val="110000"/>
              </a:lnSpc>
              <a:spcBef>
                <a:spcPts val="2400"/>
              </a:spcBef>
            </a:pPr>
            <a:r>
              <a:rPr lang="de-AT" sz="2210" dirty="0"/>
              <a:t>künstliches in die Länge ziehen des Projektes, </a:t>
            </a:r>
            <a:br>
              <a:rPr lang="de-AT" sz="2210" dirty="0"/>
            </a:br>
            <a:r>
              <a:rPr lang="de-AT" sz="2210" dirty="0"/>
              <a:t>weil unklare oder abschreckende Zukunftsperspektiven</a:t>
            </a:r>
          </a:p>
          <a:p>
            <a:pPr>
              <a:lnSpc>
                <a:spcPct val="110000"/>
              </a:lnSpc>
              <a:spcBef>
                <a:spcPts val="2400"/>
              </a:spcBef>
            </a:pPr>
            <a:r>
              <a:rPr lang="de-AT" sz="2210" dirty="0"/>
              <a:t>Identifikation mit Projektteam reduziert sich </a:t>
            </a:r>
            <a:br>
              <a:rPr lang="de-AT" sz="2210" dirty="0"/>
            </a:br>
            <a:r>
              <a:rPr lang="de-AT" sz="2210" dirty="0"/>
              <a:t>(vor allem bei weniger erfolgreichen Projekten)</a:t>
            </a:r>
          </a:p>
          <a:p>
            <a:pPr>
              <a:lnSpc>
                <a:spcPct val="110000"/>
              </a:lnSpc>
              <a:spcBef>
                <a:spcPts val="2400"/>
              </a:spcBef>
            </a:pPr>
            <a:r>
              <a:rPr lang="de-AT" sz="2210" dirty="0"/>
              <a:t>„Wir-Gefühl“ schwindet, vor allem wenn gegen </a:t>
            </a:r>
            <a:br>
              <a:rPr lang="de-AT" sz="2210" dirty="0"/>
            </a:br>
            <a:r>
              <a:rPr lang="de-AT" sz="2210" dirty="0"/>
              <a:t>Ende Teammitglieder ausscheiden</a:t>
            </a:r>
          </a:p>
          <a:p>
            <a:pPr>
              <a:lnSpc>
                <a:spcPct val="110000"/>
              </a:lnSpc>
              <a:spcBef>
                <a:spcPts val="2400"/>
              </a:spcBef>
            </a:pPr>
            <a:r>
              <a:rPr lang="de-AT" sz="2210" dirty="0"/>
              <a:t>Ausscheiden von Projektteammitgliedern kurz vor Projektende, </a:t>
            </a:r>
            <a:br>
              <a:rPr lang="de-AT" sz="2210" dirty="0"/>
            </a:br>
            <a:r>
              <a:rPr lang="de-AT" sz="2210" dirty="0"/>
              <a:t>um lästigen Abschlussarbeiten (Dokumentation etc.) zu entgehen</a:t>
            </a:r>
          </a:p>
          <a:p>
            <a:pPr>
              <a:lnSpc>
                <a:spcPct val="110000"/>
              </a:lnSpc>
              <a:spcBef>
                <a:spcPts val="2400"/>
              </a:spcBef>
            </a:pPr>
            <a:r>
              <a:rPr lang="de-AT" sz="2210" dirty="0"/>
              <a:t>geistige Verabschiedung mit schwindender Motivation </a:t>
            </a:r>
            <a:br>
              <a:rPr lang="de-AT" sz="2210" dirty="0"/>
            </a:br>
            <a:r>
              <a:rPr lang="de-AT" sz="2210" dirty="0"/>
              <a:t>der Projektbeteiligten</a:t>
            </a:r>
            <a:endParaRPr lang="en-US" sz="2210" dirty="0"/>
          </a:p>
        </p:txBody>
      </p:sp>
      <p:sp>
        <p:nvSpPr>
          <p:cNvPr id="2" name="Titel 1"/>
          <p:cNvSpPr>
            <a:spLocks noGrp="1"/>
          </p:cNvSpPr>
          <p:nvPr>
            <p:ph type="title"/>
          </p:nvPr>
        </p:nvSpPr>
        <p:spPr/>
        <p:txBody>
          <a:bodyPr/>
          <a:lstStyle/>
          <a:p>
            <a:pPr>
              <a:lnSpc>
                <a:spcPts val="2800"/>
              </a:lnSpc>
            </a:pPr>
            <a:r>
              <a:rPr lang="de-AT" sz="2800" dirty="0"/>
              <a:t>Projektabschlussbedingte Personalprobleme</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de-AT" noProof="0" smtClean="0"/>
              <a:pPr/>
              <a:t>25</a:t>
            </a:fld>
            <a:endParaRPr lang="de-AT" noProof="0" dirty="0"/>
          </a:p>
        </p:txBody>
      </p:sp>
    </p:spTree>
    <p:extLst>
      <p:ext uri="{BB962C8B-B14F-4D97-AF65-F5344CB8AC3E}">
        <p14:creationId xmlns:p14="http://schemas.microsoft.com/office/powerpoint/2010/main" val="131150290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24136" y="1620069"/>
            <a:ext cx="7633072" cy="4514850"/>
          </a:xfrm>
        </p:spPr>
        <p:txBody>
          <a:bodyPr/>
          <a:lstStyle/>
          <a:p>
            <a:pPr>
              <a:lnSpc>
                <a:spcPct val="110000"/>
              </a:lnSpc>
              <a:spcBef>
                <a:spcPts val="2400"/>
              </a:spcBef>
            </a:pPr>
            <a:r>
              <a:rPr lang="de-AT" sz="2300" dirty="0"/>
              <a:t>frühzeitig für klare Perspektiven (neue Betätigungsfelder) </a:t>
            </a:r>
            <a:br>
              <a:rPr lang="de-AT" sz="2300" dirty="0"/>
            </a:br>
            <a:r>
              <a:rPr lang="de-AT" sz="2300" dirty="0"/>
              <a:t>nach dem Projektende sorgen</a:t>
            </a:r>
          </a:p>
          <a:p>
            <a:pPr>
              <a:lnSpc>
                <a:spcPct val="110000"/>
              </a:lnSpc>
              <a:spcBef>
                <a:spcPts val="2400"/>
              </a:spcBef>
            </a:pPr>
            <a:r>
              <a:rPr lang="de-AT" sz="2300" dirty="0"/>
              <a:t>Übergang von Projektorganisation in andere Organisation sorgfältig planen und vorbereiten</a:t>
            </a:r>
          </a:p>
          <a:p>
            <a:pPr>
              <a:lnSpc>
                <a:spcPct val="110000"/>
              </a:lnSpc>
              <a:spcBef>
                <a:spcPts val="2400"/>
              </a:spcBef>
            </a:pPr>
            <a:r>
              <a:rPr lang="de-AT" sz="2300" dirty="0"/>
              <a:t>Würdigen der Leistungen der Projektteammitglieder</a:t>
            </a:r>
          </a:p>
          <a:p>
            <a:pPr lvl="1">
              <a:lnSpc>
                <a:spcPct val="110000"/>
              </a:lnSpc>
            </a:pPr>
            <a:r>
              <a:rPr lang="de-AT" sz="2100" dirty="0"/>
              <a:t>Beurteilungen</a:t>
            </a:r>
          </a:p>
          <a:p>
            <a:pPr lvl="1">
              <a:lnSpc>
                <a:spcPct val="110000"/>
              </a:lnSpc>
            </a:pPr>
            <a:r>
              <a:rPr lang="de-AT" sz="2100" dirty="0"/>
              <a:t>Belohnungen</a:t>
            </a:r>
          </a:p>
          <a:p>
            <a:pPr lvl="1">
              <a:lnSpc>
                <a:spcPct val="110000"/>
              </a:lnSpc>
            </a:pPr>
            <a:r>
              <a:rPr lang="de-AT" sz="2100" dirty="0"/>
              <a:t>Empfehlungen</a:t>
            </a:r>
          </a:p>
          <a:p>
            <a:pPr>
              <a:lnSpc>
                <a:spcPct val="110000"/>
              </a:lnSpc>
              <a:spcBef>
                <a:spcPts val="2400"/>
              </a:spcBef>
            </a:pPr>
            <a:r>
              <a:rPr lang="de-AT" sz="2300" dirty="0"/>
              <a:t>„Loslassen vom Projekt“ erleichtern (durch Projektabschlussfeier) </a:t>
            </a:r>
            <a:endParaRPr lang="en-US" sz="2300" dirty="0"/>
          </a:p>
        </p:txBody>
      </p:sp>
      <p:sp>
        <p:nvSpPr>
          <p:cNvPr id="2" name="Titel 1"/>
          <p:cNvSpPr>
            <a:spLocks noGrp="1"/>
          </p:cNvSpPr>
          <p:nvPr>
            <p:ph type="title"/>
          </p:nvPr>
        </p:nvSpPr>
        <p:spPr/>
        <p:txBody>
          <a:bodyPr/>
          <a:lstStyle/>
          <a:p>
            <a:pPr>
              <a:lnSpc>
                <a:spcPts val="3000"/>
              </a:lnSpc>
            </a:pPr>
            <a:r>
              <a:rPr lang="de-AT" dirty="0"/>
              <a:t>Personalrückführung</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de-AT" noProof="0" smtClean="0"/>
              <a:pPr/>
              <a:t>26</a:t>
            </a:fld>
            <a:endParaRPr lang="de-AT" noProof="0" dirty="0"/>
          </a:p>
        </p:txBody>
      </p:sp>
    </p:spTree>
    <p:extLst>
      <p:ext uri="{BB962C8B-B14F-4D97-AF65-F5344CB8AC3E}">
        <p14:creationId xmlns:p14="http://schemas.microsoft.com/office/powerpoint/2010/main" val="412916236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4680" y="1044005"/>
            <a:ext cx="4139447" cy="5652028"/>
          </a:xfrm>
          <a:prstGeom prst="rect">
            <a:avLst/>
          </a:prstGeom>
        </p:spPr>
      </p:pic>
      <p:sp>
        <p:nvSpPr>
          <p:cNvPr id="3" name="Inhaltsplatzhalter 2"/>
          <p:cNvSpPr>
            <a:spLocks noGrp="1"/>
          </p:cNvSpPr>
          <p:nvPr>
            <p:ph idx="1"/>
          </p:nvPr>
        </p:nvSpPr>
        <p:spPr>
          <a:xfrm>
            <a:off x="1224360" y="1980108"/>
            <a:ext cx="4104456" cy="1800201"/>
          </a:xfrm>
          <a:noFill/>
          <a:ln>
            <a:noFill/>
          </a:ln>
        </p:spPr>
        <p:txBody>
          <a:bodyPr lIns="180000" tIns="144000" rIns="108000"/>
          <a:lstStyle/>
          <a:p>
            <a:pPr marL="0" indent="0">
              <a:lnSpc>
                <a:spcPct val="130000"/>
              </a:lnSpc>
              <a:buNone/>
            </a:pPr>
            <a:r>
              <a:rPr lang="de-AT" sz="2800" dirty="0"/>
              <a:t>Wer feste gearbeitet hat, sollte auch Feste feiern!</a:t>
            </a:r>
            <a:endParaRPr lang="en-US" sz="2800" dirty="0"/>
          </a:p>
        </p:txBody>
      </p:sp>
      <p:sp>
        <p:nvSpPr>
          <p:cNvPr id="2" name="Titel 1"/>
          <p:cNvSpPr>
            <a:spLocks noGrp="1"/>
          </p:cNvSpPr>
          <p:nvPr>
            <p:ph type="title"/>
          </p:nvPr>
        </p:nvSpPr>
        <p:spPr/>
        <p:txBody>
          <a:bodyPr/>
          <a:lstStyle/>
          <a:p>
            <a:r>
              <a:rPr lang="de-AT" dirty="0"/>
              <a:t>Projektabschlussfeier</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de-AT" noProof="0" smtClean="0"/>
              <a:pPr/>
              <a:t>27</a:t>
            </a:fld>
            <a:endParaRPr lang="de-AT" noProof="0" dirty="0"/>
          </a:p>
        </p:txBody>
      </p:sp>
    </p:spTree>
    <p:extLst>
      <p:ext uri="{BB962C8B-B14F-4D97-AF65-F5344CB8AC3E}">
        <p14:creationId xmlns:p14="http://schemas.microsoft.com/office/powerpoint/2010/main" val="786603631"/>
      </p:ext>
    </p:extLst>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837" y="2264365"/>
            <a:ext cx="732972" cy="855338"/>
          </a:xfrm>
          <a:prstGeom prst="rect">
            <a:avLst/>
          </a:prstGeom>
        </p:spPr>
      </p:pic>
      <p:pic>
        <p:nvPicPr>
          <p:cNvPr id="12" name="Grafik 11">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837" y="1344560"/>
            <a:ext cx="732972" cy="855338"/>
          </a:xfrm>
          <a:prstGeom prst="rect">
            <a:avLst/>
          </a:prstGeom>
        </p:spPr>
      </p:pic>
      <p:pic>
        <p:nvPicPr>
          <p:cNvPr id="13" name="Grafik 12">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792" y="1843140"/>
            <a:ext cx="732972" cy="855338"/>
          </a:xfrm>
          <a:prstGeom prst="rect">
            <a:avLst/>
          </a:prstGeom>
        </p:spPr>
      </p:pic>
      <p:sp>
        <p:nvSpPr>
          <p:cNvPr id="9" name="Rechteck 8">
            <a:extLst>
              <a:ext uri="{C183D7F6-B498-43B3-948B-1728B52AA6E4}">
                <adec:decorative xmlns:adec="http://schemas.microsoft.com/office/drawing/2017/decorative" val="1"/>
              </a:ext>
            </a:extLst>
          </p:cNvPr>
          <p:cNvSpPr/>
          <p:nvPr/>
        </p:nvSpPr>
        <p:spPr bwMode="auto">
          <a:xfrm rot="10800000">
            <a:off x="2666086" y="1884781"/>
            <a:ext cx="4750962" cy="4055767"/>
          </a:xfrm>
          <a:prstGeom prst="rect">
            <a:avLst/>
          </a:prstGeom>
          <a:solidFill>
            <a:srgbClr val="27631F"/>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0"/>
              </a:spcBef>
              <a:spcAft>
                <a:spcPct val="0"/>
              </a:spcAft>
              <a:buClrTx/>
              <a:buSzTx/>
              <a:buFontTx/>
              <a:buNone/>
              <a:tabLst/>
            </a:pPr>
            <a:endParaRPr kumimoji="0" lang="en-US" sz="2350" b="1" i="0" u="none" strike="noStrike" cap="none" normalizeH="0" baseline="0" dirty="0">
              <a:ln>
                <a:noFill/>
              </a:ln>
              <a:solidFill>
                <a:schemeClr val="bg1"/>
              </a:solidFill>
              <a:effectLst/>
              <a:latin typeface="Corbel" panose="020B0503020204020204" pitchFamily="34" charset="0"/>
            </a:endParaRPr>
          </a:p>
        </p:txBody>
      </p:sp>
      <p:sp>
        <p:nvSpPr>
          <p:cNvPr id="11" name="Inhaltsplatzhalter 2"/>
          <p:cNvSpPr txBox="1">
            <a:spLocks/>
          </p:cNvSpPr>
          <p:nvPr/>
        </p:nvSpPr>
        <p:spPr>
          <a:xfrm>
            <a:off x="2814228" y="1978455"/>
            <a:ext cx="4578303" cy="1058466"/>
          </a:xfrm>
          <a:prstGeom prst="rect">
            <a:avLst/>
          </a:prstGeom>
        </p:spPr>
        <p:txBody>
          <a:bodyPr/>
          <a:lstStyle>
            <a:lvl1pPr marL="342900" indent="-342900" algn="l" rtl="0" fontAlgn="base">
              <a:lnSpc>
                <a:spcPct val="120000"/>
              </a:lnSpc>
              <a:spcBef>
                <a:spcPts val="1200"/>
              </a:spcBef>
              <a:spcAft>
                <a:spcPct val="0"/>
              </a:spcAft>
              <a:buClr>
                <a:srgbClr val="953735"/>
              </a:buClr>
              <a:buSzPct val="110000"/>
              <a:buFont typeface="Wingdings" pitchFamily="2" charset="2"/>
              <a:buChar char="§"/>
              <a:defRPr sz="2600">
                <a:solidFill>
                  <a:schemeClr val="tx1"/>
                </a:solidFill>
                <a:latin typeface="+mn-lt"/>
                <a:ea typeface="+mn-ea"/>
                <a:cs typeface="+mn-cs"/>
              </a:defRPr>
            </a:lvl1pPr>
            <a:lvl2pPr marL="742950" indent="-285750" algn="l" rtl="0" fontAlgn="base">
              <a:lnSpc>
                <a:spcPct val="120000"/>
              </a:lnSpc>
              <a:spcBef>
                <a:spcPts val="1200"/>
              </a:spcBef>
              <a:spcAft>
                <a:spcPct val="0"/>
              </a:spcAft>
              <a:buClr>
                <a:srgbClr val="953735"/>
              </a:buClr>
              <a:buSzPct val="110000"/>
              <a:buFont typeface="Arial Narrow" panose="020B0606020202030204" pitchFamily="34" charset="0"/>
              <a:buChar char="–"/>
              <a:defRPr sz="2400">
                <a:solidFill>
                  <a:schemeClr val="tx1"/>
                </a:solidFill>
                <a:latin typeface="+mn-lt"/>
              </a:defRPr>
            </a:lvl2pPr>
            <a:lvl3pPr marL="1143000" indent="-228600" algn="l" rtl="0" fontAlgn="base">
              <a:lnSpc>
                <a:spcPct val="120000"/>
              </a:lnSpc>
              <a:spcBef>
                <a:spcPts val="600"/>
              </a:spcBef>
              <a:spcAft>
                <a:spcPct val="0"/>
              </a:spcAft>
              <a:buClr>
                <a:srgbClr val="953735"/>
              </a:buClr>
              <a:buSzPct val="110000"/>
              <a:buFont typeface="Wingdings" pitchFamily="2" charset="2"/>
              <a:buChar char="§"/>
              <a:defRPr sz="2200">
                <a:solidFill>
                  <a:schemeClr val="tx1"/>
                </a:solidFill>
                <a:latin typeface="+mn-lt"/>
              </a:defRPr>
            </a:lvl3pPr>
            <a:lvl4pPr marL="1600200" indent="-228600" algn="l" rtl="0" fontAlgn="base">
              <a:lnSpc>
                <a:spcPct val="120000"/>
              </a:lnSpc>
              <a:spcBef>
                <a:spcPts val="600"/>
              </a:spcBef>
              <a:spcAft>
                <a:spcPct val="0"/>
              </a:spcAft>
              <a:buClr>
                <a:srgbClr val="953735"/>
              </a:buClr>
              <a:buSzPct val="110000"/>
              <a:buFont typeface="Wingdings" pitchFamily="2" charset="2"/>
              <a:buChar char="§"/>
              <a:defRPr sz="2000">
                <a:solidFill>
                  <a:schemeClr val="tx1"/>
                </a:solidFill>
                <a:latin typeface="+mn-lt"/>
              </a:defRPr>
            </a:lvl4pPr>
            <a:lvl5pPr marL="2057400" indent="-228600" algn="l" rtl="0" fontAlgn="base">
              <a:lnSpc>
                <a:spcPct val="120000"/>
              </a:lnSpc>
              <a:spcBef>
                <a:spcPct val="20000"/>
              </a:spcBef>
              <a:spcAft>
                <a:spcPct val="0"/>
              </a:spcAft>
              <a:buClr>
                <a:srgbClr val="953735"/>
              </a:buClr>
              <a:buSzPct val="11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pPr marL="0" indent="0">
              <a:lnSpc>
                <a:spcPct val="110000"/>
              </a:lnSpc>
              <a:spcBef>
                <a:spcPts val="2400"/>
              </a:spcBef>
              <a:buClr>
                <a:schemeClr val="bg1"/>
              </a:buClr>
              <a:buSzPct val="100000"/>
              <a:buNone/>
              <a:tabLst>
                <a:tab pos="541338" algn="l"/>
              </a:tabLst>
            </a:pPr>
            <a:r>
              <a:rPr lang="de-AT" altLang="en-US" sz="2450" kern="0" dirty="0">
                <a:solidFill>
                  <a:schemeClr val="bg1"/>
                </a:solidFill>
                <a:ea typeface="ＭＳ Ｐゴシック" pitchFamily="34" charset="-128"/>
              </a:rPr>
              <a:t>Betrachten Sie die Lehrveranstaltung „Projektmanagement“ als Projekt und evaluieren Sie diese mit Hilfe eines der vorgestellten Werkzeuge. </a:t>
            </a:r>
          </a:p>
          <a:p>
            <a:pPr marL="0" indent="0">
              <a:lnSpc>
                <a:spcPct val="110000"/>
              </a:lnSpc>
              <a:spcBef>
                <a:spcPts val="1800"/>
              </a:spcBef>
              <a:buClr>
                <a:schemeClr val="bg1"/>
              </a:buClr>
              <a:buSzPct val="100000"/>
              <a:buNone/>
              <a:tabLst>
                <a:tab pos="541338" algn="l"/>
              </a:tabLst>
            </a:pPr>
            <a:r>
              <a:rPr lang="de-AT" sz="2450" kern="0" dirty="0">
                <a:solidFill>
                  <a:schemeClr val="bg1"/>
                </a:solidFill>
                <a:ea typeface="ＭＳ Ｐゴシック" pitchFamily="34" charset="-128"/>
              </a:rPr>
              <a:t>Halten Sie die Ergebnisse Ihrer </a:t>
            </a:r>
            <a:r>
              <a:rPr lang="de-AT" sz="2450" kern="0" spc="-20" dirty="0">
                <a:solidFill>
                  <a:schemeClr val="bg1"/>
                </a:solidFill>
                <a:ea typeface="ＭＳ Ｐゴシック" pitchFamily="34" charset="-128"/>
              </a:rPr>
              <a:t>Nach-bereitung schriftlich (auf Flipchart/Slide</a:t>
            </a:r>
            <a:r>
              <a:rPr lang="de-AT" sz="2450" kern="0" dirty="0">
                <a:solidFill>
                  <a:schemeClr val="bg1"/>
                </a:solidFill>
                <a:ea typeface="ＭＳ Ｐゴシック" pitchFamily="34" charset="-128"/>
              </a:rPr>
              <a:t>) fest.</a:t>
            </a:r>
          </a:p>
          <a:p>
            <a:pPr marL="0" indent="0">
              <a:lnSpc>
                <a:spcPct val="110000"/>
              </a:lnSpc>
              <a:spcBef>
                <a:spcPts val="1800"/>
              </a:spcBef>
              <a:buClr>
                <a:schemeClr val="bg1"/>
              </a:buClr>
              <a:buSzPct val="100000"/>
              <a:buNone/>
              <a:tabLst>
                <a:tab pos="541338" algn="l"/>
              </a:tabLst>
            </a:pPr>
            <a:r>
              <a:rPr lang="de-AT" sz="2450" kern="0" dirty="0">
                <a:solidFill>
                  <a:schemeClr val="bg1"/>
                </a:solidFill>
                <a:ea typeface="ＭＳ Ｐゴシック" pitchFamily="34" charset="-128"/>
              </a:rPr>
              <a:t>Zeitrahmen: 30 Minuten</a:t>
            </a:r>
            <a:endParaRPr lang="en-US" sz="2450" kern="0" dirty="0">
              <a:solidFill>
                <a:srgbClr val="953735"/>
              </a:solidFill>
            </a:endParaRPr>
          </a:p>
        </p:txBody>
      </p:sp>
      <p:sp>
        <p:nvSpPr>
          <p:cNvPr id="2" name="Titel 1"/>
          <p:cNvSpPr>
            <a:spLocks noGrp="1"/>
          </p:cNvSpPr>
          <p:nvPr>
            <p:ph type="title"/>
          </p:nvPr>
        </p:nvSpPr>
        <p:spPr>
          <a:xfrm>
            <a:off x="864321" y="421200"/>
            <a:ext cx="6336703" cy="863600"/>
          </a:xfrm>
        </p:spPr>
        <p:txBody>
          <a:bodyPr/>
          <a:lstStyle/>
          <a:p>
            <a:pPr>
              <a:lnSpc>
                <a:spcPts val="2900"/>
              </a:lnSpc>
            </a:pPr>
            <a:r>
              <a:rPr lang="de-AT" sz="2800" dirty="0"/>
              <a:t>Übung – Projektabschlussreview</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28</a:t>
            </a:fld>
            <a:endParaRPr lang="en-US" dirty="0"/>
          </a:p>
        </p:txBody>
      </p:sp>
    </p:spTree>
    <p:extLst>
      <p:ext uri="{BB962C8B-B14F-4D97-AF65-F5344CB8AC3E}">
        <p14:creationId xmlns:p14="http://schemas.microsoft.com/office/powerpoint/2010/main" val="2009087088"/>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uppieren 22">
            <a:extLst>
              <a:ext uri="{C183D7F6-B498-43B3-948B-1728B52AA6E4}">
                <adec:decorative xmlns:adec="http://schemas.microsoft.com/office/drawing/2017/decorative" val="1"/>
              </a:ext>
            </a:extLst>
          </p:cNvPr>
          <p:cNvGrpSpPr/>
          <p:nvPr/>
        </p:nvGrpSpPr>
        <p:grpSpPr>
          <a:xfrm>
            <a:off x="1226090" y="3544434"/>
            <a:ext cx="502326" cy="505265"/>
            <a:chOff x="1226090" y="2049699"/>
            <a:chExt cx="502326" cy="505265"/>
          </a:xfrm>
        </p:grpSpPr>
        <p:sp>
          <p:nvSpPr>
            <p:cNvPr id="25" name="Oval 26"/>
            <p:cNvSpPr>
              <a:spLocks noChangeArrowheads="1"/>
            </p:cNvSpPr>
            <p:nvPr/>
          </p:nvSpPr>
          <p:spPr bwMode="auto">
            <a:xfrm>
              <a:off x="1310832" y="2132971"/>
              <a:ext cx="333088" cy="333088"/>
            </a:xfrm>
            <a:prstGeom prst="ellipse">
              <a:avLst/>
            </a:prstGeom>
            <a:solidFill>
              <a:schemeClr val="bg1"/>
            </a:solidFill>
            <a:ln w="22225">
              <a:solidFill>
                <a:srgbClr val="27631F"/>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sp>
          <p:nvSpPr>
            <p:cNvPr id="31" name="Oval 26"/>
            <p:cNvSpPr>
              <a:spLocks noChangeArrowheads="1"/>
            </p:cNvSpPr>
            <p:nvPr/>
          </p:nvSpPr>
          <p:spPr bwMode="auto">
            <a:xfrm>
              <a:off x="1375175" y="2200376"/>
              <a:ext cx="204156" cy="204156"/>
            </a:xfrm>
            <a:prstGeom prst="ellipse">
              <a:avLst/>
            </a:prstGeom>
            <a:solidFill>
              <a:srgbClr val="DFF4DC"/>
            </a:solidFill>
            <a:ln w="22225">
              <a:solidFill>
                <a:srgbClr val="27631F"/>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cxnSp>
          <p:nvCxnSpPr>
            <p:cNvPr id="32" name="Gerade Verbindung 31"/>
            <p:cNvCxnSpPr/>
            <p:nvPr/>
          </p:nvCxnSpPr>
          <p:spPr>
            <a:xfrm flipV="1">
              <a:off x="1226090" y="2296821"/>
              <a:ext cx="502326" cy="5633"/>
            </a:xfrm>
            <a:prstGeom prst="line">
              <a:avLst/>
            </a:prstGeom>
            <a:ln w="22225">
              <a:solidFill>
                <a:srgbClr val="27631F"/>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p:nvCxnSpPr>
          <p:spPr>
            <a:xfrm>
              <a:off x="1477375" y="2049699"/>
              <a:ext cx="0" cy="505265"/>
            </a:xfrm>
            <a:prstGeom prst="line">
              <a:avLst/>
            </a:prstGeom>
            <a:ln w="22225">
              <a:solidFill>
                <a:srgbClr val="27631F"/>
              </a:solidFill>
            </a:ln>
          </p:spPr>
          <p:style>
            <a:lnRef idx="1">
              <a:schemeClr val="accent1"/>
            </a:lnRef>
            <a:fillRef idx="0">
              <a:schemeClr val="accent1"/>
            </a:fillRef>
            <a:effectRef idx="0">
              <a:schemeClr val="accent1"/>
            </a:effectRef>
            <a:fontRef idx="minor">
              <a:schemeClr val="tx1"/>
            </a:fontRef>
          </p:style>
        </p:cxnSp>
        <p:sp>
          <p:nvSpPr>
            <p:cNvPr id="34" name="Oval 26"/>
            <p:cNvSpPr>
              <a:spLocks noChangeArrowheads="1"/>
            </p:cNvSpPr>
            <p:nvPr/>
          </p:nvSpPr>
          <p:spPr bwMode="auto">
            <a:xfrm>
              <a:off x="1442967" y="2266454"/>
              <a:ext cx="72000" cy="72000"/>
            </a:xfrm>
            <a:prstGeom prst="ellipse">
              <a:avLst/>
            </a:prstGeom>
            <a:solidFill>
              <a:srgbClr val="27631F"/>
            </a:solidFill>
            <a:ln w="22225">
              <a:solidFill>
                <a:srgbClr val="27631F"/>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grpSp>
      <p:grpSp>
        <p:nvGrpSpPr>
          <p:cNvPr id="35" name="Gruppieren 34">
            <a:extLst>
              <a:ext uri="{C183D7F6-B498-43B3-948B-1728B52AA6E4}">
                <adec:decorative xmlns:adec="http://schemas.microsoft.com/office/drawing/2017/decorative" val="1"/>
              </a:ext>
            </a:extLst>
          </p:cNvPr>
          <p:cNvGrpSpPr/>
          <p:nvPr/>
        </p:nvGrpSpPr>
        <p:grpSpPr>
          <a:xfrm>
            <a:off x="1226090" y="4929742"/>
            <a:ext cx="502326" cy="505265"/>
            <a:chOff x="1226090" y="2049699"/>
            <a:chExt cx="502326" cy="505265"/>
          </a:xfrm>
        </p:grpSpPr>
        <p:sp>
          <p:nvSpPr>
            <p:cNvPr id="36" name="Oval 26"/>
            <p:cNvSpPr>
              <a:spLocks noChangeArrowheads="1"/>
            </p:cNvSpPr>
            <p:nvPr/>
          </p:nvSpPr>
          <p:spPr bwMode="auto">
            <a:xfrm>
              <a:off x="1310832" y="2132971"/>
              <a:ext cx="333088" cy="333088"/>
            </a:xfrm>
            <a:prstGeom prst="ellipse">
              <a:avLst/>
            </a:prstGeom>
            <a:solidFill>
              <a:schemeClr val="bg1"/>
            </a:solidFill>
            <a:ln w="22225">
              <a:solidFill>
                <a:srgbClr val="27631F"/>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sp>
          <p:nvSpPr>
            <p:cNvPr id="37" name="Oval 26"/>
            <p:cNvSpPr>
              <a:spLocks noChangeArrowheads="1"/>
            </p:cNvSpPr>
            <p:nvPr/>
          </p:nvSpPr>
          <p:spPr bwMode="auto">
            <a:xfrm>
              <a:off x="1375175" y="2200376"/>
              <a:ext cx="204156" cy="204156"/>
            </a:xfrm>
            <a:prstGeom prst="ellipse">
              <a:avLst/>
            </a:prstGeom>
            <a:solidFill>
              <a:srgbClr val="DFF4DC"/>
            </a:solidFill>
            <a:ln w="22225">
              <a:solidFill>
                <a:srgbClr val="27631F"/>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cxnSp>
          <p:nvCxnSpPr>
            <p:cNvPr id="38" name="Gerade Verbindung 37"/>
            <p:cNvCxnSpPr/>
            <p:nvPr/>
          </p:nvCxnSpPr>
          <p:spPr>
            <a:xfrm flipV="1">
              <a:off x="1226090" y="2296821"/>
              <a:ext cx="502326" cy="5633"/>
            </a:xfrm>
            <a:prstGeom prst="line">
              <a:avLst/>
            </a:prstGeom>
            <a:ln w="22225">
              <a:solidFill>
                <a:srgbClr val="27631F"/>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1477375" y="2049699"/>
              <a:ext cx="0" cy="505265"/>
            </a:xfrm>
            <a:prstGeom prst="line">
              <a:avLst/>
            </a:prstGeom>
            <a:ln w="22225">
              <a:solidFill>
                <a:srgbClr val="27631F"/>
              </a:solidFill>
            </a:ln>
          </p:spPr>
          <p:style>
            <a:lnRef idx="1">
              <a:schemeClr val="accent1"/>
            </a:lnRef>
            <a:fillRef idx="0">
              <a:schemeClr val="accent1"/>
            </a:fillRef>
            <a:effectRef idx="0">
              <a:schemeClr val="accent1"/>
            </a:effectRef>
            <a:fontRef idx="minor">
              <a:schemeClr val="tx1"/>
            </a:fontRef>
          </p:style>
        </p:cxnSp>
        <p:sp>
          <p:nvSpPr>
            <p:cNvPr id="40" name="Oval 26"/>
            <p:cNvSpPr>
              <a:spLocks noChangeArrowheads="1"/>
            </p:cNvSpPr>
            <p:nvPr/>
          </p:nvSpPr>
          <p:spPr bwMode="auto">
            <a:xfrm>
              <a:off x="1442967" y="2266454"/>
              <a:ext cx="72000" cy="72000"/>
            </a:xfrm>
            <a:prstGeom prst="ellipse">
              <a:avLst/>
            </a:prstGeom>
            <a:solidFill>
              <a:srgbClr val="27631F"/>
            </a:solidFill>
            <a:ln w="22225">
              <a:solidFill>
                <a:srgbClr val="27631F"/>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grpSp>
      <p:grpSp>
        <p:nvGrpSpPr>
          <p:cNvPr id="3" name="Gruppieren 2">
            <a:extLst>
              <a:ext uri="{C183D7F6-B498-43B3-948B-1728B52AA6E4}">
                <adec:decorative xmlns:adec="http://schemas.microsoft.com/office/drawing/2017/decorative" val="1"/>
              </a:ext>
            </a:extLst>
          </p:cNvPr>
          <p:cNvGrpSpPr/>
          <p:nvPr/>
        </p:nvGrpSpPr>
        <p:grpSpPr>
          <a:xfrm>
            <a:off x="1226090" y="2049699"/>
            <a:ext cx="502326" cy="505265"/>
            <a:chOff x="1226090" y="2049699"/>
            <a:chExt cx="502326" cy="505265"/>
          </a:xfrm>
        </p:grpSpPr>
        <p:sp>
          <p:nvSpPr>
            <p:cNvPr id="26" name="Oval 26"/>
            <p:cNvSpPr>
              <a:spLocks noChangeArrowheads="1"/>
            </p:cNvSpPr>
            <p:nvPr/>
          </p:nvSpPr>
          <p:spPr bwMode="auto">
            <a:xfrm>
              <a:off x="1310832" y="2132971"/>
              <a:ext cx="333088" cy="333088"/>
            </a:xfrm>
            <a:prstGeom prst="ellipse">
              <a:avLst/>
            </a:prstGeom>
            <a:solidFill>
              <a:schemeClr val="bg1"/>
            </a:solidFill>
            <a:ln w="22225">
              <a:solidFill>
                <a:srgbClr val="27631F"/>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sp>
          <p:nvSpPr>
            <p:cNvPr id="27" name="Oval 26"/>
            <p:cNvSpPr>
              <a:spLocks noChangeArrowheads="1"/>
            </p:cNvSpPr>
            <p:nvPr/>
          </p:nvSpPr>
          <p:spPr bwMode="auto">
            <a:xfrm>
              <a:off x="1375175" y="2200376"/>
              <a:ext cx="204156" cy="204156"/>
            </a:xfrm>
            <a:prstGeom prst="ellipse">
              <a:avLst/>
            </a:prstGeom>
            <a:solidFill>
              <a:srgbClr val="DFF4DC"/>
            </a:solidFill>
            <a:ln w="22225">
              <a:solidFill>
                <a:srgbClr val="27631F"/>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cxnSp>
          <p:nvCxnSpPr>
            <p:cNvPr id="28" name="Gerade Verbindung 27"/>
            <p:cNvCxnSpPr/>
            <p:nvPr/>
          </p:nvCxnSpPr>
          <p:spPr>
            <a:xfrm flipV="1">
              <a:off x="1226090" y="2296821"/>
              <a:ext cx="502326" cy="5633"/>
            </a:xfrm>
            <a:prstGeom prst="line">
              <a:avLst/>
            </a:prstGeom>
            <a:ln w="22225">
              <a:solidFill>
                <a:srgbClr val="27631F"/>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a:off x="1477375" y="2049699"/>
              <a:ext cx="0" cy="505265"/>
            </a:xfrm>
            <a:prstGeom prst="line">
              <a:avLst/>
            </a:prstGeom>
            <a:ln w="22225">
              <a:solidFill>
                <a:srgbClr val="27631F"/>
              </a:solidFill>
            </a:ln>
          </p:spPr>
          <p:style>
            <a:lnRef idx="1">
              <a:schemeClr val="accent1"/>
            </a:lnRef>
            <a:fillRef idx="0">
              <a:schemeClr val="accent1"/>
            </a:fillRef>
            <a:effectRef idx="0">
              <a:schemeClr val="accent1"/>
            </a:effectRef>
            <a:fontRef idx="minor">
              <a:schemeClr val="tx1"/>
            </a:fontRef>
          </p:style>
        </p:cxnSp>
        <p:sp>
          <p:nvSpPr>
            <p:cNvPr id="30" name="Oval 26"/>
            <p:cNvSpPr>
              <a:spLocks noChangeArrowheads="1"/>
            </p:cNvSpPr>
            <p:nvPr/>
          </p:nvSpPr>
          <p:spPr bwMode="auto">
            <a:xfrm>
              <a:off x="1442967" y="2266454"/>
              <a:ext cx="72000" cy="72000"/>
            </a:xfrm>
            <a:prstGeom prst="ellipse">
              <a:avLst/>
            </a:prstGeom>
            <a:solidFill>
              <a:srgbClr val="27631F"/>
            </a:solidFill>
            <a:ln w="22225">
              <a:solidFill>
                <a:srgbClr val="27631F"/>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grpSp>
      <p:sp>
        <p:nvSpPr>
          <p:cNvPr id="24" name="Inhaltsplatzhalter 2"/>
          <p:cNvSpPr>
            <a:spLocks noGrp="1"/>
          </p:cNvSpPr>
          <p:nvPr>
            <p:ph idx="1"/>
          </p:nvPr>
        </p:nvSpPr>
        <p:spPr>
          <a:xfrm>
            <a:off x="1872432" y="2001763"/>
            <a:ext cx="4896544" cy="4514850"/>
          </a:xfrm>
        </p:spPr>
        <p:txBody>
          <a:bodyPr/>
          <a:lstStyle/>
          <a:p>
            <a:pPr marL="0" indent="0">
              <a:lnSpc>
                <a:spcPct val="130000"/>
              </a:lnSpc>
              <a:spcBef>
                <a:spcPts val="4200"/>
              </a:spcBef>
              <a:buNone/>
            </a:pPr>
            <a:r>
              <a:rPr lang="de-AT" sz="2600" dirty="0"/>
              <a:t>Einsicht in Notwendigkeit, Inhalte und Verfahren der Projektnachbearbeitung</a:t>
            </a:r>
          </a:p>
          <a:p>
            <a:pPr marL="0" indent="0">
              <a:spcBef>
                <a:spcPts val="3600"/>
              </a:spcBef>
              <a:buNone/>
            </a:pPr>
            <a:r>
              <a:rPr lang="de-AT" sz="2600" dirty="0"/>
              <a:t>Rüstzeug für den Erfahrungs- </a:t>
            </a:r>
            <a:br>
              <a:rPr lang="de-AT" sz="2600" dirty="0"/>
            </a:br>
            <a:r>
              <a:rPr lang="de-AT" sz="2600" dirty="0"/>
              <a:t>und Know-how-Transfer</a:t>
            </a:r>
          </a:p>
          <a:p>
            <a:pPr marL="0" indent="0">
              <a:spcBef>
                <a:spcPts val="3600"/>
              </a:spcBef>
              <a:buNone/>
            </a:pPr>
            <a:r>
              <a:rPr lang="de-AT" dirty="0"/>
              <a:t>Verständnis für Prozess der </a:t>
            </a:r>
            <a:br>
              <a:rPr lang="de-AT" dirty="0"/>
            </a:br>
            <a:r>
              <a:rPr lang="de-AT" dirty="0"/>
              <a:t>Auflösung der Projektorganisation</a:t>
            </a:r>
            <a:endParaRPr lang="en-US" sz="2600" dirty="0"/>
          </a:p>
        </p:txBody>
      </p:sp>
      <p:sp>
        <p:nvSpPr>
          <p:cNvPr id="2" name="Titel 1"/>
          <p:cNvSpPr>
            <a:spLocks noGrp="1"/>
          </p:cNvSpPr>
          <p:nvPr>
            <p:ph type="title"/>
          </p:nvPr>
        </p:nvSpPr>
        <p:spPr/>
        <p:txBody>
          <a:bodyPr/>
          <a:lstStyle/>
          <a:p>
            <a:pPr>
              <a:lnSpc>
                <a:spcPts val="3000"/>
              </a:lnSpc>
            </a:pPr>
            <a:r>
              <a:rPr lang="de-AT" sz="2800" dirty="0"/>
              <a:t>Lehr- und Lernziele – Projektabschluss</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3</a:t>
            </a:fld>
            <a:endParaRPr lang="en-US" dirty="0"/>
          </a:p>
        </p:txBody>
      </p:sp>
    </p:spTree>
    <p:extLst>
      <p:ext uri="{BB962C8B-B14F-4D97-AF65-F5344CB8AC3E}">
        <p14:creationId xmlns:p14="http://schemas.microsoft.com/office/powerpoint/2010/main" val="168117943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Inhaltsplatzhalter 2"/>
          <p:cNvSpPr txBox="1">
            <a:spLocks/>
          </p:cNvSpPr>
          <p:nvPr/>
        </p:nvSpPr>
        <p:spPr>
          <a:xfrm>
            <a:off x="1069887" y="1857747"/>
            <a:ext cx="8147361" cy="4514850"/>
          </a:xfrm>
          <a:prstGeom prst="rect">
            <a:avLst/>
          </a:prstGeom>
        </p:spPr>
        <p:txBody>
          <a:bodyPr/>
          <a:lstStyle>
            <a:lvl1pPr marL="342900" indent="-342900" algn="l" rtl="0" fontAlgn="base">
              <a:lnSpc>
                <a:spcPct val="120000"/>
              </a:lnSpc>
              <a:spcBef>
                <a:spcPts val="1200"/>
              </a:spcBef>
              <a:spcAft>
                <a:spcPct val="0"/>
              </a:spcAft>
              <a:buClr>
                <a:srgbClr val="953735"/>
              </a:buClr>
              <a:buSzPct val="110000"/>
              <a:buFont typeface="Wingdings" pitchFamily="2" charset="2"/>
              <a:buChar char="§"/>
              <a:defRPr sz="2600">
                <a:solidFill>
                  <a:schemeClr val="tx1"/>
                </a:solidFill>
                <a:latin typeface="+mn-lt"/>
                <a:ea typeface="+mn-ea"/>
                <a:cs typeface="+mn-cs"/>
              </a:defRPr>
            </a:lvl1pPr>
            <a:lvl2pPr marL="742950" indent="-285750" algn="l" rtl="0" fontAlgn="base">
              <a:lnSpc>
                <a:spcPct val="120000"/>
              </a:lnSpc>
              <a:spcBef>
                <a:spcPts val="1200"/>
              </a:spcBef>
              <a:spcAft>
                <a:spcPct val="0"/>
              </a:spcAft>
              <a:buClr>
                <a:srgbClr val="953735"/>
              </a:buClr>
              <a:buSzPct val="110000"/>
              <a:buFont typeface="Arial Narrow" panose="020B0606020202030204" pitchFamily="34" charset="0"/>
              <a:buChar char="–"/>
              <a:defRPr sz="2400">
                <a:solidFill>
                  <a:schemeClr val="tx1"/>
                </a:solidFill>
                <a:latin typeface="+mn-lt"/>
              </a:defRPr>
            </a:lvl2pPr>
            <a:lvl3pPr marL="1143000" indent="-228600" algn="l" rtl="0" fontAlgn="base">
              <a:lnSpc>
                <a:spcPct val="120000"/>
              </a:lnSpc>
              <a:spcBef>
                <a:spcPts val="600"/>
              </a:spcBef>
              <a:spcAft>
                <a:spcPct val="0"/>
              </a:spcAft>
              <a:buClr>
                <a:srgbClr val="953735"/>
              </a:buClr>
              <a:buSzPct val="110000"/>
              <a:buFont typeface="Wingdings" pitchFamily="2" charset="2"/>
              <a:buChar char="§"/>
              <a:defRPr sz="2200">
                <a:solidFill>
                  <a:schemeClr val="tx1"/>
                </a:solidFill>
                <a:latin typeface="+mn-lt"/>
              </a:defRPr>
            </a:lvl3pPr>
            <a:lvl4pPr marL="1600200" indent="-228600" algn="l" rtl="0" fontAlgn="base">
              <a:lnSpc>
                <a:spcPct val="120000"/>
              </a:lnSpc>
              <a:spcBef>
                <a:spcPts val="600"/>
              </a:spcBef>
              <a:spcAft>
                <a:spcPct val="0"/>
              </a:spcAft>
              <a:buClr>
                <a:srgbClr val="953735"/>
              </a:buClr>
              <a:buSzPct val="110000"/>
              <a:buFont typeface="Wingdings" pitchFamily="2" charset="2"/>
              <a:buChar char="§"/>
              <a:defRPr sz="2000">
                <a:solidFill>
                  <a:schemeClr val="tx1"/>
                </a:solidFill>
                <a:latin typeface="+mn-lt"/>
              </a:defRPr>
            </a:lvl4pPr>
            <a:lvl5pPr marL="2057400" indent="-228600" algn="l" rtl="0" fontAlgn="base">
              <a:lnSpc>
                <a:spcPct val="120000"/>
              </a:lnSpc>
              <a:spcBef>
                <a:spcPct val="20000"/>
              </a:spcBef>
              <a:spcAft>
                <a:spcPct val="0"/>
              </a:spcAft>
              <a:buClr>
                <a:srgbClr val="953735"/>
              </a:buClr>
              <a:buSzPct val="11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pPr marL="533400" indent="-533400">
              <a:spcBef>
                <a:spcPts val="3600"/>
              </a:spcBef>
              <a:buClr>
                <a:srgbClr val="27631F"/>
              </a:buClr>
              <a:buFont typeface="Wingdings" panose="05000000000000000000" pitchFamily="2" charset="2"/>
              <a:buChar char=""/>
            </a:pPr>
            <a:r>
              <a:rPr lang="de-AT" sz="2500" kern="0" dirty="0"/>
              <a:t>Projektabschlussprozess mit Projektendabnahme und Projektabschlussmeeting professionell gestalten können</a:t>
            </a:r>
          </a:p>
          <a:p>
            <a:pPr marL="533400" indent="-533400">
              <a:spcBef>
                <a:spcPts val="3600"/>
              </a:spcBef>
              <a:buClr>
                <a:srgbClr val="27631F"/>
              </a:buClr>
              <a:buFont typeface="Wingdings" panose="05000000000000000000" pitchFamily="2" charset="2"/>
              <a:buChar char=""/>
            </a:pPr>
            <a:r>
              <a:rPr lang="de-AT" sz="2500" kern="0" dirty="0"/>
              <a:t>im Stande sein, wenigstens 3 verschiedene Ansätze zur systematischen Projektnachbetrachtung praktisch anzuwenden</a:t>
            </a:r>
          </a:p>
          <a:p>
            <a:pPr marL="533400" indent="-533400">
              <a:spcBef>
                <a:spcPts val="3600"/>
              </a:spcBef>
              <a:buClr>
                <a:srgbClr val="27631F"/>
              </a:buClr>
              <a:buFont typeface="Wingdings" panose="05000000000000000000" pitchFamily="2" charset="2"/>
              <a:buChar char=""/>
            </a:pPr>
            <a:r>
              <a:rPr lang="de-AT" sz="2500" kern="0" dirty="0"/>
              <a:t>wichtige Projektkennzahlen hinsichtlich ihrer Aussagekraft beurteilen und konkrete Werte zutreffend interpretieren können</a:t>
            </a:r>
          </a:p>
        </p:txBody>
      </p:sp>
      <p:sp>
        <p:nvSpPr>
          <p:cNvPr id="2" name="Titel 1"/>
          <p:cNvSpPr>
            <a:spLocks noGrp="1"/>
          </p:cNvSpPr>
          <p:nvPr>
            <p:ph type="title"/>
          </p:nvPr>
        </p:nvSpPr>
        <p:spPr>
          <a:xfrm>
            <a:off x="864320" y="396429"/>
            <a:ext cx="6336704" cy="863600"/>
          </a:xfrm>
        </p:spPr>
        <p:txBody>
          <a:bodyPr/>
          <a:lstStyle/>
          <a:p>
            <a:pPr>
              <a:lnSpc>
                <a:spcPts val="3000"/>
              </a:lnSpc>
            </a:pPr>
            <a:r>
              <a:rPr lang="de-AT" sz="2800" dirty="0"/>
              <a:t>Learning Outcomes – Projektabschluss</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4</a:t>
            </a:fld>
            <a:endParaRPr lang="en-US" dirty="0"/>
          </a:p>
        </p:txBody>
      </p:sp>
    </p:spTree>
    <p:extLst>
      <p:ext uri="{BB962C8B-B14F-4D97-AF65-F5344CB8AC3E}">
        <p14:creationId xmlns:p14="http://schemas.microsoft.com/office/powerpoint/2010/main" val="233230521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ieren 9">
            <a:extLst>
              <a:ext uri="{C183D7F6-B498-43B3-948B-1728B52AA6E4}">
                <adec:decorative xmlns:adec="http://schemas.microsoft.com/office/drawing/2017/decorative" val="1"/>
              </a:ext>
            </a:extLst>
          </p:cNvPr>
          <p:cNvGrpSpPr/>
          <p:nvPr/>
        </p:nvGrpSpPr>
        <p:grpSpPr>
          <a:xfrm>
            <a:off x="6048896" y="1686626"/>
            <a:ext cx="3228310" cy="2511418"/>
            <a:chOff x="5961010" y="1686626"/>
            <a:chExt cx="3316196" cy="2579788"/>
          </a:xfrm>
        </p:grpSpPr>
        <p:grpSp>
          <p:nvGrpSpPr>
            <p:cNvPr id="9" name="Gruppieren 8"/>
            <p:cNvGrpSpPr/>
            <p:nvPr/>
          </p:nvGrpSpPr>
          <p:grpSpPr>
            <a:xfrm rot="747133">
              <a:off x="5961010" y="1686626"/>
              <a:ext cx="3316196" cy="2350434"/>
              <a:chOff x="6200774" y="2093231"/>
              <a:chExt cx="3012963" cy="2135510"/>
            </a:xfrm>
          </p:grpSpPr>
          <p:pic>
            <p:nvPicPr>
              <p:cNvPr id="7" name="Grafik 6"/>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4033421">
                <a:off x="6639501" y="1654504"/>
                <a:ext cx="2135510" cy="3012963"/>
              </a:xfrm>
              <a:prstGeom prst="rect">
                <a:avLst/>
              </a:prstGeom>
            </p:spPr>
          </p:pic>
          <p:sp>
            <p:nvSpPr>
              <p:cNvPr id="8" name="Abgerundetes Rechteck 7"/>
              <p:cNvSpPr/>
              <p:nvPr/>
            </p:nvSpPr>
            <p:spPr bwMode="auto">
              <a:xfrm rot="894309">
                <a:off x="7007291" y="2103758"/>
                <a:ext cx="130446" cy="2065916"/>
              </a:xfrm>
              <a:prstGeom prst="roundRect">
                <a:avLst/>
              </a:prstGeom>
              <a:solidFill>
                <a:srgbClr val="27631F"/>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grpSp>
        <p:pic>
          <p:nvPicPr>
            <p:cNvPr id="11266" name="Picture 2"/>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866738">
              <a:off x="5963786" y="3695252"/>
              <a:ext cx="759870" cy="571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Rechteck 4">
            <a:extLst>
              <a:ext uri="{C183D7F6-B498-43B3-948B-1728B52AA6E4}">
                <adec:decorative xmlns:adec="http://schemas.microsoft.com/office/drawing/2017/decorative" val="1"/>
              </a:ext>
            </a:extLst>
          </p:cNvPr>
          <p:cNvSpPr/>
          <p:nvPr/>
        </p:nvSpPr>
        <p:spPr bwMode="auto">
          <a:xfrm rot="10800000">
            <a:off x="1224358" y="1404706"/>
            <a:ext cx="4259872" cy="865087"/>
          </a:xfrm>
          <a:prstGeom prst="rect">
            <a:avLst/>
          </a:prstGeom>
          <a:solidFill>
            <a:srgbClr val="27631F"/>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0"/>
              </a:spcBef>
              <a:spcAft>
                <a:spcPct val="0"/>
              </a:spcAft>
              <a:buClrTx/>
              <a:buSzTx/>
              <a:buFontTx/>
              <a:buNone/>
              <a:tabLst/>
            </a:pPr>
            <a:endParaRPr kumimoji="0" lang="en-US" sz="2100" b="1" i="0" u="none" strike="noStrike" cap="none" normalizeH="0" baseline="0" dirty="0">
              <a:ln>
                <a:noFill/>
              </a:ln>
              <a:solidFill>
                <a:schemeClr val="bg1"/>
              </a:solidFill>
              <a:effectLst/>
              <a:latin typeface="Corbel" panose="020B0503020204020204" pitchFamily="34" charset="0"/>
            </a:endParaRPr>
          </a:p>
        </p:txBody>
      </p:sp>
      <p:sp>
        <p:nvSpPr>
          <p:cNvPr id="3" name="Inhaltsplatzhalter 2"/>
          <p:cNvSpPr>
            <a:spLocks noGrp="1"/>
          </p:cNvSpPr>
          <p:nvPr>
            <p:ph idx="1"/>
          </p:nvPr>
        </p:nvSpPr>
        <p:spPr>
          <a:xfrm>
            <a:off x="1152352" y="2412157"/>
            <a:ext cx="7128792" cy="3384376"/>
          </a:xfrm>
        </p:spPr>
        <p:txBody>
          <a:bodyPr/>
          <a:lstStyle/>
          <a:p>
            <a:pPr>
              <a:lnSpc>
                <a:spcPct val="100000"/>
              </a:lnSpc>
              <a:spcBef>
                <a:spcPts val="600"/>
              </a:spcBef>
            </a:pPr>
            <a:r>
              <a:rPr lang="de-AT" sz="2200" dirty="0"/>
              <a:t>steht an, sobald die Projektziele erreicht </a:t>
            </a:r>
            <a:br>
              <a:rPr lang="de-AT" sz="2200" dirty="0"/>
            </a:br>
            <a:r>
              <a:rPr lang="de-AT" sz="2200" dirty="0"/>
              <a:t>oder Projekt abgebrochen werden muss</a:t>
            </a:r>
          </a:p>
          <a:p>
            <a:pPr>
              <a:lnSpc>
                <a:spcPct val="100000"/>
              </a:lnSpc>
              <a:spcBef>
                <a:spcPts val="1000"/>
              </a:spcBef>
            </a:pPr>
            <a:r>
              <a:rPr lang="de-AT" sz="2200" dirty="0"/>
              <a:t>umfasst</a:t>
            </a:r>
          </a:p>
          <a:p>
            <a:pPr lvl="1">
              <a:lnSpc>
                <a:spcPct val="100000"/>
              </a:lnSpc>
              <a:spcBef>
                <a:spcPts val="900"/>
              </a:spcBef>
            </a:pPr>
            <a:r>
              <a:rPr lang="de-AT" sz="1930" dirty="0"/>
              <a:t>Präsentation und formelle Abnahme der Ergebnisse</a:t>
            </a:r>
          </a:p>
          <a:p>
            <a:pPr lvl="1">
              <a:lnSpc>
                <a:spcPct val="100000"/>
              </a:lnSpc>
              <a:spcBef>
                <a:spcPts val="900"/>
              </a:spcBef>
            </a:pPr>
            <a:r>
              <a:rPr lang="de-AT" sz="1930" dirty="0"/>
              <a:t>Restmängelbehebung</a:t>
            </a:r>
          </a:p>
          <a:p>
            <a:pPr lvl="1">
              <a:lnSpc>
                <a:spcPct val="100000"/>
              </a:lnSpc>
              <a:spcBef>
                <a:spcPts val="900"/>
              </a:spcBef>
            </a:pPr>
            <a:r>
              <a:rPr lang="de-AT" sz="1930" dirty="0"/>
              <a:t>retrospektive Analyse des Projektverlaufes und </a:t>
            </a:r>
            <a:br>
              <a:rPr lang="de-AT" sz="1930" dirty="0"/>
            </a:br>
            <a:r>
              <a:rPr lang="de-AT" sz="1930" dirty="0"/>
              <a:t>der Projektergebnisse</a:t>
            </a:r>
          </a:p>
          <a:p>
            <a:pPr lvl="1">
              <a:lnSpc>
                <a:spcPct val="100000"/>
              </a:lnSpc>
              <a:spcBef>
                <a:spcPts val="900"/>
              </a:spcBef>
            </a:pPr>
            <a:r>
              <a:rPr lang="de-AT" sz="1930" dirty="0"/>
              <a:t>Erfahrungssicherung („Lessons learned“)</a:t>
            </a:r>
          </a:p>
          <a:p>
            <a:pPr lvl="1">
              <a:lnSpc>
                <a:spcPct val="100000"/>
              </a:lnSpc>
              <a:spcBef>
                <a:spcPts val="900"/>
              </a:spcBef>
            </a:pPr>
            <a:r>
              <a:rPr lang="de-AT" sz="1930" dirty="0"/>
              <a:t>Erstellung des Projektabschlussberichts (inklusive Endabrechnung und Nachkalkulation; Komplettierung der Dokumentation)</a:t>
            </a:r>
          </a:p>
          <a:p>
            <a:pPr lvl="1">
              <a:lnSpc>
                <a:spcPct val="100000"/>
              </a:lnSpc>
              <a:spcBef>
                <a:spcPts val="900"/>
              </a:spcBef>
            </a:pPr>
            <a:r>
              <a:rPr lang="de-AT" sz="1930" dirty="0"/>
              <a:t>Auflösung der Projektorganisation</a:t>
            </a:r>
            <a:endParaRPr lang="en-US" sz="1930" dirty="0"/>
          </a:p>
        </p:txBody>
      </p:sp>
      <p:sp>
        <p:nvSpPr>
          <p:cNvPr id="6" name="Inhaltsplatzhalter 2"/>
          <p:cNvSpPr txBox="1">
            <a:spLocks/>
          </p:cNvSpPr>
          <p:nvPr/>
        </p:nvSpPr>
        <p:spPr>
          <a:xfrm>
            <a:off x="1224361" y="1432620"/>
            <a:ext cx="4464496" cy="865750"/>
          </a:xfrm>
          <a:prstGeom prst="rect">
            <a:avLst/>
          </a:prstGeom>
        </p:spPr>
        <p:txBody>
          <a:bodyPr/>
          <a:lstStyle>
            <a:lvl1pPr marL="342900" indent="-342900" algn="l" rtl="0" fontAlgn="base">
              <a:lnSpc>
                <a:spcPct val="120000"/>
              </a:lnSpc>
              <a:spcBef>
                <a:spcPts val="1200"/>
              </a:spcBef>
              <a:spcAft>
                <a:spcPct val="0"/>
              </a:spcAft>
              <a:buClr>
                <a:srgbClr val="953735"/>
              </a:buClr>
              <a:buSzPct val="110000"/>
              <a:buFont typeface="Wingdings" pitchFamily="2" charset="2"/>
              <a:buChar char="§"/>
              <a:defRPr sz="2600">
                <a:solidFill>
                  <a:schemeClr val="tx1"/>
                </a:solidFill>
                <a:latin typeface="+mn-lt"/>
                <a:ea typeface="+mn-ea"/>
                <a:cs typeface="+mn-cs"/>
              </a:defRPr>
            </a:lvl1pPr>
            <a:lvl2pPr marL="742950" indent="-285750" algn="l" rtl="0" fontAlgn="base">
              <a:lnSpc>
                <a:spcPct val="120000"/>
              </a:lnSpc>
              <a:spcBef>
                <a:spcPts val="1200"/>
              </a:spcBef>
              <a:spcAft>
                <a:spcPct val="0"/>
              </a:spcAft>
              <a:buClr>
                <a:srgbClr val="953735"/>
              </a:buClr>
              <a:buSzPct val="110000"/>
              <a:buFont typeface="Arial Narrow" panose="020B0606020202030204" pitchFamily="34" charset="0"/>
              <a:buChar char="–"/>
              <a:defRPr sz="2400">
                <a:solidFill>
                  <a:schemeClr val="tx1"/>
                </a:solidFill>
                <a:latin typeface="+mn-lt"/>
              </a:defRPr>
            </a:lvl2pPr>
            <a:lvl3pPr marL="1143000" indent="-228600" algn="l" rtl="0" fontAlgn="base">
              <a:lnSpc>
                <a:spcPct val="120000"/>
              </a:lnSpc>
              <a:spcBef>
                <a:spcPts val="600"/>
              </a:spcBef>
              <a:spcAft>
                <a:spcPct val="0"/>
              </a:spcAft>
              <a:buClr>
                <a:srgbClr val="953735"/>
              </a:buClr>
              <a:buSzPct val="110000"/>
              <a:buFont typeface="Wingdings" pitchFamily="2" charset="2"/>
              <a:buChar char="§"/>
              <a:defRPr sz="2200">
                <a:solidFill>
                  <a:schemeClr val="tx1"/>
                </a:solidFill>
                <a:latin typeface="+mn-lt"/>
              </a:defRPr>
            </a:lvl3pPr>
            <a:lvl4pPr marL="1600200" indent="-228600" algn="l" rtl="0" fontAlgn="base">
              <a:lnSpc>
                <a:spcPct val="120000"/>
              </a:lnSpc>
              <a:spcBef>
                <a:spcPts val="600"/>
              </a:spcBef>
              <a:spcAft>
                <a:spcPct val="0"/>
              </a:spcAft>
              <a:buClr>
                <a:srgbClr val="953735"/>
              </a:buClr>
              <a:buSzPct val="110000"/>
              <a:buFont typeface="Wingdings" pitchFamily="2" charset="2"/>
              <a:buChar char="§"/>
              <a:defRPr sz="2000">
                <a:solidFill>
                  <a:schemeClr val="tx1"/>
                </a:solidFill>
                <a:latin typeface="+mn-lt"/>
              </a:defRPr>
            </a:lvl4pPr>
            <a:lvl5pPr marL="2057400" indent="-228600" algn="l" rtl="0" fontAlgn="base">
              <a:lnSpc>
                <a:spcPct val="120000"/>
              </a:lnSpc>
              <a:spcBef>
                <a:spcPct val="20000"/>
              </a:spcBef>
              <a:spcAft>
                <a:spcPct val="0"/>
              </a:spcAft>
              <a:buClr>
                <a:srgbClr val="953735"/>
              </a:buClr>
              <a:buSzPct val="11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pPr marL="0" indent="0">
              <a:lnSpc>
                <a:spcPct val="110000"/>
              </a:lnSpc>
              <a:spcBef>
                <a:spcPts val="2400"/>
              </a:spcBef>
              <a:buClr>
                <a:schemeClr val="bg1"/>
              </a:buClr>
              <a:buSzPct val="100000"/>
              <a:buNone/>
              <a:tabLst>
                <a:tab pos="541338" algn="l"/>
              </a:tabLst>
            </a:pPr>
            <a:r>
              <a:rPr lang="de-AT" altLang="en-US" sz="2100" kern="0" dirty="0">
                <a:solidFill>
                  <a:schemeClr val="bg1"/>
                </a:solidFill>
                <a:ea typeface="ＭＳ Ｐゴシック" pitchFamily="34" charset="-128"/>
              </a:rPr>
              <a:t>Prozess der Beendigung aller Tätigkeiten, die mit Projekt in Zusammenhang stehen</a:t>
            </a:r>
            <a:endParaRPr lang="en-US" sz="2100" kern="0" dirty="0">
              <a:solidFill>
                <a:schemeClr val="bg1"/>
              </a:solidFill>
              <a:ea typeface="ＭＳ Ｐゴシック" pitchFamily="34" charset="-128"/>
            </a:endParaRPr>
          </a:p>
        </p:txBody>
      </p:sp>
      <p:sp>
        <p:nvSpPr>
          <p:cNvPr id="2" name="Titel 1"/>
          <p:cNvSpPr>
            <a:spLocks noGrp="1"/>
          </p:cNvSpPr>
          <p:nvPr>
            <p:ph type="title"/>
          </p:nvPr>
        </p:nvSpPr>
        <p:spPr/>
        <p:txBody>
          <a:bodyPr/>
          <a:lstStyle/>
          <a:p>
            <a:r>
              <a:rPr lang="de-AT" dirty="0"/>
              <a:t>Projektabschluss – Wesen </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de-AT" noProof="0" smtClean="0"/>
              <a:pPr/>
              <a:t>5</a:t>
            </a:fld>
            <a:endParaRPr lang="de-AT" noProof="0" dirty="0"/>
          </a:p>
        </p:txBody>
      </p:sp>
    </p:spTree>
    <p:extLst>
      <p:ext uri="{BB962C8B-B14F-4D97-AF65-F5344CB8AC3E}">
        <p14:creationId xmlns:p14="http://schemas.microsoft.com/office/powerpoint/2010/main" val="53952554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24361" y="1980108"/>
            <a:ext cx="7668814" cy="4130179"/>
          </a:xfrm>
        </p:spPr>
        <p:txBody>
          <a:bodyPr/>
          <a:lstStyle/>
          <a:p>
            <a:pPr>
              <a:spcBef>
                <a:spcPts val="4200"/>
              </a:spcBef>
            </a:pPr>
            <a:r>
              <a:rPr lang="de-AT" dirty="0"/>
              <a:t>geordnete Beendigung der Projektarbeiten</a:t>
            </a:r>
          </a:p>
          <a:p>
            <a:pPr>
              <a:spcBef>
                <a:spcPts val="4200"/>
              </a:spcBef>
            </a:pPr>
            <a:r>
              <a:rPr lang="de-AT" dirty="0"/>
              <a:t>Erfolgsbewertung </a:t>
            </a:r>
          </a:p>
          <a:p>
            <a:pPr>
              <a:spcBef>
                <a:spcPts val="4200"/>
              </a:spcBef>
            </a:pPr>
            <a:r>
              <a:rPr lang="de-AT" dirty="0"/>
              <a:t>Erfahrungstransfers</a:t>
            </a:r>
          </a:p>
          <a:p>
            <a:pPr>
              <a:spcBef>
                <a:spcPts val="4200"/>
              </a:spcBef>
            </a:pPr>
            <a:r>
              <a:rPr lang="de-AT" dirty="0"/>
              <a:t>emotionaler Schlusspunkt für Projektteammitglieder</a:t>
            </a:r>
            <a:endParaRPr lang="en-US" dirty="0"/>
          </a:p>
        </p:txBody>
      </p:sp>
      <p:sp>
        <p:nvSpPr>
          <p:cNvPr id="2" name="Titel 1"/>
          <p:cNvSpPr>
            <a:spLocks noGrp="1"/>
          </p:cNvSpPr>
          <p:nvPr>
            <p:ph type="title"/>
          </p:nvPr>
        </p:nvSpPr>
        <p:spPr/>
        <p:txBody>
          <a:bodyPr/>
          <a:lstStyle/>
          <a:p>
            <a:r>
              <a:rPr lang="de-AT" dirty="0"/>
              <a:t>Ziele des Projektabschlusses</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de-AT" noProof="0" smtClean="0"/>
              <a:pPr/>
              <a:t>6</a:t>
            </a:fld>
            <a:endParaRPr lang="de-AT" noProof="0" dirty="0"/>
          </a:p>
        </p:txBody>
      </p:sp>
    </p:spTree>
    <p:extLst>
      <p:ext uri="{BB962C8B-B14F-4D97-AF65-F5344CB8AC3E}">
        <p14:creationId xmlns:p14="http://schemas.microsoft.com/office/powerpoint/2010/main" val="371358584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69724378"/>
              </p:ext>
            </p:extLst>
          </p:nvPr>
        </p:nvGraphicFramePr>
        <p:xfrm>
          <a:off x="720725" y="1423342"/>
          <a:ext cx="8640763" cy="5021263"/>
        </p:xfrm>
        <a:graphic>
          <a:graphicData uri="http://schemas.openxmlformats.org/presentationml/2006/ole">
            <mc:AlternateContent xmlns:mc="http://schemas.openxmlformats.org/markup-compatibility/2006">
              <mc:Choice xmlns:v="urn:schemas-microsoft-com:vml" Requires="v">
                <p:oleObj spid="_x0000_s10368" name="Präsentation" r:id="rId4" imgW="4859980" imgH="3599612" progId="PowerPoint.Show.12">
                  <p:embed/>
                </p:oleObj>
              </mc:Choice>
              <mc:Fallback>
                <p:oleObj name="Präsentation" r:id="rId4" imgW="4859980" imgH="3599612" progId="PowerPoint.Show.12">
                  <p:embed/>
                  <p:pic>
                    <p:nvPicPr>
                      <p:cNvPr id="0" name="Object 2"/>
                      <p:cNvPicPr>
                        <a:picLocks noChangeAspect="1" noChangeArrowheads="1"/>
                      </p:cNvPicPr>
                      <p:nvPr/>
                    </p:nvPicPr>
                    <p:blipFill>
                      <a:blip r:embed="rId5"/>
                      <a:srcRect l="5527" t="12624" r="3159" b="15779"/>
                      <a:stretch>
                        <a:fillRect/>
                      </a:stretch>
                    </p:blipFill>
                    <p:spPr bwMode="auto">
                      <a:xfrm>
                        <a:off x="720725" y="1423342"/>
                        <a:ext cx="8640763" cy="5021263"/>
                      </a:xfrm>
                      <a:prstGeom prst="rect">
                        <a:avLst/>
                      </a:prstGeom>
                      <a:noFill/>
                    </p:spPr>
                  </p:pic>
                </p:oleObj>
              </mc:Fallback>
            </mc:AlternateContent>
          </a:graphicData>
        </a:graphic>
      </p:graphicFrame>
      <p:sp>
        <p:nvSpPr>
          <p:cNvPr id="6" name="Rectangle 5">
            <a:extLst>
              <a:ext uri="{C183D7F6-B498-43B3-948B-1728B52AA6E4}">
                <adec:decorative xmlns:adec="http://schemas.microsoft.com/office/drawing/2017/decorative" val="1"/>
              </a:ext>
            </a:extLst>
          </p:cNvPr>
          <p:cNvSpPr txBox="1">
            <a:spLocks noChangeArrowheads="1"/>
          </p:cNvSpPr>
          <p:nvPr/>
        </p:nvSpPr>
        <p:spPr bwMode="auto">
          <a:xfrm>
            <a:off x="8353153" y="6516613"/>
            <a:ext cx="93632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AT"/>
            </a:defPPr>
            <a:lvl1pPr algn="ctr" rtl="0" fontAlgn="base">
              <a:spcBef>
                <a:spcPct val="0"/>
              </a:spcBef>
              <a:spcAft>
                <a:spcPct val="0"/>
              </a:spcAft>
              <a:defRPr sz="1000" b="1" kern="1200">
                <a:solidFill>
                  <a:schemeClr val="bg1"/>
                </a:solidFill>
                <a:latin typeface="+mn-lt"/>
                <a:ea typeface="+mn-ea"/>
                <a:cs typeface="+mn-cs"/>
              </a:defRPr>
            </a:lvl1pPr>
            <a:lvl2pPr marL="457200" algn="l" rtl="0" fontAlgn="base">
              <a:spcBef>
                <a:spcPct val="0"/>
              </a:spcBef>
              <a:spcAft>
                <a:spcPct val="0"/>
              </a:spcAft>
              <a:defRPr sz="3600" kern="1200">
                <a:solidFill>
                  <a:schemeClr val="tx1"/>
                </a:solidFill>
                <a:latin typeface="Arial Narrow" pitchFamily="34" charset="0"/>
                <a:ea typeface="+mn-ea"/>
                <a:cs typeface="+mn-cs"/>
              </a:defRPr>
            </a:lvl2pPr>
            <a:lvl3pPr marL="914400" algn="l" rtl="0" fontAlgn="base">
              <a:spcBef>
                <a:spcPct val="0"/>
              </a:spcBef>
              <a:spcAft>
                <a:spcPct val="0"/>
              </a:spcAft>
              <a:defRPr sz="3600" kern="1200">
                <a:solidFill>
                  <a:schemeClr val="tx1"/>
                </a:solidFill>
                <a:latin typeface="Arial Narrow" pitchFamily="34" charset="0"/>
                <a:ea typeface="+mn-ea"/>
                <a:cs typeface="+mn-cs"/>
              </a:defRPr>
            </a:lvl3pPr>
            <a:lvl4pPr marL="1371600" algn="l" rtl="0" fontAlgn="base">
              <a:spcBef>
                <a:spcPct val="0"/>
              </a:spcBef>
              <a:spcAft>
                <a:spcPct val="0"/>
              </a:spcAft>
              <a:defRPr sz="3600" kern="1200">
                <a:solidFill>
                  <a:schemeClr val="tx1"/>
                </a:solidFill>
                <a:latin typeface="Arial Narrow" pitchFamily="34" charset="0"/>
                <a:ea typeface="+mn-ea"/>
                <a:cs typeface="+mn-cs"/>
              </a:defRPr>
            </a:lvl4pPr>
            <a:lvl5pPr marL="1828800" algn="l" rtl="0" fontAlgn="base">
              <a:spcBef>
                <a:spcPct val="0"/>
              </a:spcBef>
              <a:spcAft>
                <a:spcPct val="0"/>
              </a:spcAft>
              <a:defRPr sz="3600" kern="1200">
                <a:solidFill>
                  <a:schemeClr val="tx1"/>
                </a:solidFill>
                <a:latin typeface="Arial Narrow" pitchFamily="34" charset="0"/>
                <a:ea typeface="+mn-ea"/>
                <a:cs typeface="+mn-cs"/>
              </a:defRPr>
            </a:lvl5pPr>
            <a:lvl6pPr marL="2286000" algn="l" defTabSz="914400" rtl="0" eaLnBrk="1" latinLnBrk="0" hangingPunct="1">
              <a:defRPr sz="3600" kern="1200">
                <a:solidFill>
                  <a:schemeClr val="tx1"/>
                </a:solidFill>
                <a:latin typeface="Arial Narrow" pitchFamily="34" charset="0"/>
                <a:ea typeface="+mn-ea"/>
                <a:cs typeface="+mn-cs"/>
              </a:defRPr>
            </a:lvl6pPr>
            <a:lvl7pPr marL="2743200" algn="l" defTabSz="914400" rtl="0" eaLnBrk="1" latinLnBrk="0" hangingPunct="1">
              <a:defRPr sz="3600" kern="1200">
                <a:solidFill>
                  <a:schemeClr val="tx1"/>
                </a:solidFill>
                <a:latin typeface="Arial Narrow" pitchFamily="34" charset="0"/>
                <a:ea typeface="+mn-ea"/>
                <a:cs typeface="+mn-cs"/>
              </a:defRPr>
            </a:lvl7pPr>
            <a:lvl8pPr marL="3200400" algn="l" defTabSz="914400" rtl="0" eaLnBrk="1" latinLnBrk="0" hangingPunct="1">
              <a:defRPr sz="3600" kern="1200">
                <a:solidFill>
                  <a:schemeClr val="tx1"/>
                </a:solidFill>
                <a:latin typeface="Arial Narrow" pitchFamily="34" charset="0"/>
                <a:ea typeface="+mn-ea"/>
                <a:cs typeface="+mn-cs"/>
              </a:defRPr>
            </a:lvl8pPr>
            <a:lvl9pPr marL="3657600" algn="l" defTabSz="914400" rtl="0" eaLnBrk="1" latinLnBrk="0" hangingPunct="1">
              <a:defRPr sz="3600" kern="1200">
                <a:solidFill>
                  <a:schemeClr val="tx1"/>
                </a:solidFill>
                <a:latin typeface="Arial Narrow" pitchFamily="34" charset="0"/>
                <a:ea typeface="+mn-ea"/>
                <a:cs typeface="+mn-cs"/>
              </a:defRPr>
            </a:lvl9pPr>
          </a:lstStyle>
          <a:p>
            <a:pPr algn="r"/>
            <a:r>
              <a:rPr lang="de-AT" sz="900" b="0" dirty="0">
                <a:solidFill>
                  <a:schemeClr val="tx1"/>
                </a:solidFill>
                <a:latin typeface="+mn-lt"/>
              </a:rPr>
              <a:t>© Wytrzens</a:t>
            </a:r>
          </a:p>
        </p:txBody>
      </p:sp>
      <p:sp>
        <p:nvSpPr>
          <p:cNvPr id="2" name="Titel 1"/>
          <p:cNvSpPr>
            <a:spLocks noGrp="1"/>
          </p:cNvSpPr>
          <p:nvPr>
            <p:ph type="title"/>
          </p:nvPr>
        </p:nvSpPr>
        <p:spPr/>
        <p:txBody>
          <a:bodyPr/>
          <a:lstStyle/>
          <a:p>
            <a:r>
              <a:rPr lang="de-AT" dirty="0"/>
              <a:t>Rolle des Projektabschlusses </a:t>
            </a:r>
          </a:p>
        </p:txBody>
      </p:sp>
      <p:sp>
        <p:nvSpPr>
          <p:cNvPr id="4" name="Foliennummernplatzhalter 3"/>
          <p:cNvSpPr>
            <a:spLocks noGrp="1"/>
          </p:cNvSpPr>
          <p:nvPr>
            <p:ph type="sldNum" sz="quarter" idx="11"/>
          </p:nvPr>
        </p:nvSpPr>
        <p:spPr/>
        <p:txBody>
          <a:bodyPr/>
          <a:lstStyle/>
          <a:p>
            <a:fld id="{1B0257E5-75A0-4F46-BAAD-A8D9FF434F26}" type="slidenum">
              <a:rPr lang="de-AT" smtClean="0"/>
              <a:pPr/>
              <a:t>7</a:t>
            </a:fld>
            <a:endParaRPr lang="de-AT" dirty="0"/>
          </a:p>
        </p:txBody>
      </p:sp>
    </p:spTree>
    <p:extLst>
      <p:ext uri="{BB962C8B-B14F-4D97-AF65-F5344CB8AC3E}">
        <p14:creationId xmlns:p14="http://schemas.microsoft.com/office/powerpoint/2010/main" val="2038496541"/>
      </p:ext>
    </p:ext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192911" y="2158058"/>
            <a:ext cx="2957587" cy="4358555"/>
          </a:xfrm>
          <a:prstGeom prst="rect">
            <a:avLst/>
          </a:prstGeom>
        </p:spPr>
      </p:pic>
      <p:sp>
        <p:nvSpPr>
          <p:cNvPr id="3" name="Inhaltsplatzhalter 2"/>
          <p:cNvSpPr>
            <a:spLocks noGrp="1"/>
          </p:cNvSpPr>
          <p:nvPr>
            <p:ph idx="1"/>
          </p:nvPr>
        </p:nvSpPr>
        <p:spPr>
          <a:xfrm>
            <a:off x="936329" y="1476053"/>
            <a:ext cx="7416823" cy="4514850"/>
          </a:xfrm>
        </p:spPr>
        <p:txBody>
          <a:bodyPr/>
          <a:lstStyle/>
          <a:p>
            <a:pPr>
              <a:lnSpc>
                <a:spcPct val="100000"/>
              </a:lnSpc>
            </a:pPr>
            <a:r>
              <a:rPr lang="de-AT" sz="2150" dirty="0"/>
              <a:t>separate, wegen ihres hohen Stellenwerts gut vorzu-</a:t>
            </a:r>
            <a:br>
              <a:rPr lang="de-AT" sz="2150" dirty="0"/>
            </a:br>
            <a:r>
              <a:rPr lang="de-AT" sz="2150" dirty="0"/>
              <a:t>bereitende Veranstaltung mit allen Projektbeteiligten</a:t>
            </a:r>
          </a:p>
          <a:p>
            <a:pPr>
              <a:lnSpc>
                <a:spcPct val="100000"/>
              </a:lnSpc>
              <a:spcBef>
                <a:spcPts val="1900"/>
              </a:spcBef>
            </a:pPr>
            <a:r>
              <a:rPr lang="de-AT" sz="2150" dirty="0"/>
              <a:t>zusammenfassende Darstellung des Projektes</a:t>
            </a:r>
          </a:p>
          <a:p>
            <a:pPr lvl="1">
              <a:lnSpc>
                <a:spcPct val="100000"/>
              </a:lnSpc>
              <a:spcBef>
                <a:spcPts val="800"/>
              </a:spcBef>
            </a:pPr>
            <a:r>
              <a:rPr lang="de-AT" sz="1900" dirty="0"/>
              <a:t>Ausgangslage und </a:t>
            </a:r>
            <a:r>
              <a:rPr lang="de-AT" sz="2050" b="1" dirty="0">
                <a:solidFill>
                  <a:srgbClr val="27631F"/>
                </a:solidFill>
              </a:rPr>
              <a:t>Ziele</a:t>
            </a:r>
            <a:r>
              <a:rPr lang="de-AT" sz="1900" dirty="0">
                <a:solidFill>
                  <a:srgbClr val="27631F"/>
                </a:solidFill>
              </a:rPr>
              <a:t> </a:t>
            </a:r>
            <a:r>
              <a:rPr lang="de-AT" sz="1900" dirty="0"/>
              <a:t>der Projektes</a:t>
            </a:r>
          </a:p>
          <a:p>
            <a:pPr lvl="1">
              <a:lnSpc>
                <a:spcPct val="100000"/>
              </a:lnSpc>
              <a:spcBef>
                <a:spcPts val="800"/>
              </a:spcBef>
            </a:pPr>
            <a:r>
              <a:rPr lang="de-AT" sz="1900" dirty="0"/>
              <a:t>Grobüberblick über durchgeführte </a:t>
            </a:r>
            <a:r>
              <a:rPr lang="de-AT" sz="2050" b="1" dirty="0">
                <a:solidFill>
                  <a:srgbClr val="27631F"/>
                </a:solidFill>
              </a:rPr>
              <a:t>Arbeiten</a:t>
            </a:r>
          </a:p>
          <a:p>
            <a:pPr lvl="1">
              <a:lnSpc>
                <a:spcPct val="100000"/>
              </a:lnSpc>
              <a:spcBef>
                <a:spcPts val="800"/>
              </a:spcBef>
            </a:pPr>
            <a:r>
              <a:rPr lang="de-AT" sz="1900" dirty="0"/>
              <a:t>Vorstellung der </a:t>
            </a:r>
            <a:r>
              <a:rPr lang="de-AT" sz="2050" b="1" dirty="0">
                <a:solidFill>
                  <a:srgbClr val="27631F"/>
                </a:solidFill>
              </a:rPr>
              <a:t>Resultate</a:t>
            </a:r>
          </a:p>
          <a:p>
            <a:pPr lvl="1">
              <a:lnSpc>
                <a:spcPct val="100000"/>
              </a:lnSpc>
              <a:spcBef>
                <a:spcPts val="800"/>
              </a:spcBef>
              <a:buSzPct val="103000"/>
            </a:pPr>
            <a:r>
              <a:rPr lang="de-AT" sz="2050" b="1" dirty="0">
                <a:solidFill>
                  <a:srgbClr val="27631F"/>
                </a:solidFill>
              </a:rPr>
              <a:t>Diskussion</a:t>
            </a:r>
            <a:r>
              <a:rPr lang="de-AT" sz="1900" dirty="0"/>
              <a:t>,</a:t>
            </a:r>
            <a:r>
              <a:rPr lang="de-AT" sz="1900" b="1" dirty="0">
                <a:solidFill>
                  <a:srgbClr val="27631F"/>
                </a:solidFill>
              </a:rPr>
              <a:t> </a:t>
            </a:r>
            <a:r>
              <a:rPr lang="de-AT" sz="2050" b="1" dirty="0">
                <a:solidFill>
                  <a:srgbClr val="27631F"/>
                </a:solidFill>
              </a:rPr>
              <a:t>Schlussfolgerungen</a:t>
            </a:r>
          </a:p>
          <a:p>
            <a:pPr>
              <a:lnSpc>
                <a:spcPct val="100000"/>
              </a:lnSpc>
              <a:spcBef>
                <a:spcPts val="1900"/>
              </a:spcBef>
            </a:pPr>
            <a:r>
              <a:rPr lang="de-AT" sz="2150" dirty="0"/>
              <a:t>üblicher Bestandteil des Projektabschluss-</a:t>
            </a:r>
            <a:br>
              <a:rPr lang="de-AT" sz="2150" dirty="0"/>
            </a:br>
            <a:r>
              <a:rPr lang="de-AT" sz="2150" dirty="0"/>
              <a:t>prozesses, mit dem Ziel der </a:t>
            </a:r>
            <a:r>
              <a:rPr lang="de-AT" sz="2250" b="1" dirty="0">
                <a:solidFill>
                  <a:srgbClr val="27631F"/>
                </a:solidFill>
              </a:rPr>
              <a:t>Projektabnahme</a:t>
            </a:r>
          </a:p>
          <a:p>
            <a:pPr>
              <a:lnSpc>
                <a:spcPct val="100000"/>
              </a:lnSpc>
              <a:spcBef>
                <a:spcPts val="1900"/>
              </a:spcBef>
            </a:pPr>
            <a:r>
              <a:rPr lang="de-AT" sz="2150" dirty="0"/>
              <a:t>Zielgruppe: </a:t>
            </a:r>
            <a:r>
              <a:rPr lang="de-AT" sz="2250" b="1" dirty="0">
                <a:solidFill>
                  <a:srgbClr val="27631F"/>
                </a:solidFill>
              </a:rPr>
              <a:t>Auftraggeber</a:t>
            </a:r>
          </a:p>
          <a:p>
            <a:pPr>
              <a:lnSpc>
                <a:spcPct val="100000"/>
              </a:lnSpc>
              <a:spcBef>
                <a:spcPts val="1900"/>
              </a:spcBef>
            </a:pPr>
            <a:r>
              <a:rPr lang="de-AT" sz="2150" dirty="0"/>
              <a:t>Teil des </a:t>
            </a:r>
            <a:r>
              <a:rPr lang="de-AT" sz="2250" b="1" dirty="0">
                <a:solidFill>
                  <a:srgbClr val="27631F"/>
                </a:solidFill>
              </a:rPr>
              <a:t>Projektmarketings </a:t>
            </a:r>
          </a:p>
        </p:txBody>
      </p:sp>
      <p:sp>
        <p:nvSpPr>
          <p:cNvPr id="2" name="Titel 1"/>
          <p:cNvSpPr>
            <a:spLocks noGrp="1"/>
          </p:cNvSpPr>
          <p:nvPr>
            <p:ph type="title"/>
          </p:nvPr>
        </p:nvSpPr>
        <p:spPr/>
        <p:txBody>
          <a:bodyPr/>
          <a:lstStyle/>
          <a:p>
            <a:r>
              <a:rPr lang="de-AT" dirty="0"/>
              <a:t>Projektabschlusspräsentation</a:t>
            </a:r>
          </a:p>
        </p:txBody>
      </p:sp>
      <p:sp>
        <p:nvSpPr>
          <p:cNvPr id="4" name="Foliennummernplatzhalter 3"/>
          <p:cNvSpPr>
            <a:spLocks noGrp="1"/>
          </p:cNvSpPr>
          <p:nvPr>
            <p:ph type="sldNum" sz="quarter" idx="11"/>
          </p:nvPr>
        </p:nvSpPr>
        <p:spPr/>
        <p:txBody>
          <a:bodyPr/>
          <a:lstStyle/>
          <a:p>
            <a:fld id="{1B0257E5-75A0-4F46-BAAD-A8D9FF434F26}" type="slidenum">
              <a:rPr lang="de-AT" smtClean="0"/>
              <a:pPr/>
              <a:t>8</a:t>
            </a:fld>
            <a:endParaRPr lang="de-AT" dirty="0"/>
          </a:p>
        </p:txBody>
      </p:sp>
    </p:spTree>
    <p:extLst>
      <p:ext uri="{BB962C8B-B14F-4D97-AF65-F5344CB8AC3E}">
        <p14:creationId xmlns:p14="http://schemas.microsoft.com/office/powerpoint/2010/main" val="343594639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24361" y="1548061"/>
            <a:ext cx="7632847" cy="5220469"/>
          </a:xfrm>
        </p:spPr>
        <p:txBody>
          <a:bodyPr/>
          <a:lstStyle/>
          <a:p>
            <a:pPr>
              <a:lnSpc>
                <a:spcPct val="105000"/>
              </a:lnSpc>
              <a:spcBef>
                <a:spcPts val="1800"/>
              </a:spcBef>
            </a:pPr>
            <a:r>
              <a:rPr lang="de-AT" sz="2500" b="1" dirty="0">
                <a:solidFill>
                  <a:srgbClr val="27631F"/>
                </a:solidFill>
              </a:rPr>
              <a:t>Begriff</a:t>
            </a:r>
            <a:r>
              <a:rPr lang="de-AT" sz="2350" dirty="0"/>
              <a:t> bezeichnet sowohl</a:t>
            </a:r>
          </a:p>
          <a:p>
            <a:pPr lvl="1">
              <a:lnSpc>
                <a:spcPct val="105000"/>
              </a:lnSpc>
            </a:pPr>
            <a:r>
              <a:rPr lang="de-AT" sz="2200" dirty="0"/>
              <a:t>Prozess als auch</a:t>
            </a:r>
          </a:p>
          <a:p>
            <a:pPr lvl="1">
              <a:lnSpc>
                <a:spcPct val="105000"/>
              </a:lnSpc>
            </a:pPr>
            <a:r>
              <a:rPr lang="de-AT" sz="2200" dirty="0"/>
              <a:t>Meilenstein</a:t>
            </a:r>
          </a:p>
          <a:p>
            <a:pPr>
              <a:lnSpc>
                <a:spcPct val="105000"/>
              </a:lnSpc>
              <a:spcBef>
                <a:spcPts val="1800"/>
              </a:spcBef>
            </a:pPr>
            <a:r>
              <a:rPr lang="de-AT" sz="2500" b="1" dirty="0">
                <a:solidFill>
                  <a:srgbClr val="27631F"/>
                </a:solidFill>
              </a:rPr>
              <a:t>Varianten</a:t>
            </a:r>
            <a:r>
              <a:rPr lang="de-AT" sz="2350" dirty="0"/>
              <a:t>:</a:t>
            </a:r>
          </a:p>
          <a:p>
            <a:pPr lvl="1">
              <a:lnSpc>
                <a:spcPct val="105000"/>
              </a:lnSpc>
            </a:pPr>
            <a:r>
              <a:rPr lang="de-AT" sz="2200" dirty="0"/>
              <a:t>projektbegleitend (bei Erreichen von Meilensteinen/</a:t>
            </a:r>
            <a:br>
              <a:rPr lang="de-AT" sz="2200" dirty="0"/>
            </a:br>
            <a:r>
              <a:rPr lang="de-AT" sz="2200" dirty="0"/>
              <a:t>Vorlage von Zwischenergebnissen)</a:t>
            </a:r>
          </a:p>
          <a:p>
            <a:pPr lvl="1">
              <a:lnSpc>
                <a:spcPct val="105000"/>
              </a:lnSpc>
            </a:pPr>
            <a:r>
              <a:rPr lang="de-AT" sz="2200" dirty="0"/>
              <a:t>Einmalige Endabnahme</a:t>
            </a:r>
          </a:p>
          <a:p>
            <a:pPr>
              <a:lnSpc>
                <a:spcPct val="105000"/>
              </a:lnSpc>
              <a:spcBef>
                <a:spcPts val="1800"/>
              </a:spcBef>
            </a:pPr>
            <a:r>
              <a:rPr lang="de-AT" sz="2350" dirty="0"/>
              <a:t>hat </a:t>
            </a:r>
            <a:r>
              <a:rPr lang="de-AT" sz="2500" b="1" dirty="0">
                <a:solidFill>
                  <a:srgbClr val="27631F"/>
                </a:solidFill>
              </a:rPr>
              <a:t>rechtliche Konsequenzen </a:t>
            </a:r>
          </a:p>
          <a:p>
            <a:pPr marL="361950" indent="0">
              <a:lnSpc>
                <a:spcPct val="105000"/>
              </a:lnSpc>
              <a:spcBef>
                <a:spcPts val="600"/>
              </a:spcBef>
              <a:buNone/>
            </a:pPr>
            <a:r>
              <a:rPr lang="de-AT" sz="2200" dirty="0"/>
              <a:t>(Fälligkeit von Vergütungsansprüchen; </a:t>
            </a:r>
            <a:br>
              <a:rPr lang="de-AT" sz="2200" dirty="0"/>
            </a:br>
            <a:r>
              <a:rPr lang="de-AT" sz="2200" dirty="0"/>
              <a:t>Beginn von Verjährungsfristen; Gefahrenübergang etc.)</a:t>
            </a:r>
            <a:endParaRPr lang="en-US" sz="2200" dirty="0"/>
          </a:p>
        </p:txBody>
      </p:sp>
      <p:sp>
        <p:nvSpPr>
          <p:cNvPr id="2" name="Titel 1"/>
          <p:cNvSpPr>
            <a:spLocks noGrp="1"/>
          </p:cNvSpPr>
          <p:nvPr>
            <p:ph type="title"/>
          </p:nvPr>
        </p:nvSpPr>
        <p:spPr/>
        <p:txBody>
          <a:bodyPr/>
          <a:lstStyle/>
          <a:p>
            <a:r>
              <a:rPr lang="de-AT" dirty="0"/>
              <a:t>Projektabnahme</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de-AT" noProof="0" smtClean="0"/>
              <a:pPr/>
              <a:t>9</a:t>
            </a:fld>
            <a:endParaRPr lang="de-AT" noProof="0" dirty="0"/>
          </a:p>
        </p:txBody>
      </p:sp>
    </p:spTree>
    <p:extLst>
      <p:ext uri="{BB962C8B-B14F-4D97-AF65-F5344CB8AC3E}">
        <p14:creationId xmlns:p14="http://schemas.microsoft.com/office/powerpoint/2010/main" val="78374597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OKU-Marketing">
  <a:themeElements>
    <a:clrScheme name="">
      <a:dk1>
        <a:srgbClr val="000000"/>
      </a:dk1>
      <a:lt1>
        <a:srgbClr val="FFFFFF"/>
      </a:lt1>
      <a:dk2>
        <a:srgbClr val="A6173B"/>
      </a:dk2>
      <a:lt2>
        <a:srgbClr val="666369"/>
      </a:lt2>
      <a:accent1>
        <a:srgbClr val="DBDADC"/>
      </a:accent1>
      <a:accent2>
        <a:srgbClr val="D49486"/>
      </a:accent2>
      <a:accent3>
        <a:srgbClr val="FFFFFF"/>
      </a:accent3>
      <a:accent4>
        <a:srgbClr val="000000"/>
      </a:accent4>
      <a:accent5>
        <a:srgbClr val="EAEAEB"/>
      </a:accent5>
      <a:accent6>
        <a:srgbClr val="C08679"/>
      </a:accent6>
      <a:hlink>
        <a:srgbClr val="CCCCFF"/>
      </a:hlink>
      <a:folHlink>
        <a:srgbClr val="B5B3B7"/>
      </a:folHlink>
    </a:clrScheme>
    <a:fontScheme name="BOKU-Marketing">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AT" sz="36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AT" sz="36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BOKU-Marketin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OKU-Marketi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OKU-Marketin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OKU-Marketin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OKU-Market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OKU-Market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OKU-Market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OKU-Marketing 8">
        <a:dk1>
          <a:srgbClr val="000000"/>
        </a:dk1>
        <a:lt1>
          <a:srgbClr val="FFFFFF"/>
        </a:lt1>
        <a:dk2>
          <a:srgbClr val="CE0025"/>
        </a:dk2>
        <a:lt2>
          <a:srgbClr val="464646"/>
        </a:lt2>
        <a:accent1>
          <a:srgbClr val="E1E1E1"/>
        </a:accent1>
        <a:accent2>
          <a:srgbClr val="3333CC"/>
        </a:accent2>
        <a:accent3>
          <a:srgbClr val="FFFFFF"/>
        </a:accent3>
        <a:accent4>
          <a:srgbClr val="000000"/>
        </a:accent4>
        <a:accent5>
          <a:srgbClr val="EEEEEE"/>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G:\UL\ULU\daten\martin\_atexte\boku\Vizerektorat\CD\BOKU-Marketing.ppt</Template>
  <TotalTime>0</TotalTime>
  <Words>2385</Words>
  <Application>Microsoft Office PowerPoint</Application>
  <PresentationFormat>Benutzerdefiniert</PresentationFormat>
  <Paragraphs>279</Paragraphs>
  <Slides>28</Slides>
  <Notes>28</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28</vt:i4>
      </vt:variant>
    </vt:vector>
  </HeadingPairs>
  <TitlesOfParts>
    <vt:vector size="36" baseType="lpstr">
      <vt:lpstr>ＭＳ Ｐゴシック</vt:lpstr>
      <vt:lpstr>Arial</vt:lpstr>
      <vt:lpstr>Arial Narrow</vt:lpstr>
      <vt:lpstr>Corbel</vt:lpstr>
      <vt:lpstr>Wingdings</vt:lpstr>
      <vt:lpstr>Wingdings 3</vt:lpstr>
      <vt:lpstr>BOKU-Marketing</vt:lpstr>
      <vt:lpstr>Präsentation</vt:lpstr>
      <vt:lpstr>Projektmanagement</vt:lpstr>
      <vt:lpstr>Übersicht – Projektabschluss</vt:lpstr>
      <vt:lpstr>Lehr- und Lernziele – Projektabschluss</vt:lpstr>
      <vt:lpstr>Learning Outcomes – Projektabschluss</vt:lpstr>
      <vt:lpstr>Projektabschluss – Wesen </vt:lpstr>
      <vt:lpstr>Ziele des Projektabschlusses</vt:lpstr>
      <vt:lpstr>Rolle des Projektabschlusses </vt:lpstr>
      <vt:lpstr>Projektabschlusspräsentation</vt:lpstr>
      <vt:lpstr>Projektabnahme</vt:lpstr>
      <vt:lpstr>Projektabnahme</vt:lpstr>
      <vt:lpstr>Projektabnahme</vt:lpstr>
      <vt:lpstr>Projektnachbereitung</vt:lpstr>
      <vt:lpstr>Touch-down Meeting</vt:lpstr>
      <vt:lpstr>Ziele von Touch-down Meetings</vt:lpstr>
      <vt:lpstr>Beurteilung des Projektabwicklungsprozesses</vt:lpstr>
      <vt:lpstr>Leitfragen zur Projektnachbereitung – Abschlusssitzung</vt:lpstr>
      <vt:lpstr>Tabellenraster zur gemeinschaftlichen Projektnachbetrachtung im Team</vt:lpstr>
      <vt:lpstr>Analyse von Projektfehlschlägen</vt:lpstr>
      <vt:lpstr>Spiderchart für Feedback im  Rahmen der Projektnachbereitung </vt:lpstr>
      <vt:lpstr>Kennzahlen</vt:lpstr>
      <vt:lpstr>Lessons learned</vt:lpstr>
      <vt:lpstr>Prozess zur Aufarbeitung  der Lessons learned </vt:lpstr>
      <vt:lpstr>Projektabschlussbericht</vt:lpstr>
      <vt:lpstr>Projektdokumentation</vt:lpstr>
      <vt:lpstr>Projektabschlussbedingte Personalprobleme</vt:lpstr>
      <vt:lpstr>Personalrückführung</vt:lpstr>
      <vt:lpstr>Projektabschlussfeier</vt:lpstr>
      <vt:lpstr>Übung – Projektabschlussreview</vt:lpstr>
    </vt:vector>
  </TitlesOfParts>
  <Company>ARC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Begleitende Folien (Einheit 16) zum Lehrbuch Projektmanagement. Der erfolgreiche Einstieg. 6. Auflage, 2023, Facultas, Wien, Österreich</dc:title>
  <dc:creator>Hans Karl Wytrzens</dc:creator>
  <cp:lastModifiedBy>Roder C</cp:lastModifiedBy>
  <cp:revision>776</cp:revision>
  <cp:lastPrinted>2014-09-18T08:03:11Z</cp:lastPrinted>
  <dcterms:created xsi:type="dcterms:W3CDTF">2003-09-23T06:28:36Z</dcterms:created>
  <dcterms:modified xsi:type="dcterms:W3CDTF">2023-06-02T18:42:40Z</dcterms:modified>
</cp:coreProperties>
</file>